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95" r:id="rId16"/>
    <p:sldId id="272" r:id="rId17"/>
    <p:sldId id="273" r:id="rId18"/>
    <p:sldId id="277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3" r:id="rId34"/>
    <p:sldId id="291" r:id="rId35"/>
    <p:sldId id="292" r:id="rId36"/>
    <p:sldId id="294" r:id="rId37"/>
    <p:sldId id="297" r:id="rId38"/>
    <p:sldId id="296" r:id="rId39"/>
    <p:sldId id="299" r:id="rId4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8000"/>
    <a:srgbClr val="66FF66"/>
    <a:srgbClr val="CCCCCC"/>
    <a:srgbClr val="C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65" d="100"/>
          <a:sy n="165" d="100"/>
        </p:scale>
        <p:origin x="-776" y="-80"/>
      </p:cViewPr>
      <p:guideLst>
        <p:guide orient="horz" pos="2832"/>
        <p:guide pos="2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9DCFE-62E2-0848-A1BD-2C23EC8E9F70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2185E-6B6D-D941-B34A-9EF0ECF5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697580EC-63F7-B543-A888-9DBCA03483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48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wpi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600"/>
            <a:ext cx="15319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1447800" y="3733800"/>
            <a:ext cx="6019800" cy="181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/>
              <a:t>Charles Rich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dirty="0"/>
              <a:t>Worcester Polytechnic Institute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dirty="0"/>
              <a:t>Computer Science Department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dirty="0"/>
              <a:t>Interactive Media and Game Development </a:t>
            </a:r>
            <a:r>
              <a:rPr lang="en-US" sz="2000" dirty="0" smtClean="0"/>
              <a:t>Program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 dirty="0" smtClean="0"/>
              <a:t>Robotics Engineering</a:t>
            </a:r>
            <a:r>
              <a:rPr lang="en-US" sz="2000" baseline="0" dirty="0" smtClean="0"/>
              <a:t> Program</a:t>
            </a:r>
            <a:endParaRPr lang="en-US" sz="20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42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B4F9-2699-A34B-9105-15A0A9F45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F5A50-DCE0-F44B-BCFD-1EF5EA818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5CBB9-B1EF-F34E-B4CD-AEFA68B94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5054B-243B-A64B-9491-DF31FD9B0E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EB78D-0FE2-9549-BE65-84C9F7776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63444-5A8A-AD44-92F7-5EB85A897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F8593-E272-6B4C-9816-E3C67D833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2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C7724-F6B4-7146-A604-2D7EB7A933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8A260-F4A6-5345-BDE4-78BAE4FF9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2BFE0-9E68-364C-9BED-D63770A7FE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CCCC"/>
            </a:gs>
            <a:gs pos="100000">
              <a:srgbClr val="EBEB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CS 1234 (X 08)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5B04EB25-D409-0549-9A46-89ADEF8DD5C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" name="Picture 7" descr="wpi_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8400"/>
            <a:ext cx="10874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381000" y="1066800"/>
            <a:ext cx="6172200" cy="0"/>
          </a:xfrm>
          <a:prstGeom prst="line">
            <a:avLst/>
          </a:prstGeom>
          <a:noFill/>
          <a:ln w="63500">
            <a:solidFill>
              <a:srgbClr val="CC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Osaka" charset="-128"/>
              <a:cs typeface="Osaka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rgbClr val="CC3333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33"/>
        </a:buClr>
        <a:buFont typeface="Wingdings" charset="0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Symbolic Modeling, Planning and Dialogue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Breakdown: Failed </a:t>
            </a:r>
            <a:r>
              <a:rPr lang="en-US" sz="3600" dirty="0" err="1" smtClean="0"/>
              <a:t>Postcondition</a:t>
            </a:r>
            <a:endParaRPr lang="en-US" sz="36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24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6934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648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2627376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57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4495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85288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9600" y="4648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129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6273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922776" y="5515867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51054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65532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j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81899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3"/>
            <a:endCxn id="6" idx="0"/>
          </p:cNvCxnSpPr>
          <p:nvPr/>
        </p:nvCxnSpPr>
        <p:spPr bwMode="auto">
          <a:xfrm flipH="1">
            <a:off x="2959100" y="1925717"/>
            <a:ext cx="1383365" cy="4364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/>
          <p:cNvCxnSpPr>
            <a:stCxn id="5" idx="5"/>
            <a:endCxn id="7" idx="0"/>
          </p:cNvCxnSpPr>
          <p:nvPr/>
        </p:nvCxnSpPr>
        <p:spPr bwMode="auto">
          <a:xfrm>
            <a:off x="4801535" y="1925717"/>
            <a:ext cx="1383365" cy="436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781812" y="2895600"/>
            <a:ext cx="21772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 flipH="1">
            <a:off x="2951988" y="2895600"/>
            <a:ext cx="71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Straight Connector 31"/>
          <p:cNvCxnSpPr>
            <a:stCxn id="7" idx="2"/>
            <a:endCxn id="9" idx="0"/>
          </p:cNvCxnSpPr>
          <p:nvPr/>
        </p:nvCxnSpPr>
        <p:spPr bwMode="auto">
          <a:xfrm flipH="1">
            <a:off x="4972812" y="2895600"/>
            <a:ext cx="12120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Straight Connector 33"/>
          <p:cNvCxnSpPr>
            <a:stCxn id="7" idx="2"/>
            <a:endCxn id="8" idx="0"/>
          </p:cNvCxnSpPr>
          <p:nvPr/>
        </p:nvCxnSpPr>
        <p:spPr bwMode="auto">
          <a:xfrm>
            <a:off x="6184900" y="2895600"/>
            <a:ext cx="10739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2951988" y="4132482"/>
            <a:ext cx="0" cy="4395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0" name="Straight Connector 39"/>
          <p:cNvCxnSpPr>
            <a:stCxn id="8" idx="3"/>
            <a:endCxn id="12" idx="0"/>
          </p:cNvCxnSpPr>
          <p:nvPr/>
        </p:nvCxnSpPr>
        <p:spPr bwMode="auto">
          <a:xfrm flipH="1">
            <a:off x="6210300" y="4037411"/>
            <a:ext cx="818977" cy="4583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2" name="Straight Connector 41"/>
          <p:cNvCxnSpPr>
            <a:stCxn id="8" idx="5"/>
            <a:endCxn id="14" idx="0"/>
          </p:cNvCxnSpPr>
          <p:nvPr/>
        </p:nvCxnSpPr>
        <p:spPr bwMode="auto">
          <a:xfrm>
            <a:off x="7488347" y="4037411"/>
            <a:ext cx="1007953" cy="6107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/>
          <p:cNvCxnSpPr>
            <a:stCxn id="12" idx="2"/>
            <a:endCxn id="18" idx="0"/>
          </p:cNvCxnSpPr>
          <p:nvPr/>
        </p:nvCxnSpPr>
        <p:spPr bwMode="auto">
          <a:xfrm flipH="1">
            <a:off x="5430012" y="5029200"/>
            <a:ext cx="780288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>
            <a:stCxn id="12" idx="2"/>
            <a:endCxn id="19" idx="0"/>
          </p:cNvCxnSpPr>
          <p:nvPr/>
        </p:nvCxnSpPr>
        <p:spPr bwMode="auto">
          <a:xfrm>
            <a:off x="6210300" y="5029200"/>
            <a:ext cx="667512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620012" y="5105400"/>
            <a:ext cx="13319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2951988" y="51054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2951988" y="5105400"/>
            <a:ext cx="1295400" cy="410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>
            <a:stCxn id="14" idx="2"/>
            <a:endCxn id="20" idx="0"/>
          </p:cNvCxnSpPr>
          <p:nvPr/>
        </p:nvCxnSpPr>
        <p:spPr bwMode="auto">
          <a:xfrm>
            <a:off x="8496300" y="5181600"/>
            <a:ext cx="18288" cy="381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733800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92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03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9800" y="2433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9800" y="4648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0600" y="57105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5000" y="5715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29574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 bwMode="auto">
          <a:xfrm flipH="1">
            <a:off x="4562440" y="2020788"/>
            <a:ext cx="9560" cy="3414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26675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845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8" grpId="0"/>
      <p:bldP spid="39" grpId="0"/>
      <p:bldP spid="41" grpId="0"/>
      <p:bldP spid="49" grpId="0"/>
      <p:bldP spid="55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Breakdown: Failed Precondition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24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6934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648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2627376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57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4495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85288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9600" y="4648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129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6273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922776" y="5515867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51054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65532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81899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3"/>
            <a:endCxn id="6" idx="0"/>
          </p:cNvCxnSpPr>
          <p:nvPr/>
        </p:nvCxnSpPr>
        <p:spPr bwMode="auto">
          <a:xfrm flipH="1">
            <a:off x="2959100" y="1925717"/>
            <a:ext cx="1383365" cy="4364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/>
          <p:cNvCxnSpPr>
            <a:stCxn id="5" idx="5"/>
            <a:endCxn id="7" idx="0"/>
          </p:cNvCxnSpPr>
          <p:nvPr/>
        </p:nvCxnSpPr>
        <p:spPr bwMode="auto">
          <a:xfrm>
            <a:off x="4801535" y="1925717"/>
            <a:ext cx="1383365" cy="436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781812" y="2895600"/>
            <a:ext cx="21772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 flipH="1">
            <a:off x="2951988" y="2895600"/>
            <a:ext cx="71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Straight Connector 31"/>
          <p:cNvCxnSpPr>
            <a:stCxn id="7" idx="2"/>
            <a:endCxn id="9" idx="0"/>
          </p:cNvCxnSpPr>
          <p:nvPr/>
        </p:nvCxnSpPr>
        <p:spPr bwMode="auto">
          <a:xfrm flipH="1">
            <a:off x="4972812" y="2895600"/>
            <a:ext cx="12120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Straight Connector 33"/>
          <p:cNvCxnSpPr>
            <a:stCxn id="7" idx="2"/>
            <a:endCxn id="8" idx="0"/>
          </p:cNvCxnSpPr>
          <p:nvPr/>
        </p:nvCxnSpPr>
        <p:spPr bwMode="auto">
          <a:xfrm>
            <a:off x="6184900" y="2895600"/>
            <a:ext cx="10739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2951988" y="4132482"/>
            <a:ext cx="0" cy="4395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0" name="Straight Connector 39"/>
          <p:cNvCxnSpPr>
            <a:stCxn id="8" idx="3"/>
            <a:endCxn id="12" idx="0"/>
          </p:cNvCxnSpPr>
          <p:nvPr/>
        </p:nvCxnSpPr>
        <p:spPr bwMode="auto">
          <a:xfrm flipH="1">
            <a:off x="6210300" y="4037411"/>
            <a:ext cx="818977" cy="4583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2" name="Straight Connector 41"/>
          <p:cNvCxnSpPr>
            <a:stCxn id="8" idx="5"/>
            <a:endCxn id="14" idx="0"/>
          </p:cNvCxnSpPr>
          <p:nvPr/>
        </p:nvCxnSpPr>
        <p:spPr bwMode="auto">
          <a:xfrm>
            <a:off x="7488347" y="4037411"/>
            <a:ext cx="1007953" cy="6107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/>
          <p:cNvCxnSpPr>
            <a:stCxn id="12" idx="2"/>
            <a:endCxn id="18" idx="0"/>
          </p:cNvCxnSpPr>
          <p:nvPr/>
        </p:nvCxnSpPr>
        <p:spPr bwMode="auto">
          <a:xfrm flipH="1">
            <a:off x="5430012" y="5029200"/>
            <a:ext cx="780288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>
            <a:stCxn id="12" idx="2"/>
            <a:endCxn id="19" idx="0"/>
          </p:cNvCxnSpPr>
          <p:nvPr/>
        </p:nvCxnSpPr>
        <p:spPr bwMode="auto">
          <a:xfrm>
            <a:off x="6210300" y="5029200"/>
            <a:ext cx="667512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620012" y="5105400"/>
            <a:ext cx="13319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2951988" y="51054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2951988" y="5105400"/>
            <a:ext cx="1295400" cy="410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>
            <a:stCxn id="14" idx="2"/>
            <a:endCxn id="20" idx="0"/>
          </p:cNvCxnSpPr>
          <p:nvPr/>
        </p:nvCxnSpPr>
        <p:spPr bwMode="auto">
          <a:xfrm>
            <a:off x="8496300" y="5181600"/>
            <a:ext cx="18288" cy="381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733800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92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03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9800" y="2433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29574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 bwMode="auto">
          <a:xfrm flipH="1">
            <a:off x="4562440" y="2020788"/>
            <a:ext cx="9560" cy="3414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26675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817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8" grpId="0"/>
      <p:bldP spid="39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Breakdown: Failed Applicability Conditions</a:t>
            </a:r>
            <a:endParaRPr lang="en-US" sz="2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24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6934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648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2627376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57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4495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85288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9600" y="4648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129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6273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922776" y="5515867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51054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65532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81899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3"/>
            <a:endCxn id="6" idx="0"/>
          </p:cNvCxnSpPr>
          <p:nvPr/>
        </p:nvCxnSpPr>
        <p:spPr bwMode="auto">
          <a:xfrm flipH="1">
            <a:off x="2959100" y="1925717"/>
            <a:ext cx="1383365" cy="4364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/>
          <p:cNvCxnSpPr>
            <a:stCxn id="5" idx="5"/>
            <a:endCxn id="7" idx="0"/>
          </p:cNvCxnSpPr>
          <p:nvPr/>
        </p:nvCxnSpPr>
        <p:spPr bwMode="auto">
          <a:xfrm>
            <a:off x="4801535" y="1925717"/>
            <a:ext cx="1383365" cy="436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781812" y="2895600"/>
            <a:ext cx="21772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 flipH="1">
            <a:off x="2951988" y="2895600"/>
            <a:ext cx="71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Straight Connector 31"/>
          <p:cNvCxnSpPr>
            <a:stCxn id="7" idx="2"/>
            <a:endCxn id="9" idx="0"/>
          </p:cNvCxnSpPr>
          <p:nvPr/>
        </p:nvCxnSpPr>
        <p:spPr bwMode="auto">
          <a:xfrm flipH="1">
            <a:off x="4972812" y="2895600"/>
            <a:ext cx="12120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Straight Connector 33"/>
          <p:cNvCxnSpPr>
            <a:stCxn id="7" idx="2"/>
            <a:endCxn id="8" idx="0"/>
          </p:cNvCxnSpPr>
          <p:nvPr/>
        </p:nvCxnSpPr>
        <p:spPr bwMode="auto">
          <a:xfrm>
            <a:off x="6184900" y="2895600"/>
            <a:ext cx="10739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2951988" y="4132482"/>
            <a:ext cx="0" cy="4395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0" name="Straight Connector 39"/>
          <p:cNvCxnSpPr>
            <a:stCxn id="8" idx="3"/>
            <a:endCxn id="12" idx="0"/>
          </p:cNvCxnSpPr>
          <p:nvPr/>
        </p:nvCxnSpPr>
        <p:spPr bwMode="auto">
          <a:xfrm flipH="1">
            <a:off x="6210300" y="4037411"/>
            <a:ext cx="818977" cy="4583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2" name="Straight Connector 41"/>
          <p:cNvCxnSpPr>
            <a:stCxn id="8" idx="5"/>
            <a:endCxn id="14" idx="0"/>
          </p:cNvCxnSpPr>
          <p:nvPr/>
        </p:nvCxnSpPr>
        <p:spPr bwMode="auto">
          <a:xfrm>
            <a:off x="7488347" y="4037411"/>
            <a:ext cx="1007953" cy="6107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/>
          <p:cNvCxnSpPr>
            <a:stCxn id="12" idx="2"/>
            <a:endCxn id="18" idx="0"/>
          </p:cNvCxnSpPr>
          <p:nvPr/>
        </p:nvCxnSpPr>
        <p:spPr bwMode="auto">
          <a:xfrm flipH="1">
            <a:off x="5430012" y="5029200"/>
            <a:ext cx="780288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>
            <a:stCxn id="12" idx="2"/>
            <a:endCxn id="19" idx="0"/>
          </p:cNvCxnSpPr>
          <p:nvPr/>
        </p:nvCxnSpPr>
        <p:spPr bwMode="auto">
          <a:xfrm>
            <a:off x="6210300" y="5029200"/>
            <a:ext cx="667512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620012" y="5105400"/>
            <a:ext cx="13319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2951988" y="51054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2951988" y="5105400"/>
            <a:ext cx="1295400" cy="410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>
            <a:stCxn id="14" idx="2"/>
            <a:endCxn id="20" idx="0"/>
          </p:cNvCxnSpPr>
          <p:nvPr/>
        </p:nvCxnSpPr>
        <p:spPr bwMode="auto">
          <a:xfrm>
            <a:off x="8496300" y="5181600"/>
            <a:ext cx="18288" cy="381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733800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6400" y="2433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09800" y="2433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29574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 bwMode="auto">
          <a:xfrm flipH="1">
            <a:off x="4562440" y="2020788"/>
            <a:ext cx="9560" cy="3414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226675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48100" y="241253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2647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  <p:bldP spid="41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Motivating Example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02078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933966" y="35052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Osaka" charset="-128"/>
                <a:cs typeface="Osaka" charset="-128"/>
              </a:rPr>
              <a:t>T</a:t>
            </a:r>
            <a:r>
              <a:rPr lang="en-US" sz="2000" dirty="0" smtClean="0">
                <a:ea typeface="Osaka" charset="-128"/>
                <a:cs typeface="Osaka" charset="-128"/>
              </a:rPr>
              <a:t>ransport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685800" y="3483294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pickup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323400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2057400" y="5562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3943444" y="5562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5864352" y="5599212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4"/>
            <a:endCxn id="6" idx="0"/>
          </p:cNvCxnSpPr>
          <p:nvPr/>
        </p:nvCxnSpPr>
        <p:spPr bwMode="auto">
          <a:xfrm flipH="1">
            <a:off x="4568778" y="2020788"/>
            <a:ext cx="3222" cy="3414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1335024" y="2895600"/>
            <a:ext cx="3233754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>
            <a:off x="4568778" y="2895600"/>
            <a:ext cx="14412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4583190" y="4154388"/>
            <a:ext cx="6910" cy="4176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2706624" y="5105400"/>
            <a:ext cx="18834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4590100" y="5105400"/>
            <a:ext cx="2568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4590100" y="5105400"/>
            <a:ext cx="1923476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733800" y="1447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1400" y="3581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200" y="3581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3581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0000" y="23622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10000" y="46482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76400" y="56958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14888" y="5715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5715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38844" y="5715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62600" y="5715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1" name="Oval 50"/>
          <p:cNvSpPr>
            <a:spLocks/>
          </p:cNvSpPr>
          <p:nvPr/>
        </p:nvSpPr>
        <p:spPr bwMode="auto">
          <a:xfrm>
            <a:off x="7312152" y="3571923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putdown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23" name="Straight Connector 22"/>
          <p:cNvCxnSpPr>
            <a:stCxn id="6" idx="2"/>
            <a:endCxn id="51" idx="0"/>
          </p:cNvCxnSpPr>
          <p:nvPr/>
        </p:nvCxnSpPr>
        <p:spPr bwMode="auto">
          <a:xfrm>
            <a:off x="4568778" y="2895600"/>
            <a:ext cx="3392598" cy="6763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0372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8" grpId="0"/>
      <p:bldP spid="39" grpId="0"/>
      <p:bldP spid="41" grpId="0"/>
      <p:bldP spid="49" grpId="0"/>
      <p:bldP spid="55" grpId="0"/>
      <p:bldP spid="59" grpId="0"/>
      <p:bldP spid="60" grpId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real problem...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543800" cy="4572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sz="2800" dirty="0" smtClean="0"/>
              <a:t>Recently, in the DARPA Robotics Challenge, (DRC) re the winning robot: </a:t>
            </a:r>
          </a:p>
          <a:p>
            <a:pPr marL="0" indent="0">
              <a:buNone/>
            </a:pPr>
            <a:r>
              <a:rPr lang="en-US" dirty="0" smtClean="0"/>
              <a:t>“However</a:t>
            </a:r>
            <a:r>
              <a:rPr lang="en-US" dirty="0"/>
              <a:t>, team </a:t>
            </a:r>
            <a:r>
              <a:rPr lang="en-US" dirty="0" err="1"/>
              <a:t>Schaft</a:t>
            </a:r>
            <a:r>
              <a:rPr lang="en-US" dirty="0"/>
              <a:t> lost points when </a:t>
            </a:r>
            <a:r>
              <a:rPr lang="en-US" b="1" dirty="0">
                <a:solidFill>
                  <a:srgbClr val="0000FF"/>
                </a:solidFill>
              </a:rPr>
              <a:t>a gust of wind blew a door out of the robot’s hand </a:t>
            </a:r>
            <a:r>
              <a:rPr lang="en-US" dirty="0"/>
              <a:t>and the robot was unable to exit a vehicle after navigated a driving course successfully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000" i="1" dirty="0" smtClean="0"/>
              <a:t>             https</a:t>
            </a:r>
            <a:r>
              <a:rPr lang="en-US" sz="2000" i="1" dirty="0"/>
              <a:t>://</a:t>
            </a:r>
            <a:r>
              <a:rPr lang="en-US" sz="2000" i="1" dirty="0" err="1"/>
              <a:t>herox.com</a:t>
            </a:r>
            <a:r>
              <a:rPr lang="en-US" sz="2000" i="1" dirty="0"/>
              <a:t>/news/148-the-darpa-robotics-</a:t>
            </a:r>
            <a:r>
              <a:rPr lang="en-US" sz="2000" i="1" dirty="0" smtClean="0"/>
              <a:t>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Underlying Causes of Breakdowns?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marL="0" indent="0">
              <a:spcAft>
                <a:spcPts val="3600"/>
              </a:spcAft>
              <a:buNone/>
            </a:pPr>
            <a:r>
              <a:rPr lang="en-US" sz="2800" b="1" dirty="0" smtClean="0">
                <a:solidFill>
                  <a:srgbClr val="CC3333"/>
                </a:solidFill>
              </a:rPr>
              <a:t>(1) </a:t>
            </a:r>
            <a:r>
              <a:rPr lang="en-US" sz="2800" dirty="0" smtClean="0"/>
              <a:t>An “external” (non-modeled) agent changes the environment (e.g., the wind)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800" b="1" dirty="0" smtClean="0">
                <a:solidFill>
                  <a:srgbClr val="CC3333"/>
                </a:solidFill>
              </a:rPr>
              <a:t>(2) </a:t>
            </a:r>
            <a:r>
              <a:rPr lang="en-US" sz="2800" dirty="0" smtClean="0"/>
              <a:t>“Bug” in the HTN                                           	-wrong (order of) actions                      	   	-incorrectly coded condition</a:t>
            </a:r>
          </a:p>
          <a:p>
            <a:pPr marL="0" indent="0">
              <a:buNone/>
            </a:pPr>
            <a:r>
              <a:rPr lang="en-US" sz="2800" i="1" dirty="0" smtClean="0"/>
              <a:t>Both of these </a:t>
            </a:r>
            <a:r>
              <a:rPr lang="en-US" sz="2800" i="1" u="sng" dirty="0" smtClean="0"/>
              <a:t>manifes</a:t>
            </a:r>
            <a:r>
              <a:rPr lang="en-US" sz="2800" i="1" dirty="0" smtClean="0"/>
              <a:t>t the same, i.e., there are no executable nodes in the HTN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from the Breakdown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133600"/>
            <a:ext cx="5334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441960" y="3276600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2182368" y="3278088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7403592" y="3276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36" name="Straight Connector 35"/>
          <p:cNvCxnSpPr>
            <a:endCxn id="13" idx="0"/>
          </p:cNvCxnSpPr>
          <p:nvPr/>
        </p:nvCxnSpPr>
        <p:spPr bwMode="auto">
          <a:xfrm>
            <a:off x="4298390" y="1715988"/>
            <a:ext cx="6910" cy="4176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091184" y="2667000"/>
            <a:ext cx="3214116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 flipH="1">
            <a:off x="2831592" y="2667000"/>
            <a:ext cx="1473708" cy="6110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4305300" y="2667000"/>
            <a:ext cx="3747516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3922776" y="2667000"/>
            <a:ext cx="3038856" cy="1260276"/>
            <a:chOff x="3922776" y="2667000"/>
            <a:chExt cx="3038856" cy="1260276"/>
          </a:xfrm>
        </p:grpSpPr>
        <p:sp>
          <p:nvSpPr>
            <p:cNvPr id="19" name="Oval 18"/>
            <p:cNvSpPr>
              <a:spLocks/>
            </p:cNvSpPr>
            <p:nvPr/>
          </p:nvSpPr>
          <p:spPr bwMode="auto">
            <a:xfrm>
              <a:off x="3922776" y="3278088"/>
              <a:ext cx="1298448" cy="649188"/>
            </a:xfrm>
            <a:prstGeom prst="ellipse">
              <a:avLst/>
            </a:prstGeom>
            <a:noFill/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Osaka" charset="-128"/>
                  <a:cs typeface="Osaka" charset="-128"/>
                </a:rPr>
                <a:t>unlock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cxnSp>
          <p:nvCxnSpPr>
            <p:cNvPr id="5" name="Straight Connector 4"/>
            <p:cNvCxnSpPr>
              <a:stCxn id="13" idx="2"/>
              <a:endCxn id="19" idx="0"/>
            </p:cNvCxnSpPr>
            <p:nvPr/>
          </p:nvCxnSpPr>
          <p:spPr bwMode="auto">
            <a:xfrm>
              <a:off x="4305300" y="2667000"/>
              <a:ext cx="266700" cy="611088"/>
            </a:xfrm>
            <a:prstGeom prst="line">
              <a:avLst/>
            </a:prstGeom>
            <a:noFill/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" name="Oval 17"/>
            <p:cNvSpPr>
              <a:spLocks/>
            </p:cNvSpPr>
            <p:nvPr/>
          </p:nvSpPr>
          <p:spPr bwMode="auto">
            <a:xfrm>
              <a:off x="5663184" y="3278088"/>
              <a:ext cx="1298448" cy="649188"/>
            </a:xfrm>
            <a:prstGeom prst="ellipse">
              <a:avLst/>
            </a:prstGeom>
            <a:noFill/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Osaka" charset="-128"/>
                  <a:cs typeface="Osaka" charset="-128"/>
                </a:rPr>
                <a:t>open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cxnSp>
          <p:nvCxnSpPr>
            <p:cNvPr id="7" name="Straight Connector 6"/>
            <p:cNvCxnSpPr>
              <a:stCxn id="13" idx="2"/>
              <a:endCxn id="18" idx="0"/>
            </p:cNvCxnSpPr>
            <p:nvPr/>
          </p:nvCxnSpPr>
          <p:spPr bwMode="auto">
            <a:xfrm>
              <a:off x="4305300" y="2667000"/>
              <a:ext cx="2007108" cy="611088"/>
            </a:xfrm>
            <a:prstGeom prst="line">
              <a:avLst/>
            </a:prstGeom>
            <a:noFill/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838200" y="4648200"/>
            <a:ext cx="6629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Could we do this automatically?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37002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from the Breakdown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1" y="14478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YES!  If these pre/</a:t>
            </a:r>
            <a:r>
              <a:rPr lang="en-US" sz="3200" i="1" dirty="0" err="1" smtClean="0"/>
              <a:t>postconditions</a:t>
            </a:r>
            <a:r>
              <a:rPr lang="en-US" sz="3200" i="1" dirty="0" smtClean="0"/>
              <a:t> were “symbolic” features (instead of procedural calls)</a:t>
            </a:r>
            <a:endParaRPr lang="en-US" sz="3200" i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323400" y="3045024"/>
            <a:ext cx="5334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1524000" y="4038600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3962400" y="5599212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6705600" y="4038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36" name="Straight Connector 35"/>
          <p:cNvCxnSpPr>
            <a:endCxn id="13" idx="0"/>
          </p:cNvCxnSpPr>
          <p:nvPr/>
        </p:nvCxnSpPr>
        <p:spPr bwMode="auto">
          <a:xfrm>
            <a:off x="4583190" y="2627412"/>
            <a:ext cx="6910" cy="4176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2173224" y="3578424"/>
            <a:ext cx="2416876" cy="4601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4590100" y="3578424"/>
            <a:ext cx="21524" cy="20207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4590100" y="3578424"/>
            <a:ext cx="2764724" cy="4601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3200" y="45720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4114800"/>
            <a:ext cx="6459285" cy="1985665"/>
            <a:chOff x="304800" y="4114800"/>
            <a:chExt cx="6459285" cy="1985665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4114800"/>
              <a:ext cx="1254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r>
                <a:rPr lang="en-US" dirty="0" smtClean="0"/>
                <a:t>locked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43200" y="4114800"/>
              <a:ext cx="1176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-locked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68895" y="5638800"/>
              <a:ext cx="2135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-open, -locked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0" y="4114800"/>
              <a:ext cx="1049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+open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27915" y="5638800"/>
              <a:ext cx="1049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+open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228600" y="4114800"/>
            <a:ext cx="7848600" cy="2231886"/>
            <a:chOff x="-228600" y="4114800"/>
            <a:chExt cx="7848600" cy="2231886"/>
          </a:xfrm>
        </p:grpSpPr>
        <p:sp>
          <p:nvSpPr>
            <p:cNvPr id="59" name="TextBox 58"/>
            <p:cNvSpPr txBox="1"/>
            <p:nvPr/>
          </p:nvSpPr>
          <p:spPr>
            <a:xfrm>
              <a:off x="2514600" y="4114800"/>
              <a:ext cx="213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FF"/>
                  </a:solidFill>
                </a:rPr>
                <a:t>!</a:t>
              </a:r>
              <a:r>
                <a:rPr lang="en-US" sz="2000" b="1" dirty="0" err="1" smtClean="0">
                  <a:solidFill>
                    <a:srgbClr val="0000FF"/>
                  </a:solidFill>
                </a:rPr>
                <a:t>isLocked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()</a:t>
              </a:r>
            </a:p>
            <a:p>
              <a:pPr algn="ctr"/>
              <a:r>
                <a:rPr lang="en-US" sz="2000" b="1" dirty="0" smtClean="0">
                  <a:solidFill>
                    <a:srgbClr val="0000FF"/>
                  </a:solidFill>
                </a:rPr>
                <a:t>  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33600" y="5638800"/>
              <a:ext cx="2362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!</a:t>
              </a:r>
              <a:r>
                <a:rPr lang="en-US" sz="2000" b="1" dirty="0" err="1" smtClean="0">
                  <a:solidFill>
                    <a:srgbClr val="0000FF"/>
                  </a:solidFill>
                </a:rPr>
                <a:t>isOpen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()</a:t>
              </a:r>
            </a:p>
            <a:p>
              <a:r>
                <a:rPr lang="en-US" sz="2000" b="1" dirty="0" smtClean="0">
                  <a:solidFill>
                    <a:srgbClr val="0000FF"/>
                  </a:solidFill>
                </a:rPr>
                <a:t>&amp;&amp; !</a:t>
              </a:r>
              <a:r>
                <a:rPr lang="en-US" sz="2000" b="1" dirty="0" err="1" smtClean="0">
                  <a:solidFill>
                    <a:srgbClr val="0000FF"/>
                  </a:solidFill>
                </a:rPr>
                <a:t>isLocked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()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114800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isOpen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()  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5638800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00FF"/>
                  </a:solidFill>
                </a:rPr>
                <a:t>isOpen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()  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228600" y="4168914"/>
              <a:ext cx="213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0000FF"/>
                  </a:solidFill>
                </a:rPr>
                <a:t>isLocked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()</a:t>
              </a:r>
            </a:p>
            <a:p>
              <a:pPr algn="ctr"/>
              <a:r>
                <a:rPr lang="en-US" sz="2000" b="1" dirty="0" smtClean="0">
                  <a:solidFill>
                    <a:srgbClr val="0000FF"/>
                  </a:solidFill>
                </a:rPr>
                <a:t>  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06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838200"/>
          </a:xfrm>
        </p:spPr>
        <p:txBody>
          <a:bodyPr/>
          <a:lstStyle/>
          <a:p>
            <a:r>
              <a:rPr lang="en-US" sz="3200" dirty="0" smtClean="0"/>
              <a:t>Recovery using Symbolic Planning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323400" y="3349824"/>
            <a:ext cx="5334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1444752" y="4380012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3962400" y="5904012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7467600" y="4380012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2093976" y="3883224"/>
            <a:ext cx="2496124" cy="4967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4590100" y="3883224"/>
            <a:ext cx="21524" cy="20207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4590100" y="3883224"/>
            <a:ext cx="3526724" cy="4967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1751180" y="4419600"/>
            <a:ext cx="5792620" cy="1985665"/>
            <a:chOff x="1751180" y="4114800"/>
            <a:chExt cx="5792620" cy="1985665"/>
          </a:xfrm>
        </p:grpSpPr>
        <p:sp>
          <p:nvSpPr>
            <p:cNvPr id="4" name="TextBox 3"/>
            <p:cNvSpPr txBox="1"/>
            <p:nvPr/>
          </p:nvSpPr>
          <p:spPr>
            <a:xfrm>
              <a:off x="2785575" y="4114800"/>
              <a:ext cx="1176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-locked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1180" y="5638800"/>
              <a:ext cx="2135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-open, -locked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4715" y="4114800"/>
              <a:ext cx="1049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+open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0200" y="5638800"/>
              <a:ext cx="1049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+open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43200" y="48768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1219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Then this is a very simple linear (STRIPS-like) planning problem</a:t>
            </a:r>
            <a:endParaRPr lang="en-US" sz="32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2514600"/>
            <a:ext cx="720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State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u="sng" dirty="0" smtClean="0">
                <a:solidFill>
                  <a:srgbClr val="0000FF"/>
                </a:solidFill>
              </a:rPr>
              <a:t>current</a:t>
            </a:r>
            <a:r>
              <a:rPr lang="en-US" dirty="0" smtClean="0">
                <a:solidFill>
                  <a:srgbClr val="0000FF"/>
                </a:solidFill>
              </a:rPr>
              <a:t> world state!)</a:t>
            </a:r>
            <a:r>
              <a:rPr lang="en-US" dirty="0" smtClean="0"/>
              <a:t>: -open, +locked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85927" y="4419600"/>
            <a:ext cx="184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Final State: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4419600"/>
            <a:ext cx="125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locked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838200"/>
          </a:xfrm>
        </p:spPr>
        <p:txBody>
          <a:bodyPr/>
          <a:lstStyle/>
          <a:p>
            <a:r>
              <a:rPr lang="en-US" sz="3200" dirty="0" smtClean="0"/>
              <a:t>Recovery Using STRIPS Planning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219200"/>
            <a:ext cx="579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00FF"/>
                </a:solidFill>
              </a:rPr>
              <a:t>Initial State:  </a:t>
            </a:r>
            <a:r>
              <a:rPr lang="en-US" dirty="0" smtClean="0"/>
              <a:t>{-open, +locked}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00FF"/>
                </a:solidFill>
              </a:rPr>
              <a:t>Final State</a:t>
            </a:r>
            <a:r>
              <a:rPr lang="en-US" b="1" smtClean="0">
                <a:solidFill>
                  <a:srgbClr val="0000FF"/>
                </a:solidFill>
              </a:rPr>
              <a:t>: </a:t>
            </a:r>
            <a:r>
              <a:rPr lang="en-US" smtClean="0"/>
              <a:t>{+open}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00FF"/>
                </a:solidFill>
              </a:rPr>
              <a:t>Operators:</a:t>
            </a:r>
          </a:p>
          <a:p>
            <a:pPr>
              <a:spcAft>
                <a:spcPts val="600"/>
              </a:spcAft>
            </a:pPr>
            <a:r>
              <a:rPr lang="en-US" i="1" dirty="0"/>
              <a:t> </a:t>
            </a:r>
            <a:r>
              <a:rPr lang="en-US" i="1" dirty="0" smtClean="0"/>
              <a:t>   unlock:</a:t>
            </a:r>
            <a:r>
              <a:rPr lang="en-US" dirty="0" smtClean="0"/>
              <a:t> +locked </a:t>
            </a:r>
            <a:r>
              <a:rPr lang="en-US" sz="2000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i="1" dirty="0" smtClean="0">
                <a:sym typeface="Wingdings"/>
              </a:rPr>
              <a:t> </a:t>
            </a:r>
            <a:r>
              <a:rPr lang="en-US" dirty="0" smtClean="0"/>
              <a:t>-locked</a:t>
            </a:r>
          </a:p>
          <a:p>
            <a:pPr>
              <a:spcAft>
                <a:spcPts val="600"/>
              </a:spcAft>
            </a:pPr>
            <a:r>
              <a:rPr lang="en-US" i="1" dirty="0"/>
              <a:t> </a:t>
            </a:r>
            <a:r>
              <a:rPr lang="en-US" i="1" dirty="0" smtClean="0"/>
              <a:t>   open: </a:t>
            </a:r>
            <a:r>
              <a:rPr lang="en-US" dirty="0" smtClean="0"/>
              <a:t>-open, -locked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+open</a:t>
            </a:r>
          </a:p>
          <a:p>
            <a:pPr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err="1" smtClean="0"/>
              <a:t>walkthru</a:t>
            </a:r>
            <a:r>
              <a:rPr lang="en-US" i="1" dirty="0" smtClean="0"/>
              <a:t>: </a:t>
            </a:r>
            <a:r>
              <a:rPr lang="en-US" dirty="0" smtClean="0"/>
              <a:t>+open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/>
              <a:t>.</a:t>
            </a:r>
            <a:r>
              <a:rPr lang="en-US" sz="2000" dirty="0"/>
              <a:t>..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   ...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5096470"/>
            <a:ext cx="8188870" cy="466130"/>
            <a:chOff x="381000" y="5096470"/>
            <a:chExt cx="8188870" cy="466130"/>
          </a:xfrm>
        </p:grpSpPr>
        <p:sp>
          <p:nvSpPr>
            <p:cNvPr id="3" name="TextBox 2"/>
            <p:cNvSpPr txBox="1"/>
            <p:nvPr/>
          </p:nvSpPr>
          <p:spPr>
            <a:xfrm>
              <a:off x="7315200" y="5096470"/>
              <a:ext cx="1254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{+open}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5100935"/>
              <a:ext cx="2503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{-open, </a:t>
              </a:r>
              <a:r>
                <a:rPr lang="en-US" smtClean="0"/>
                <a:t>+locked}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66790" y="4262735"/>
            <a:ext cx="3381610" cy="2442865"/>
            <a:chOff x="2866790" y="4262735"/>
            <a:chExt cx="3381610" cy="2442865"/>
          </a:xfrm>
        </p:grpSpPr>
        <p:cxnSp>
          <p:nvCxnSpPr>
            <p:cNvPr id="27" name="Straight Arrow Connector 26"/>
            <p:cNvCxnSpPr>
              <a:stCxn id="14" idx="3"/>
              <a:endCxn id="13" idx="1"/>
            </p:cNvCxnSpPr>
            <p:nvPr/>
          </p:nvCxnSpPr>
          <p:spPr bwMode="auto">
            <a:xfrm flipV="1">
              <a:off x="5523582" y="6169968"/>
              <a:ext cx="724818" cy="304800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11" idx="3"/>
              <a:endCxn id="15" idx="1"/>
            </p:cNvCxnSpPr>
            <p:nvPr/>
          </p:nvCxnSpPr>
          <p:spPr bwMode="auto">
            <a:xfrm>
              <a:off x="5294982" y="4493568"/>
              <a:ext cx="572418" cy="228600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648200" y="4262735"/>
              <a:ext cx="646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{...}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6800" y="6243935"/>
              <a:ext cx="646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{...}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9" idx="3"/>
              <a:endCxn id="8" idx="1"/>
            </p:cNvCxnSpPr>
            <p:nvPr/>
          </p:nvCxnSpPr>
          <p:spPr bwMode="auto">
            <a:xfrm flipV="1">
              <a:off x="2884360" y="5327303"/>
              <a:ext cx="925640" cy="4465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2866790" y="49868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unlock</a:t>
              </a:r>
              <a:endParaRPr lang="en-US" sz="1800" i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10000" y="5096470"/>
            <a:ext cx="234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{-open, </a:t>
            </a:r>
            <a:r>
              <a:rPr lang="en-US" smtClean="0"/>
              <a:t>-locked}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5939135"/>
            <a:ext cx="64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{...}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4491335"/>
            <a:ext cx="64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{...}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3"/>
            <a:endCxn id="3" idx="1"/>
          </p:cNvCxnSpPr>
          <p:nvPr/>
        </p:nvCxnSpPr>
        <p:spPr bwMode="auto">
          <a:xfrm>
            <a:off x="6150605" y="5327303"/>
            <a:ext cx="1164595" cy="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3" idx="3"/>
          </p:cNvCxnSpPr>
          <p:nvPr/>
        </p:nvCxnSpPr>
        <p:spPr bwMode="auto">
          <a:xfrm flipV="1">
            <a:off x="6895182" y="5558135"/>
            <a:ext cx="496218" cy="611833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5" idx="3"/>
          </p:cNvCxnSpPr>
          <p:nvPr/>
        </p:nvCxnSpPr>
        <p:spPr bwMode="auto">
          <a:xfrm>
            <a:off x="6514182" y="4722168"/>
            <a:ext cx="953418" cy="454967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85560" y="49963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open</a:t>
            </a:r>
            <a:endParaRPr lang="en-US" sz="1800" i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2819400" y="5410200"/>
            <a:ext cx="4267200" cy="457200"/>
            <a:chOff x="2819400" y="5410200"/>
            <a:chExt cx="4267200" cy="457200"/>
          </a:xfrm>
          <a:noFill/>
        </p:grpSpPr>
        <p:sp>
          <p:nvSpPr>
            <p:cNvPr id="43" name="Oval 42"/>
            <p:cNvSpPr>
              <a:spLocks/>
            </p:cNvSpPr>
            <p:nvPr/>
          </p:nvSpPr>
          <p:spPr bwMode="auto">
            <a:xfrm>
              <a:off x="2819400" y="5410200"/>
              <a:ext cx="914400" cy="457200"/>
            </a:xfrm>
            <a:prstGeom prst="ellipse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Osaka" charset="-128"/>
                  <a:cs typeface="Osaka" charset="-128"/>
                </a:rPr>
                <a:t>unlock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6172200" y="5410200"/>
              <a:ext cx="914400" cy="457200"/>
            </a:xfrm>
            <a:prstGeom prst="ellipse">
              <a:avLst/>
            </a:prstGeom>
            <a:grp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Osaka" charset="-128"/>
                  <a:cs typeface="Osaka" charset="-128"/>
                </a:rPr>
                <a:t>open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93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ould-oual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2600"/>
            <a:ext cx="2057400" cy="2057400"/>
          </a:xfrm>
          <a:prstGeom prst="rect">
            <a:avLst/>
          </a:prstGeom>
        </p:spPr>
      </p:pic>
      <p:pic>
        <p:nvPicPr>
          <p:cNvPr id="9" name="Picture 8" descr="sabour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2057400" cy="2057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609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In collaboration with:</a:t>
            </a:r>
            <a:endParaRPr lang="en-US" sz="3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3886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Nicolas </a:t>
            </a:r>
            <a:r>
              <a:rPr lang="en-US" sz="2000" dirty="0" err="1" smtClean="0"/>
              <a:t>Sabouret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38862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Lydia </a:t>
            </a:r>
            <a:r>
              <a:rPr lang="en-US" sz="2000" dirty="0" err="1" smtClean="0"/>
              <a:t>Ould</a:t>
            </a:r>
            <a:r>
              <a:rPr lang="en-US" sz="2000" dirty="0" smtClean="0"/>
              <a:t> </a:t>
            </a:r>
            <a:r>
              <a:rPr lang="en-US" sz="2000" dirty="0" err="1" smtClean="0"/>
              <a:t>Ouali</a:t>
            </a:r>
            <a:endParaRPr lang="en-US" sz="2000" dirty="0" smtClean="0"/>
          </a:p>
          <a:p>
            <a:r>
              <a:rPr lang="en-US" sz="2000" dirty="0" smtClean="0"/>
              <a:t>   (MS Thesis)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4724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University of Paris-South / CNRS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676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from the Breakdown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133600"/>
            <a:ext cx="5334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441960" y="3276600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2182368" y="3278088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7403592" y="32766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36" name="Straight Connector 35"/>
          <p:cNvCxnSpPr>
            <a:endCxn id="13" idx="0"/>
          </p:cNvCxnSpPr>
          <p:nvPr/>
        </p:nvCxnSpPr>
        <p:spPr bwMode="auto">
          <a:xfrm>
            <a:off x="4298390" y="1715988"/>
            <a:ext cx="6910" cy="4176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091184" y="2667000"/>
            <a:ext cx="3214116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 flipH="1">
            <a:off x="2831592" y="2667000"/>
            <a:ext cx="1473708" cy="6110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4305300" y="2667000"/>
            <a:ext cx="3747516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Oval 17"/>
          <p:cNvSpPr>
            <a:spLocks/>
          </p:cNvSpPr>
          <p:nvPr/>
        </p:nvSpPr>
        <p:spPr bwMode="auto">
          <a:xfrm>
            <a:off x="5663184" y="3278088"/>
            <a:ext cx="1298448" cy="649188"/>
          </a:xfrm>
          <a:prstGeom prst="ellips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3922776" y="3278088"/>
            <a:ext cx="1298448" cy="649188"/>
          </a:xfrm>
          <a:prstGeom prst="ellips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5" name="Straight Connector 4"/>
          <p:cNvCxnSpPr>
            <a:stCxn id="13" idx="2"/>
            <a:endCxn id="19" idx="0"/>
          </p:cNvCxnSpPr>
          <p:nvPr/>
        </p:nvCxnSpPr>
        <p:spPr bwMode="auto">
          <a:xfrm>
            <a:off x="4305300" y="2667000"/>
            <a:ext cx="266700" cy="611088"/>
          </a:xfrm>
          <a:prstGeom prst="lin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Straight Connector 6"/>
          <p:cNvCxnSpPr>
            <a:stCxn id="13" idx="2"/>
            <a:endCxn id="18" idx="0"/>
          </p:cNvCxnSpPr>
          <p:nvPr/>
        </p:nvCxnSpPr>
        <p:spPr bwMode="auto">
          <a:xfrm>
            <a:off x="4305300" y="2667000"/>
            <a:ext cx="2007108" cy="611088"/>
          </a:xfrm>
          <a:prstGeom prst="line">
            <a:avLst/>
          </a:prstGeom>
          <a:noFill/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623520" y="3429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3712" y="346055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89216" y="346055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2648" y="345266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816" y="344933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39472" y="344477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T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6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a minute!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Why not just use the linear symbolic planner all the time?</a:t>
            </a:r>
            <a:endParaRPr lang="en-US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590800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</a:rPr>
              <a:t>Because that would require you to have </a:t>
            </a:r>
            <a:r>
              <a:rPr lang="en-US" sz="3200" b="1" i="1" dirty="0" smtClean="0">
                <a:solidFill>
                  <a:srgbClr val="0000FF"/>
                </a:solidFill>
              </a:rPr>
              <a:t>complete and correct</a:t>
            </a:r>
            <a:r>
              <a:rPr lang="en-US" sz="3200" i="1" dirty="0" smtClean="0">
                <a:solidFill>
                  <a:srgbClr val="0000FF"/>
                </a:solidFill>
              </a:rPr>
              <a:t> symbolic descriptions for </a:t>
            </a:r>
            <a:r>
              <a:rPr lang="en-US" sz="3200" b="1" i="1" dirty="0" smtClean="0">
                <a:solidFill>
                  <a:srgbClr val="0000FF"/>
                </a:solidFill>
              </a:rPr>
              <a:t>all</a:t>
            </a:r>
            <a:r>
              <a:rPr lang="en-US" sz="3200" i="1" dirty="0" smtClean="0">
                <a:solidFill>
                  <a:srgbClr val="0000FF"/>
                </a:solidFill>
              </a:rPr>
              <a:t> the primitive actions in your domain.</a:t>
            </a:r>
            <a:endParaRPr lang="en-US" sz="3200" i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5029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And that is hard, and often practically impossible...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77282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/>
              <a:t>Where’s</a:t>
            </a:r>
            <a:r>
              <a:rPr lang="en-US" sz="3200" i="1" dirty="0" smtClean="0"/>
              <a:t> the knowledge in different kinds of systems?</a:t>
            </a:r>
            <a:endParaRPr lang="en-US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189982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In particular, the knowledge that allows an intelligent agent to </a:t>
            </a:r>
            <a:r>
              <a:rPr lang="en-US" sz="3200" i="1" u="sng" dirty="0" smtClean="0"/>
              <a:t>predict the future</a:t>
            </a:r>
            <a:r>
              <a:rPr lang="en-US" sz="3200" i="1" dirty="0" smtClean="0"/>
              <a:t>?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58595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Symbolic Planners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572000"/>
          </a:xfrm>
        </p:spPr>
        <p:txBody>
          <a:bodyPr/>
          <a:lstStyle/>
          <a:p>
            <a:r>
              <a:rPr lang="en-US" sz="2400" dirty="0" smtClean="0"/>
              <a:t>Symbolic planners </a:t>
            </a:r>
            <a:r>
              <a:rPr lang="en-US" sz="2400" u="sng" dirty="0" smtClean="0"/>
              <a:t>rely</a:t>
            </a:r>
            <a:r>
              <a:rPr lang="en-US" sz="2400" dirty="0" smtClean="0"/>
              <a:t> on a correct and complete “</a:t>
            </a:r>
            <a:r>
              <a:rPr lang="en-US" sz="2400" dirty="0" err="1" smtClean="0"/>
              <a:t>axiomatization</a:t>
            </a:r>
            <a:r>
              <a:rPr lang="en-US" sz="2400" dirty="0" smtClean="0"/>
              <a:t>” of the world, e.g.,</a:t>
            </a:r>
          </a:p>
          <a:p>
            <a:pPr lvl="1"/>
            <a:r>
              <a:rPr lang="en-US" sz="2000" dirty="0" smtClean="0"/>
              <a:t>add/delete lists for all operators (STRIPS)</a:t>
            </a:r>
          </a:p>
          <a:p>
            <a:pPr lvl="1"/>
            <a:r>
              <a:rPr lang="en-US" sz="2000" dirty="0" smtClean="0"/>
              <a:t>Planning Domain Definition Language (PDDL)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other logical/symbolic (“declarative”) formalisms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If the </a:t>
            </a:r>
            <a:r>
              <a:rPr lang="en-US" sz="2400" dirty="0" err="1" smtClean="0"/>
              <a:t>axiomization</a:t>
            </a:r>
            <a:r>
              <a:rPr lang="en-US" sz="2400" dirty="0" smtClean="0"/>
              <a:t> is </a:t>
            </a:r>
            <a:r>
              <a:rPr lang="en-US" sz="2400" u="sng" dirty="0" smtClean="0"/>
              <a:t>in</a:t>
            </a:r>
            <a:r>
              <a:rPr lang="en-US" sz="2400" dirty="0" smtClean="0"/>
              <a:t>correct or </a:t>
            </a:r>
            <a:r>
              <a:rPr lang="en-US" sz="2400" u="sng" dirty="0" smtClean="0"/>
              <a:t>in</a:t>
            </a:r>
            <a:r>
              <a:rPr lang="en-US" sz="2400" dirty="0" smtClean="0"/>
              <a:t>complete (relative to reality) the generated plans will </a:t>
            </a:r>
            <a:r>
              <a:rPr lang="en-US" sz="2400" u="sng" dirty="0" smtClean="0"/>
              <a:t>fail</a:t>
            </a:r>
            <a:r>
              <a:rPr lang="en-US" sz="2400" dirty="0" smtClean="0"/>
              <a:t>! (The poorer the </a:t>
            </a:r>
            <a:r>
              <a:rPr lang="en-US" sz="2400" dirty="0" err="1" smtClean="0"/>
              <a:t>axiomitization</a:t>
            </a:r>
            <a:r>
              <a:rPr lang="en-US" sz="2400" dirty="0" smtClean="0"/>
              <a:t>, the less reliable the plans.)</a:t>
            </a:r>
          </a:p>
          <a:p>
            <a:r>
              <a:rPr lang="en-US" sz="2400" dirty="0" smtClean="0"/>
              <a:t>A correct and complete </a:t>
            </a:r>
            <a:r>
              <a:rPr lang="en-US" sz="2400" dirty="0" err="1" smtClean="0"/>
              <a:t>axiomitization</a:t>
            </a:r>
            <a:r>
              <a:rPr lang="en-US" sz="2400" dirty="0" smtClean="0"/>
              <a:t> (“declarative description”) of some domain is the “gold standard”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Description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This is the conclusion of decades of AI research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People spend years working on </a:t>
            </a:r>
            <a:r>
              <a:rPr lang="en-US" sz="2800" dirty="0" err="1" smtClean="0"/>
              <a:t>axiomitizing</a:t>
            </a:r>
            <a:r>
              <a:rPr lang="en-US" sz="2800" dirty="0" smtClean="0"/>
              <a:t> small problem domains, such as pouring liquids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If you are doing something like the DRC, you don’t remotely have time to do this for your problem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This is why formalisms like reactive HTNs were invented...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Reactive HTNs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TireRotationHT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5801124" cy="25146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1885005"/>
          </a:xfrm>
        </p:spPr>
        <p:txBody>
          <a:bodyPr/>
          <a:lstStyle/>
          <a:p>
            <a:r>
              <a:rPr lang="en-US" sz="2400" dirty="0" smtClean="0"/>
              <a:t>In the </a:t>
            </a:r>
            <a:r>
              <a:rPr lang="en-US" sz="2400" u="sng" dirty="0" smtClean="0"/>
              <a:t>structure</a:t>
            </a:r>
            <a:r>
              <a:rPr lang="en-US" sz="2400" dirty="0" smtClean="0"/>
              <a:t> of the network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/>
              <a:t>a </a:t>
            </a:r>
            <a:r>
              <a:rPr lang="en-US" sz="2000" dirty="0" err="1" smtClean="0"/>
              <a:t>conditionalized</a:t>
            </a:r>
            <a:r>
              <a:rPr lang="en-US" sz="2000" dirty="0" smtClean="0"/>
              <a:t> plan for acting in the future</a:t>
            </a:r>
          </a:p>
          <a:p>
            <a:r>
              <a:rPr lang="en-US" sz="2400" dirty="0" smtClean="0"/>
              <a:t>In the </a:t>
            </a:r>
            <a:r>
              <a:rPr lang="en-US" sz="2400" u="sng" dirty="0" smtClean="0"/>
              <a:t>code</a:t>
            </a:r>
            <a:r>
              <a:rPr lang="en-US" sz="2400" dirty="0" smtClean="0"/>
              <a:t> for the procedural conditions</a:t>
            </a:r>
          </a:p>
          <a:p>
            <a:pPr lvl="1"/>
            <a:r>
              <a:rPr lang="en-US" sz="2000" dirty="0" smtClean="0"/>
              <a:t>especially the recipe applicability conditions</a:t>
            </a:r>
          </a:p>
        </p:txBody>
      </p:sp>
    </p:spTree>
    <p:extLst>
      <p:ext uri="{BB962C8B-B14F-4D97-AF65-F5344CB8AC3E}">
        <p14:creationId xmlns:p14="http://schemas.microsoft.com/office/powerpoint/2010/main" val="222402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Reactive HTNs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TireRotationHT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41858"/>
            <a:ext cx="3134124" cy="135854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3200400"/>
            <a:ext cx="7772400" cy="3733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400" dirty="0" smtClean="0"/>
              <a:t>As a practical/empirical matter, </a:t>
            </a:r>
            <a:r>
              <a:rPr lang="en-US" sz="2400" u="sng" dirty="0" smtClean="0"/>
              <a:t>yes</a:t>
            </a:r>
            <a:r>
              <a:rPr lang="en-US" sz="2400" dirty="0" smtClean="0"/>
              <a:t> (because people use HTNs so much)</a:t>
            </a:r>
          </a:p>
          <a:p>
            <a:pPr>
              <a:spcAft>
                <a:spcPts val="0"/>
              </a:spcAft>
            </a:pPr>
            <a:r>
              <a:rPr lang="en-US" sz="2400" u="sng" dirty="0" smtClean="0"/>
              <a:t>Why</a:t>
            </a:r>
            <a:r>
              <a:rPr lang="en-US" sz="2400" dirty="0" smtClean="0"/>
              <a:t> is it easier?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the hierarchy helps with organizing your thoughts</a:t>
            </a:r>
          </a:p>
          <a:p>
            <a:pPr lvl="1">
              <a:spcAft>
                <a:spcPts val="0"/>
              </a:spcAft>
            </a:pPr>
            <a:r>
              <a:rPr lang="en-US" sz="2000" dirty="0" smtClean="0"/>
              <a:t>procedural conditions are only applied to the </a:t>
            </a:r>
            <a:r>
              <a:rPr lang="en-US" sz="2000" u="sng" dirty="0" smtClean="0"/>
              <a:t>current</a:t>
            </a:r>
            <a:r>
              <a:rPr lang="en-US" sz="2000" dirty="0" smtClean="0"/>
              <a:t> world state, whereas a logic axiom must be applicable in all possible worlds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b="1" i="1" dirty="0" smtClean="0">
                <a:solidFill>
                  <a:srgbClr val="0000FF"/>
                </a:solidFill>
              </a:rPr>
              <a:t>But, of course, as we saw, HTNs can break down!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4800" y="12192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i="1" dirty="0"/>
              <a:t>Is it </a:t>
            </a:r>
            <a:r>
              <a:rPr lang="en-US" sz="2800" i="1" u="sng" dirty="0"/>
              <a:t>easier</a:t>
            </a:r>
            <a:r>
              <a:rPr lang="en-US" sz="2800" i="1" dirty="0"/>
              <a:t> to write an HTN than </a:t>
            </a:r>
            <a:r>
              <a:rPr lang="en-US" sz="2800" i="1" dirty="0" smtClean="0"/>
              <a:t>a complete and correct </a:t>
            </a:r>
            <a:r>
              <a:rPr lang="en-US" sz="2800" i="1" dirty="0" err="1"/>
              <a:t>axiomitization</a:t>
            </a:r>
            <a:r>
              <a:rPr lang="en-US" sz="28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700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Hybrid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572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0000FF"/>
                </a:solidFill>
              </a:rPr>
              <a:t>reactive HTNs </a:t>
            </a:r>
            <a:r>
              <a:rPr lang="en-US" sz="2400" dirty="0" smtClean="0"/>
              <a:t>as usual to avoid the need for correct and complete </a:t>
            </a:r>
            <a:r>
              <a:rPr lang="en-US" sz="2400" dirty="0" err="1" smtClean="0"/>
              <a:t>axiomitization</a:t>
            </a:r>
            <a:r>
              <a:rPr lang="en-US" sz="2400" dirty="0" smtClean="0"/>
              <a:t> of complex domains</a:t>
            </a:r>
          </a:p>
          <a:p>
            <a:pPr>
              <a:spcAft>
                <a:spcPts val="1800"/>
              </a:spcAft>
            </a:pPr>
            <a:r>
              <a:rPr lang="en-US" sz="2400" dirty="0" smtClean="0"/>
              <a:t>Add </a:t>
            </a:r>
            <a:r>
              <a:rPr lang="en-US" sz="2400" b="1" dirty="0" smtClean="0">
                <a:solidFill>
                  <a:srgbClr val="0000FF"/>
                </a:solidFill>
              </a:rPr>
              <a:t>some symbolic conditions </a:t>
            </a:r>
            <a:r>
              <a:rPr lang="en-US" sz="2400" dirty="0" smtClean="0"/>
              <a:t>(especially for primitives)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Use a simple linear </a:t>
            </a:r>
            <a:r>
              <a:rPr lang="en-US" sz="2400" b="1" dirty="0" smtClean="0">
                <a:solidFill>
                  <a:srgbClr val="0000FF"/>
                </a:solidFill>
              </a:rPr>
              <a:t>symbolic planner </a:t>
            </a:r>
            <a:r>
              <a:rPr lang="en-US" sz="2400" dirty="0" smtClean="0"/>
              <a:t>for local recovery from HTN breakdowns</a:t>
            </a:r>
          </a:p>
          <a:p>
            <a:pPr lvl="1"/>
            <a:r>
              <a:rPr lang="en-US" sz="2000" dirty="0" smtClean="0"/>
              <a:t>the planner makes use of whatever symbolic information it has available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8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Hasn’t anyone thought of this before?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5105400"/>
          </a:xfrm>
        </p:spPr>
        <p:txBody>
          <a:bodyPr/>
          <a:lstStyle/>
          <a:p>
            <a:r>
              <a:rPr lang="en-US" sz="2400" dirty="0" smtClean="0"/>
              <a:t>No, not to our knowledge</a:t>
            </a:r>
          </a:p>
          <a:p>
            <a:pPr lvl="1"/>
            <a:r>
              <a:rPr lang="en-US" sz="2000" dirty="0" smtClean="0"/>
              <a:t>we scoured the literature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we talked to leaders in planning community</a:t>
            </a:r>
          </a:p>
          <a:p>
            <a:r>
              <a:rPr lang="en-US" sz="2400" dirty="0" smtClean="0"/>
              <a:t>There’s a lot of stuff on plan repair in HTNs, but it all has to do with </a:t>
            </a:r>
            <a:r>
              <a:rPr lang="en-US" sz="2400" u="sng" dirty="0" smtClean="0"/>
              <a:t>completely symbolic</a:t>
            </a:r>
            <a:r>
              <a:rPr lang="en-US" sz="2400" dirty="0" smtClean="0"/>
              <a:t> HTNs:</a:t>
            </a:r>
          </a:p>
          <a:p>
            <a:pPr lvl="1"/>
            <a:r>
              <a:rPr lang="en-US" sz="2000" dirty="0" smtClean="0"/>
              <a:t>where you have a hierarchical plan instead of a linear plan (as in STRIPS)</a:t>
            </a:r>
          </a:p>
          <a:p>
            <a:pPr lvl="1"/>
            <a:r>
              <a:rPr lang="en-US" sz="2000" dirty="0" smtClean="0"/>
              <a:t>but everything else is essentially the same, i.e., you need symbolic descriptions of </a:t>
            </a:r>
            <a:r>
              <a:rPr lang="en-US" sz="2000" u="sng" dirty="0" smtClean="0"/>
              <a:t>all</a:t>
            </a:r>
            <a:r>
              <a:rPr lang="en-US" sz="2000" dirty="0" smtClean="0"/>
              <a:t> of your actions (both primitive and non-primitive)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5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</a:t>
            </a:r>
            <a:r>
              <a:rPr lang="en-US" dirty="0" err="1" smtClean="0"/>
              <a:t>Discolog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762000" y="2674203"/>
            <a:ext cx="1905000" cy="2057400"/>
          </a:xfrm>
          <a:prstGeom prst="rect">
            <a:avLst/>
          </a:prstGeom>
          <a:noFill/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Disco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(HTN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execution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engine)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48400" y="2674203"/>
            <a:ext cx="1905000" cy="2057400"/>
          </a:xfrm>
          <a:prstGeom prst="rect">
            <a:avLst/>
          </a:prstGeom>
          <a:noFill/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STRIPS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in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Prolog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67000" y="1759803"/>
            <a:ext cx="4662465" cy="1524000"/>
            <a:chOff x="2667000" y="1759803"/>
            <a:chExt cx="4662465" cy="1524000"/>
          </a:xfrm>
        </p:grpSpPr>
        <p:sp>
          <p:nvSpPr>
            <p:cNvPr id="29" name="TextBox 28"/>
            <p:cNvSpPr txBox="1"/>
            <p:nvPr/>
          </p:nvSpPr>
          <p:spPr>
            <a:xfrm>
              <a:off x="3048000" y="1759803"/>
              <a:ext cx="428146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breakdown recovery planning</a:t>
              </a:r>
            </a:p>
            <a:p>
              <a:r>
                <a:rPr lang="en-US" i="1" dirty="0" smtClean="0">
                  <a:solidFill>
                    <a:srgbClr val="0000FF"/>
                  </a:solidFill>
                </a:rPr>
                <a:t>problem candidate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rgbClr val="0000FF"/>
                  </a:solidFill>
                </a:rPr>
                <a:t>initial/final state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rgbClr val="0000FF"/>
                  </a:solidFill>
                </a:rPr>
                <a:t>symbolic operators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2667000" y="3283803"/>
              <a:ext cx="3581400" cy="0"/>
            </a:xfrm>
            <a:prstGeom prst="straightConnector1">
              <a:avLst/>
            </a:prstGeom>
            <a:noFill/>
            <a:ln w="412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667000" y="4045803"/>
            <a:ext cx="3581400" cy="907197"/>
            <a:chOff x="2667000" y="4045803"/>
            <a:chExt cx="3581400" cy="907197"/>
          </a:xfrm>
        </p:grpSpPr>
        <p:sp>
          <p:nvSpPr>
            <p:cNvPr id="30" name="TextBox 29"/>
            <p:cNvSpPr txBox="1"/>
            <p:nvPr/>
          </p:nvSpPr>
          <p:spPr>
            <a:xfrm>
              <a:off x="3124200" y="4122003"/>
              <a:ext cx="25533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8000"/>
                  </a:solidFill>
                </a:rPr>
                <a:t>linear repair plan</a:t>
              </a:r>
            </a:p>
            <a:p>
              <a:pPr algn="ctr"/>
              <a:r>
                <a:rPr lang="en-US" i="1" dirty="0" smtClean="0">
                  <a:solidFill>
                    <a:srgbClr val="008000"/>
                  </a:solidFill>
                </a:rPr>
                <a:t> (or null)</a:t>
              </a:r>
              <a:endParaRPr lang="en-US" i="1" dirty="0">
                <a:solidFill>
                  <a:srgbClr val="008000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H="1">
              <a:off x="2667000" y="4045803"/>
              <a:ext cx="3581400" cy="0"/>
            </a:xfrm>
            <a:prstGeom prst="straightConnector1">
              <a:avLst/>
            </a:prstGeom>
            <a:noFill/>
            <a:ln w="412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1676400" y="52578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STRIPS implementation in Prolog is short, elegant, and easily allows addition of additional domain reasoning rules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858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Tale of ... </a:t>
            </a:r>
            <a:endParaRPr lang="en-US" b="1" dirty="0">
              <a:latin typeface="Apple Chancery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Apple Chancery"/>
              </a:rPr>
              <a:t>      </a:t>
            </a:r>
            <a:r>
              <a:rPr lang="en-US" sz="4400" b="1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Good Old-Fashioned AI   </a:t>
            </a:r>
            <a:endParaRPr lang="en-US" sz="3600" b="1" dirty="0">
              <a:solidFill>
                <a:srgbClr val="0000FF"/>
              </a:solidFill>
              <a:latin typeface="Lucida Blackletter"/>
              <a:cs typeface="Lucida Blackletter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     </a:t>
            </a:r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(GOFAI)</a:t>
            </a:r>
          </a:p>
          <a:p>
            <a:pPr marL="0" indent="0">
              <a:buNone/>
            </a:pPr>
            <a:endParaRPr lang="en-US" sz="36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962400"/>
            <a:ext cx="6934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2800" b="1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knowledge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2800" b="1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knowledge representation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2800" b="1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Knowledge acquisition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2800" b="1" dirty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2800" b="1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rocedural vs. declarative knowledge</a:t>
            </a:r>
            <a:endParaRPr lang="en-US" sz="2800" b="1" dirty="0">
              <a:solidFill>
                <a:srgbClr val="0000FF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389259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10600" cy="838200"/>
          </a:xfrm>
        </p:spPr>
        <p:txBody>
          <a:bodyPr/>
          <a:lstStyle/>
          <a:p>
            <a:r>
              <a:rPr lang="en-US" sz="3200" dirty="0" smtClean="0"/>
              <a:t>Generating Recovery Problem Candidates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685800" y="1295400"/>
            <a:ext cx="3352800" cy="2305110"/>
            <a:chOff x="685800" y="1295400"/>
            <a:chExt cx="3352800" cy="2305110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685800" y="1295400"/>
              <a:ext cx="3352800" cy="1936075"/>
              <a:chOff x="457200" y="1371600"/>
              <a:chExt cx="8382000" cy="4840188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 bwMode="auto">
              <a:xfrm>
                <a:off x="4247388" y="1371600"/>
                <a:ext cx="649224" cy="649188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2692400" y="23622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5918200" y="23622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 bwMode="auto">
              <a:xfrm>
                <a:off x="6934200" y="3483294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 bwMode="auto">
              <a:xfrm>
                <a:off x="4648200" y="3483294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auto">
              <a:xfrm>
                <a:off x="2627376" y="3483294"/>
                <a:ext cx="649224" cy="649188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 bwMode="auto">
              <a:xfrm>
                <a:off x="457200" y="3483294"/>
                <a:ext cx="649224" cy="649188"/>
              </a:xfrm>
              <a:prstGeom prst="ellipse">
                <a:avLst/>
              </a:prstGeom>
              <a:solidFill>
                <a:srgbClr val="66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5943600" y="44958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2685288" y="45720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8229600" y="46482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 bwMode="auto">
              <a:xfrm>
                <a:off x="1295400" y="5562600"/>
                <a:ext cx="649224" cy="649188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 bwMode="auto">
              <a:xfrm>
                <a:off x="2627376" y="5562600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 bwMode="auto">
              <a:xfrm>
                <a:off x="3922776" y="5515867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 bwMode="auto">
              <a:xfrm>
                <a:off x="5105400" y="5523012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 bwMode="auto">
              <a:xfrm>
                <a:off x="6553200" y="5523012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 bwMode="auto">
              <a:xfrm>
                <a:off x="8189976" y="5562600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cxnSp>
            <p:nvCxnSpPr>
              <p:cNvPr id="21" name="Straight Arrow Connector 20"/>
              <p:cNvCxnSpPr>
                <a:stCxn id="5" idx="3"/>
                <a:endCxn id="6" idx="0"/>
              </p:cNvCxnSpPr>
              <p:nvPr/>
            </p:nvCxnSpPr>
            <p:spPr bwMode="auto">
              <a:xfrm flipH="1">
                <a:off x="2959100" y="1925717"/>
                <a:ext cx="1383365" cy="43648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>
                <a:stCxn id="5" idx="5"/>
                <a:endCxn id="7" idx="0"/>
              </p:cNvCxnSpPr>
              <p:nvPr/>
            </p:nvCxnSpPr>
            <p:spPr bwMode="auto">
              <a:xfrm>
                <a:off x="4801535" y="1925717"/>
                <a:ext cx="1383365" cy="43648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>
                <a:stCxn id="6" idx="2"/>
                <a:endCxn id="11" idx="0"/>
              </p:cNvCxnSpPr>
              <p:nvPr/>
            </p:nvCxnSpPr>
            <p:spPr bwMode="auto">
              <a:xfrm flipH="1">
                <a:off x="781812" y="2895600"/>
                <a:ext cx="2177288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>
                <a:stCxn id="6" idx="2"/>
                <a:endCxn id="10" idx="0"/>
              </p:cNvCxnSpPr>
              <p:nvPr/>
            </p:nvCxnSpPr>
            <p:spPr bwMode="auto">
              <a:xfrm flipH="1">
                <a:off x="2951988" y="2895600"/>
                <a:ext cx="7112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>
                <a:stCxn id="7" idx="2"/>
                <a:endCxn id="9" idx="0"/>
              </p:cNvCxnSpPr>
              <p:nvPr/>
            </p:nvCxnSpPr>
            <p:spPr bwMode="auto">
              <a:xfrm flipH="1">
                <a:off x="4972812" y="2895600"/>
                <a:ext cx="1212088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6" name="Straight Connector 25"/>
              <p:cNvCxnSpPr>
                <a:stCxn id="7" idx="2"/>
                <a:endCxn id="8" idx="0"/>
              </p:cNvCxnSpPr>
              <p:nvPr/>
            </p:nvCxnSpPr>
            <p:spPr bwMode="auto">
              <a:xfrm>
                <a:off x="6184900" y="2895600"/>
                <a:ext cx="1073912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/>
              <p:cNvCxnSpPr>
                <a:stCxn id="10" idx="4"/>
                <a:endCxn id="13" idx="0"/>
              </p:cNvCxnSpPr>
              <p:nvPr/>
            </p:nvCxnSpPr>
            <p:spPr bwMode="auto">
              <a:xfrm>
                <a:off x="2951988" y="4132482"/>
                <a:ext cx="0" cy="43951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Connector 27"/>
              <p:cNvCxnSpPr>
                <a:stCxn id="8" idx="3"/>
                <a:endCxn id="12" idx="0"/>
              </p:cNvCxnSpPr>
              <p:nvPr/>
            </p:nvCxnSpPr>
            <p:spPr bwMode="auto">
              <a:xfrm flipH="1">
                <a:off x="6210300" y="4037411"/>
                <a:ext cx="818977" cy="458389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>
                <a:stCxn id="8" idx="5"/>
                <a:endCxn id="14" idx="0"/>
              </p:cNvCxnSpPr>
              <p:nvPr/>
            </p:nvCxnSpPr>
            <p:spPr bwMode="auto">
              <a:xfrm>
                <a:off x="7488347" y="4037411"/>
                <a:ext cx="1007953" cy="610789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>
                <a:stCxn id="12" idx="2"/>
                <a:endCxn id="18" idx="0"/>
              </p:cNvCxnSpPr>
              <p:nvPr/>
            </p:nvCxnSpPr>
            <p:spPr bwMode="auto">
              <a:xfrm flipH="1">
                <a:off x="5430012" y="5029200"/>
                <a:ext cx="780288" cy="49381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>
                <a:stCxn id="12" idx="2"/>
                <a:endCxn id="19" idx="0"/>
              </p:cNvCxnSpPr>
              <p:nvPr/>
            </p:nvCxnSpPr>
            <p:spPr bwMode="auto">
              <a:xfrm>
                <a:off x="6210300" y="5029200"/>
                <a:ext cx="667512" cy="49381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>
                <a:stCxn id="13" idx="2"/>
                <a:endCxn id="15" idx="0"/>
              </p:cNvCxnSpPr>
              <p:nvPr/>
            </p:nvCxnSpPr>
            <p:spPr bwMode="auto">
              <a:xfrm flipH="1">
                <a:off x="1620012" y="5105400"/>
                <a:ext cx="1331976" cy="457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>
                <a:stCxn id="13" idx="2"/>
                <a:endCxn id="16" idx="0"/>
              </p:cNvCxnSpPr>
              <p:nvPr/>
            </p:nvCxnSpPr>
            <p:spPr bwMode="auto">
              <a:xfrm>
                <a:off x="2951988" y="5105400"/>
                <a:ext cx="0" cy="457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4" name="Straight Connector 33"/>
              <p:cNvCxnSpPr>
                <a:stCxn id="13" idx="2"/>
                <a:endCxn id="17" idx="0"/>
              </p:cNvCxnSpPr>
              <p:nvPr/>
            </p:nvCxnSpPr>
            <p:spPr bwMode="auto">
              <a:xfrm>
                <a:off x="2951988" y="5105400"/>
                <a:ext cx="1295400" cy="41046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5" name="Straight Connector 34"/>
              <p:cNvCxnSpPr>
                <a:stCxn id="14" idx="2"/>
                <a:endCxn id="20" idx="0"/>
              </p:cNvCxnSpPr>
              <p:nvPr/>
            </p:nvCxnSpPr>
            <p:spPr bwMode="auto">
              <a:xfrm>
                <a:off x="8496300" y="5181600"/>
                <a:ext cx="18288" cy="381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1219200" y="3200400"/>
              <a:ext cx="259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Failed </a:t>
              </a:r>
              <a:r>
                <a:rPr lang="en-US" sz="2000" i="1" dirty="0" err="1" smtClean="0"/>
                <a:t>Postcondition</a:t>
              </a:r>
              <a:endParaRPr lang="en-US" sz="2000" i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00600" y="1295400"/>
            <a:ext cx="3352800" cy="2305110"/>
            <a:chOff x="4800600" y="1295400"/>
            <a:chExt cx="3352800" cy="2305110"/>
          </a:xfrm>
        </p:grpSpPr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4800600" y="1295400"/>
              <a:ext cx="3352800" cy="1936075"/>
              <a:chOff x="457200" y="1371600"/>
              <a:chExt cx="8382000" cy="4840188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 bwMode="auto">
              <a:xfrm>
                <a:off x="4247388" y="1371600"/>
                <a:ext cx="649224" cy="649188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692400" y="23622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5918200" y="23622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 bwMode="auto">
              <a:xfrm>
                <a:off x="6934200" y="3483294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 bwMode="auto">
              <a:xfrm>
                <a:off x="4648200" y="3483294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 bwMode="auto">
              <a:xfrm>
                <a:off x="2627376" y="3483294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 bwMode="auto">
              <a:xfrm>
                <a:off x="457200" y="3483294"/>
                <a:ext cx="649224" cy="649188"/>
              </a:xfrm>
              <a:prstGeom prst="ellipse">
                <a:avLst/>
              </a:prstGeom>
              <a:solidFill>
                <a:srgbClr val="66FF6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5943600" y="44958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685288" y="45720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8229600" y="46482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 bwMode="auto">
              <a:xfrm>
                <a:off x="1295400" y="5562600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 bwMode="auto">
              <a:xfrm>
                <a:off x="2627376" y="5562600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 bwMode="auto">
              <a:xfrm>
                <a:off x="3922776" y="5515867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 bwMode="auto">
              <a:xfrm>
                <a:off x="5105400" y="5523012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 bwMode="auto">
              <a:xfrm>
                <a:off x="6553200" y="5523012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8189976" y="5562600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cxnSp>
            <p:nvCxnSpPr>
              <p:cNvPr id="63" name="Straight Arrow Connector 62"/>
              <p:cNvCxnSpPr>
                <a:stCxn id="47" idx="3"/>
                <a:endCxn id="48" idx="0"/>
              </p:cNvCxnSpPr>
              <p:nvPr/>
            </p:nvCxnSpPr>
            <p:spPr bwMode="auto">
              <a:xfrm flipH="1">
                <a:off x="2959100" y="1925717"/>
                <a:ext cx="1383365" cy="43648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4" name="Straight Connector 63"/>
              <p:cNvCxnSpPr>
                <a:stCxn id="47" idx="5"/>
                <a:endCxn id="49" idx="0"/>
              </p:cNvCxnSpPr>
              <p:nvPr/>
            </p:nvCxnSpPr>
            <p:spPr bwMode="auto">
              <a:xfrm>
                <a:off x="4801535" y="1925717"/>
                <a:ext cx="1383365" cy="43648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5" name="Straight Connector 64"/>
              <p:cNvCxnSpPr>
                <a:stCxn id="48" idx="2"/>
                <a:endCxn id="53" idx="0"/>
              </p:cNvCxnSpPr>
              <p:nvPr/>
            </p:nvCxnSpPr>
            <p:spPr bwMode="auto">
              <a:xfrm flipH="1">
                <a:off x="781812" y="2895600"/>
                <a:ext cx="2177288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6" name="Straight Connector 65"/>
              <p:cNvCxnSpPr>
                <a:stCxn id="48" idx="2"/>
                <a:endCxn id="52" idx="0"/>
              </p:cNvCxnSpPr>
              <p:nvPr/>
            </p:nvCxnSpPr>
            <p:spPr bwMode="auto">
              <a:xfrm flipH="1">
                <a:off x="2951988" y="2895600"/>
                <a:ext cx="7112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7" name="Straight Connector 66"/>
              <p:cNvCxnSpPr>
                <a:stCxn id="49" idx="2"/>
                <a:endCxn id="51" idx="0"/>
              </p:cNvCxnSpPr>
              <p:nvPr/>
            </p:nvCxnSpPr>
            <p:spPr bwMode="auto">
              <a:xfrm flipH="1">
                <a:off x="4972812" y="2895600"/>
                <a:ext cx="1212088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8" name="Straight Connector 67"/>
              <p:cNvCxnSpPr>
                <a:stCxn id="49" idx="2"/>
                <a:endCxn id="50" idx="0"/>
              </p:cNvCxnSpPr>
              <p:nvPr/>
            </p:nvCxnSpPr>
            <p:spPr bwMode="auto">
              <a:xfrm>
                <a:off x="6184900" y="2895600"/>
                <a:ext cx="1073912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9" name="Straight Connector 68"/>
              <p:cNvCxnSpPr>
                <a:stCxn id="52" idx="4"/>
                <a:endCxn id="55" idx="0"/>
              </p:cNvCxnSpPr>
              <p:nvPr/>
            </p:nvCxnSpPr>
            <p:spPr bwMode="auto">
              <a:xfrm>
                <a:off x="2951988" y="4132482"/>
                <a:ext cx="0" cy="43951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0" name="Straight Connector 69"/>
              <p:cNvCxnSpPr>
                <a:stCxn id="50" idx="3"/>
                <a:endCxn id="54" idx="0"/>
              </p:cNvCxnSpPr>
              <p:nvPr/>
            </p:nvCxnSpPr>
            <p:spPr bwMode="auto">
              <a:xfrm flipH="1">
                <a:off x="6210300" y="4037411"/>
                <a:ext cx="818977" cy="458389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1" name="Straight Connector 70"/>
              <p:cNvCxnSpPr>
                <a:stCxn id="50" idx="5"/>
                <a:endCxn id="56" idx="0"/>
              </p:cNvCxnSpPr>
              <p:nvPr/>
            </p:nvCxnSpPr>
            <p:spPr bwMode="auto">
              <a:xfrm>
                <a:off x="7488347" y="4037411"/>
                <a:ext cx="1007953" cy="610789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2" name="Straight Connector 71"/>
              <p:cNvCxnSpPr>
                <a:stCxn id="54" idx="2"/>
                <a:endCxn id="60" idx="0"/>
              </p:cNvCxnSpPr>
              <p:nvPr/>
            </p:nvCxnSpPr>
            <p:spPr bwMode="auto">
              <a:xfrm flipH="1">
                <a:off x="5430012" y="5029200"/>
                <a:ext cx="780288" cy="49381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3" name="Straight Connector 72"/>
              <p:cNvCxnSpPr>
                <a:stCxn id="54" idx="2"/>
                <a:endCxn id="61" idx="0"/>
              </p:cNvCxnSpPr>
              <p:nvPr/>
            </p:nvCxnSpPr>
            <p:spPr bwMode="auto">
              <a:xfrm>
                <a:off x="6210300" y="5029200"/>
                <a:ext cx="667512" cy="49381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4" name="Straight Connector 73"/>
              <p:cNvCxnSpPr>
                <a:stCxn id="55" idx="2"/>
                <a:endCxn id="57" idx="0"/>
              </p:cNvCxnSpPr>
              <p:nvPr/>
            </p:nvCxnSpPr>
            <p:spPr bwMode="auto">
              <a:xfrm flipH="1">
                <a:off x="1620012" y="5105400"/>
                <a:ext cx="1331976" cy="457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5" name="Straight Connector 74"/>
              <p:cNvCxnSpPr>
                <a:stCxn id="55" idx="2"/>
                <a:endCxn id="58" idx="0"/>
              </p:cNvCxnSpPr>
              <p:nvPr/>
            </p:nvCxnSpPr>
            <p:spPr bwMode="auto">
              <a:xfrm>
                <a:off x="2951988" y="5105400"/>
                <a:ext cx="0" cy="457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6" name="Straight Connector 75"/>
              <p:cNvCxnSpPr>
                <a:stCxn id="55" idx="2"/>
                <a:endCxn id="59" idx="0"/>
              </p:cNvCxnSpPr>
              <p:nvPr/>
            </p:nvCxnSpPr>
            <p:spPr bwMode="auto">
              <a:xfrm>
                <a:off x="2951988" y="5105400"/>
                <a:ext cx="1295400" cy="41046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7" name="Straight Connector 76"/>
              <p:cNvCxnSpPr>
                <a:stCxn id="56" idx="2"/>
                <a:endCxn id="62" idx="0"/>
              </p:cNvCxnSpPr>
              <p:nvPr/>
            </p:nvCxnSpPr>
            <p:spPr bwMode="auto">
              <a:xfrm>
                <a:off x="8496300" y="5181600"/>
                <a:ext cx="18288" cy="381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2" name="TextBox 111"/>
            <p:cNvSpPr txBox="1"/>
            <p:nvPr/>
          </p:nvSpPr>
          <p:spPr>
            <a:xfrm>
              <a:off x="5334000" y="3200400"/>
              <a:ext cx="259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Failed Precondition</a:t>
              </a:r>
              <a:endParaRPr lang="en-US" sz="2000" i="1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62000" y="3943290"/>
            <a:ext cx="3886200" cy="2305110"/>
            <a:chOff x="685800" y="3733800"/>
            <a:chExt cx="3886200" cy="2305110"/>
          </a:xfrm>
        </p:grpSpPr>
        <p:grpSp>
          <p:nvGrpSpPr>
            <p:cNvPr id="79" name="Group 78"/>
            <p:cNvGrpSpPr>
              <a:grpSpLocks noChangeAspect="1"/>
            </p:cNvGrpSpPr>
            <p:nvPr/>
          </p:nvGrpSpPr>
          <p:grpSpPr>
            <a:xfrm>
              <a:off x="762000" y="3733800"/>
              <a:ext cx="3352800" cy="1936075"/>
              <a:chOff x="457200" y="1371600"/>
              <a:chExt cx="8382000" cy="4840188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4247388" y="1371600"/>
                <a:ext cx="649224" cy="649188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2692400" y="23622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5918200" y="23622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 bwMode="auto">
              <a:xfrm>
                <a:off x="6934200" y="3483294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 bwMode="auto">
              <a:xfrm>
                <a:off x="4648200" y="3483294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 bwMode="auto">
              <a:xfrm>
                <a:off x="2627376" y="3483294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6" name="Oval 85"/>
              <p:cNvSpPr>
                <a:spLocks noChangeAspect="1"/>
              </p:cNvSpPr>
              <p:nvPr/>
            </p:nvSpPr>
            <p:spPr bwMode="auto">
              <a:xfrm>
                <a:off x="457200" y="3483294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5943600" y="44958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2685288" y="45720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8229600" y="4648200"/>
                <a:ext cx="533400" cy="53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 bwMode="auto">
              <a:xfrm>
                <a:off x="1295400" y="5562600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 bwMode="auto">
              <a:xfrm>
                <a:off x="2627376" y="5562600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 bwMode="auto">
              <a:xfrm>
                <a:off x="3922776" y="5515867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 bwMode="auto">
              <a:xfrm>
                <a:off x="5105400" y="5523012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 bwMode="auto">
              <a:xfrm>
                <a:off x="6553200" y="5523012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 bwMode="auto">
              <a:xfrm>
                <a:off x="8189976" y="5562600"/>
                <a:ext cx="649224" cy="6491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endParaRPr>
              </a:p>
            </p:txBody>
          </p:sp>
          <p:cxnSp>
            <p:nvCxnSpPr>
              <p:cNvPr id="96" name="Straight Arrow Connector 95"/>
              <p:cNvCxnSpPr>
                <a:stCxn id="80" idx="3"/>
                <a:endCxn id="81" idx="0"/>
              </p:cNvCxnSpPr>
              <p:nvPr/>
            </p:nvCxnSpPr>
            <p:spPr bwMode="auto">
              <a:xfrm flipH="1">
                <a:off x="2959100" y="1925717"/>
                <a:ext cx="1383365" cy="43648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7" name="Straight Connector 96"/>
              <p:cNvCxnSpPr>
                <a:stCxn id="80" idx="5"/>
                <a:endCxn id="82" idx="0"/>
              </p:cNvCxnSpPr>
              <p:nvPr/>
            </p:nvCxnSpPr>
            <p:spPr bwMode="auto">
              <a:xfrm>
                <a:off x="4801535" y="1925717"/>
                <a:ext cx="1383365" cy="43648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Straight Connector 97"/>
              <p:cNvCxnSpPr>
                <a:stCxn id="81" idx="2"/>
                <a:endCxn id="86" idx="0"/>
              </p:cNvCxnSpPr>
              <p:nvPr/>
            </p:nvCxnSpPr>
            <p:spPr bwMode="auto">
              <a:xfrm flipH="1">
                <a:off x="781812" y="2895600"/>
                <a:ext cx="2177288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9" name="Straight Connector 98"/>
              <p:cNvCxnSpPr>
                <a:stCxn id="81" idx="2"/>
                <a:endCxn id="85" idx="0"/>
              </p:cNvCxnSpPr>
              <p:nvPr/>
            </p:nvCxnSpPr>
            <p:spPr bwMode="auto">
              <a:xfrm flipH="1">
                <a:off x="2951988" y="2895600"/>
                <a:ext cx="7112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0" name="Straight Connector 99"/>
              <p:cNvCxnSpPr>
                <a:stCxn id="82" idx="2"/>
                <a:endCxn id="84" idx="0"/>
              </p:cNvCxnSpPr>
              <p:nvPr/>
            </p:nvCxnSpPr>
            <p:spPr bwMode="auto">
              <a:xfrm flipH="1">
                <a:off x="4972812" y="2895600"/>
                <a:ext cx="1212088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>
                <a:stCxn id="82" idx="2"/>
                <a:endCxn id="83" idx="0"/>
              </p:cNvCxnSpPr>
              <p:nvPr/>
            </p:nvCxnSpPr>
            <p:spPr bwMode="auto">
              <a:xfrm>
                <a:off x="6184900" y="2895600"/>
                <a:ext cx="1073912" cy="587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2" name="Straight Connector 101"/>
              <p:cNvCxnSpPr>
                <a:stCxn id="85" idx="4"/>
                <a:endCxn id="88" idx="0"/>
              </p:cNvCxnSpPr>
              <p:nvPr/>
            </p:nvCxnSpPr>
            <p:spPr bwMode="auto">
              <a:xfrm>
                <a:off x="2951988" y="4132482"/>
                <a:ext cx="0" cy="43951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3" name="Straight Connector 102"/>
              <p:cNvCxnSpPr>
                <a:stCxn id="83" idx="3"/>
                <a:endCxn id="87" idx="0"/>
              </p:cNvCxnSpPr>
              <p:nvPr/>
            </p:nvCxnSpPr>
            <p:spPr bwMode="auto">
              <a:xfrm flipH="1">
                <a:off x="6210300" y="4037411"/>
                <a:ext cx="818977" cy="458389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4" name="Straight Connector 103"/>
              <p:cNvCxnSpPr>
                <a:stCxn id="83" idx="5"/>
                <a:endCxn id="89" idx="0"/>
              </p:cNvCxnSpPr>
              <p:nvPr/>
            </p:nvCxnSpPr>
            <p:spPr bwMode="auto">
              <a:xfrm>
                <a:off x="7488347" y="4037411"/>
                <a:ext cx="1007953" cy="610789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5" name="Straight Connector 104"/>
              <p:cNvCxnSpPr>
                <a:stCxn id="87" idx="2"/>
                <a:endCxn id="93" idx="0"/>
              </p:cNvCxnSpPr>
              <p:nvPr/>
            </p:nvCxnSpPr>
            <p:spPr bwMode="auto">
              <a:xfrm flipH="1">
                <a:off x="5430012" y="5029200"/>
                <a:ext cx="780288" cy="49381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6" name="Straight Connector 105"/>
              <p:cNvCxnSpPr>
                <a:stCxn id="87" idx="2"/>
                <a:endCxn id="94" idx="0"/>
              </p:cNvCxnSpPr>
              <p:nvPr/>
            </p:nvCxnSpPr>
            <p:spPr bwMode="auto">
              <a:xfrm>
                <a:off x="6210300" y="5029200"/>
                <a:ext cx="667512" cy="49381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7" name="Straight Connector 106"/>
              <p:cNvCxnSpPr>
                <a:stCxn id="88" idx="2"/>
                <a:endCxn id="90" idx="0"/>
              </p:cNvCxnSpPr>
              <p:nvPr/>
            </p:nvCxnSpPr>
            <p:spPr bwMode="auto">
              <a:xfrm flipH="1">
                <a:off x="1620012" y="5105400"/>
                <a:ext cx="1331976" cy="457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8" name="Straight Connector 107"/>
              <p:cNvCxnSpPr>
                <a:stCxn id="88" idx="2"/>
                <a:endCxn id="91" idx="0"/>
              </p:cNvCxnSpPr>
              <p:nvPr/>
            </p:nvCxnSpPr>
            <p:spPr bwMode="auto">
              <a:xfrm>
                <a:off x="2951988" y="5105400"/>
                <a:ext cx="0" cy="457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9" name="Straight Connector 108"/>
              <p:cNvCxnSpPr>
                <a:stCxn id="88" idx="2"/>
                <a:endCxn id="92" idx="0"/>
              </p:cNvCxnSpPr>
              <p:nvPr/>
            </p:nvCxnSpPr>
            <p:spPr bwMode="auto">
              <a:xfrm>
                <a:off x="2951988" y="5105400"/>
                <a:ext cx="1295400" cy="41046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0" name="Straight Connector 109"/>
              <p:cNvCxnSpPr>
                <a:stCxn id="89" idx="2"/>
                <a:endCxn id="95" idx="0"/>
              </p:cNvCxnSpPr>
              <p:nvPr/>
            </p:nvCxnSpPr>
            <p:spPr bwMode="auto">
              <a:xfrm>
                <a:off x="8496300" y="5181600"/>
                <a:ext cx="18288" cy="381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3" name="TextBox 112"/>
            <p:cNvSpPr txBox="1"/>
            <p:nvPr/>
          </p:nvSpPr>
          <p:spPr>
            <a:xfrm>
              <a:off x="685800" y="5638800"/>
              <a:ext cx="3886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Failed Applicability Conditions</a:t>
              </a:r>
              <a:endParaRPr lang="en-US" sz="2000" i="1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105400" y="4495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State </a:t>
            </a:r>
            <a:r>
              <a:rPr lang="en-US" dirty="0" smtClean="0">
                <a:solidFill>
                  <a:srgbClr val="0000FF"/>
                </a:solidFill>
              </a:rPr>
              <a:t>= </a:t>
            </a:r>
            <a:r>
              <a:rPr lang="en-US" u="sng" dirty="0" smtClean="0">
                <a:solidFill>
                  <a:srgbClr val="0000FF"/>
                </a:solidFill>
              </a:rPr>
              <a:t>current</a:t>
            </a:r>
            <a:r>
              <a:rPr lang="en-US" dirty="0" smtClean="0">
                <a:solidFill>
                  <a:srgbClr val="0000FF"/>
                </a:solidFill>
              </a:rPr>
              <a:t>      	        world state!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2222760" y="1676400"/>
            <a:ext cx="213360" cy="2133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153" name="Straight Connector 152"/>
          <p:cNvCxnSpPr>
            <a:stCxn id="5" idx="4"/>
            <a:endCxn id="118" idx="0"/>
          </p:cNvCxnSpPr>
          <p:nvPr/>
        </p:nvCxnSpPr>
        <p:spPr bwMode="auto">
          <a:xfrm flipH="1">
            <a:off x="2329440" y="1555075"/>
            <a:ext cx="2280" cy="1213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56" name="Rectangle 155"/>
          <p:cNvSpPr/>
          <p:nvPr/>
        </p:nvSpPr>
        <p:spPr bwMode="auto">
          <a:xfrm>
            <a:off x="6324600" y="1676400"/>
            <a:ext cx="213360" cy="2133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157" name="Straight Connector 156"/>
          <p:cNvCxnSpPr>
            <a:endCxn id="156" idx="0"/>
          </p:cNvCxnSpPr>
          <p:nvPr/>
        </p:nvCxnSpPr>
        <p:spPr bwMode="auto">
          <a:xfrm flipH="1">
            <a:off x="6431280" y="1555075"/>
            <a:ext cx="2280" cy="1213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58" name="Rectangle 157"/>
          <p:cNvSpPr/>
          <p:nvPr/>
        </p:nvSpPr>
        <p:spPr bwMode="auto">
          <a:xfrm>
            <a:off x="2362200" y="4343400"/>
            <a:ext cx="213360" cy="21336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159" name="Straight Connector 158"/>
          <p:cNvCxnSpPr>
            <a:endCxn id="158" idx="0"/>
          </p:cNvCxnSpPr>
          <p:nvPr/>
        </p:nvCxnSpPr>
        <p:spPr bwMode="auto">
          <a:xfrm flipH="1">
            <a:off x="2468880" y="4222075"/>
            <a:ext cx="2280" cy="1213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5189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838200"/>
          </a:xfrm>
        </p:spPr>
        <p:txBody>
          <a:bodyPr/>
          <a:lstStyle/>
          <a:p>
            <a:r>
              <a:rPr lang="en-US" sz="3200" dirty="0" smtClean="0"/>
              <a:t>Generating Recovery Problem Candidates</a:t>
            </a:r>
            <a:endParaRPr lang="en-US" sz="320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600200" y="2645078"/>
            <a:ext cx="6108098" cy="3527122"/>
            <a:chOff x="457200" y="1371600"/>
            <a:chExt cx="8382000" cy="4840188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4247388" y="1371600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charset="-128"/>
                  <a:cs typeface="Osaka" charset="-128"/>
                </a:rPr>
                <a:t>A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92400" y="2362200"/>
              <a:ext cx="533400" cy="533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r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Osaka" charset="-128"/>
                  <a:cs typeface="Osaka" charset="-128"/>
                </a:rPr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918200" y="2362200"/>
              <a:ext cx="533400" cy="533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ea typeface="Osaka" charset="-128"/>
                  <a:cs typeface="Osaka" charset="-128"/>
                </a:rPr>
                <a:t>r</a:t>
              </a:r>
              <a:r>
                <a:rPr lang="en-US" sz="1800" dirty="0">
                  <a:ea typeface="Osaka" charset="-128"/>
                  <a:cs typeface="Osaka" charset="-128"/>
                </a:rPr>
                <a:t>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6934200" y="3483294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4648200" y="3483294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d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2627376" y="3483294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457200" y="3483294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43600" y="4495800"/>
              <a:ext cx="533400" cy="533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ea typeface="Osaka" charset="-128"/>
                  <a:cs typeface="Osaka" charset="-128"/>
                </a:rPr>
                <a:t>r</a:t>
              </a:r>
              <a:r>
                <a:rPr lang="en-US" sz="1800" dirty="0">
                  <a:ea typeface="Osaka" charset="-128"/>
                  <a:cs typeface="Osaka" charset="-128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685288" y="4572000"/>
              <a:ext cx="533400" cy="533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ea typeface="Osaka" charset="-128"/>
                  <a:cs typeface="Osaka" charset="-128"/>
                </a:rPr>
                <a:t>r</a:t>
              </a:r>
              <a:r>
                <a:rPr lang="en-US" sz="1800" dirty="0">
                  <a:ea typeface="Osaka" charset="-128"/>
                  <a:cs typeface="Osaka" charset="-128"/>
                </a:rPr>
                <a:t>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229600" y="4648200"/>
              <a:ext cx="533400" cy="533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ea typeface="Osaka" charset="-128"/>
                  <a:cs typeface="Osaka" charset="-128"/>
                </a:rPr>
                <a:t>r</a:t>
              </a:r>
              <a:r>
                <a:rPr lang="en-US" sz="1800" dirty="0">
                  <a:ea typeface="Osaka" charset="-128"/>
                  <a:cs typeface="Osaka" charset="-128"/>
                </a:rPr>
                <a:t>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 bwMode="auto">
            <a:xfrm>
              <a:off x="1295400" y="5562600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f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2627376" y="5562600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g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 bwMode="auto">
            <a:xfrm>
              <a:off x="3922776" y="5515867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 bwMode="auto">
            <a:xfrm>
              <a:off x="5105400" y="5562600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ea typeface="Osaka" charset="-128"/>
                  <a:cs typeface="Osaka" charset="-128"/>
                </a:rPr>
                <a:t>i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6553200" y="5562600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j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 bwMode="auto">
            <a:xfrm>
              <a:off x="8189976" y="5562600"/>
              <a:ext cx="649224" cy="6491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ea typeface="Osaka" charset="-128"/>
                  <a:cs typeface="Osaka" charset="-128"/>
                </a:rPr>
                <a:t>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endParaRPr>
            </a:p>
          </p:txBody>
        </p:sp>
        <p:cxnSp>
          <p:nvCxnSpPr>
            <p:cNvPr id="22" name="Straight Arrow Connector 21"/>
            <p:cNvCxnSpPr>
              <a:stCxn id="5" idx="3"/>
              <a:endCxn id="6" idx="0"/>
            </p:cNvCxnSpPr>
            <p:nvPr/>
          </p:nvCxnSpPr>
          <p:spPr bwMode="auto">
            <a:xfrm flipH="1">
              <a:off x="2959100" y="1925717"/>
              <a:ext cx="1383365" cy="4364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>
              <a:stCxn id="5" idx="5"/>
              <a:endCxn id="7" idx="0"/>
            </p:cNvCxnSpPr>
            <p:nvPr/>
          </p:nvCxnSpPr>
          <p:spPr bwMode="auto">
            <a:xfrm>
              <a:off x="4801535" y="1925717"/>
              <a:ext cx="1383365" cy="43648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>
              <a:stCxn id="6" idx="2"/>
              <a:endCxn id="11" idx="0"/>
            </p:cNvCxnSpPr>
            <p:nvPr/>
          </p:nvCxnSpPr>
          <p:spPr bwMode="auto">
            <a:xfrm flipH="1">
              <a:off x="781812" y="2895600"/>
              <a:ext cx="2177288" cy="587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>
              <a:stCxn id="6" idx="2"/>
              <a:endCxn id="10" idx="0"/>
            </p:cNvCxnSpPr>
            <p:nvPr/>
          </p:nvCxnSpPr>
          <p:spPr bwMode="auto">
            <a:xfrm flipH="1">
              <a:off x="2951988" y="2895600"/>
              <a:ext cx="7112" cy="587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Straight Connector 31"/>
            <p:cNvCxnSpPr>
              <a:stCxn id="7" idx="2"/>
              <a:endCxn id="9" idx="0"/>
            </p:cNvCxnSpPr>
            <p:nvPr/>
          </p:nvCxnSpPr>
          <p:spPr bwMode="auto">
            <a:xfrm flipH="1">
              <a:off x="4972812" y="2895600"/>
              <a:ext cx="1212088" cy="587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>
              <a:stCxn id="7" idx="2"/>
              <a:endCxn id="8" idx="0"/>
            </p:cNvCxnSpPr>
            <p:nvPr/>
          </p:nvCxnSpPr>
          <p:spPr bwMode="auto">
            <a:xfrm>
              <a:off x="6184900" y="2895600"/>
              <a:ext cx="1073912" cy="587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>
              <a:stCxn id="10" idx="4"/>
              <a:endCxn id="13" idx="0"/>
            </p:cNvCxnSpPr>
            <p:nvPr/>
          </p:nvCxnSpPr>
          <p:spPr bwMode="auto">
            <a:xfrm>
              <a:off x="2951988" y="4132482"/>
              <a:ext cx="0" cy="4395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Straight Connector 39"/>
            <p:cNvCxnSpPr>
              <a:stCxn id="8" idx="3"/>
              <a:endCxn id="12" idx="0"/>
            </p:cNvCxnSpPr>
            <p:nvPr/>
          </p:nvCxnSpPr>
          <p:spPr bwMode="auto">
            <a:xfrm flipH="1">
              <a:off x="6210300" y="4037411"/>
              <a:ext cx="818977" cy="4583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Straight Connector 41"/>
            <p:cNvCxnSpPr>
              <a:stCxn id="8" idx="5"/>
              <a:endCxn id="14" idx="0"/>
            </p:cNvCxnSpPr>
            <p:nvPr/>
          </p:nvCxnSpPr>
          <p:spPr bwMode="auto">
            <a:xfrm>
              <a:off x="7488347" y="4037411"/>
              <a:ext cx="1007953" cy="6107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Straight Connector 43"/>
            <p:cNvCxnSpPr>
              <a:stCxn id="12" idx="2"/>
              <a:endCxn id="18" idx="0"/>
            </p:cNvCxnSpPr>
            <p:nvPr/>
          </p:nvCxnSpPr>
          <p:spPr bwMode="auto">
            <a:xfrm flipH="1">
              <a:off x="5430012" y="5029200"/>
              <a:ext cx="780288" cy="533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Straight Connector 45"/>
            <p:cNvCxnSpPr>
              <a:stCxn id="12" idx="2"/>
              <a:endCxn id="19" idx="0"/>
            </p:cNvCxnSpPr>
            <p:nvPr/>
          </p:nvCxnSpPr>
          <p:spPr bwMode="auto">
            <a:xfrm>
              <a:off x="6210300" y="5029200"/>
              <a:ext cx="667512" cy="533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>
              <a:stCxn id="13" idx="2"/>
              <a:endCxn id="15" idx="0"/>
            </p:cNvCxnSpPr>
            <p:nvPr/>
          </p:nvCxnSpPr>
          <p:spPr bwMode="auto">
            <a:xfrm flipH="1">
              <a:off x="1620012" y="5105400"/>
              <a:ext cx="1331976" cy="457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>
              <a:stCxn id="13" idx="2"/>
              <a:endCxn id="16" idx="0"/>
            </p:cNvCxnSpPr>
            <p:nvPr/>
          </p:nvCxnSpPr>
          <p:spPr bwMode="auto">
            <a:xfrm>
              <a:off x="2951988" y="5105400"/>
              <a:ext cx="0" cy="4572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>
              <a:stCxn id="13" idx="2"/>
              <a:endCxn id="17" idx="0"/>
            </p:cNvCxnSpPr>
            <p:nvPr/>
          </p:nvCxnSpPr>
          <p:spPr bwMode="auto">
            <a:xfrm>
              <a:off x="2951988" y="5105400"/>
              <a:ext cx="1295400" cy="41046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4" name="Straight Connector 53"/>
            <p:cNvCxnSpPr>
              <a:stCxn id="14" idx="2"/>
              <a:endCxn id="20" idx="0"/>
            </p:cNvCxnSpPr>
            <p:nvPr/>
          </p:nvCxnSpPr>
          <p:spPr bwMode="auto">
            <a:xfrm>
              <a:off x="8496300" y="5181600"/>
              <a:ext cx="18288" cy="381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838200" y="13716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Candidate</a:t>
            </a:r>
            <a:r>
              <a:rPr lang="en-US" b="1" dirty="0" smtClean="0">
                <a:solidFill>
                  <a:srgbClr val="0000FF"/>
                </a:solidFill>
              </a:rPr>
              <a:t> Final State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any future</a:t>
            </a:r>
            <a:r>
              <a:rPr lang="en-US" dirty="0"/>
              <a:t> </a:t>
            </a:r>
            <a:r>
              <a:rPr lang="en-US" dirty="0" smtClean="0"/>
              <a:t>condition in HTN where </a:t>
            </a:r>
            <a:r>
              <a:rPr lang="en-US" u="sng" dirty="0" smtClean="0"/>
              <a:t>symbolic information is given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5116" y="4213012"/>
            <a:ext cx="60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8000"/>
                </a:solidFill>
              </a:rPr>
              <a:t>+P3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91000" y="4213012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8000"/>
                </a:solidFill>
              </a:rPr>
              <a:t>-</a:t>
            </a:r>
            <a:r>
              <a:rPr lang="en-US" sz="1800" b="1" dirty="0" smtClean="0">
                <a:solidFill>
                  <a:srgbClr val="FF8000"/>
                </a:solidFill>
              </a:rPr>
              <a:t>P3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5693078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8000"/>
                </a:solidFill>
              </a:rPr>
              <a:t>-</a:t>
            </a:r>
            <a:r>
              <a:rPr lang="en-US" sz="1800" b="1" dirty="0" smtClean="0">
                <a:solidFill>
                  <a:srgbClr val="FF8000"/>
                </a:solidFill>
              </a:rPr>
              <a:t>P5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3758" y="56930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8000"/>
                </a:solidFill>
              </a:rPr>
              <a:t>+P4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3407078"/>
            <a:ext cx="60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8000"/>
                </a:solidFill>
              </a:rPr>
              <a:t>+P1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41222" y="5769278"/>
            <a:ext cx="60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8000"/>
                </a:solidFill>
              </a:rPr>
              <a:t>+P6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64148" y="5769278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8000"/>
                </a:solidFill>
              </a:rPr>
              <a:t>-</a:t>
            </a:r>
            <a:r>
              <a:rPr lang="en-US" sz="1800" b="1" dirty="0" smtClean="0">
                <a:solidFill>
                  <a:srgbClr val="FF8000"/>
                </a:solidFill>
              </a:rPr>
              <a:t>P6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15069" y="5769278"/>
            <a:ext cx="60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8000"/>
                </a:solidFill>
              </a:rPr>
              <a:t>+P7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27487" y="4187226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8000"/>
                </a:solidFill>
              </a:rPr>
              <a:t>-</a:t>
            </a:r>
            <a:r>
              <a:rPr lang="en-US" sz="1800" b="1" dirty="0" smtClean="0">
                <a:solidFill>
                  <a:srgbClr val="FF8000"/>
                </a:solidFill>
              </a:rPr>
              <a:t>P2</a:t>
            </a:r>
            <a:endParaRPr lang="en-US" sz="1800" b="1" dirty="0">
              <a:solidFill>
                <a:srgbClr val="FF8000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408260" y="3367320"/>
            <a:ext cx="388697" cy="3886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ea typeface="Osaka" charset="-128"/>
                <a:cs typeface="Osaka" charset="-128"/>
              </a:rPr>
              <a:t>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53" name="Straight Connector 52"/>
          <p:cNvCxnSpPr>
            <a:stCxn id="5" idx="4"/>
            <a:endCxn id="51" idx="0"/>
          </p:cNvCxnSpPr>
          <p:nvPr/>
        </p:nvCxnSpPr>
        <p:spPr bwMode="auto">
          <a:xfrm>
            <a:off x="4598721" y="3118152"/>
            <a:ext cx="3888" cy="24916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94410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772400" cy="2667000"/>
          </a:xfrm>
        </p:spPr>
        <p:txBody>
          <a:bodyPr/>
          <a:lstStyle/>
          <a:p>
            <a:r>
              <a:rPr lang="en-US" sz="2800" dirty="0" smtClean="0"/>
              <a:t>Using randomly generated synthetic HTNs:     D x R x S</a:t>
            </a:r>
            <a:endParaRPr lang="en-US" sz="2800" dirty="0"/>
          </a:p>
          <a:p>
            <a:pPr lvl="1"/>
            <a:r>
              <a:rPr lang="en-US" sz="2400" dirty="0" smtClean="0"/>
              <a:t>D = depth (of task nodes)</a:t>
            </a:r>
          </a:p>
          <a:p>
            <a:pPr lvl="1"/>
            <a:r>
              <a:rPr lang="en-US" sz="2400" dirty="0" smtClean="0"/>
              <a:t>R = recipe branching factor</a:t>
            </a:r>
          </a:p>
          <a:p>
            <a:pPr lvl="1">
              <a:spcAft>
                <a:spcPts val="7200"/>
              </a:spcAft>
            </a:pPr>
            <a:r>
              <a:rPr lang="en-US" sz="2400" dirty="0" smtClean="0"/>
              <a:t>S = subtask branching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520018" y="2209800"/>
            <a:ext cx="2895600" cy="2079649"/>
            <a:chOff x="6096000" y="1295400"/>
            <a:chExt cx="2895600" cy="2079649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7388782" y="1295400"/>
              <a:ext cx="312808" cy="3270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639560" y="1794447"/>
              <a:ext cx="257002" cy="2687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193809" y="1794447"/>
              <a:ext cx="257002" cy="2687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7010400" y="2362200"/>
              <a:ext cx="312808" cy="3270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6096000" y="2362200"/>
              <a:ext cx="312808" cy="3270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8069192" y="3048000"/>
              <a:ext cx="312808" cy="32704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endParaRPr>
            </a:p>
          </p:txBody>
        </p:sp>
        <p:cxnSp>
          <p:nvCxnSpPr>
            <p:cNvPr id="21" name="Straight Arrow Connector 20"/>
            <p:cNvCxnSpPr>
              <a:stCxn id="5" idx="3"/>
              <a:endCxn id="6" idx="0"/>
            </p:cNvCxnSpPr>
            <p:nvPr/>
          </p:nvCxnSpPr>
          <p:spPr bwMode="auto">
            <a:xfrm flipH="1">
              <a:off x="6768061" y="1574554"/>
              <a:ext cx="666531" cy="2198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>
              <a:stCxn id="5" idx="5"/>
              <a:endCxn id="7" idx="0"/>
            </p:cNvCxnSpPr>
            <p:nvPr/>
          </p:nvCxnSpPr>
          <p:spPr bwMode="auto">
            <a:xfrm>
              <a:off x="7655780" y="1574554"/>
              <a:ext cx="666531" cy="21989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>
              <a:stCxn id="6" idx="2"/>
              <a:endCxn id="11" idx="0"/>
            </p:cNvCxnSpPr>
            <p:nvPr/>
          </p:nvCxnSpPr>
          <p:spPr bwMode="auto">
            <a:xfrm flipH="1">
              <a:off x="6252404" y="2063164"/>
              <a:ext cx="515657" cy="29903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>
              <a:stCxn id="6" idx="2"/>
              <a:endCxn id="10" idx="0"/>
            </p:cNvCxnSpPr>
            <p:nvPr/>
          </p:nvCxnSpPr>
          <p:spPr bwMode="auto">
            <a:xfrm>
              <a:off x="6768061" y="2063164"/>
              <a:ext cx="398743" cy="29903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934200" y="1295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48600" y="1295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</a:t>
              </a:r>
              <a:endParaRPr lang="en-US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15200" y="15240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16426" y="193027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34200" y="193064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</a:t>
              </a:r>
              <a:endParaRPr lang="en-US" sz="1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7544" y="19767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8074967" y="2588568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79010" y="1295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0600" y="300464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D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6631633" y="2588568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</p:grpSp>
      <p:sp>
        <p:nvSpPr>
          <p:cNvPr id="57" name="Content Placeholder 2"/>
          <p:cNvSpPr txBox="1">
            <a:spLocks/>
          </p:cNvSpPr>
          <p:nvPr/>
        </p:nvSpPr>
        <p:spPr bwMode="auto">
          <a:xfrm>
            <a:off x="381000" y="44196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Font typeface="Wingdings" charset="0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&gt;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Three different levels of symbolic information: 25%, 50%, 75%</a:t>
            </a:r>
          </a:p>
          <a:p>
            <a:pPr lvl="1"/>
            <a:r>
              <a:rPr lang="en-US" sz="2400" dirty="0" smtClean="0"/>
              <a:t>percentage of conditions (pre-, post-, or applicability) that are provided in symbolic form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334000" y="2105169"/>
            <a:ext cx="3124200" cy="2286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84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3810000"/>
          </a:xfrm>
        </p:spPr>
        <p:txBody>
          <a:bodyPr/>
          <a:lstStyle/>
          <a:p>
            <a:r>
              <a:rPr lang="en-US" sz="2800" dirty="0" smtClean="0"/>
              <a:t>Randomly introduced all three types of execution breakdowns into HTN execution</a:t>
            </a:r>
          </a:p>
          <a:p>
            <a:endParaRPr lang="en-US" sz="2800" dirty="0" smtClean="0"/>
          </a:p>
          <a:p>
            <a:r>
              <a:rPr lang="en-US" sz="2800" dirty="0" smtClean="0"/>
              <a:t>Confirmed basic hypothesis:  </a:t>
            </a:r>
            <a:endParaRPr lang="en-US" sz="2800" i="1" dirty="0"/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The </a:t>
            </a:r>
            <a:r>
              <a:rPr lang="en-US" sz="2800" i="1" u="sng" dirty="0" smtClean="0">
                <a:solidFill>
                  <a:srgbClr val="0000FF"/>
                </a:solidFill>
              </a:rPr>
              <a:t>higher</a:t>
            </a:r>
            <a:r>
              <a:rPr lang="en-US" sz="2800" i="1" dirty="0">
                <a:solidFill>
                  <a:srgbClr val="0000FF"/>
                </a:solidFill>
              </a:rPr>
              <a:t> </a:t>
            </a:r>
            <a:r>
              <a:rPr lang="en-US" sz="2800" i="1" dirty="0" smtClean="0">
                <a:solidFill>
                  <a:srgbClr val="0000FF"/>
                </a:solidFill>
              </a:rPr>
              <a:t>the level of symbolic information, the </a:t>
            </a:r>
            <a:r>
              <a:rPr lang="en-US" sz="2800" i="1" u="sng" dirty="0" smtClean="0">
                <a:solidFill>
                  <a:srgbClr val="0000FF"/>
                </a:solidFill>
              </a:rPr>
              <a:t>more successful</a:t>
            </a:r>
            <a:r>
              <a:rPr lang="en-US" sz="2800" i="1" dirty="0" smtClean="0">
                <a:solidFill>
                  <a:srgbClr val="0000FF"/>
                </a:solidFill>
              </a:rPr>
              <a:t> the hybrid system will be in recovering from breakdowns.</a:t>
            </a:r>
            <a:endParaRPr lang="en-US" sz="2400" i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Recovery vs. Symbolic Knowledge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 descr="Recov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2144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8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Repaired Candidates versus </a:t>
            </a:r>
            <a:br>
              <a:rPr lang="en-US" sz="2800" dirty="0" smtClean="0"/>
            </a:br>
            <a:r>
              <a:rPr lang="en-US" sz="2800" dirty="0" smtClean="0"/>
              <a:t>Symbolic Knowledge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Candid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9674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2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Automatically “coerce”</a:t>
            </a:r>
            <a:r>
              <a:rPr lang="en-US" dirty="0"/>
              <a:t> </a:t>
            </a:r>
            <a:r>
              <a:rPr lang="en-US" dirty="0" smtClean="0"/>
              <a:t>some procedural conditions to symbolic when needed </a:t>
            </a:r>
          </a:p>
          <a:p>
            <a:r>
              <a:rPr lang="en-US" b="1" dirty="0" smtClean="0">
                <a:solidFill>
                  <a:srgbClr val="CC3333"/>
                </a:solidFill>
              </a:rPr>
              <a:t>Real experience</a:t>
            </a:r>
          </a:p>
          <a:p>
            <a:pPr lvl="1"/>
            <a:r>
              <a:rPr lang="en-US" dirty="0" smtClean="0"/>
              <a:t>complex robot procedures (ONR project re equipment maintenance)</a:t>
            </a:r>
          </a:p>
          <a:p>
            <a:pPr lvl="1"/>
            <a:r>
              <a:rPr lang="en-US" dirty="0" smtClean="0"/>
              <a:t>adaptable social dialogue (</a:t>
            </a:r>
            <a:r>
              <a:rPr lang="en-US" dirty="0" err="1" smtClean="0"/>
              <a:t>Ould</a:t>
            </a:r>
            <a:r>
              <a:rPr lang="en-US" dirty="0" smtClean="0"/>
              <a:t> </a:t>
            </a:r>
            <a:r>
              <a:rPr lang="en-US" dirty="0" err="1" smtClean="0"/>
              <a:t>Ouali</a:t>
            </a:r>
            <a:r>
              <a:rPr lang="en-US" dirty="0" smtClean="0"/>
              <a:t> PhD)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838200"/>
          </a:xfrm>
        </p:spPr>
        <p:txBody>
          <a:bodyPr/>
          <a:lstStyle/>
          <a:p>
            <a:r>
              <a:rPr lang="en-US" sz="3600" dirty="0" smtClean="0"/>
              <a:t>Procedural to Declarative “Coercion”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323400" y="1789212"/>
            <a:ext cx="5334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914400" y="2819400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unlock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 bwMode="auto">
          <a:xfrm>
            <a:off x="3962400" y="4343400"/>
            <a:ext cx="1298448" cy="649188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Osaka" charset="-128"/>
                <a:cs typeface="Osaka" charset="-128"/>
              </a:rPr>
              <a:t>open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7467600" y="2819400"/>
            <a:ext cx="1298448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Osaka" charset="-128"/>
                <a:cs typeface="Osaka" charset="-128"/>
              </a:rPr>
              <a:t>walk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Osaka" charset="-128"/>
                <a:cs typeface="Osaka" charset="-128"/>
              </a:rPr>
              <a:t>thru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Osaka" charset="-128"/>
              <a:cs typeface="Osaka" charset="-128"/>
            </a:endParaRPr>
          </a:p>
        </p:txBody>
      </p:sp>
      <p:cxnSp>
        <p:nvCxnSpPr>
          <p:cNvPr id="36" name="Straight Connector 35"/>
          <p:cNvCxnSpPr>
            <a:endCxn id="13" idx="0"/>
          </p:cNvCxnSpPr>
          <p:nvPr/>
        </p:nvCxnSpPr>
        <p:spPr bwMode="auto">
          <a:xfrm>
            <a:off x="4583190" y="1371600"/>
            <a:ext cx="6910" cy="4176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563624" y="2322612"/>
            <a:ext cx="3026476" cy="4967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4590100" y="2322612"/>
            <a:ext cx="21524" cy="20207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4590100" y="2322612"/>
            <a:ext cx="3526724" cy="4967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905000" y="2895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!</a:t>
            </a:r>
            <a:r>
              <a:rPr lang="en-US" sz="2000" b="1" dirty="0" err="1" smtClean="0">
                <a:solidFill>
                  <a:srgbClr val="0000FF"/>
                </a:solidFill>
              </a:rPr>
              <a:t>isLocked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</a:p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 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6000" y="4419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!</a:t>
            </a:r>
            <a:r>
              <a:rPr lang="en-US" sz="2000" b="1" dirty="0" err="1" smtClean="0">
                <a:solidFill>
                  <a:srgbClr val="0000FF"/>
                </a:solidFill>
              </a:rPr>
              <a:t>isLocked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&amp;&amp; !</a:t>
            </a:r>
            <a:r>
              <a:rPr lang="en-US" sz="2000" b="1" dirty="0" err="1" smtClean="0">
                <a:solidFill>
                  <a:srgbClr val="0000FF"/>
                </a:solidFill>
              </a:rPr>
              <a:t>isOpen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2895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isOpen</a:t>
            </a:r>
            <a:r>
              <a:rPr lang="en-US" sz="2000" b="1" dirty="0" smtClean="0">
                <a:solidFill>
                  <a:srgbClr val="0000FF"/>
                </a:solidFill>
              </a:rPr>
              <a:t>() 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4000" y="4419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isOpen</a:t>
            </a:r>
            <a:r>
              <a:rPr lang="en-US" sz="2000" b="1" dirty="0" smtClean="0">
                <a:solidFill>
                  <a:srgbClr val="0000FF"/>
                </a:solidFill>
              </a:rPr>
              <a:t>() 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3276600"/>
            <a:ext cx="1501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 smtClean="0"/>
              <a:t>isLocked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5105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 smtClean="0"/>
              <a:t>isLocked</a:t>
            </a:r>
            <a:r>
              <a:rPr lang="en-US" dirty="0" smtClean="0"/>
              <a:t>, -</a:t>
            </a:r>
            <a:r>
              <a:rPr lang="en-US" dirty="0" err="1" smtClean="0"/>
              <a:t>isOpen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0" y="4799566"/>
            <a:ext cx="13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isOpen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28021" y="3276600"/>
            <a:ext cx="13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isOpen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Adaptable Social Dialogue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0"/>
            <a:ext cx="8001000" cy="1676400"/>
          </a:xfrm>
        </p:spPr>
        <p:txBody>
          <a:bodyPr/>
          <a:lstStyle/>
          <a:p>
            <a:pPr marL="0" lvl="1" indent="0">
              <a:buClr>
                <a:srgbClr val="CC3333"/>
              </a:buClr>
              <a:buNone/>
            </a:pPr>
            <a:r>
              <a:rPr lang="en-US" i="1" dirty="0" smtClean="0"/>
              <a:t>Use </a:t>
            </a:r>
            <a:r>
              <a:rPr lang="en-US" i="1" dirty="0"/>
              <a:t>Prolog as general background </a:t>
            </a:r>
            <a:r>
              <a:rPr lang="en-US" i="1" dirty="0" err="1"/>
              <a:t>reasoner</a:t>
            </a:r>
            <a:r>
              <a:rPr lang="en-US" i="1" dirty="0"/>
              <a:t> (especially re social goals</a:t>
            </a:r>
            <a:r>
              <a:rPr lang="en-US" i="1" dirty="0" smtClean="0"/>
              <a:t>) to control choice of alternatives in an </a:t>
            </a:r>
            <a:r>
              <a:rPr lang="en-US" i="1" dirty="0"/>
              <a:t>HTN-based dialogue </a:t>
            </a:r>
            <a:r>
              <a:rPr lang="en-US" i="1" dirty="0" smtClean="0"/>
              <a:t>tree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62000" y="2064603"/>
            <a:ext cx="1905000" cy="2057400"/>
          </a:xfrm>
          <a:prstGeom prst="rect">
            <a:avLst/>
          </a:prstGeom>
          <a:noFill/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Disco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(HTN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execution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engine)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2064603"/>
            <a:ext cx="1905000" cy="2057400"/>
          </a:xfrm>
          <a:prstGeom prst="rect">
            <a:avLst/>
          </a:prstGeom>
          <a:noFill/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STRIPS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in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Prolog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1524000"/>
            <a:ext cx="3084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dialogue alternatives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recipe choices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focus of attention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80" y="3429000"/>
            <a:ext cx="279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8000"/>
                </a:solidFill>
              </a:rPr>
              <a:t>dialogue decisions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667000" y="2674203"/>
            <a:ext cx="3581400" cy="0"/>
          </a:xfrm>
          <a:prstGeom prst="straightConnector1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667000" y="3436203"/>
            <a:ext cx="3581400" cy="0"/>
          </a:xfrm>
          <a:prstGeom prst="straightConnector1">
            <a:avLst/>
          </a:prstGeom>
          <a:noFill/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6123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457200"/>
            <a:ext cx="3352800" cy="8382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Thank you!</a:t>
            </a:r>
            <a:endParaRPr lang="en-US" sz="3600" b="1" dirty="0">
              <a:solidFill>
                <a:srgbClr val="0000FF"/>
              </a:solidFill>
              <a:latin typeface="Lucida Blackletter"/>
              <a:cs typeface="Lucida Blackletter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+mj-lt"/>
              </a:rPr>
              <a:t>     </a:t>
            </a:r>
            <a:endParaRPr lang="en-US" sz="36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 descr="TireRotationHT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3886200" cy="1684542"/>
          </a:xfrm>
          <a:prstGeom prst="rect">
            <a:avLst/>
          </a:prstGeom>
        </p:spPr>
      </p:pic>
      <p:pic>
        <p:nvPicPr>
          <p:cNvPr id="7" name="Picture 6" descr="ht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76400"/>
            <a:ext cx="3380975" cy="2095500"/>
          </a:xfrm>
          <a:prstGeom prst="rect">
            <a:avLst/>
          </a:prstGeom>
        </p:spPr>
      </p:pic>
      <p:pic>
        <p:nvPicPr>
          <p:cNvPr id="8" name="Picture 7" descr="Recov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7200"/>
            <a:ext cx="3864077" cy="21390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5181600" y="4900367"/>
            <a:ext cx="1066800" cy="890833"/>
          </a:xfrm>
          <a:prstGeom prst="rect">
            <a:avLst/>
          </a:prstGeom>
          <a:noFill/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Disco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162801" y="4900367"/>
            <a:ext cx="1219200" cy="890833"/>
          </a:xfrm>
          <a:prstGeom prst="rect">
            <a:avLst/>
          </a:prstGeom>
          <a:noFill/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Prolog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248400" y="5125587"/>
            <a:ext cx="914400" cy="3380"/>
          </a:xfrm>
          <a:prstGeom prst="straightConnector1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6248400" y="5509967"/>
            <a:ext cx="941110" cy="0"/>
          </a:xfrm>
          <a:prstGeom prst="straightConnector1">
            <a:avLst/>
          </a:prstGeom>
          <a:noFill/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128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838200"/>
          </a:xfrm>
        </p:spPr>
        <p:txBody>
          <a:bodyPr/>
          <a:lstStyle/>
          <a:p>
            <a:r>
              <a:rPr lang="en-US" sz="3600" dirty="0" smtClean="0"/>
              <a:t>Hierarchical Task Networks (HTNs)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572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widely used for controlling intelligent agents (and robots)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closely related to behavior trees in game AI (for non-player characters)</a:t>
            </a:r>
          </a:p>
          <a:p>
            <a:pPr>
              <a:spcAft>
                <a:spcPts val="1800"/>
              </a:spcAft>
            </a:pPr>
            <a:r>
              <a:rPr lang="en-US" dirty="0"/>
              <a:t>typically hand-</a:t>
            </a:r>
            <a:r>
              <a:rPr lang="en-US" dirty="0" smtClean="0"/>
              <a:t>authored* </a:t>
            </a:r>
            <a:r>
              <a:rPr lang="en-US" dirty="0"/>
              <a:t>(“knowledge acquisition”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55626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 recently, learning from demonstration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5230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838200"/>
          </a:xfrm>
        </p:spPr>
        <p:txBody>
          <a:bodyPr/>
          <a:lstStyle/>
          <a:p>
            <a:r>
              <a:rPr lang="en-US" sz="3600" dirty="0" smtClean="0"/>
              <a:t>Hierarchical Task Networks (HTNs)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TireRotationHT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2" y="1675171"/>
            <a:ext cx="8968208" cy="3887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5791200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Mohseni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Kabir</a:t>
            </a:r>
            <a:r>
              <a:rPr lang="en-US" sz="1600" i="1" dirty="0" smtClean="0"/>
              <a:t>, Rich, </a:t>
            </a:r>
            <a:r>
              <a:rPr lang="en-US" sz="1600" i="1" dirty="0" err="1" smtClean="0"/>
              <a:t>Chernova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Sidner</a:t>
            </a:r>
            <a:r>
              <a:rPr lang="en-US" sz="1600" i="1" dirty="0" smtClean="0"/>
              <a:t> &amp; Miller, Human-Robot Interaction 2015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2912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838200"/>
          </a:xfrm>
        </p:spPr>
        <p:txBody>
          <a:bodyPr/>
          <a:lstStyle/>
          <a:p>
            <a:r>
              <a:rPr lang="en-US" sz="3600" dirty="0" smtClean="0"/>
              <a:t>Hierarchical Task Networks (HTNs)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5CBB9-B1EF-F34E-B4CD-AEFA68B94C0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ht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33500"/>
            <a:ext cx="7315200" cy="453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9436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 Rich &amp; </a:t>
            </a:r>
            <a:r>
              <a:rPr lang="en-US" sz="1600" i="1" dirty="0" err="1" smtClean="0"/>
              <a:t>Sidner</a:t>
            </a:r>
            <a:r>
              <a:rPr lang="en-US" sz="1600" i="1" dirty="0" smtClean="0"/>
              <a:t>, Intelligent Virtual Agents 2012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250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HTN Execution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24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6934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648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2627376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57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4495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85288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9600" y="4648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129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6273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922776" y="5515867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510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65532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j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81899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3"/>
            <a:endCxn id="6" idx="0"/>
          </p:cNvCxnSpPr>
          <p:nvPr/>
        </p:nvCxnSpPr>
        <p:spPr bwMode="auto">
          <a:xfrm flipH="1">
            <a:off x="2959100" y="1925717"/>
            <a:ext cx="1383365" cy="4364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/>
          <p:cNvCxnSpPr>
            <a:stCxn id="5" idx="5"/>
            <a:endCxn id="7" idx="0"/>
          </p:cNvCxnSpPr>
          <p:nvPr/>
        </p:nvCxnSpPr>
        <p:spPr bwMode="auto">
          <a:xfrm>
            <a:off x="4801535" y="1925717"/>
            <a:ext cx="1383365" cy="436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781812" y="2895600"/>
            <a:ext cx="21772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 flipH="1">
            <a:off x="2951988" y="2895600"/>
            <a:ext cx="71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Straight Connector 31"/>
          <p:cNvCxnSpPr>
            <a:stCxn id="7" idx="2"/>
            <a:endCxn id="9" idx="0"/>
          </p:cNvCxnSpPr>
          <p:nvPr/>
        </p:nvCxnSpPr>
        <p:spPr bwMode="auto">
          <a:xfrm flipH="1">
            <a:off x="4972812" y="2895600"/>
            <a:ext cx="12120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Straight Connector 33"/>
          <p:cNvCxnSpPr>
            <a:stCxn id="7" idx="2"/>
            <a:endCxn id="8" idx="0"/>
          </p:cNvCxnSpPr>
          <p:nvPr/>
        </p:nvCxnSpPr>
        <p:spPr bwMode="auto">
          <a:xfrm>
            <a:off x="6184900" y="2895600"/>
            <a:ext cx="10739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2951988" y="4132482"/>
            <a:ext cx="0" cy="4395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0" name="Straight Connector 39"/>
          <p:cNvCxnSpPr>
            <a:stCxn id="8" idx="3"/>
            <a:endCxn id="12" idx="0"/>
          </p:cNvCxnSpPr>
          <p:nvPr/>
        </p:nvCxnSpPr>
        <p:spPr bwMode="auto">
          <a:xfrm flipH="1">
            <a:off x="6210300" y="4037411"/>
            <a:ext cx="818977" cy="4583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2" name="Straight Connector 41"/>
          <p:cNvCxnSpPr>
            <a:stCxn id="8" idx="5"/>
            <a:endCxn id="14" idx="0"/>
          </p:cNvCxnSpPr>
          <p:nvPr/>
        </p:nvCxnSpPr>
        <p:spPr bwMode="auto">
          <a:xfrm>
            <a:off x="7488347" y="4037411"/>
            <a:ext cx="1007953" cy="6107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/>
          <p:cNvCxnSpPr>
            <a:stCxn id="12" idx="2"/>
            <a:endCxn id="18" idx="0"/>
          </p:cNvCxnSpPr>
          <p:nvPr/>
        </p:nvCxnSpPr>
        <p:spPr bwMode="auto">
          <a:xfrm flipH="1">
            <a:off x="5430012" y="5029200"/>
            <a:ext cx="780288" cy="5334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>
            <a:stCxn id="12" idx="2"/>
            <a:endCxn id="19" idx="0"/>
          </p:cNvCxnSpPr>
          <p:nvPr/>
        </p:nvCxnSpPr>
        <p:spPr bwMode="auto">
          <a:xfrm>
            <a:off x="6210300" y="5029200"/>
            <a:ext cx="667512" cy="5334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620012" y="5105400"/>
            <a:ext cx="13319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2951988" y="51054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2951988" y="5105400"/>
            <a:ext cx="1295400" cy="410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>
            <a:stCxn id="14" idx="2"/>
            <a:endCxn id="20" idx="0"/>
          </p:cNvCxnSpPr>
          <p:nvPr/>
        </p:nvCxnSpPr>
        <p:spPr bwMode="auto">
          <a:xfrm>
            <a:off x="8496300" y="5181600"/>
            <a:ext cx="18288" cy="381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429574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37" name="Straight Connector 36"/>
          <p:cNvCxnSpPr>
            <a:stCxn id="5" idx="4"/>
            <a:endCxn id="35" idx="0"/>
          </p:cNvCxnSpPr>
          <p:nvPr/>
        </p:nvCxnSpPr>
        <p:spPr bwMode="auto">
          <a:xfrm flipH="1">
            <a:off x="4562440" y="2020788"/>
            <a:ext cx="9560" cy="3414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226675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92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838200"/>
          </a:xfrm>
        </p:spPr>
        <p:txBody>
          <a:bodyPr/>
          <a:lstStyle/>
          <a:p>
            <a:r>
              <a:rPr lang="en-US" sz="3600" dirty="0" smtClean="0"/>
              <a:t>Reactive via Procedural Conditions</a:t>
            </a:r>
            <a:endParaRPr lang="en-US" sz="36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24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6934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648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2627376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57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4495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85288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9600" y="4648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129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6273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922776" y="5515867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510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65532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j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81899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3"/>
            <a:endCxn id="6" idx="0"/>
          </p:cNvCxnSpPr>
          <p:nvPr/>
        </p:nvCxnSpPr>
        <p:spPr bwMode="auto">
          <a:xfrm flipH="1">
            <a:off x="2959100" y="1925717"/>
            <a:ext cx="1383365" cy="4364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/>
          <p:cNvCxnSpPr>
            <a:stCxn id="5" idx="5"/>
            <a:endCxn id="7" idx="0"/>
          </p:cNvCxnSpPr>
          <p:nvPr/>
        </p:nvCxnSpPr>
        <p:spPr bwMode="auto">
          <a:xfrm>
            <a:off x="4801535" y="1925717"/>
            <a:ext cx="1383365" cy="436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781812" y="2895600"/>
            <a:ext cx="21772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 flipH="1">
            <a:off x="2951988" y="2895600"/>
            <a:ext cx="71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Straight Connector 31"/>
          <p:cNvCxnSpPr>
            <a:stCxn id="7" idx="2"/>
            <a:endCxn id="9" idx="0"/>
          </p:cNvCxnSpPr>
          <p:nvPr/>
        </p:nvCxnSpPr>
        <p:spPr bwMode="auto">
          <a:xfrm flipH="1">
            <a:off x="4972812" y="2895600"/>
            <a:ext cx="12120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Straight Connector 33"/>
          <p:cNvCxnSpPr>
            <a:stCxn id="7" idx="2"/>
            <a:endCxn id="8" idx="0"/>
          </p:cNvCxnSpPr>
          <p:nvPr/>
        </p:nvCxnSpPr>
        <p:spPr bwMode="auto">
          <a:xfrm>
            <a:off x="6184900" y="2895600"/>
            <a:ext cx="10739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2951988" y="4132482"/>
            <a:ext cx="0" cy="4395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0" name="Straight Connector 39"/>
          <p:cNvCxnSpPr>
            <a:stCxn id="8" idx="3"/>
            <a:endCxn id="12" idx="0"/>
          </p:cNvCxnSpPr>
          <p:nvPr/>
        </p:nvCxnSpPr>
        <p:spPr bwMode="auto">
          <a:xfrm flipH="1">
            <a:off x="6210300" y="4037411"/>
            <a:ext cx="818977" cy="4583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2" name="Straight Connector 41"/>
          <p:cNvCxnSpPr>
            <a:stCxn id="8" idx="5"/>
            <a:endCxn id="14" idx="0"/>
          </p:cNvCxnSpPr>
          <p:nvPr/>
        </p:nvCxnSpPr>
        <p:spPr bwMode="auto">
          <a:xfrm>
            <a:off x="7488347" y="4037411"/>
            <a:ext cx="1007953" cy="6107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/>
          <p:cNvCxnSpPr>
            <a:stCxn id="12" idx="2"/>
            <a:endCxn id="18" idx="0"/>
          </p:cNvCxnSpPr>
          <p:nvPr/>
        </p:nvCxnSpPr>
        <p:spPr bwMode="auto">
          <a:xfrm flipH="1">
            <a:off x="5430012" y="5029200"/>
            <a:ext cx="780288" cy="5334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>
            <a:stCxn id="12" idx="2"/>
            <a:endCxn id="19" idx="0"/>
          </p:cNvCxnSpPr>
          <p:nvPr/>
        </p:nvCxnSpPr>
        <p:spPr bwMode="auto">
          <a:xfrm>
            <a:off x="6210300" y="5029200"/>
            <a:ext cx="667512" cy="5334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620012" y="5105400"/>
            <a:ext cx="13319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2951988" y="51054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2951988" y="5105400"/>
            <a:ext cx="1295400" cy="410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>
            <a:stCxn id="14" idx="2"/>
            <a:endCxn id="20" idx="0"/>
          </p:cNvCxnSpPr>
          <p:nvPr/>
        </p:nvCxnSpPr>
        <p:spPr bwMode="auto">
          <a:xfrm>
            <a:off x="8496300" y="5181600"/>
            <a:ext cx="18288" cy="381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847266" y="1447800"/>
            <a:ext cx="1476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rgbClr val="0000FF"/>
                </a:solidFill>
              </a:rPr>
              <a:t>precondition</a:t>
            </a:r>
            <a:r>
              <a:rPr lang="en-US" sz="1600" b="1" i="1" dirty="0" smtClean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87129" y="1447800"/>
            <a:ext cx="1589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i="1" dirty="0" err="1" smtClean="0">
                <a:solidFill>
                  <a:srgbClr val="0000FF"/>
                </a:solidFill>
              </a:rPr>
              <a:t>postcondition</a:t>
            </a:r>
            <a:endParaRPr lang="en-US" sz="1600" b="1" i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1143000"/>
            <a:ext cx="1707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Python,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JavaScript,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Lua</a:t>
            </a:r>
            <a:r>
              <a:rPr lang="en-US" dirty="0" smtClean="0">
                <a:solidFill>
                  <a:srgbClr val="0000FF"/>
                </a:solidFill>
              </a:rPr>
              <a:t>, etc.,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that return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 </a:t>
            </a:r>
            <a:r>
              <a:rPr lang="en-US" dirty="0" smtClean="0">
                <a:solidFill>
                  <a:srgbClr val="0000FF"/>
                </a:solidFill>
              </a:rPr>
              <a:t>or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29574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 bwMode="auto">
          <a:xfrm flipH="1">
            <a:off x="4562440" y="2020788"/>
            <a:ext cx="9560" cy="3414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226675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2336480"/>
            <a:ext cx="4343400" cy="487385"/>
            <a:chOff x="1676400" y="2336480"/>
            <a:chExt cx="4343400" cy="487385"/>
          </a:xfrm>
        </p:grpSpPr>
        <p:sp>
          <p:nvSpPr>
            <p:cNvPr id="3" name="TextBox 2"/>
            <p:cNvSpPr txBox="1"/>
            <p:nvPr/>
          </p:nvSpPr>
          <p:spPr>
            <a:xfrm>
              <a:off x="1676400" y="2362200"/>
              <a:ext cx="1112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i="1" dirty="0" smtClean="0">
                  <a:solidFill>
                    <a:srgbClr val="0000FF"/>
                  </a:solidFill>
                </a:rPr>
                <a:t>applicability </a:t>
              </a:r>
            </a:p>
            <a:p>
              <a:pPr algn="r"/>
              <a:r>
                <a:rPr lang="en-US" sz="1200" b="1" i="1" dirty="0" smtClean="0">
                  <a:solidFill>
                    <a:srgbClr val="0000FF"/>
                  </a:solidFill>
                </a:rPr>
                <a:t>condition</a:t>
              </a:r>
              <a:endParaRPr lang="en-US" sz="12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7685" y="2336480"/>
              <a:ext cx="1112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i="1" dirty="0" smtClean="0">
                  <a:solidFill>
                    <a:srgbClr val="0000FF"/>
                  </a:solidFill>
                </a:rPr>
                <a:t>applicability </a:t>
              </a:r>
            </a:p>
            <a:p>
              <a:r>
                <a:rPr lang="en-US" sz="1200" b="1" i="1" dirty="0" smtClean="0">
                  <a:solidFill>
                    <a:srgbClr val="0000FF"/>
                  </a:solidFill>
                </a:rPr>
                <a:t>condition</a:t>
              </a:r>
              <a:endParaRPr lang="en-US" sz="1200" b="1" i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07485" y="2362200"/>
              <a:ext cx="1112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i="1" dirty="0" smtClean="0">
                  <a:solidFill>
                    <a:srgbClr val="0000FF"/>
                  </a:solidFill>
                </a:rPr>
                <a:t>applicability </a:t>
              </a:r>
            </a:p>
            <a:p>
              <a:pPr algn="r"/>
              <a:r>
                <a:rPr lang="en-US" sz="1200" b="1" i="1" dirty="0" smtClean="0">
                  <a:solidFill>
                    <a:srgbClr val="0000FF"/>
                  </a:solidFill>
                </a:rPr>
                <a:t>condition</a:t>
              </a:r>
              <a:endParaRPr lang="en-US" sz="1200" b="1" i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31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HTN Execution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247388" y="1371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24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charset="-128"/>
                <a:cs typeface="Osaka" charset="-128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6934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648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2627376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57200" y="3483294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44958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85288" y="45720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9600" y="4648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6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1295400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f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26273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3922776" y="5515867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51054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6553200" y="5523012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j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8189976" y="5562600"/>
            <a:ext cx="649224" cy="6491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Osaka" charset="-128"/>
                <a:cs typeface="Osaka" charset="-128"/>
              </a:rPr>
              <a:t>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22" name="Straight Arrow Connector 21"/>
          <p:cNvCxnSpPr>
            <a:stCxn id="5" idx="3"/>
            <a:endCxn id="6" idx="0"/>
          </p:cNvCxnSpPr>
          <p:nvPr/>
        </p:nvCxnSpPr>
        <p:spPr bwMode="auto">
          <a:xfrm flipH="1">
            <a:off x="2959100" y="1925717"/>
            <a:ext cx="1383365" cy="4364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4" name="Straight Connector 23"/>
          <p:cNvCxnSpPr>
            <a:stCxn id="5" idx="5"/>
            <a:endCxn id="7" idx="0"/>
          </p:cNvCxnSpPr>
          <p:nvPr/>
        </p:nvCxnSpPr>
        <p:spPr bwMode="auto">
          <a:xfrm>
            <a:off x="4801535" y="1925717"/>
            <a:ext cx="1383365" cy="436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 bwMode="auto">
          <a:xfrm flipH="1">
            <a:off x="781812" y="2895600"/>
            <a:ext cx="21772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6" idx="2"/>
            <a:endCxn id="10" idx="0"/>
          </p:cNvCxnSpPr>
          <p:nvPr/>
        </p:nvCxnSpPr>
        <p:spPr bwMode="auto">
          <a:xfrm flipH="1">
            <a:off x="2951988" y="2895600"/>
            <a:ext cx="71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Straight Connector 31"/>
          <p:cNvCxnSpPr>
            <a:stCxn id="7" idx="2"/>
            <a:endCxn id="9" idx="0"/>
          </p:cNvCxnSpPr>
          <p:nvPr/>
        </p:nvCxnSpPr>
        <p:spPr bwMode="auto">
          <a:xfrm flipH="1">
            <a:off x="4972812" y="2895600"/>
            <a:ext cx="1212088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4" name="Straight Connector 33"/>
          <p:cNvCxnSpPr>
            <a:stCxn id="7" idx="2"/>
            <a:endCxn id="8" idx="0"/>
          </p:cNvCxnSpPr>
          <p:nvPr/>
        </p:nvCxnSpPr>
        <p:spPr bwMode="auto">
          <a:xfrm>
            <a:off x="6184900" y="2895600"/>
            <a:ext cx="1073912" cy="587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6" name="Straight Connector 35"/>
          <p:cNvCxnSpPr>
            <a:stCxn id="10" idx="4"/>
            <a:endCxn id="13" idx="0"/>
          </p:cNvCxnSpPr>
          <p:nvPr/>
        </p:nvCxnSpPr>
        <p:spPr bwMode="auto">
          <a:xfrm>
            <a:off x="2951988" y="4132482"/>
            <a:ext cx="0" cy="4395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0" name="Straight Connector 39"/>
          <p:cNvCxnSpPr>
            <a:stCxn id="8" idx="3"/>
            <a:endCxn id="12" idx="0"/>
          </p:cNvCxnSpPr>
          <p:nvPr/>
        </p:nvCxnSpPr>
        <p:spPr bwMode="auto">
          <a:xfrm flipH="1">
            <a:off x="6210300" y="4037411"/>
            <a:ext cx="818977" cy="4583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2" name="Straight Connector 41"/>
          <p:cNvCxnSpPr>
            <a:stCxn id="8" idx="5"/>
            <a:endCxn id="14" idx="0"/>
          </p:cNvCxnSpPr>
          <p:nvPr/>
        </p:nvCxnSpPr>
        <p:spPr bwMode="auto">
          <a:xfrm>
            <a:off x="7488347" y="4037411"/>
            <a:ext cx="1007953" cy="61078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4" name="Straight Connector 43"/>
          <p:cNvCxnSpPr>
            <a:stCxn id="12" idx="2"/>
            <a:endCxn id="18" idx="0"/>
          </p:cNvCxnSpPr>
          <p:nvPr/>
        </p:nvCxnSpPr>
        <p:spPr bwMode="auto">
          <a:xfrm flipH="1">
            <a:off x="5430012" y="5029200"/>
            <a:ext cx="780288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>
            <a:stCxn id="12" idx="2"/>
            <a:endCxn id="19" idx="0"/>
          </p:cNvCxnSpPr>
          <p:nvPr/>
        </p:nvCxnSpPr>
        <p:spPr bwMode="auto">
          <a:xfrm>
            <a:off x="6210300" y="5029200"/>
            <a:ext cx="667512" cy="4938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Connector 47"/>
          <p:cNvCxnSpPr>
            <a:stCxn id="13" idx="2"/>
            <a:endCxn id="15" idx="0"/>
          </p:cNvCxnSpPr>
          <p:nvPr/>
        </p:nvCxnSpPr>
        <p:spPr bwMode="auto">
          <a:xfrm flipH="1">
            <a:off x="1620012" y="5105400"/>
            <a:ext cx="1331976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>
            <a:stCxn id="13" idx="2"/>
            <a:endCxn id="16" idx="0"/>
          </p:cNvCxnSpPr>
          <p:nvPr/>
        </p:nvCxnSpPr>
        <p:spPr bwMode="auto">
          <a:xfrm>
            <a:off x="2951988" y="51054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>
            <a:stCxn id="13" idx="2"/>
            <a:endCxn id="17" idx="0"/>
          </p:cNvCxnSpPr>
          <p:nvPr/>
        </p:nvCxnSpPr>
        <p:spPr bwMode="auto">
          <a:xfrm>
            <a:off x="2951988" y="5105400"/>
            <a:ext cx="1295400" cy="4104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>
            <a:stCxn id="14" idx="2"/>
            <a:endCxn id="20" idx="0"/>
          </p:cNvCxnSpPr>
          <p:nvPr/>
        </p:nvCxnSpPr>
        <p:spPr bwMode="auto">
          <a:xfrm>
            <a:off x="8496300" y="5181600"/>
            <a:ext cx="18288" cy="381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733800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92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03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09800" y="2433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0" y="5715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9800" y="4648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0600" y="57105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29200" y="1447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28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5000" y="5715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6000" y="5715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3340" y="5715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1400" y="5715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295740" y="2362200"/>
            <a:ext cx="533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Osaka" charset="-128"/>
                <a:cs typeface="Osaka" charset="-128"/>
              </a:rPr>
              <a:t>r</a:t>
            </a:r>
            <a:r>
              <a:rPr lang="en-US" dirty="0">
                <a:ea typeface="Osaka" charset="-128"/>
                <a:cs typeface="Osaka" charset="-128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 bwMode="auto">
          <a:xfrm flipH="1">
            <a:off x="4562440" y="2020788"/>
            <a:ext cx="9560" cy="3414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226675" y="2743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727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8" grpId="1"/>
      <p:bldP spid="39" grpId="1"/>
      <p:bldP spid="41" grpId="1"/>
      <p:bldP spid="47" grpId="1"/>
      <p:bldP spid="49" grpId="0"/>
      <p:bldP spid="55" grpId="0"/>
      <p:bldP spid="56" grpId="0"/>
      <p:bldP spid="57" grpId="1"/>
      <p:bldP spid="59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HD:Applications:Microsoft Office 2004:Templates:My Templates:WPI-course.pot</Template>
  <TotalTime>1935</TotalTime>
  <Words>1598</Words>
  <Application>Microsoft Macintosh PowerPoint</Application>
  <PresentationFormat>On-screen Show (4:3)</PresentationFormat>
  <Paragraphs>451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Blank Presentation</vt:lpstr>
      <vt:lpstr>Symbolic Modeling, Planning and Dialogue</vt:lpstr>
      <vt:lpstr>PowerPoint Presentation</vt:lpstr>
      <vt:lpstr>PowerPoint Presentation</vt:lpstr>
      <vt:lpstr>Hierarchical Task Networks (HTNs)</vt:lpstr>
      <vt:lpstr>Hierarchical Task Networks (HTNs)</vt:lpstr>
      <vt:lpstr>Hierarchical Task Networks (HTNs)</vt:lpstr>
      <vt:lpstr>HTN Execution</vt:lpstr>
      <vt:lpstr>Reactive via Procedural Conditions</vt:lpstr>
      <vt:lpstr>Reactive HTN Execution</vt:lpstr>
      <vt:lpstr>Breakdown: Failed Postcondition</vt:lpstr>
      <vt:lpstr>Breakdown: Failed Precondition</vt:lpstr>
      <vt:lpstr>Breakdown: Failed Applicability Conditions</vt:lpstr>
      <vt:lpstr>A Motivating Example</vt:lpstr>
      <vt:lpstr>It’s a real problem... </vt:lpstr>
      <vt:lpstr>Underlying Causes of Breakdowns?</vt:lpstr>
      <vt:lpstr>Recovering from the Breakdown</vt:lpstr>
      <vt:lpstr>Recovering from the Breakdown</vt:lpstr>
      <vt:lpstr>Recovery using Symbolic Planning</vt:lpstr>
      <vt:lpstr>Recovery Using STRIPS Planning</vt:lpstr>
      <vt:lpstr>Recovering from the Breakdown</vt:lpstr>
      <vt:lpstr>But wait a minute!</vt:lpstr>
      <vt:lpstr>Knowledge...</vt:lpstr>
      <vt:lpstr>Knowledge in Symbolic Planners</vt:lpstr>
      <vt:lpstr>Symbolic Description is HARD</vt:lpstr>
      <vt:lpstr>Knowledge in Reactive HTNs</vt:lpstr>
      <vt:lpstr>Knowledge in Reactive HTNs</vt:lpstr>
      <vt:lpstr>A Hybrid Approach</vt:lpstr>
      <vt:lpstr>Hasn’t anyone thought of this before?</vt:lpstr>
      <vt:lpstr>Implementation - Discolog</vt:lpstr>
      <vt:lpstr>Generating Recovery Problem Candidates</vt:lpstr>
      <vt:lpstr>Generating Recovery Problem Candidates</vt:lpstr>
      <vt:lpstr>Experimental Evaluation</vt:lpstr>
      <vt:lpstr>Experimental Evaluation</vt:lpstr>
      <vt:lpstr>Recovery vs. Symbolic Knowledge</vt:lpstr>
      <vt:lpstr>Repaired Candidates versus  Symbolic Knowledge</vt:lpstr>
      <vt:lpstr>Next Steps</vt:lpstr>
      <vt:lpstr>Procedural to Declarative “Coercion”</vt:lpstr>
      <vt:lpstr>Adaptable Social Dialogue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Rich</dc:creator>
  <cp:lastModifiedBy>Charles Rich</cp:lastModifiedBy>
  <cp:revision>213</cp:revision>
  <cp:lastPrinted>2015-03-20T01:55:00Z</cp:lastPrinted>
  <dcterms:created xsi:type="dcterms:W3CDTF">2008-01-02T22:11:16Z</dcterms:created>
  <dcterms:modified xsi:type="dcterms:W3CDTF">2015-03-29T22:05:57Z</dcterms:modified>
</cp:coreProperties>
</file>