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5" r:id="rId3"/>
    <p:sldId id="267" r:id="rId4"/>
    <p:sldId id="268" r:id="rId5"/>
    <p:sldId id="272" r:id="rId6"/>
    <p:sldId id="273" r:id="rId7"/>
    <p:sldId id="298" r:id="rId8"/>
    <p:sldId id="275" r:id="rId9"/>
    <p:sldId id="286" r:id="rId10"/>
    <p:sldId id="290" r:id="rId1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FFFF"/>
    <a:srgbClr val="FF8000"/>
    <a:srgbClr val="66FF66"/>
    <a:srgbClr val="CCCCCC"/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34" d="100"/>
          <a:sy n="134" d="100"/>
        </p:scale>
        <p:origin x="-568" y="-80"/>
      </p:cViewPr>
      <p:guideLst>
        <p:guide orient="horz" pos="1104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9DCFE-62E2-0848-A1BD-2C23EC8E9F70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2185E-6B6D-D941-B34A-9EF0ECF5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697580EC-63F7-B543-A888-9DBCA0348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8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wpi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"/>
            <a:ext cx="15319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1447800" y="3733800"/>
            <a:ext cx="6019800" cy="181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/>
              <a:t>Charles Rich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Worcester Polytechnic Institute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Computer Science Department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Interactive Media and Game Development </a:t>
            </a:r>
            <a:r>
              <a:rPr lang="en-US" sz="2000" dirty="0" smtClean="0"/>
              <a:t>Program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 smtClean="0"/>
              <a:t>Robotics Engineering</a:t>
            </a:r>
            <a:r>
              <a:rPr lang="en-US" sz="2000" baseline="0" dirty="0" smtClean="0"/>
              <a:t> Program</a:t>
            </a:r>
            <a:endParaRPr lang="en-US" sz="20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2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B4F9-2699-A34B-9105-15A0A9F45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F5A50-DCE0-F44B-BCFD-1EF5EA818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5CBB9-B1EF-F34E-B4CD-AEFA68B94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5054B-243B-A64B-9491-DF31FD9B0E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B78D-0FE2-9549-BE65-84C9F7776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63444-5A8A-AD44-92F7-5EB85A897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F8593-E272-6B4C-9816-E3C67D833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C7724-F6B4-7146-A604-2D7EB7A93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8A260-F4A6-5345-BDE4-78BAE4FF9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2BFE0-9E68-364C-9BED-D63770A7FE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5B04EB25-D409-0549-9A46-89ADEF8DD5C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7" descr="wpi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8400"/>
            <a:ext cx="10874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381000" y="1066800"/>
            <a:ext cx="6172200" cy="0"/>
          </a:xfrm>
          <a:prstGeom prst="line">
            <a:avLst/>
          </a:prstGeom>
          <a:noFill/>
          <a:ln w="63500">
            <a:solidFill>
              <a:srgbClr val="CC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Osaka" charset="-128"/>
              <a:cs typeface="Osaka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33"/>
        </a:buClr>
        <a:buFont typeface="Wingdings" charset="0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ea typeface="Osaka" charset="-128"/>
                <a:cs typeface="Osaka" charset="-128"/>
              </a:rPr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j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92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03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1000" y="3124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7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8" grpId="0"/>
      <p:bldP spid="39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520018" y="2209800"/>
            <a:ext cx="2895600" cy="2079649"/>
            <a:chOff x="6096000" y="1295400"/>
            <a:chExt cx="2895600" cy="2079649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7388782" y="12954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39560" y="1794447"/>
              <a:ext cx="257002" cy="2687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193809" y="1794447"/>
              <a:ext cx="257002" cy="2687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7010400" y="23622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6096000" y="23622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8069192" y="30480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cxnSp>
          <p:nvCxnSpPr>
            <p:cNvPr id="21" name="Straight Arrow Connector 20"/>
            <p:cNvCxnSpPr>
              <a:stCxn id="5" idx="3"/>
              <a:endCxn id="6" idx="0"/>
            </p:cNvCxnSpPr>
            <p:nvPr/>
          </p:nvCxnSpPr>
          <p:spPr bwMode="auto">
            <a:xfrm flipH="1">
              <a:off x="6768061" y="1574554"/>
              <a:ext cx="666531" cy="2198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>
              <a:stCxn id="5" idx="5"/>
              <a:endCxn id="7" idx="0"/>
            </p:cNvCxnSpPr>
            <p:nvPr/>
          </p:nvCxnSpPr>
          <p:spPr bwMode="auto">
            <a:xfrm>
              <a:off x="7655780" y="1574554"/>
              <a:ext cx="666531" cy="21989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>
              <a:stCxn id="6" idx="2"/>
              <a:endCxn id="11" idx="0"/>
            </p:cNvCxnSpPr>
            <p:nvPr/>
          </p:nvCxnSpPr>
          <p:spPr bwMode="auto">
            <a:xfrm flipH="1">
              <a:off x="6252404" y="2063164"/>
              <a:ext cx="515657" cy="2990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>
              <a:stCxn id="6" idx="2"/>
              <a:endCxn id="10" idx="0"/>
            </p:cNvCxnSpPr>
            <p:nvPr/>
          </p:nvCxnSpPr>
          <p:spPr bwMode="auto">
            <a:xfrm>
              <a:off x="6768061" y="2063164"/>
              <a:ext cx="398743" cy="2990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9342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486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</a:t>
              </a:r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15200" y="1524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6426" y="19302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4200" y="193064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7544" y="19767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8074967" y="258856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7901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0600" y="300464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D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6631633" y="258856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84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92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03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9800" y="4648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0600" y="5710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67200" y="2362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3124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5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8" grpId="0"/>
      <p:bldP spid="39" grpId="0"/>
      <p:bldP spid="41" grpId="0"/>
      <p:bldP spid="49" grpId="0"/>
      <p:bldP spid="55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48100" y="241253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7400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57522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647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  <p:bldP spid="41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302078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933966" y="35052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Navigate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685800" y="3483294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pickup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23400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1676400" y="5562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3943444" y="5562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6245352" y="5599212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endCxn id="6" idx="0"/>
          </p:cNvCxnSpPr>
          <p:nvPr/>
        </p:nvCxnSpPr>
        <p:spPr bwMode="auto">
          <a:xfrm flipH="1">
            <a:off x="4568778" y="1990893"/>
            <a:ext cx="108" cy="37130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1335024" y="2895600"/>
            <a:ext cx="3233754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>
            <a:off x="4568778" y="2895600"/>
            <a:ext cx="14412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4583190" y="4154388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2325624" y="5105400"/>
            <a:ext cx="22644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4590100" y="5105400"/>
            <a:ext cx="2568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590100" y="5105400"/>
            <a:ext cx="2304476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624525" y="1447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1090" y="3581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41510" y="3581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950" y="3581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71600" y="5695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38844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43600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1" name="Oval 50"/>
          <p:cNvSpPr>
            <a:spLocks/>
          </p:cNvSpPr>
          <p:nvPr/>
        </p:nvSpPr>
        <p:spPr bwMode="auto">
          <a:xfrm>
            <a:off x="7312152" y="3571923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putdown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23" name="Straight Connector 22"/>
          <p:cNvCxnSpPr>
            <a:stCxn id="6" idx="2"/>
            <a:endCxn id="51" idx="0"/>
          </p:cNvCxnSpPr>
          <p:nvPr/>
        </p:nvCxnSpPr>
        <p:spPr bwMode="auto">
          <a:xfrm>
            <a:off x="4568778" y="2895600"/>
            <a:ext cx="3392598" cy="6763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03830" y="308769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1200" y="5181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8600" y="520703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 bwMode="auto">
          <a:xfrm>
            <a:off x="3919662" y="1364985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Osaka" charset="-128"/>
                <a:cs typeface="Osaka" charset="-128"/>
              </a:rPr>
              <a:t>T</a:t>
            </a:r>
            <a:r>
              <a:rPr lang="en-US" sz="2000" dirty="0" smtClean="0">
                <a:ea typeface="Osaka" charset="-128"/>
                <a:cs typeface="Osaka" charset="-128"/>
              </a:rPr>
              <a:t>ransport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rot="249199">
            <a:off x="5638800" y="5626003"/>
            <a:ext cx="381000" cy="762000"/>
          </a:xfrm>
          <a:prstGeom prst="lightningBol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67200" y="62908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6600"/>
                </a:solidFill>
              </a:rPr>
              <a:t>wind blows door closed and locked</a:t>
            </a:r>
            <a:endParaRPr lang="en-US" sz="1600" b="1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2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038600" y="21336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441960" y="3276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2182368" y="3278088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7403592" y="3276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4298390" y="1715988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091184" y="2667000"/>
            <a:ext cx="3214116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 flipH="1">
            <a:off x="2831592" y="2667000"/>
            <a:ext cx="1473708" cy="6110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305300" y="2667000"/>
            <a:ext cx="3747516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3922776" y="2667000"/>
            <a:ext cx="3038856" cy="1260276"/>
            <a:chOff x="3922776" y="2667000"/>
            <a:chExt cx="3038856" cy="1260276"/>
          </a:xfrm>
        </p:grpSpPr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3922776" y="3278088"/>
              <a:ext cx="1298448" cy="649188"/>
            </a:xfrm>
            <a:prstGeom prst="ellips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Osaka" charset="-128"/>
                  <a:cs typeface="Osaka" charset="-128"/>
                </a:rPr>
                <a:t>unlock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cxnSp>
          <p:nvCxnSpPr>
            <p:cNvPr id="5" name="Straight Connector 4"/>
            <p:cNvCxnSpPr>
              <a:stCxn id="13" idx="2"/>
              <a:endCxn id="19" idx="0"/>
            </p:cNvCxnSpPr>
            <p:nvPr/>
          </p:nvCxnSpPr>
          <p:spPr bwMode="auto">
            <a:xfrm>
              <a:off x="4305300" y="2667000"/>
              <a:ext cx="266700" cy="611088"/>
            </a:xfrm>
            <a:prstGeom prst="lin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Oval 17"/>
            <p:cNvSpPr>
              <a:spLocks/>
            </p:cNvSpPr>
            <p:nvPr/>
          </p:nvSpPr>
          <p:spPr bwMode="auto">
            <a:xfrm>
              <a:off x="5663184" y="3278088"/>
              <a:ext cx="1298448" cy="649188"/>
            </a:xfrm>
            <a:prstGeom prst="ellips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Osaka" charset="-128"/>
                  <a:cs typeface="Osaka" charset="-128"/>
                </a:rPr>
                <a:t>open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cxnSp>
          <p:nvCxnSpPr>
            <p:cNvPr id="7" name="Straight Connector 6"/>
            <p:cNvCxnSpPr>
              <a:stCxn id="13" idx="2"/>
              <a:endCxn id="18" idx="0"/>
            </p:cNvCxnSpPr>
            <p:nvPr/>
          </p:nvCxnSpPr>
          <p:spPr bwMode="auto">
            <a:xfrm>
              <a:off x="4305300" y="2667000"/>
              <a:ext cx="2007108" cy="611088"/>
            </a:xfrm>
            <a:prstGeom prst="lin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762000" y="2895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2895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2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057478" y="4114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!</a:t>
            </a:r>
            <a:r>
              <a:rPr lang="en-US" sz="2000" b="1" dirty="0" err="1" smtClean="0">
                <a:solidFill>
                  <a:srgbClr val="0000FF"/>
                </a:solidFill>
              </a:rPr>
              <a:t>isLocked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 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49530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!</a:t>
            </a:r>
            <a:r>
              <a:rPr lang="en-US" sz="2000" b="1" dirty="0" err="1" smtClean="0">
                <a:solidFill>
                  <a:srgbClr val="0000FF"/>
                </a:solidFill>
              </a:rPr>
              <a:t>isOpen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&amp;&amp; !</a:t>
            </a:r>
            <a:r>
              <a:rPr lang="en-US" sz="2000" b="1" dirty="0" err="1" smtClean="0">
                <a:solidFill>
                  <a:srgbClr val="0000FF"/>
                </a:solidFill>
              </a:rPr>
              <a:t>isLocked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0" y="4095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isOpen</a:t>
            </a:r>
            <a:r>
              <a:rPr lang="en-US" sz="2000" b="1" dirty="0" smtClean="0">
                <a:solidFill>
                  <a:srgbClr val="0000FF"/>
                </a:solidFill>
              </a:rPr>
              <a:t>() 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152" y="5029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isOpen</a:t>
            </a:r>
            <a:r>
              <a:rPr lang="en-US" sz="2000" b="1" dirty="0" smtClean="0">
                <a:solidFill>
                  <a:srgbClr val="0000FF"/>
                </a:solidFill>
              </a:rPr>
              <a:t>() 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77552" y="3045024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2130552" y="4038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4416552" y="49530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6477000" y="4038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5037342" y="2627412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2779776" y="3578424"/>
            <a:ext cx="2264476" cy="4601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5044252" y="3578424"/>
            <a:ext cx="21524" cy="13745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5044252" y="3578424"/>
            <a:ext cx="2081972" cy="4601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197352" y="457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114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FF"/>
                </a:solidFill>
              </a:rPr>
              <a:t>isLocked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  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2775" y="4110335"/>
            <a:ext cx="117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-locked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3580" y="5029200"/>
            <a:ext cx="213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-open, -locked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4114800"/>
            <a:ext cx="104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+open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5029200"/>
            <a:ext cx="104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+open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323400" y="3045024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1978152" y="4038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3962400" y="49530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5943600" y="4038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4583190" y="2627412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2627376" y="3578424"/>
            <a:ext cx="1962724" cy="4601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4590100" y="3578424"/>
            <a:ext cx="21524" cy="13745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590100" y="3578424"/>
            <a:ext cx="2002724" cy="4601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3200" y="457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331" y="4110335"/>
            <a:ext cx="125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3886200" cy="27699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>
                <a:solidFill>
                  <a:srgbClr val="000000"/>
                </a:solidFill>
              </a:rPr>
              <a:t>Final State: 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  <a:r>
              <a:rPr lang="en-US" sz="2000" dirty="0"/>
              <a:t>+open}</a:t>
            </a:r>
          </a:p>
          <a:p>
            <a:pPr>
              <a:spcAft>
                <a:spcPts val="600"/>
              </a:spcAft>
            </a:pPr>
            <a:r>
              <a:rPr lang="en-US" sz="2000" i="1" dirty="0" smtClean="0"/>
              <a:t>Initial State:  </a:t>
            </a:r>
            <a:r>
              <a:rPr lang="en-US" sz="2000" dirty="0"/>
              <a:t>{</a:t>
            </a:r>
            <a:r>
              <a:rPr lang="en-US" sz="2000" dirty="0" smtClean="0"/>
              <a:t>-open, +locked}</a:t>
            </a:r>
          </a:p>
          <a:p>
            <a:pPr>
              <a:spcAft>
                <a:spcPts val="600"/>
              </a:spcAft>
            </a:pPr>
            <a:r>
              <a:rPr lang="en-US" sz="2000" i="1" dirty="0" smtClean="0">
                <a:solidFill>
                  <a:srgbClr val="000000"/>
                </a:solidFill>
              </a:rPr>
              <a:t>Operators</a:t>
            </a:r>
          </a:p>
          <a:p>
            <a:pPr>
              <a:spcAft>
                <a:spcPts val="600"/>
              </a:spcAft>
            </a:pPr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r>
              <a:rPr lang="en-US" sz="2000" dirty="0" smtClean="0"/>
              <a:t>unlock: +locked </a:t>
            </a:r>
            <a:r>
              <a:rPr lang="en-US" sz="1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i="1" dirty="0" smtClean="0">
                <a:sym typeface="Wingdings"/>
              </a:rPr>
              <a:t> </a:t>
            </a:r>
            <a:r>
              <a:rPr lang="en-US" sz="2000" dirty="0" smtClean="0"/>
              <a:t>-locked</a:t>
            </a:r>
          </a:p>
          <a:p>
            <a:pPr>
              <a:spcAft>
                <a:spcPts val="600"/>
              </a:spcAft>
            </a:pPr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r>
              <a:rPr lang="en-US" sz="2000" dirty="0" smtClean="0"/>
              <a:t>open: -open, -locked 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/>
              <a:t> +open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walkthru</a:t>
            </a:r>
            <a:r>
              <a:rPr lang="en-US" sz="2000" dirty="0"/>
              <a:t>:</a:t>
            </a:r>
            <a:r>
              <a:rPr lang="en-US" sz="2000" i="1" dirty="0" smtClean="0"/>
              <a:t> </a:t>
            </a:r>
            <a:r>
              <a:rPr lang="en-US" sz="2000" dirty="0" smtClean="0"/>
              <a:t>+open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2000" dirty="0" smtClean="0"/>
              <a:t>.</a:t>
            </a:r>
            <a:r>
              <a:rPr lang="en-US" sz="2000" dirty="0"/>
              <a:t>.</a:t>
            </a:r>
            <a:r>
              <a:rPr lang="en-US" sz="2000" dirty="0" smtClean="0"/>
              <a:t>.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 smtClean="0"/>
              <a:t>   ...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3810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{+open}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03114" y="3886200"/>
            <a:ext cx="204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{-open, +locked}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4" idx="0"/>
            <a:endCxn id="13" idx="2"/>
          </p:cNvCxnSpPr>
          <p:nvPr/>
        </p:nvCxnSpPr>
        <p:spPr bwMode="auto">
          <a:xfrm flipH="1" flipV="1">
            <a:off x="8248699" y="1619310"/>
            <a:ext cx="381000" cy="1043225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1" idx="0"/>
            <a:endCxn id="15" idx="2"/>
          </p:cNvCxnSpPr>
          <p:nvPr/>
        </p:nvCxnSpPr>
        <p:spPr bwMode="auto">
          <a:xfrm flipV="1">
            <a:off x="5466481" y="1619310"/>
            <a:ext cx="457200" cy="104769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81600" y="2667000"/>
            <a:ext cx="56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{...}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44818" y="2662535"/>
            <a:ext cx="56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{...}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 bwMode="auto">
          <a:xfrm flipH="1" flipV="1">
            <a:off x="7019837" y="2686110"/>
            <a:ext cx="6103" cy="120009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162346" y="3124200"/>
            <a:ext cx="119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unlock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29196" y="2286000"/>
            <a:ext cx="198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{-open, -locked}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963818" y="1219200"/>
            <a:ext cx="56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{...}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1219200"/>
            <a:ext cx="56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{...}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stCxn id="8" idx="0"/>
            <a:endCxn id="3" idx="2"/>
          </p:cNvCxnSpPr>
          <p:nvPr/>
        </p:nvCxnSpPr>
        <p:spPr bwMode="auto">
          <a:xfrm flipH="1" flipV="1">
            <a:off x="7018174" y="781110"/>
            <a:ext cx="1663" cy="150489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3" idx="0"/>
          </p:cNvCxnSpPr>
          <p:nvPr/>
        </p:nvCxnSpPr>
        <p:spPr bwMode="auto">
          <a:xfrm flipH="1" flipV="1">
            <a:off x="7315201" y="838200"/>
            <a:ext cx="933498" cy="381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5" idx="0"/>
          </p:cNvCxnSpPr>
          <p:nvPr/>
        </p:nvCxnSpPr>
        <p:spPr bwMode="auto">
          <a:xfrm flipV="1">
            <a:off x="5923681" y="838200"/>
            <a:ext cx="934319" cy="381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315122" y="1371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93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762000" y="2674203"/>
            <a:ext cx="1905000" cy="2057400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Disco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(HTN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execution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engine)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674203"/>
            <a:ext cx="1905000" cy="2057400"/>
          </a:xfrm>
          <a:prstGeom prst="rect">
            <a:avLst/>
          </a:prstGeom>
          <a:noFill/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STRIPS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Prolog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67000" y="2445603"/>
            <a:ext cx="3581400" cy="838200"/>
            <a:chOff x="2667000" y="2445603"/>
            <a:chExt cx="3581400" cy="838200"/>
          </a:xfrm>
        </p:grpSpPr>
        <p:sp>
          <p:nvSpPr>
            <p:cNvPr id="29" name="TextBox 28"/>
            <p:cNvSpPr txBox="1"/>
            <p:nvPr/>
          </p:nvSpPr>
          <p:spPr>
            <a:xfrm>
              <a:off x="3048000" y="2445603"/>
              <a:ext cx="2793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recovery planning</a:t>
              </a:r>
            </a:p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problem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2667000" y="3283803"/>
              <a:ext cx="3581400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667000" y="4045803"/>
            <a:ext cx="3581400" cy="907197"/>
            <a:chOff x="2667000" y="4045803"/>
            <a:chExt cx="3581400" cy="907197"/>
          </a:xfrm>
        </p:grpSpPr>
        <p:sp>
          <p:nvSpPr>
            <p:cNvPr id="30" name="TextBox 29"/>
            <p:cNvSpPr txBox="1"/>
            <p:nvPr/>
          </p:nvSpPr>
          <p:spPr>
            <a:xfrm>
              <a:off x="3124200" y="4122003"/>
              <a:ext cx="25533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8000"/>
                  </a:solidFill>
                </a:rPr>
                <a:t>linear repair plan</a:t>
              </a:r>
            </a:p>
            <a:p>
              <a:pPr algn="ctr"/>
              <a:r>
                <a:rPr lang="en-US" i="1" dirty="0" smtClean="0">
                  <a:solidFill>
                    <a:srgbClr val="008000"/>
                  </a:solidFill>
                </a:rPr>
                <a:t> (or null)</a:t>
              </a:r>
              <a:endParaRPr lang="en-US" i="1" dirty="0">
                <a:solidFill>
                  <a:srgbClr val="008000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H="1">
              <a:off x="2667000" y="4045803"/>
              <a:ext cx="3581400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858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HD:Applications:Microsoft Office 2004:Templates:My Templates:WPI-course.pot</Template>
  <TotalTime>2795</TotalTime>
  <Words>269</Words>
  <Application>Microsoft Macintosh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Rich</dc:creator>
  <cp:lastModifiedBy>Charles Rich</cp:lastModifiedBy>
  <cp:revision>253</cp:revision>
  <cp:lastPrinted>2015-03-20T01:55:00Z</cp:lastPrinted>
  <dcterms:created xsi:type="dcterms:W3CDTF">2008-01-02T22:11:16Z</dcterms:created>
  <dcterms:modified xsi:type="dcterms:W3CDTF">2015-04-01T12:40:22Z</dcterms:modified>
</cp:coreProperties>
</file>