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66" autoAdjust="0"/>
  </p:normalViewPr>
  <p:slideViewPr>
    <p:cSldViewPr>
      <p:cViewPr>
        <p:scale>
          <a:sx n="80" d="100"/>
          <a:sy n="80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the preferences of other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5.7798819100057748E-2"/>
          <c:y val="0.39554283133838369"/>
          <c:w val="0.7232155235181168"/>
          <c:h val="0.5675110733651898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lt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principe1!$B$19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plus>
            <c:minus>
              <c:numRef>
                <c:f>principe1!$B$19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minus>
          </c:errBars>
          <c:val>
            <c:numRef>
              <c:f>principe1!$B$18</c:f>
              <c:numCache>
                <c:formatCode>0</c:formatCode>
                <c:ptCount val="1"/>
                <c:pt idx="0">
                  <c:v>2.3333333333333335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solidFill>
              <a:schemeClr val="accent2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principe1!$H$19</c:f>
                <c:numCache>
                  <c:formatCode>General</c:formatCode>
                  <c:ptCount val="1"/>
                  <c:pt idx="0">
                    <c:v>1.0509022810878301</c:v>
                  </c:pt>
                </c:numCache>
              </c:numRef>
            </c:plus>
            <c:minus>
              <c:numRef>
                <c:f>principe1!$H$19</c:f>
                <c:numCache>
                  <c:formatCode>General</c:formatCode>
                  <c:ptCount val="1"/>
                  <c:pt idx="0">
                    <c:v>1.0509022810878301</c:v>
                  </c:pt>
                </c:numCache>
              </c:numRef>
            </c:minus>
          </c:errBars>
          <c:val>
            <c:numRef>
              <c:f>principe1!$H$18</c:f>
              <c:numCache>
                <c:formatCode>0</c:formatCode>
                <c:ptCount val="1"/>
                <c:pt idx="0">
                  <c:v>3.2142857142857144</c:v>
                </c:pt>
              </c:numCache>
            </c:numRef>
          </c:val>
        </c:ser>
        <c:ser>
          <c:idx val="2"/>
          <c:order val="2"/>
          <c:tx>
            <c:v>Submissive</c:v>
          </c:tx>
          <c:spPr>
            <a:pattFill prst="smCheck">
              <a:fgClr>
                <a:schemeClr val="accent3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principe1!$E$19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plus>
            <c:minus>
              <c:numRef>
                <c:f>principe1!$E$19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minus>
          </c:errBars>
          <c:val>
            <c:numRef>
              <c:f>principe1!$E$18</c:f>
              <c:numCache>
                <c:formatCode>0</c:formatCode>
                <c:ptCount val="1"/>
                <c:pt idx="0">
                  <c:v>3.4444444444444446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7243648"/>
        <c:axId val="536628032"/>
      </c:barChart>
      <c:catAx>
        <c:axId val="577243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536628032"/>
        <c:crosses val="autoZero"/>
        <c:auto val="1"/>
        <c:lblAlgn val="ctr"/>
        <c:lblOffset val="100"/>
        <c:noMultiLvlLbl val="0"/>
      </c:catAx>
      <c:valAx>
        <c:axId val="536628032"/>
        <c:scaling>
          <c:orientation val="minMax"/>
          <c:max val="5"/>
          <c:min val="0"/>
        </c:scaling>
        <c:delete val="0"/>
        <c:axPos val="l"/>
        <c:numFmt formatCode="0" sourceLinked="1"/>
        <c:majorTickMark val="none"/>
        <c:minorTickMark val="none"/>
        <c:tickLblPos val="nextTo"/>
        <c:crossAx val="577243648"/>
        <c:crosses val="autoZero"/>
        <c:crossBetween val="between"/>
        <c:majorUnit val="1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r-FR"/>
              <a:t>Agent considers only its preferences 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5.7798819100057748E-2"/>
          <c:y val="0.30864325566230244"/>
          <c:w val="0.7232155235181168"/>
          <c:h val="0.65569058196486385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lt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principe1!$C$18</c:f>
              <c:numCache>
                <c:formatCode>0</c:formatCode>
                <c:ptCount val="1"/>
                <c:pt idx="0">
                  <c:v>4.5555555555555554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plus>
            <c:min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minus>
          </c:errBars>
          <c:val>
            <c:numRef>
              <c:f>principe1!$I$18</c:f>
              <c:numCache>
                <c:formatCode>0</c:formatCode>
                <c:ptCount val="1"/>
                <c:pt idx="0">
                  <c:v>3.1428571428571428</c:v>
                </c:pt>
              </c:numCache>
            </c:numRef>
          </c:val>
        </c:ser>
        <c:ser>
          <c:idx val="2"/>
          <c:order val="2"/>
          <c:tx>
            <c:v>Submissive</c:v>
          </c:tx>
          <c:spPr>
            <a:pattFill prst="smCheck">
              <a:fgClr>
                <a:schemeClr val="accent3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plus>
            <c:min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minus>
          </c:errBars>
          <c:val>
            <c:numRef>
              <c:f>principe1!$F$18</c:f>
              <c:numCache>
                <c:formatCode>0</c:formatCode>
                <c:ptCount val="1"/>
                <c:pt idx="0">
                  <c:v>1.8888888888888888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0098944"/>
        <c:axId val="592429632"/>
      </c:barChart>
      <c:catAx>
        <c:axId val="510098944"/>
        <c:scaling>
          <c:orientation val="minMax"/>
        </c:scaling>
        <c:delete val="1"/>
        <c:axPos val="b"/>
        <c:majorTickMark val="none"/>
        <c:minorTickMark val="none"/>
        <c:tickLblPos val="nextTo"/>
        <c:crossAx val="592429632"/>
        <c:crosses val="autoZero"/>
        <c:auto val="1"/>
        <c:lblAlgn val="ctr"/>
        <c:lblOffset val="100"/>
        <c:noMultiLvlLbl val="0"/>
      </c:catAx>
      <c:valAx>
        <c:axId val="592429632"/>
        <c:scaling>
          <c:orientation val="minMax"/>
          <c:max val="5"/>
          <c:min val="0"/>
        </c:scaling>
        <c:delete val="0"/>
        <c:axPos val="l"/>
        <c:numFmt formatCode="0" sourceLinked="1"/>
        <c:majorTickMark val="none"/>
        <c:minorTickMark val="none"/>
        <c:tickLblPos val="nextTo"/>
        <c:crossAx val="510098944"/>
        <c:crosses val="autoZero"/>
        <c:crossBetween val="between"/>
        <c:majorUnit val="1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flexible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5.7905074365704287E-2"/>
          <c:y val="0.28794764202228867"/>
          <c:w val="0.72270669291338585"/>
          <c:h val="0.6721292584035516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lt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plus>
            <c:min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minus>
          </c:errBars>
          <c:val>
            <c:numRef>
              <c:f>principe2!$C$18</c:f>
              <c:numCache>
                <c:formatCode>0</c:formatCode>
                <c:ptCount val="1"/>
                <c:pt idx="0">
                  <c:v>1.8888888888888888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plus>
            <c:min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minus>
          </c:errBars>
          <c:val>
            <c:numRef>
              <c:f>principe2!$I$18</c:f>
              <c:numCache>
                <c:formatCode>0</c:formatCode>
                <c:ptCount val="1"/>
                <c:pt idx="0">
                  <c:v>3.3571428571428572</c:v>
                </c:pt>
              </c:numCache>
            </c:numRef>
          </c:val>
        </c:ser>
        <c:ser>
          <c:idx val="2"/>
          <c:order val="2"/>
          <c:tx>
            <c:v>Submissive</c:v>
          </c:tx>
          <c:spPr>
            <a:pattFill prst="smCheck">
              <a:fgClr>
                <a:schemeClr val="accent3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plus>
            <c:min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minus>
          </c:errBars>
          <c:val>
            <c:numRef>
              <c:f>principe2!$F$18</c:f>
              <c:numCache>
                <c:formatCode>0</c:formatCode>
                <c:ptCount val="1"/>
                <c:pt idx="0">
                  <c:v>3.8888888888888888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2039424"/>
        <c:axId val="577190080"/>
      </c:barChart>
      <c:catAx>
        <c:axId val="592039424"/>
        <c:scaling>
          <c:orientation val="minMax"/>
        </c:scaling>
        <c:delete val="1"/>
        <c:axPos val="b"/>
        <c:majorTickMark val="out"/>
        <c:minorTickMark val="none"/>
        <c:tickLblPos val="nextTo"/>
        <c:crossAx val="577190080"/>
        <c:crosses val="autoZero"/>
        <c:auto val="1"/>
        <c:lblAlgn val="ctr"/>
        <c:lblOffset val="100"/>
        <c:noMultiLvlLbl val="0"/>
      </c:catAx>
      <c:valAx>
        <c:axId val="577190080"/>
        <c:scaling>
          <c:orientation val="minMax"/>
          <c:max val="5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crossAx val="592039424"/>
        <c:crosses val="autoZero"/>
        <c:crossBetween val="between"/>
        <c:majorUnit val="1"/>
        <c:min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6950065616797902"/>
          <c:y val="0.46461408502503554"/>
          <c:w val="0.21383267716535437"/>
          <c:h val="0.25922862019162624"/>
        </c:manualLayout>
      </c:layout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rtl="0"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unflexible</a:t>
            </a:r>
          </a:p>
        </c:rich>
      </c:tx>
      <c:layout>
        <c:manualLayout>
          <c:xMode val="edge"/>
          <c:yMode val="edge"/>
          <c:x val="0.29759711286089241"/>
          <c:y val="3.9593106434885922E-2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6.3460629921259837E-2"/>
          <c:y val="0.30884649180394091"/>
          <c:w val="0.72270669291338585"/>
          <c:h val="0.64542273080768808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lt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plus>
            <c:min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minus>
          </c:errBars>
          <c:val>
            <c:numRef>
              <c:f>principe2!$B$18</c:f>
              <c:numCache>
                <c:formatCode>0</c:formatCode>
                <c:ptCount val="1"/>
                <c:pt idx="0">
                  <c:v>3.5555555555555554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plus>
            <c:min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minus>
          </c:errBars>
          <c:val>
            <c:numRef>
              <c:f>principe2!$H$18</c:f>
              <c:numCache>
                <c:formatCode>0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v>Submissive</c:v>
          </c:tx>
          <c:spPr>
            <a:pattFill prst="smCheck">
              <a:fgClr>
                <a:schemeClr val="accent3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plus>
            <c:min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minus>
          </c:errBars>
          <c:val>
            <c:numRef>
              <c:f>principe2!$E$18</c:f>
              <c:numCache>
                <c:formatCode>0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180672"/>
        <c:axId val="592432512"/>
      </c:barChart>
      <c:catAx>
        <c:axId val="593180672"/>
        <c:scaling>
          <c:orientation val="minMax"/>
        </c:scaling>
        <c:delete val="1"/>
        <c:axPos val="b"/>
        <c:majorTickMark val="out"/>
        <c:minorTickMark val="none"/>
        <c:tickLblPos val="nextTo"/>
        <c:crossAx val="592432512"/>
        <c:crosses val="autoZero"/>
        <c:auto val="1"/>
        <c:lblAlgn val="ctr"/>
        <c:lblOffset val="100"/>
        <c:noMultiLvlLbl val="0"/>
      </c:catAx>
      <c:valAx>
        <c:axId val="592432512"/>
        <c:scaling>
          <c:orientation val="minMax"/>
          <c:max val="5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crossAx val="593180672"/>
        <c:crosses val="autoZero"/>
        <c:crossBetween val="between"/>
        <c:majorUnit val="1"/>
        <c:minorUnit val="0.1"/>
      </c:valAx>
    </c:plotArea>
    <c:legend>
      <c:legendPos val="r"/>
      <c:layout>
        <c:manualLayout>
          <c:xMode val="edge"/>
          <c:yMode val="edge"/>
          <c:x val="0.76116732283464572"/>
          <c:y val="0.61845047519972529"/>
          <c:w val="0.21938823272090988"/>
          <c:h val="0.24656881558614704"/>
        </c:manualLayout>
      </c:layout>
      <c:overlay val="0"/>
      <c:txPr>
        <a:bodyPr/>
        <a:lstStyle/>
        <a:p>
          <a:pPr>
            <a:defRPr sz="1050"/>
          </a:pPr>
          <a:endParaRPr lang="fr-FR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leads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5.7905074365704287E-2"/>
          <c:y val="0.34014071675700119"/>
          <c:w val="0.72270669291338585"/>
          <c:h val="0.61910529986345098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lt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principe3!$B$18</c:f>
              <c:numCache>
                <c:formatCode>0</c:formatCode>
                <c:ptCount val="1"/>
                <c:pt idx="0">
                  <c:v>4.4444444444444446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plus>
            <c:min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minus>
          </c:errBars>
          <c:val>
            <c:numRef>
              <c:f>principe3!$H$18</c:f>
              <c:numCache>
                <c:formatCode>0</c:formatCode>
                <c:ptCount val="1"/>
                <c:pt idx="0">
                  <c:v>3.4285714285714284</c:v>
                </c:pt>
              </c:numCache>
            </c:numRef>
          </c:val>
        </c:ser>
        <c:ser>
          <c:idx val="2"/>
          <c:order val="2"/>
          <c:tx>
            <c:v>Submissive</c:v>
          </c:tx>
          <c:spPr>
            <a:pattFill prst="smCheck">
              <a:fgClr>
                <a:schemeClr val="accent3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principe3!$E$18</c:f>
              <c:numCache>
                <c:formatCode>0</c:formatCode>
                <c:ptCount val="1"/>
                <c:pt idx="0">
                  <c:v>1.7777777777777777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178624"/>
        <c:axId val="592434240"/>
      </c:barChart>
      <c:catAx>
        <c:axId val="593178624"/>
        <c:scaling>
          <c:orientation val="minMax"/>
        </c:scaling>
        <c:delete val="1"/>
        <c:axPos val="b"/>
        <c:majorTickMark val="out"/>
        <c:minorTickMark val="none"/>
        <c:tickLblPos val="nextTo"/>
        <c:crossAx val="592434240"/>
        <c:crosses val="autoZero"/>
        <c:auto val="1"/>
        <c:lblAlgn val="ctr"/>
        <c:lblOffset val="100"/>
        <c:noMultiLvlLbl val="0"/>
      </c:catAx>
      <c:valAx>
        <c:axId val="592434240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" sourceLinked="1"/>
        <c:majorTickMark val="out"/>
        <c:minorTickMark val="none"/>
        <c:tickLblPos val="nextTo"/>
        <c:crossAx val="593178624"/>
        <c:crosses val="autoZero"/>
        <c:crossBetween val="between"/>
        <c:majorUnit val="1"/>
        <c:minorUnit val="0.2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is being lead in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5.7905074365704287E-2"/>
          <c:y val="0.30592693893268097"/>
          <c:w val="0.72270669291338585"/>
          <c:h val="0.654149961493159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lt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principe3!$C$18</c:f>
              <c:numCache>
                <c:formatCode>0</c:formatCode>
                <c:ptCount val="1"/>
                <c:pt idx="0">
                  <c:v>1.7777777777777777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plus>
            <c:min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minus>
          </c:errBars>
          <c:val>
            <c:numRef>
              <c:f>principe3!$I$18</c:f>
              <c:numCache>
                <c:formatCode>0</c:formatCode>
                <c:ptCount val="1"/>
                <c:pt idx="0">
                  <c:v>3.2857142857142856</c:v>
                </c:pt>
              </c:numCache>
            </c:numRef>
          </c:val>
        </c:ser>
        <c:ser>
          <c:idx val="2"/>
          <c:order val="2"/>
          <c:tx>
            <c:v>Submissive</c:v>
          </c:tx>
          <c:spPr>
            <a:pattFill prst="smCheck">
              <a:fgClr>
                <a:schemeClr val="accent3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plus>
            <c:min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minus>
          </c:errBars>
          <c:val>
            <c:numRef>
              <c:f>principe3!$F$18</c:f>
              <c:numCache>
                <c:formatCode>0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119232"/>
        <c:axId val="77562432"/>
      </c:barChart>
      <c:catAx>
        <c:axId val="593119232"/>
        <c:scaling>
          <c:orientation val="minMax"/>
        </c:scaling>
        <c:delete val="1"/>
        <c:axPos val="b"/>
        <c:majorTickMark val="out"/>
        <c:minorTickMark val="none"/>
        <c:tickLblPos val="nextTo"/>
        <c:crossAx val="77562432"/>
        <c:crossesAt val="0.1"/>
        <c:auto val="1"/>
        <c:lblAlgn val="ctr"/>
        <c:lblOffset val="100"/>
        <c:noMultiLvlLbl val="0"/>
      </c:catAx>
      <c:valAx>
        <c:axId val="77562432"/>
        <c:scaling>
          <c:orientation val="minMax"/>
          <c:max val="5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crossAx val="593119232"/>
        <c:crosses val="autoZero"/>
        <c:crossBetween val="between"/>
        <c:majorUnit val="1"/>
        <c:minorUnit val="0.1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1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0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29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2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7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E03C-69B1-4CE8-98D7-A6445E78AA1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694F-1B11-4523-A1D2-5F5DCC01B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9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27822"/>
              </p:ext>
            </p:extLst>
          </p:nvPr>
        </p:nvGraphicFramePr>
        <p:xfrm>
          <a:off x="2281797" y="1268760"/>
          <a:ext cx="4580405" cy="417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2987824" y="2420888"/>
            <a:ext cx="2448272" cy="1176988"/>
            <a:chOff x="2987824" y="2420888"/>
            <a:chExt cx="2448272" cy="1176988"/>
          </a:xfrm>
        </p:grpSpPr>
        <p:grpSp>
          <p:nvGrpSpPr>
            <p:cNvPr id="8" name="Groupe 7"/>
            <p:cNvGrpSpPr/>
            <p:nvPr/>
          </p:nvGrpSpPr>
          <p:grpSpPr>
            <a:xfrm>
              <a:off x="2987824" y="3041869"/>
              <a:ext cx="1188132" cy="556007"/>
              <a:chOff x="1259632" y="1124744"/>
              <a:chExt cx="864096" cy="504056"/>
            </a:xfrm>
          </p:grpSpPr>
          <p:cxnSp>
            <p:nvCxnSpPr>
              <p:cNvPr id="20" name="Connecteur droit 19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/>
            <p:cNvGrpSpPr/>
            <p:nvPr/>
          </p:nvGrpSpPr>
          <p:grpSpPr>
            <a:xfrm>
              <a:off x="4355976" y="3041869"/>
              <a:ext cx="1080120" cy="387131"/>
              <a:chOff x="1259632" y="1124744"/>
              <a:chExt cx="864096" cy="252028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/>
            <p:cNvGrpSpPr/>
            <p:nvPr/>
          </p:nvGrpSpPr>
          <p:grpSpPr>
            <a:xfrm>
              <a:off x="2987824" y="2721356"/>
              <a:ext cx="2340260" cy="131580"/>
              <a:chOff x="1259632" y="1124744"/>
              <a:chExt cx="1656184" cy="108012"/>
            </a:xfrm>
          </p:grpSpPr>
          <p:cxnSp>
            <p:nvCxnSpPr>
              <p:cNvPr id="14" name="Connecteur droit 13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ZoneTexte 1"/>
            <p:cNvSpPr txBox="1"/>
            <p:nvPr/>
          </p:nvSpPr>
          <p:spPr>
            <a:xfrm>
              <a:off x="4628382" y="2815326"/>
              <a:ext cx="535307" cy="226543"/>
            </a:xfrm>
            <a:prstGeom prst="rect">
              <a:avLst/>
            </a:prstGeom>
            <a:ln>
              <a:noFill/>
            </a:ln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/>
                <a:t>P&gt;0,05</a:t>
              </a:r>
              <a:endParaRPr lang="fr-FR" sz="1200" dirty="0"/>
            </a:p>
          </p:txBody>
        </p:sp>
        <p:sp>
          <p:nvSpPr>
            <p:cNvPr id="12" name="ZoneTexte 1"/>
            <p:cNvSpPr txBox="1"/>
            <p:nvPr/>
          </p:nvSpPr>
          <p:spPr>
            <a:xfrm>
              <a:off x="3314236" y="2815325"/>
              <a:ext cx="535307" cy="226543"/>
            </a:xfrm>
            <a:prstGeom prst="rect">
              <a:avLst/>
            </a:prstGeom>
            <a:ln>
              <a:noFill/>
            </a:ln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/>
                <a:t>P&gt;0,05</a:t>
              </a:r>
              <a:endParaRPr lang="fr-FR" sz="1200" dirty="0"/>
            </a:p>
          </p:txBody>
        </p:sp>
        <p:sp>
          <p:nvSpPr>
            <p:cNvPr id="13" name="ZoneTexte 1"/>
            <p:cNvSpPr txBox="1"/>
            <p:nvPr/>
          </p:nvSpPr>
          <p:spPr>
            <a:xfrm>
              <a:off x="3908302" y="2420888"/>
              <a:ext cx="535307" cy="226543"/>
            </a:xfrm>
            <a:prstGeom prst="rect">
              <a:avLst/>
            </a:prstGeom>
            <a:ln>
              <a:noFill/>
            </a:ln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/>
                <a:t>P&gt;0,05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04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96115"/>
              </p:ext>
            </p:extLst>
          </p:nvPr>
        </p:nvGraphicFramePr>
        <p:xfrm>
          <a:off x="2281797" y="2067905"/>
          <a:ext cx="4810483" cy="3953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3059832" y="2780927"/>
            <a:ext cx="2664296" cy="1346633"/>
            <a:chOff x="3491880" y="3115235"/>
            <a:chExt cx="1800200" cy="1249869"/>
          </a:xfrm>
        </p:grpSpPr>
        <p:grpSp>
          <p:nvGrpSpPr>
            <p:cNvPr id="12" name="Groupe 11"/>
            <p:cNvGrpSpPr/>
            <p:nvPr/>
          </p:nvGrpSpPr>
          <p:grpSpPr>
            <a:xfrm>
              <a:off x="3491880" y="3501008"/>
              <a:ext cx="864096" cy="144016"/>
              <a:chOff x="1259632" y="1124744"/>
              <a:chExt cx="864096" cy="144016"/>
            </a:xfrm>
          </p:grpSpPr>
          <p:cxnSp>
            <p:nvCxnSpPr>
              <p:cNvPr id="21" name="Connecteur droit 20"/>
              <p:cNvCxnSpPr/>
              <p:nvPr/>
            </p:nvCxnSpPr>
            <p:spPr>
              <a:xfrm flipV="1">
                <a:off x="1259632" y="1124744"/>
                <a:ext cx="0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4427984" y="3501008"/>
              <a:ext cx="864096" cy="864096"/>
              <a:chOff x="1259632" y="1124744"/>
              <a:chExt cx="864096" cy="864096"/>
            </a:xfrm>
          </p:grpSpPr>
          <p:cxnSp>
            <p:nvCxnSpPr>
              <p:cNvPr id="18" name="Connecteur droit 17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flipV="1">
                <a:off x="2123728" y="1124744"/>
                <a:ext cx="0" cy="864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/>
            <p:cNvGrpSpPr/>
            <p:nvPr/>
          </p:nvGrpSpPr>
          <p:grpSpPr>
            <a:xfrm>
              <a:off x="3599892" y="3115235"/>
              <a:ext cx="1656184" cy="108013"/>
              <a:chOff x="1259632" y="1099011"/>
              <a:chExt cx="1656184" cy="108013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099012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915816" y="1099012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099011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ZoneTexte 9"/>
          <p:cNvSpPr txBox="1"/>
          <p:nvPr/>
        </p:nvSpPr>
        <p:spPr>
          <a:xfrm>
            <a:off x="4641952" y="2925028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P=0,01 *</a:t>
            </a:r>
            <a:endParaRPr lang="fr-FR" sz="16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795" y="2925027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P=0,001 *</a:t>
            </a:r>
            <a:endParaRPr lang="fr-FR" sz="1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077056" y="2564904"/>
            <a:ext cx="8451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P&lt; </a:t>
            </a:r>
            <a:r>
              <a:rPr lang="fr-FR" sz="1200" b="1" dirty="0" smtClean="0"/>
              <a:t>0,001 *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3625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167061"/>
              </p:ext>
            </p:extLst>
          </p:nvPr>
        </p:nvGraphicFramePr>
        <p:xfrm>
          <a:off x="2411760" y="1268760"/>
          <a:ext cx="457200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e 20"/>
          <p:cNvGrpSpPr/>
          <p:nvPr/>
        </p:nvGrpSpPr>
        <p:grpSpPr>
          <a:xfrm>
            <a:off x="3059832" y="1916832"/>
            <a:ext cx="2448272" cy="1368152"/>
            <a:chOff x="3491880" y="3140968"/>
            <a:chExt cx="1800200" cy="1368152"/>
          </a:xfrm>
        </p:grpSpPr>
        <p:grpSp>
          <p:nvGrpSpPr>
            <p:cNvPr id="22" name="Groupe 21"/>
            <p:cNvGrpSpPr/>
            <p:nvPr/>
          </p:nvGrpSpPr>
          <p:grpSpPr>
            <a:xfrm>
              <a:off x="3491880" y="3501008"/>
              <a:ext cx="864096" cy="864096"/>
              <a:chOff x="1259632" y="1124744"/>
              <a:chExt cx="864096" cy="864096"/>
            </a:xfrm>
          </p:grpSpPr>
          <p:cxnSp>
            <p:nvCxnSpPr>
              <p:cNvPr id="31" name="Connecteur droit 30"/>
              <p:cNvCxnSpPr/>
              <p:nvPr/>
            </p:nvCxnSpPr>
            <p:spPr>
              <a:xfrm flipV="1">
                <a:off x="1259632" y="1124744"/>
                <a:ext cx="0" cy="864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/>
            <p:cNvGrpSpPr/>
            <p:nvPr/>
          </p:nvGrpSpPr>
          <p:grpSpPr>
            <a:xfrm>
              <a:off x="4427984" y="3501008"/>
              <a:ext cx="864096" cy="1008112"/>
              <a:chOff x="1259632" y="1124744"/>
              <a:chExt cx="864096" cy="1008112"/>
            </a:xfrm>
          </p:grpSpPr>
          <p:cxnSp>
            <p:nvCxnSpPr>
              <p:cNvPr id="28" name="Connecteur droit 27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V="1">
                <a:off x="2123728" y="1124744"/>
                <a:ext cx="0" cy="1008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ZoneTexte 33"/>
          <p:cNvSpPr txBox="1"/>
          <p:nvPr/>
        </p:nvSpPr>
        <p:spPr>
          <a:xfrm>
            <a:off x="4598507" y="1988840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419872" y="1988840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P=0,01*</a:t>
            </a:r>
            <a:endParaRPr lang="fr-FR" sz="16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3959796" y="1700808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P=0,01 *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73471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185869"/>
              </p:ext>
            </p:extLst>
          </p:nvPr>
        </p:nvGraphicFramePr>
        <p:xfrm>
          <a:off x="2240499" y="1268760"/>
          <a:ext cx="4572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e 22"/>
          <p:cNvGrpSpPr/>
          <p:nvPr/>
        </p:nvGrpSpPr>
        <p:grpSpPr>
          <a:xfrm>
            <a:off x="2843808" y="2096852"/>
            <a:ext cx="2736304" cy="612068"/>
            <a:chOff x="3491880" y="3140968"/>
            <a:chExt cx="1800200" cy="612068"/>
          </a:xfrm>
        </p:grpSpPr>
        <p:grpSp>
          <p:nvGrpSpPr>
            <p:cNvPr id="24" name="Groupe 23"/>
            <p:cNvGrpSpPr/>
            <p:nvPr/>
          </p:nvGrpSpPr>
          <p:grpSpPr>
            <a:xfrm>
              <a:off x="3491880" y="3501008"/>
              <a:ext cx="864096" cy="252028"/>
              <a:chOff x="1259632" y="1124744"/>
              <a:chExt cx="864096" cy="252028"/>
            </a:xfrm>
          </p:grpSpPr>
          <p:cxnSp>
            <p:nvCxnSpPr>
              <p:cNvPr id="33" name="Connecteur droit 32"/>
              <p:cNvCxnSpPr/>
              <p:nvPr/>
            </p:nvCxnSpPr>
            <p:spPr>
              <a:xfrm flipV="1">
                <a:off x="1259632" y="1124744"/>
                <a:ext cx="0" cy="1260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30" name="Connecteur droit 29"/>
              <p:cNvCxnSpPr/>
              <p:nvPr/>
            </p:nvCxnSpPr>
            <p:spPr>
              <a:xfrm flipV="1">
                <a:off x="1259632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7" name="Connecteur droit 26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ZoneTexte 35"/>
          <p:cNvSpPr txBox="1"/>
          <p:nvPr/>
        </p:nvSpPr>
        <p:spPr>
          <a:xfrm>
            <a:off x="4204532" y="2251901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</a:t>
            </a:r>
            <a:r>
              <a:rPr lang="fr-FR" sz="1200" dirty="0" smtClean="0"/>
              <a:t>&gt; 0,05</a:t>
            </a:r>
            <a:endParaRPr lang="fr-FR" sz="16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301426" y="2251900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</a:t>
            </a:r>
            <a:r>
              <a:rPr lang="fr-FR" sz="1200" dirty="0" smtClean="0"/>
              <a:t>&gt; 0,05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15780" y="1891861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</a:t>
            </a:r>
            <a:r>
              <a:rPr lang="fr-FR" sz="1200" dirty="0" smtClean="0"/>
              <a:t>&gt; 0,05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8958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81787"/>
              </p:ext>
            </p:extLst>
          </p:nvPr>
        </p:nvGraphicFramePr>
        <p:xfrm>
          <a:off x="2286000" y="1124744"/>
          <a:ext cx="4572000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Groupe 21"/>
          <p:cNvGrpSpPr/>
          <p:nvPr/>
        </p:nvGrpSpPr>
        <p:grpSpPr>
          <a:xfrm>
            <a:off x="3059832" y="1844824"/>
            <a:ext cx="2232248" cy="1152128"/>
            <a:chOff x="3491880" y="3140968"/>
            <a:chExt cx="1800200" cy="1152128"/>
          </a:xfrm>
        </p:grpSpPr>
        <p:grpSp>
          <p:nvGrpSpPr>
            <p:cNvPr id="23" name="Groupe 22"/>
            <p:cNvGrpSpPr/>
            <p:nvPr/>
          </p:nvGrpSpPr>
          <p:grpSpPr>
            <a:xfrm>
              <a:off x="3491880" y="3501008"/>
              <a:ext cx="864096" cy="396044"/>
              <a:chOff x="1259632" y="1124744"/>
              <a:chExt cx="864096" cy="396044"/>
            </a:xfrm>
          </p:grpSpPr>
          <p:cxnSp>
            <p:nvCxnSpPr>
              <p:cNvPr id="32" name="Connecteur droit 31"/>
              <p:cNvCxnSpPr/>
              <p:nvPr/>
            </p:nvCxnSpPr>
            <p:spPr>
              <a:xfrm flipV="1">
                <a:off x="1259632" y="1124744"/>
                <a:ext cx="0" cy="39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>
              <a:off x="4427984" y="3501008"/>
              <a:ext cx="864096" cy="792088"/>
              <a:chOff x="1259632" y="1124744"/>
              <a:chExt cx="864096" cy="792088"/>
            </a:xfrm>
          </p:grpSpPr>
          <p:cxnSp>
            <p:nvCxnSpPr>
              <p:cNvPr id="29" name="Connecteur droit 2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V="1">
                <a:off x="2123728" y="1124744"/>
                <a:ext cx="0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6" name="Connecteur droit 25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ZoneTexte 34"/>
          <p:cNvSpPr txBox="1"/>
          <p:nvPr/>
        </p:nvSpPr>
        <p:spPr>
          <a:xfrm>
            <a:off x="4355976" y="1999873"/>
            <a:ext cx="76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P&lt;0,01*</a:t>
            </a:r>
            <a:endParaRPr lang="fr-FR" sz="16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3275856" y="1999873"/>
            <a:ext cx="76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P&lt;0,01 *</a:t>
            </a:r>
            <a:endParaRPr lang="fr-FR" sz="16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992142" y="1556792"/>
            <a:ext cx="76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P=0,01 *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9262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105301"/>
              </p:ext>
            </p:extLst>
          </p:nvPr>
        </p:nvGraphicFramePr>
        <p:xfrm>
          <a:off x="2286000" y="1268760"/>
          <a:ext cx="4572000" cy="35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2987824" y="1916832"/>
            <a:ext cx="2448272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323914" y="2060848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420808" y="2060847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P&lt;0,01 *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5162" y="1700808"/>
            <a:ext cx="83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P&lt;0,01 *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781024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14</cp:revision>
  <dcterms:created xsi:type="dcterms:W3CDTF">2016-10-10T16:08:56Z</dcterms:created>
  <dcterms:modified xsi:type="dcterms:W3CDTF">2016-10-10T17:05:35Z</dcterms:modified>
</cp:coreProperties>
</file>