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0" r:id="rId10"/>
    <p:sldId id="303" r:id="rId11"/>
    <p:sldId id="304" r:id="rId12"/>
    <p:sldId id="313" r:id="rId13"/>
    <p:sldId id="314" r:id="rId14"/>
    <p:sldId id="321" r:id="rId15"/>
    <p:sldId id="302" r:id="rId16"/>
    <p:sldId id="274" r:id="rId17"/>
    <p:sldId id="322" r:id="rId18"/>
    <p:sldId id="323" r:id="rId19"/>
    <p:sldId id="324" r:id="rId20"/>
    <p:sldId id="277" r:id="rId21"/>
    <p:sldId id="299" r:id="rId22"/>
    <p:sldId id="297" r:id="rId23"/>
    <p:sldId id="298" r:id="rId24"/>
    <p:sldId id="325" r:id="rId25"/>
    <p:sldId id="272" r:id="rId26"/>
    <p:sldId id="283" r:id="rId27"/>
    <p:sldId id="301" r:id="rId28"/>
    <p:sldId id="288" r:id="rId29"/>
    <p:sldId id="317" r:id="rId30"/>
    <p:sldId id="286" r:id="rId31"/>
    <p:sldId id="326" r:id="rId32"/>
    <p:sldId id="300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26/08/2017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 smtClean="0"/>
              <a:t>criteres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prstClr val="black"/>
                </a:solidFill>
              </a:rPr>
              <a:t>+ </a:t>
            </a:r>
            <a:r>
              <a:rPr lang="en-US" dirty="0" smtClean="0">
                <a:solidFill>
                  <a:prstClr val="black"/>
                </a:solidFill>
              </a:rPr>
              <a:t>The higher </a:t>
            </a:r>
            <a:r>
              <a:rPr lang="en-US" b="1" i="1" dirty="0" smtClean="0">
                <a:solidFill>
                  <a:prstClr val="black"/>
                </a:solidFill>
              </a:rPr>
              <a:t>self(t)</a:t>
            </a:r>
            <a:r>
              <a:rPr lang="en-US" dirty="0" smtClean="0">
                <a:solidFill>
                  <a:prstClr val="black"/>
                </a:solidFill>
              </a:rPr>
              <a:t> is, the more an agent gives </a:t>
            </a:r>
            <a:r>
              <a:rPr lang="en-US" b="1" dirty="0" smtClean="0">
                <a:solidFill>
                  <a:prstClr val="black"/>
                </a:solidFill>
              </a:rPr>
              <a:t>weight</a:t>
            </a:r>
            <a:r>
              <a:rPr lang="en-US" dirty="0" smtClean="0">
                <a:solidFill>
                  <a:prstClr val="black"/>
                </a:solidFill>
              </a:rPr>
              <a:t> to its preferences</a:t>
            </a:r>
            <a:endParaRPr lang="en-US" b="1" dirty="0" smtClean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as 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/>
              <a:t>Agent able to express and understand social behaviors</a:t>
            </a:r>
          </a:p>
          <a:p>
            <a:r>
              <a:rPr lang="en-US" baseline="0" dirty="0"/>
              <a:t>An other important aspect 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Present</a:t>
            </a:r>
            <a:r>
              <a:rPr lang="fr-FR" dirty="0"/>
              <a:t> the</a:t>
            </a:r>
            <a:r>
              <a:rPr lang="fr-FR" baseline="0" dirty="0"/>
              <a:t> collaborative </a:t>
            </a:r>
            <a:r>
              <a:rPr lang="fr-FR" baseline="0" dirty="0" err="1"/>
              <a:t>negotiation</a:t>
            </a:r>
            <a:r>
              <a:rPr lang="fr-FR" baseline="0" dirty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26/08/2017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26/08/2017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26/08/2017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26/08/2017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26/08/2017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26/08/2017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26/08/2017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+ Partial order.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+ Score of satisfaction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099641"/>
            <a:ext cx="2067408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8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3149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dk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0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288021" y="3238622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=""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=""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1385570" y="4761244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=""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1475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Behaviors related to power in social psychology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Computational model of decision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Principle 1: Level of demand and concession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Principle 2: Self </a:t>
            </a:r>
            <a:r>
              <a:rPr lang="en-US" sz="2200" b="1" i="1" dirty="0" err="1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other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High-power individuals are self-centered and only interested in satisfying their own preferences.</a:t>
            </a:r>
            <a:endParaRPr lang="en-US" sz="19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Principle 3: </a:t>
            </a:r>
            <a:r>
              <a:rPr lang="en-US" sz="2200" b="1" dirty="0">
                <a:solidFill>
                  <a:prstClr val="black"/>
                </a:solidFill>
              </a:rPr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High-power individuals tends to make the first move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of the flow of the negotiation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principles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=""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Power is associated to a high level of demand and a low level of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Conditions to accept a proposal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89454" y="5622685"/>
            <a:ext cx="4270684" cy="111868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Concessions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 smtClean="0">
                <a:solidFill>
                  <a:schemeClr val="tx1"/>
                </a:solidFill>
              </a:rPr>
              <a:t>pow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dirty="0">
                <a:solidFill>
                  <a:schemeClr val="tx1"/>
                </a:solidFill>
              </a:rPr>
              <a:t>self(t</a:t>
            </a:r>
            <a:r>
              <a:rPr lang="fr-FR" sz="2000" dirty="0" smtClean="0">
                <a:solidFill>
                  <a:schemeClr val="tx1"/>
                </a:solidFill>
              </a:rPr>
              <a:t>)</a:t>
            </a: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        - Self </a:t>
            </a:r>
            <a:r>
              <a:rPr lang="fr-FR" sz="2000" dirty="0" err="1" smtClean="0">
                <a:solidFill>
                  <a:schemeClr val="tx1"/>
                </a:solidFill>
              </a:rPr>
              <a:t>decreases</a:t>
            </a:r>
            <a:r>
              <a:rPr lang="fr-FR" sz="2000" dirty="0" smtClean="0">
                <a:solidFill>
                  <a:schemeClr val="tx1"/>
                </a:solidFill>
              </a:rPr>
              <a:t> over time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96121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44447" y="3212976"/>
            <a:ext cx="4597884" cy="2214240"/>
            <a:chOff x="162891" y="3113650"/>
            <a:chExt cx="4686513" cy="2214240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21446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67" y="4707957"/>
              <a:ext cx="4050104" cy="397517"/>
            </a:xfrm>
            <a:prstGeom prst="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3" name="ZoneTexte 2"/>
            <p:cNvSpPr txBox="1"/>
            <p:nvPr/>
          </p:nvSpPr>
          <p:spPr>
            <a:xfrm>
              <a:off x="162891" y="3113650"/>
              <a:ext cx="46865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 err="1">
                  <a:solidFill>
                    <a:prstClr val="black"/>
                  </a:solidFill>
                </a:rPr>
                <a:t>Level</a:t>
              </a:r>
              <a:r>
                <a:rPr lang="fr-FR" sz="2000" b="1" dirty="0">
                  <a:solidFill>
                    <a:prstClr val="black"/>
                  </a:solidFill>
                </a:rPr>
                <a:t> of </a:t>
              </a:r>
              <a:r>
                <a:rPr lang="fr-FR" sz="2000" b="1" dirty="0" err="1" smtClean="0">
                  <a:solidFill>
                    <a:prstClr val="black"/>
                  </a:solidFill>
                </a:rPr>
                <a:t>demand</a:t>
              </a:r>
              <a:endParaRPr lang="fr-FR" sz="2000" b="1" dirty="0">
                <a:solidFill>
                  <a:prstClr val="black"/>
                </a:solidFill>
              </a:endParaRPr>
            </a:p>
            <a:p>
              <a:pPr lvl="1"/>
              <a:endParaRPr lang="en-US" sz="2000" b="1" dirty="0" smtClean="0">
                <a:solidFill>
                  <a:prstClr val="black"/>
                </a:solidFill>
              </a:endParaRPr>
            </a:p>
            <a:p>
              <a:pPr lvl="1"/>
              <a:r>
                <a:rPr lang="en-US" sz="2000" b="1" dirty="0" smtClean="0">
                  <a:solidFill>
                    <a:prstClr val="black"/>
                  </a:solidFill>
                </a:rPr>
                <a:t>Self </a:t>
              </a:r>
              <a:r>
                <a:rPr lang="en-US" sz="2000" b="1" dirty="0">
                  <a:solidFill>
                    <a:prstClr val="black"/>
                  </a:solidFill>
                </a:rPr>
                <a:t>: </a:t>
              </a:r>
              <a:r>
                <a:rPr lang="en-US" sz="2000" dirty="0">
                  <a:solidFill>
                    <a:prstClr val="black"/>
                  </a:solidFill>
                </a:rPr>
                <a:t>Function representing the value of </a:t>
              </a:r>
              <a:r>
                <a:rPr lang="en-US" sz="2000" b="1" dirty="0">
                  <a:solidFill>
                    <a:prstClr val="black"/>
                  </a:solidFill>
                </a:rPr>
                <a:t>pow </a:t>
              </a:r>
              <a:r>
                <a:rPr lang="en-US" sz="2000" dirty="0">
                  <a:solidFill>
                    <a:prstClr val="black"/>
                  </a:solidFill>
                </a:rPr>
                <a:t>over time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individuals are self-centered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60729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value of a proposal 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44" y="3573016"/>
            <a:ext cx="836253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+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Take into </a:t>
            </a:r>
            <a:r>
              <a:rPr lang="en-US" sz="2200" dirty="0">
                <a:solidFill>
                  <a:prstClr val="black"/>
                </a:solidFill>
              </a:rPr>
              <a:t>account </a:t>
            </a:r>
            <a:r>
              <a:rPr lang="en-US" sz="2200" b="1" dirty="0">
                <a:solidFill>
                  <a:prstClr val="black"/>
                </a:solidFill>
              </a:rPr>
              <a:t>self preferences </a:t>
            </a:r>
            <a:r>
              <a:rPr lang="en-US" sz="2200" dirty="0">
                <a:solidFill>
                  <a:prstClr val="black"/>
                </a:solidFill>
              </a:rPr>
              <a:t>and </a:t>
            </a:r>
            <a:r>
              <a:rPr lang="en-US" sz="2200" b="1" dirty="0">
                <a:solidFill>
                  <a:prstClr val="black"/>
                </a:solidFill>
              </a:rPr>
              <a:t>other </a:t>
            </a:r>
            <a:r>
              <a:rPr lang="en-US" sz="2200" b="1" dirty="0" smtClean="0">
                <a:solidFill>
                  <a:prstClr val="black"/>
                </a:solidFill>
              </a:rPr>
              <a:t>preferences</a:t>
            </a:r>
            <a:endParaRPr lang="en-US" sz="2200" b="1" dirty="0">
              <a:solidFill>
                <a:prstClr val="black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83286"/>
            <a:ext cx="8362530" cy="62197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Principle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agent leads the negotiation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next utterance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</a:t>
            </a:r>
            <a:r>
              <a:rPr lang="en-US" sz="2400" dirty="0" smtClean="0">
                <a:solidFill>
                  <a:prstClr val="black"/>
                </a:solidFill>
              </a:rPr>
              <a:t>rules</a:t>
            </a:r>
          </a:p>
          <a:p>
            <a:pPr lvl="0">
              <a:buClr>
                <a:srgbClr val="FFC000"/>
              </a:buClr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Define </a:t>
            </a:r>
            <a:r>
              <a:rPr lang="en-US" sz="2400" dirty="0">
                <a:solidFill>
                  <a:prstClr val="black"/>
                </a:solidFill>
              </a:rPr>
              <a:t>a priority in the choice of the </a:t>
            </a:r>
            <a:r>
              <a:rPr lang="en-US" sz="2400" dirty="0" smtClean="0">
                <a:solidFill>
                  <a:prstClr val="black"/>
                </a:solidFill>
              </a:rPr>
              <a:t>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High-power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Negotiation </a:t>
            </a:r>
            <a:r>
              <a:rPr lang="en-US" sz="2400" dirty="0" smtClean="0">
                <a:solidFill>
                  <a:prstClr val="black"/>
                </a:solidFill>
              </a:rPr>
              <a:t>acts </a:t>
            </a:r>
            <a:r>
              <a:rPr lang="en-US" sz="1900" dirty="0" smtClean="0">
                <a:solidFill>
                  <a:prstClr val="black"/>
                </a:solidFill>
              </a:rPr>
              <a:t>(Propose</a:t>
            </a:r>
            <a:r>
              <a:rPr lang="en-US" sz="1900" dirty="0">
                <a:solidFill>
                  <a:prstClr val="black"/>
                </a:solidFill>
              </a:rPr>
              <a:t>, Reject, </a:t>
            </a:r>
            <a:r>
              <a:rPr lang="en-US" sz="1900" dirty="0" smtClean="0">
                <a:solidFill>
                  <a:prstClr val="black"/>
                </a:solidFill>
              </a:rPr>
              <a:t>Accept)</a:t>
            </a:r>
          </a:p>
          <a:p>
            <a:pPr lvl="1">
              <a:buClr>
                <a:srgbClr val="FFC000"/>
              </a:buClr>
            </a:pPr>
            <a:endParaRPr lang="en-US" sz="1900" dirty="0" smtClean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Low-power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Statement </a:t>
            </a:r>
            <a:r>
              <a:rPr lang="en-US" sz="2400" dirty="0" smtClean="0">
                <a:solidFill>
                  <a:prstClr val="black"/>
                </a:solidFill>
              </a:rPr>
              <a:t>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StatePreference,AskPreference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  <a:endParaRPr lang="en-US" sz="1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=""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1:Level of demand &amp; concessions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=""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 &amp; related work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Negotiation based on power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75" y="1512278"/>
            <a:ext cx="89884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Evaluate </a:t>
            </a:r>
            <a:r>
              <a:rPr lang="en-US" dirty="0"/>
              <a:t>the perception of behaviors related of power.</a:t>
            </a:r>
            <a:endParaRPr lang="en-US" dirty="0">
              <a:solidFill>
                <a:srgbClr val="19A95A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 Conditions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C000"/>
                </a:solidFill>
              </a:rPr>
              <a:t>Procedure</a:t>
            </a:r>
            <a:endParaRPr lang="en-US" sz="3200" dirty="0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External judges evaluate both agent behaviors during their negotiation</a:t>
            </a:r>
            <a:r>
              <a:rPr lang="en-US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 between-subject study on the online site </a:t>
            </a:r>
            <a:r>
              <a:rPr lang="en-US" sz="2000" i="1" u="sng" dirty="0"/>
              <a:t>CrowdFlower.com</a:t>
            </a:r>
            <a:r>
              <a:rPr lang="en-US" sz="2000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Agents described as two friends negotiating about restaurant where to have dinner.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Total participants: 120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209377" y="2348880"/>
            <a:ext cx="1755111" cy="2088231"/>
            <a:chOff x="6505417" y="2352364"/>
            <a:chExt cx="2470312" cy="3291174"/>
          </a:xfrm>
        </p:grpSpPr>
        <p:pic>
          <p:nvPicPr>
            <p:cNvPr id="1028" name="Picture 4" descr="Résultat de recherche d'images pour &quot;user comput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=""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/>
            <p:cNvCxnSpPr>
              <a:endCxn id="14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07975" y="2617266"/>
            <a:ext cx="351891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 err="1"/>
              <a:t>Init</a:t>
            </a:r>
            <a:r>
              <a:rPr lang="en-US" sz="20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dirty="0"/>
              <a:t>Pow(A) = 0.7,  Pow(B) =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067944" y="2626648"/>
            <a:ext cx="287771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Similar</a:t>
            </a:r>
            <a:r>
              <a:rPr lang="en-US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b="1" dirty="0"/>
              <a:t>Different</a:t>
            </a:r>
            <a:r>
              <a:rPr lang="en-US" dirty="0"/>
              <a:t> preferences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H1</a:t>
            </a:r>
            <a:r>
              <a:rPr lang="en-US" sz="2200" dirty="0"/>
              <a:t> The higher-power agent will more strongly be perceived as self-centered than the lower-power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H2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lower-power agent will be more strongly perceived as making larger concessions than the higher-power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H3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H4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 smtClean="0"/>
              <a:t>The </a:t>
            </a:r>
            <a:r>
              <a:rPr lang="en-US" sz="2200" dirty="0"/>
              <a:t>higher-power agent will more strongly be perceived as taking the lead in the negotiation than the lower-power agent</a:t>
            </a:r>
            <a:endParaRPr lang="en-US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=""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1786" y="1351372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H1: Self centeredness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60032" y="137176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H2: Concessions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772" y="537321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B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="" xmlns:a16="http://schemas.microsoft.com/office/drawing/2014/main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3568" y="457734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D53D89F2-AE8A-477A-A2F9-C334D7FE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" y="1894985"/>
            <a:ext cx="4210214" cy="3215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28731151-DA40-43DD-B470-598CF86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94985"/>
            <a:ext cx="4137060" cy="323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51520" y="5229200"/>
            <a:ext cx="81178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Agent A </a:t>
            </a:r>
            <a:r>
              <a:rPr lang="en-US" sz="2200" dirty="0"/>
              <a:t>is the one who leads the dialogue.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96C63FE5-CD8F-440F-B2CB-101C2D901C66}"/>
              </a:ext>
            </a:extLst>
          </p:cNvPr>
          <p:cNvSpPr txBox="1"/>
          <p:nvPr/>
        </p:nvSpPr>
        <p:spPr>
          <a:xfrm>
            <a:off x="381991" y="13407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H3: Level of demand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AAE40979-FF86-497A-AF1B-F1BBA2073296}"/>
              </a:ext>
            </a:extLst>
          </p:cNvPr>
          <p:cNvSpPr txBox="1"/>
          <p:nvPr/>
        </p:nvSpPr>
        <p:spPr>
          <a:xfrm>
            <a:off x="4664213" y="1361161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Lead of the dialogue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="" xmlns:a16="http://schemas.microsoft.com/office/drawing/2014/main" id="{B8A974C1-7045-429E-9D7C-82B146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13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24B0011C-3FE1-48A9-8B0A-9BDF277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Synthese</a:t>
            </a:r>
            <a:r>
              <a:rPr lang="fr-FR" dirty="0"/>
              <a:t>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 err="1"/>
              <a:t>Resultats</a:t>
            </a:r>
            <a:r>
              <a:rPr lang="fr-FR" dirty="0"/>
              <a:t> de ces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Partner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=""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2301" y="5999800"/>
            <a:ext cx="4762842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User/Agent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708920"/>
            <a:ext cx="8507288" cy="384921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3 principles of behaviors related to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Computational </a:t>
            </a:r>
            <a:r>
              <a:rPr lang="en-US" sz="2800" dirty="0"/>
              <a:t>model of collaborative </a:t>
            </a:r>
            <a:r>
              <a:rPr lang="en-US" sz="2800" dirty="0" smtClean="0"/>
              <a:t>negotiation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Decision </a:t>
            </a:r>
            <a:r>
              <a:rPr lang="en-US" sz="2800" dirty="0"/>
              <a:t>model based on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behaviors of power by external </a:t>
            </a:r>
            <a:r>
              <a:rPr lang="en-US" sz="2800" dirty="0" smtClean="0"/>
              <a:t>judges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C000"/>
                </a:solidFill>
              </a:rPr>
              <a:t>Future </a:t>
            </a:r>
            <a:r>
              <a:rPr lang="fr-FR" sz="3600" dirty="0" err="1" smtClean="0">
                <a:solidFill>
                  <a:srgbClr val="FFC000"/>
                </a:solidFill>
              </a:rPr>
              <a:t>work</a:t>
            </a:r>
            <a:endParaRPr lang="fr-FR" sz="3600" dirty="0">
              <a:solidFill>
                <a:srgbClr val="FFC000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636912"/>
            <a:ext cx="8507288" cy="3912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the model in </a:t>
            </a:r>
            <a:r>
              <a:rPr lang="en-US" sz="2800" dirty="0" smtClean="0"/>
              <a:t>HMI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Build </a:t>
            </a:r>
            <a:r>
              <a:rPr lang="en-US" sz="2800" dirty="0"/>
              <a:t>the relation of dominance during the negotiation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400" dirty="0"/>
              <a:t>Adapt the agent to the user </a:t>
            </a:r>
            <a:r>
              <a:rPr lang="en-US" sz="2400" dirty="0" smtClean="0"/>
              <a:t>behavior</a:t>
            </a:r>
          </a:p>
          <a:p>
            <a:pPr marL="788670" lvl="1" indent="-514350">
              <a:buFont typeface="+mj-lt"/>
              <a:buAutoNum type="romanL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the </a:t>
            </a:r>
            <a:r>
              <a:rPr lang="en-US" sz="2800" dirty="0" smtClean="0"/>
              <a:t>model </a:t>
            </a:r>
            <a:r>
              <a:rPr lang="en-US" sz="2800" dirty="0"/>
              <a:t>in the context of HMI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11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32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r>
              <a:rPr lang="fr-FR" sz="2000" b="1" dirty="0">
                <a:solidFill>
                  <a:schemeClr val="bg1"/>
                </a:solidFill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Social Relation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Impact</a:t>
            </a:r>
            <a:r>
              <a:rPr lang="fr-FR" sz="2600" dirty="0">
                <a:solidFill>
                  <a:schemeClr val="tx1"/>
                </a:solidFill>
              </a:rPr>
              <a:t> of the social 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on the </a:t>
            </a:r>
            <a:r>
              <a:rPr lang="fr-FR" sz="2600" dirty="0" err="1">
                <a:solidFill>
                  <a:schemeClr val="tx1"/>
                </a:solidFill>
              </a:rPr>
              <a:t>negotiation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strategy</a:t>
            </a:r>
            <a:endParaRPr lang="fr-FR" sz="2600" dirty="0">
              <a:solidFill>
                <a:schemeClr val="tx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Double flèche horizontale 6">
            <a:extLst>
              <a:ext uri="{FF2B5EF4-FFF2-40B4-BE49-F238E27FC236}">
                <a16:creationId xmlns=""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184576" cy="306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49243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=""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41494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5E605CE-174C-4F70-A314-BBB4436AE533}"/>
              </a:ext>
            </a:extLst>
          </p:cNvPr>
          <p:cNvSpPr/>
          <p:nvPr/>
        </p:nvSpPr>
        <p:spPr>
          <a:xfrm>
            <a:off x="323528" y="4941168"/>
            <a:ext cx="8136904" cy="1350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218F05D1-768A-4986-80EB-6525FB3CC5A0}"/>
              </a:ext>
            </a:extLst>
          </p:cNvPr>
          <p:cNvSpPr txBox="1"/>
          <p:nvPr/>
        </p:nvSpPr>
        <p:spPr>
          <a:xfrm>
            <a:off x="503040" y="4986466"/>
            <a:ext cx="8640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Power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400" dirty="0"/>
              <a:t>Ability to influence the behavior of another person</a:t>
            </a:r>
          </a:p>
          <a:p>
            <a:r>
              <a:rPr lang="en-US" sz="2000" dirty="0"/>
              <a:t> 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et al 98)</a:t>
            </a:r>
            <a:endParaRPr lang="en-US" sz="20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="" xmlns:a16="http://schemas.microsoft.com/office/drawing/2014/main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preferences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</TotalTime>
  <Words>1633</Words>
  <Application>Microsoft Office PowerPoint</Application>
  <PresentationFormat>Affichage à l'écran (4:3)</PresentationFormat>
  <Paragraphs>384</Paragraphs>
  <Slides>32</Slides>
  <Notes>15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Plan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Plan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Plan</vt:lpstr>
      <vt:lpstr>Evaluation of the model</vt:lpstr>
      <vt:lpstr>Evaluation of the model</vt:lpstr>
      <vt:lpstr>Evaluation of the model</vt:lpstr>
      <vt:lpstr>Evaluation of the model</vt:lpstr>
      <vt:lpstr>Synthese des resultats</vt:lpstr>
      <vt:lpstr>Conclusion </vt:lpstr>
      <vt:lpstr>Future work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Lydia</cp:lastModifiedBy>
  <cp:revision>369</cp:revision>
  <dcterms:created xsi:type="dcterms:W3CDTF">2017-06-08T07:56:31Z</dcterms:created>
  <dcterms:modified xsi:type="dcterms:W3CDTF">2017-08-26T11:11:05Z</dcterms:modified>
</cp:coreProperties>
</file>