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83" r:id="rId4"/>
    <p:sldId id="259" r:id="rId5"/>
    <p:sldId id="279" r:id="rId6"/>
    <p:sldId id="260" r:id="rId7"/>
    <p:sldId id="265" r:id="rId8"/>
    <p:sldId id="261" r:id="rId9"/>
    <p:sldId id="262" r:id="rId10"/>
    <p:sldId id="288" r:id="rId11"/>
    <p:sldId id="266" r:id="rId12"/>
    <p:sldId id="271" r:id="rId13"/>
    <p:sldId id="272" r:id="rId14"/>
    <p:sldId id="273" r:id="rId15"/>
    <p:sldId id="285" r:id="rId16"/>
    <p:sldId id="286" r:id="rId17"/>
    <p:sldId id="274" r:id="rId18"/>
    <p:sldId id="295" r:id="rId19"/>
    <p:sldId id="294" r:id="rId20"/>
    <p:sldId id="267" r:id="rId21"/>
    <p:sldId id="275" r:id="rId22"/>
    <p:sldId id="268" r:id="rId23"/>
    <p:sldId id="277" r:id="rId24"/>
    <p:sldId id="280" r:id="rId25"/>
    <p:sldId id="269" r:id="rId26"/>
    <p:sldId id="270" r:id="rId27"/>
    <p:sldId id="278" r:id="rId28"/>
    <p:sldId id="287" r:id="rId29"/>
    <p:sldId id="297" r:id="rId30"/>
    <p:sldId id="298" r:id="rId31"/>
    <p:sldId id="29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5864" autoAdjust="0"/>
  </p:normalViewPr>
  <p:slideViewPr>
    <p:cSldViewPr>
      <p:cViewPr>
        <p:scale>
          <a:sx n="60" d="100"/>
          <a:sy n="60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417B-8253-4279-916F-6C56EB6F1AD0}" type="datetimeFigureOut">
              <a:rPr lang="fr-FR" smtClean="0"/>
              <a:t>22/02/2016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07CD-2378-4C1E-8048-3D0E9D8EA8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98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0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49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souhaite prendre en compte les aspects sociaux du dialogue</a:t>
            </a:r>
          </a:p>
          <a:p>
            <a:r>
              <a:rPr lang="fr-FR" dirty="0" smtClean="0"/>
              <a:t>Et évaluer comment, lorsqu’on les prends en compte dans la </a:t>
            </a:r>
            <a:r>
              <a:rPr lang="fr-FR" b="1" dirty="0" smtClean="0"/>
              <a:t>stratégie de dialogue</a:t>
            </a:r>
            <a:r>
              <a:rPr lang="fr-FR" dirty="0" smtClean="0"/>
              <a:t>, cela affecte la perception (par l’utilisateur) du dialogue/de l’agent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58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baseline="0" dirty="0" smtClean="0"/>
              <a:t> aca a besoin d’un but pour ouvrir le dialogue, et donc le dialogue a une finalité comme par exemple choisir une restaurant, durant cette discussion l’agent et l’utilisateur discuterons de leurs préférences ce qui les </a:t>
            </a:r>
            <a:r>
              <a:rPr lang="fr-FR" baseline="0" dirty="0" err="1" smtClean="0"/>
              <a:t>amenera</a:t>
            </a:r>
            <a:r>
              <a:rPr lang="fr-FR" baseline="0" dirty="0" smtClean="0"/>
              <a:t> a une </a:t>
            </a:r>
            <a:r>
              <a:rPr lang="fr-FR" baseline="0" dirty="0" err="1" smtClean="0"/>
              <a:t>negociation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cooperative</a:t>
            </a:r>
            <a:r>
              <a:rPr lang="fr-FR" baseline="0" dirty="0" smtClean="0"/>
              <a:t> dont le but est de trouver par exemple un restaurant que les deux </a:t>
            </a:r>
            <a:r>
              <a:rPr lang="fr-FR" baseline="0" dirty="0" err="1" smtClean="0"/>
              <a:t>appreciront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1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Décision entre dialogue social et dialogue de tâche basée sur la perception de la relation interpersonnelle avec l’utilisateur</a:t>
            </a:r>
          </a:p>
          <a:p>
            <a:endParaRPr lang="fr-FR" dirty="0" smtClean="0"/>
          </a:p>
          <a:p>
            <a:r>
              <a:rPr lang="fr-FR" dirty="0" smtClean="0"/>
              <a:t>%</a:t>
            </a:r>
            <a:r>
              <a:rPr lang="fr-FR" dirty="0" err="1" smtClean="0"/>
              <a:t>Autom</a:t>
            </a:r>
            <a:r>
              <a:rPr lang="fr-FR" dirty="0" smtClean="0"/>
              <a:t> : </a:t>
            </a:r>
            <a:r>
              <a:rPr lang="fr-FR" dirty="0" err="1" smtClean="0"/>
              <a:t>modele</a:t>
            </a:r>
            <a:r>
              <a:rPr lang="fr-FR" baseline="0" dirty="0" smtClean="0"/>
              <a:t> avec 3 composants (</a:t>
            </a:r>
            <a:r>
              <a:rPr lang="fr-FR" baseline="0" dirty="0" err="1" smtClean="0"/>
              <a:t>acquaintance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buildup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maintenance) </a:t>
            </a:r>
            <a:endParaRPr lang="fr-FR" baseline="0" dirty="0" smtClean="0"/>
          </a:p>
          <a:p>
            <a:r>
              <a:rPr lang="fr-FR" baseline="0" dirty="0" err="1" smtClean="0"/>
              <a:t>Rea</a:t>
            </a:r>
            <a:r>
              <a:rPr lang="fr-FR" baseline="0" dirty="0" smtClean="0"/>
              <a:t>: la relation de confiance </a:t>
            </a:r>
          </a:p>
          <a:p>
            <a:r>
              <a:rPr lang="fr-FR" baseline="0" dirty="0" err="1" smtClean="0"/>
              <a:t>Always</a:t>
            </a:r>
            <a:r>
              <a:rPr lang="fr-FR" baseline="0" dirty="0" smtClean="0"/>
              <a:t>: La relation de proximité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55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Relation</a:t>
            </a:r>
            <a:r>
              <a:rPr lang="fr-FR" baseline="0" dirty="0" smtClean="0"/>
              <a:t> de dominance dans laquelle on a remarqué des comportements qui nous semblaient intéressants à étudier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la suite je présente les contributions réalisées jusqu’à présent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28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vais présenter</a:t>
            </a:r>
            <a:r>
              <a:rPr lang="fr-FR" baseline="0" dirty="0" smtClean="0"/>
              <a:t> les différentes étapes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9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Attentional state is an abstraction of the participants’ focus of attention as their discourse unfolds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36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Discourse purpose (DP) underlies engaging in the particular discourse. Discourse segment purpose (DSP) specifies how this segment contributes to achieving the overall discourse purpose.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B4F48-A4EC-4F0B-9CEB-4F637EA6FD7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42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suite je vais présenter chaque </a:t>
            </a:r>
            <a:r>
              <a:rPr lang="fr-FR" dirty="0" err="1" smtClean="0"/>
              <a:t>element</a:t>
            </a:r>
            <a:r>
              <a:rPr lang="fr-FR" dirty="0" smtClean="0"/>
              <a:t> de notre modèle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07CD-2378-4C1E-8048-3D0E9D8EA8A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0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81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2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85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08/02/2016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09C654-F2CE-49A0-9D19-A7352813778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opportuniste du dialogue social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6400800" cy="244827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  <a:buSzTx/>
            </a:pPr>
            <a:r>
              <a:rPr lang="fr-FR" dirty="0">
                <a:solidFill>
                  <a:prstClr val="black"/>
                </a:solidFill>
                <a:latin typeface="Calibri"/>
              </a:rPr>
              <a:t>Présenté par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: Lydia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OULD</a:t>
            </a:r>
            <a:r>
              <a:rPr lang="fr-F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Calibri"/>
              </a:rPr>
              <a:t>OUALI</a:t>
            </a:r>
            <a:endParaRPr lang="fr-FR" b="1" dirty="0">
              <a:solidFill>
                <a:prstClr val="black"/>
              </a:solidFill>
              <a:latin typeface="Calibri"/>
            </a:endParaRPr>
          </a:p>
          <a:p>
            <a:pPr lvl="0">
              <a:lnSpc>
                <a:spcPct val="150000"/>
              </a:lnSpc>
              <a:buClr>
                <a:srgbClr val="629DD1"/>
              </a:buClr>
              <a:buSzTx/>
            </a:pP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lvl="0">
              <a:lnSpc>
                <a:spcPct val="150000"/>
              </a:lnSpc>
              <a:buClr>
                <a:srgbClr val="629DD1"/>
              </a:buClr>
              <a:buSzTx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Encadrants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: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Nicolas 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Sabouret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 (</a:t>
            </a:r>
            <a:r>
              <a:rPr lang="fr-FR" dirty="0" err="1">
                <a:solidFill>
                  <a:prstClr val="black"/>
                </a:solidFill>
                <a:latin typeface="Calibri"/>
              </a:rPr>
              <a:t>LIMSI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-CNRS) </a:t>
            </a:r>
            <a:endParaRPr lang="fr-FR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  <a:latin typeface="Calibri"/>
              </a:rPr>
              <a:t>Charles Rich (</a:t>
            </a:r>
            <a:r>
              <a:rPr lang="fr-FR" dirty="0" err="1" smtClean="0">
                <a:solidFill>
                  <a:prstClr val="black"/>
                </a:solidFill>
                <a:latin typeface="Calibri"/>
              </a:rPr>
              <a:t>WPI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3600" dirty="0"/>
          </a:p>
          <a:p>
            <a:pPr lvl="1" algn="l">
              <a:buClr>
                <a:srgbClr val="629DD1"/>
              </a:buClr>
              <a:buSzTx/>
            </a:pP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3989"/>
            <a:ext cx="1584176" cy="12934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6279"/>
            <a:ext cx="912053" cy="9120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802570"/>
            <a:ext cx="1512168" cy="9387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92727"/>
            <a:ext cx="1064808" cy="114864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1259632" y="4581128"/>
            <a:ext cx="57606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9774" y="419105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fld id="{D0EB107A-F0B0-4CF2-8DFA-50BF5870A9A1}" type="datetime1">
              <a:rPr lang="fr-FR" b="1" smtClean="0">
                <a:solidFill>
                  <a:prstClr val="black"/>
                </a:solidFill>
                <a:latin typeface="Calibri"/>
              </a:rPr>
              <a:pPr lvl="0"/>
              <a:t>22/02/2016</a:t>
            </a:fld>
            <a:endParaRPr lang="fr-FR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19629" y="421179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err="1" smtClean="0">
                <a:solidFill>
                  <a:prstClr val="black"/>
                </a:solidFill>
                <a:latin typeface="Calibri"/>
              </a:rPr>
              <a:t>Oct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2014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372200" y="419105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dirty="0" err="1" smtClean="0">
                <a:solidFill>
                  <a:prstClr val="black"/>
                </a:solidFill>
                <a:latin typeface="Calibri"/>
              </a:rPr>
              <a:t>Oct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2017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des contributions </a:t>
            </a:r>
            <a:r>
              <a:rPr lang="fr-FR" sz="2800" dirty="0" smtClean="0"/>
              <a:t>(jan 15 – </a:t>
            </a:r>
            <a:r>
              <a:rPr lang="fr-FR" sz="2800" dirty="0" err="1" smtClean="0"/>
              <a:t>feb</a:t>
            </a:r>
            <a:r>
              <a:rPr lang="fr-FR" sz="2800" dirty="0" smtClean="0"/>
              <a:t> 16)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Collecte </a:t>
            </a:r>
            <a:r>
              <a:rPr lang="fr-FR" dirty="0" smtClean="0"/>
              <a:t>et analyse de deux dialogues.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Définition des relations sociales.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Identification </a:t>
            </a:r>
            <a:r>
              <a:rPr lang="fr-FR" dirty="0"/>
              <a:t>d</a:t>
            </a:r>
            <a:r>
              <a:rPr lang="fr-FR" dirty="0" smtClean="0"/>
              <a:t>es aspects du dialogue à étudier.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Identification des comportements communs / </a:t>
            </a:r>
            <a:r>
              <a:rPr lang="fr-FR" dirty="0" smtClean="0"/>
              <a:t>spécifiques </a:t>
            </a:r>
            <a:r>
              <a:rPr lang="fr-FR" dirty="0"/>
              <a:t>à la </a:t>
            </a:r>
            <a:r>
              <a:rPr lang="fr-FR" dirty="0" smtClean="0"/>
              <a:t>RS.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Extraction des actes de </a:t>
            </a:r>
            <a:r>
              <a:rPr lang="fr-FR" dirty="0" smtClean="0"/>
              <a:t>langages.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Conception d’un modèle formel de négociation sur les préférences.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Implémentation du modèle dialogique (Java)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Implémentation de dialogues sur D4g (Disco)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accent4">
                    <a:lumMod val="50000"/>
                  </a:schemeClr>
                </a:solidFill>
              </a:rPr>
              <a:t>1. Collecte de données </a:t>
            </a:r>
          </a:p>
          <a:p>
            <a:pPr lvl="1"/>
            <a:r>
              <a:rPr lang="fr-FR" sz="2600" b="1" dirty="0"/>
              <a:t>Expérimentation : </a:t>
            </a:r>
          </a:p>
          <a:p>
            <a:pPr lvl="2"/>
            <a:r>
              <a:rPr lang="fr-FR" sz="2400" dirty="0"/>
              <a:t>Dialogue entre deux personnes </a:t>
            </a:r>
          </a:p>
          <a:p>
            <a:pPr lvl="2"/>
            <a:r>
              <a:rPr lang="fr-FR" sz="2000" dirty="0"/>
              <a:t>But communicatif : Trouver un restaurant </a:t>
            </a:r>
          </a:p>
          <a:p>
            <a:pPr lvl="2"/>
            <a:r>
              <a:rPr lang="fr-FR" sz="2000" dirty="0"/>
              <a:t>Etudier les différents buts sociaux  dans le dialogue généré</a:t>
            </a:r>
            <a:r>
              <a:rPr lang="fr-FR" sz="2000" dirty="0" smtClean="0"/>
              <a:t>.</a:t>
            </a:r>
          </a:p>
          <a:p>
            <a:pPr marL="548640" lvl="2" indent="0">
              <a:buNone/>
            </a:pPr>
            <a:endParaRPr lang="fr-FR" sz="2400" dirty="0"/>
          </a:p>
          <a:p>
            <a:pPr lvl="1"/>
            <a:r>
              <a:rPr lang="fr-FR" sz="2600" b="1" dirty="0"/>
              <a:t>Analyses :</a:t>
            </a:r>
          </a:p>
          <a:p>
            <a:pPr lvl="2"/>
            <a:r>
              <a:rPr lang="fr-FR" sz="2200" dirty="0"/>
              <a:t>Annotation textuelle du dialogue</a:t>
            </a:r>
          </a:p>
          <a:p>
            <a:pPr lvl="2"/>
            <a:r>
              <a:rPr lang="fr-FR" sz="2200" dirty="0"/>
              <a:t>Analyse de la structure linguistique et intentionnelle </a:t>
            </a:r>
            <a:r>
              <a:rPr lang="fr-FR" dirty="0"/>
              <a:t>(</a:t>
            </a:r>
            <a:r>
              <a:rPr lang="fr-FR" dirty="0" err="1"/>
              <a:t>Grozs</a:t>
            </a:r>
            <a:r>
              <a:rPr lang="fr-FR" dirty="0"/>
              <a:t>  &amp; </a:t>
            </a:r>
            <a:r>
              <a:rPr lang="fr-FR" dirty="0" err="1"/>
              <a:t>Sidner</a:t>
            </a:r>
            <a:r>
              <a:rPr lang="fr-FR" dirty="0"/>
              <a:t>, 1987)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08720"/>
            <a:ext cx="2936222" cy="19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linguistique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600200"/>
            <a:ext cx="8064896" cy="4800600"/>
          </a:xfrm>
        </p:spPr>
        <p:txBody>
          <a:bodyPr>
            <a:normAutofit/>
          </a:bodyPr>
          <a:lstStyle/>
          <a:p>
            <a:r>
              <a:rPr lang="fr-FR" sz="2400" dirty="0"/>
              <a:t>L</a:t>
            </a:r>
            <a:r>
              <a:rPr lang="fr-FR" sz="2400" dirty="0" smtClean="0"/>
              <a:t>a </a:t>
            </a:r>
            <a:r>
              <a:rPr lang="fr-FR" sz="2400" dirty="0"/>
              <a:t>structure de la séquence des « </a:t>
            </a:r>
            <a:r>
              <a:rPr lang="fr-FR" sz="2400" dirty="0" err="1" smtClean="0"/>
              <a:t>utterances</a:t>
            </a:r>
            <a:r>
              <a:rPr lang="fr-FR" sz="2400" dirty="0"/>
              <a:t> » qui constituent un discours.</a:t>
            </a:r>
          </a:p>
          <a:p>
            <a:r>
              <a:rPr lang="fr-FR" sz="2400" dirty="0" err="1"/>
              <a:t>Utterances</a:t>
            </a:r>
            <a:r>
              <a:rPr lang="fr-FR" sz="2400" dirty="0"/>
              <a:t> → </a:t>
            </a:r>
            <a:r>
              <a:rPr lang="fr-FR" sz="2400" dirty="0" err="1"/>
              <a:t>Discourse</a:t>
            </a:r>
            <a:r>
              <a:rPr lang="fr-FR" sz="2400" dirty="0"/>
              <a:t> segment (DS) → Structure linguistique</a:t>
            </a:r>
          </a:p>
          <a:p>
            <a:pPr marL="342900" lvl="2">
              <a:buClr>
                <a:schemeClr val="accent1"/>
              </a:buClr>
            </a:pPr>
            <a:r>
              <a:rPr lang="fr-FR" sz="2400" b="1" dirty="0"/>
              <a:t>M</a:t>
            </a:r>
            <a:r>
              <a:rPr lang="fr-FR" sz="2400" b="1" dirty="0" smtClean="0"/>
              <a:t>arqueurs </a:t>
            </a:r>
            <a:r>
              <a:rPr lang="fr-FR" sz="2400" b="1" dirty="0"/>
              <a:t>de délimitation des </a:t>
            </a:r>
            <a:r>
              <a:rPr lang="fr-FR" sz="2400" b="1" dirty="0" smtClean="0"/>
              <a:t>DS </a:t>
            </a:r>
            <a:r>
              <a:rPr lang="fr-FR" sz="2400" b="1" dirty="0"/>
              <a:t>:</a:t>
            </a:r>
          </a:p>
          <a:p>
            <a:pPr lvl="1"/>
            <a:r>
              <a:rPr lang="fr-FR" sz="2400" i="1" dirty="0"/>
              <a:t>Expressions linguistiques </a:t>
            </a:r>
          </a:p>
          <a:p>
            <a:pPr lvl="2"/>
            <a:r>
              <a:rPr lang="fr-FR" sz="2000" dirty="0" smtClean="0"/>
              <a:t>Phrases de repères : </a:t>
            </a:r>
            <a:r>
              <a:rPr lang="fr-FR" dirty="0" smtClean="0"/>
              <a:t>Ex. Au fait,  Premièrement  …</a:t>
            </a:r>
          </a:p>
          <a:p>
            <a:pPr lvl="2"/>
            <a:r>
              <a:rPr lang="fr-FR" sz="2000" dirty="0"/>
              <a:t>Indices plus subtils: </a:t>
            </a:r>
            <a:r>
              <a:rPr lang="fr-FR" dirty="0" smtClean="0"/>
              <a:t>Ex</a:t>
            </a:r>
            <a:r>
              <a:rPr lang="fr-FR" dirty="0"/>
              <a:t>. intonation, les changements de temps et </a:t>
            </a:r>
            <a:r>
              <a:rPr lang="fr-FR" dirty="0" smtClean="0"/>
              <a:t>dans l'aspect.</a:t>
            </a:r>
          </a:p>
          <a:p>
            <a:pPr lvl="1"/>
            <a:r>
              <a:rPr lang="fr-FR" sz="2400" i="1" dirty="0"/>
              <a:t>Types de marqueurs de </a:t>
            </a:r>
            <a:r>
              <a:rPr lang="fr-FR" sz="2400" i="1" dirty="0" smtClean="0"/>
              <a:t>délimitation</a:t>
            </a:r>
            <a:endParaRPr lang="fr-FR" sz="2400" i="1" dirty="0"/>
          </a:p>
          <a:p>
            <a:pPr lvl="2"/>
            <a:r>
              <a:rPr lang="fr-FR" sz="2000" dirty="0"/>
              <a:t>Marquer le changement de la structure intentionnelle.</a:t>
            </a:r>
          </a:p>
          <a:p>
            <a:pPr lvl="2"/>
            <a:r>
              <a:rPr lang="fr-FR" sz="2000" dirty="0"/>
              <a:t>Marquer le changement </a:t>
            </a:r>
            <a:r>
              <a:rPr lang="fr-FR" sz="2000" dirty="0" smtClean="0"/>
              <a:t>d’attention.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242852"/>
                </a:solidFill>
              </a:rPr>
              <a:t>Structure </a:t>
            </a:r>
            <a:r>
              <a:rPr lang="fr-FR" dirty="0" smtClean="0">
                <a:solidFill>
                  <a:srgbClr val="242852"/>
                </a:solidFill>
              </a:rPr>
              <a:t>Intentionnelle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Discourse</a:t>
            </a:r>
            <a:r>
              <a:rPr lang="fr-FR" b="1" dirty="0" smtClean="0"/>
              <a:t> </a:t>
            </a:r>
            <a:r>
              <a:rPr lang="fr-FR" b="1" dirty="0" err="1" smtClean="0"/>
              <a:t>purpose</a:t>
            </a:r>
            <a:r>
              <a:rPr lang="fr-FR" b="1" dirty="0" smtClean="0"/>
              <a:t> (DS):  </a:t>
            </a:r>
            <a:r>
              <a:rPr lang="fr-FR" dirty="0" smtClean="0"/>
              <a:t>La raison qui amène à engager une conversation.</a:t>
            </a:r>
          </a:p>
          <a:p>
            <a:r>
              <a:rPr lang="fr-FR" b="1" dirty="0" err="1"/>
              <a:t>Discourse</a:t>
            </a:r>
            <a:r>
              <a:rPr lang="fr-FR" b="1" dirty="0"/>
              <a:t> segment </a:t>
            </a:r>
            <a:r>
              <a:rPr lang="fr-FR" b="1" dirty="0" err="1"/>
              <a:t>purpose</a:t>
            </a:r>
            <a:r>
              <a:rPr lang="fr-FR" b="1" dirty="0"/>
              <a:t> (DSP</a:t>
            </a:r>
            <a:r>
              <a:rPr lang="fr-FR" b="1" dirty="0" smtClean="0"/>
              <a:t>) </a:t>
            </a:r>
            <a:r>
              <a:rPr lang="fr-FR" dirty="0" smtClean="0"/>
              <a:t>: Spécifie comment ce dernier participe a la satisfaction du DS.</a:t>
            </a:r>
          </a:p>
          <a:p>
            <a:pPr lvl="1"/>
            <a:r>
              <a:rPr lang="fr-FR" dirty="0" smtClean="0"/>
              <a:t>Exemples : </a:t>
            </a:r>
            <a:r>
              <a:rPr lang="fr-FR" dirty="0"/>
              <a:t>f</a:t>
            </a:r>
            <a:r>
              <a:rPr lang="fr-FR" dirty="0" smtClean="0"/>
              <a:t>aire croire  un fait à un agent, effectuer une tâche…</a:t>
            </a:r>
          </a:p>
          <a:p>
            <a:pPr lvl="1"/>
            <a:endParaRPr lang="fr-FR" dirty="0" smtClean="0"/>
          </a:p>
          <a:p>
            <a:pPr marL="342900" lvl="2">
              <a:buClr>
                <a:schemeClr val="accent1"/>
              </a:buClr>
            </a:pPr>
            <a:r>
              <a:rPr lang="fr-FR" sz="2800" b="1" dirty="0"/>
              <a:t>Intention communicative: </a:t>
            </a:r>
          </a:p>
          <a:p>
            <a:pPr marL="617220" lvl="3">
              <a:buClr>
                <a:schemeClr val="accent1"/>
              </a:buClr>
            </a:pPr>
            <a:r>
              <a:rPr lang="fr-FR" sz="2400" dirty="0" err="1"/>
              <a:t>DSP</a:t>
            </a:r>
            <a:r>
              <a:rPr lang="fr-FR" sz="2400" dirty="0"/>
              <a:t>: Discuter la qualité d’un restaurant</a:t>
            </a:r>
          </a:p>
          <a:p>
            <a:pPr marL="891540" lvl="4">
              <a:buClr>
                <a:schemeClr val="accent1"/>
              </a:buClr>
            </a:pPr>
            <a:r>
              <a:rPr lang="fr-FR" sz="2000" dirty="0"/>
              <a:t>Sous </a:t>
            </a:r>
            <a:r>
              <a:rPr lang="fr-FR" sz="2000" dirty="0" err="1"/>
              <a:t>DSP</a:t>
            </a:r>
            <a:r>
              <a:rPr lang="fr-FR" sz="2000" dirty="0"/>
              <a:t> : Qualité de la nourriture, localisation, prix, réservation, ambiance</a:t>
            </a:r>
          </a:p>
          <a:p>
            <a:pPr marL="274320" lvl="1" indent="0">
              <a:buNone/>
            </a:pPr>
            <a:endParaRPr lang="fr-FR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Structure Intentionnelle et dimension sociale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>
              <a:buClr>
                <a:srgbClr val="629DD1"/>
              </a:buClr>
            </a:pPr>
            <a:r>
              <a:rPr lang="fr-FR" sz="2800" b="1" dirty="0" smtClean="0">
                <a:solidFill>
                  <a:prstClr val="black"/>
                </a:solidFill>
              </a:rPr>
              <a:t>Intention interne</a:t>
            </a:r>
          </a:p>
          <a:p>
            <a:pPr marL="617220" lvl="3">
              <a:buClr>
                <a:srgbClr val="629DD1"/>
              </a:buClr>
            </a:pPr>
            <a:r>
              <a:rPr lang="fr-FR" sz="2600" dirty="0" smtClean="0">
                <a:solidFill>
                  <a:prstClr val="black"/>
                </a:solidFill>
              </a:rPr>
              <a:t>Indépendant de la tâche. </a:t>
            </a:r>
          </a:p>
          <a:p>
            <a:pPr marL="617220" lvl="3">
              <a:buClr>
                <a:srgbClr val="629DD1"/>
              </a:buClr>
            </a:pPr>
            <a:endParaRPr lang="fr-FR" sz="2600" dirty="0" smtClean="0">
              <a:solidFill>
                <a:prstClr val="black"/>
              </a:solidFill>
            </a:endParaRPr>
          </a:p>
          <a:p>
            <a:pPr marL="342900" lvl="2">
              <a:buClr>
                <a:srgbClr val="629DD1"/>
              </a:buClr>
            </a:pPr>
            <a:r>
              <a:rPr lang="fr-FR" sz="2800" b="1" dirty="0" smtClean="0">
                <a:solidFill>
                  <a:prstClr val="black"/>
                </a:solidFill>
              </a:rPr>
              <a:t>Observations</a:t>
            </a:r>
            <a:r>
              <a:rPr lang="fr-FR" sz="2800" dirty="0" smtClean="0">
                <a:solidFill>
                  <a:prstClr val="black"/>
                </a:solidFill>
              </a:rPr>
              <a:t> (sur nos deux dialogues)</a:t>
            </a:r>
          </a:p>
          <a:p>
            <a:pPr marL="617220" lvl="3">
              <a:buClr>
                <a:srgbClr val="629DD1"/>
              </a:buClr>
            </a:pPr>
            <a:r>
              <a:rPr lang="fr-FR" sz="2400" dirty="0" smtClean="0"/>
              <a:t>Dominance: Revenir sur ses préférences</a:t>
            </a:r>
            <a:endParaRPr lang="fr-FR" sz="2400" dirty="0"/>
          </a:p>
          <a:p>
            <a:pPr marL="662940" lvl="4" indent="0">
              <a:buClr>
                <a:schemeClr val="accent1"/>
              </a:buClr>
              <a:buNone/>
            </a:pPr>
            <a:r>
              <a:rPr lang="fr-FR" sz="2000" dirty="0" smtClean="0"/>
              <a:t>Utiliser les stratégies pour convaincre l’autre</a:t>
            </a:r>
            <a:endParaRPr lang="fr-FR" sz="2000" dirty="0"/>
          </a:p>
          <a:p>
            <a:pPr marL="617220" lvl="3">
              <a:buClr>
                <a:srgbClr val="629DD1"/>
              </a:buClr>
            </a:pPr>
            <a:r>
              <a:rPr lang="fr-FR" sz="2400" dirty="0" smtClean="0">
                <a:solidFill>
                  <a:prstClr val="black"/>
                </a:solidFill>
              </a:rPr>
              <a:t>Agréable: orienter la discussion sur les préférences de l’autre</a:t>
            </a:r>
          </a:p>
          <a:p>
            <a:pPr marL="662940" lvl="4" indent="0">
              <a:buClr>
                <a:srgbClr val="629DD1"/>
              </a:buClr>
              <a:buNone/>
            </a:pPr>
            <a:r>
              <a:rPr lang="fr-FR" sz="2000" dirty="0" smtClean="0">
                <a:solidFill>
                  <a:prstClr val="black"/>
                </a:solidFill>
              </a:rPr>
              <a:t>Poser des questions sur les préférences de l’autre</a:t>
            </a:r>
            <a:endParaRPr lang="fr-FR" sz="20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Un truc bien sympathique </a:t>
            </a:r>
            <a:r>
              <a:rPr lang="fr-FR" dirty="0" smtClean="0"/>
              <a:t>... Alors</a:t>
            </a:r>
            <a:r>
              <a:rPr lang="fr-FR" dirty="0"/>
              <a:t>, </a:t>
            </a:r>
            <a:r>
              <a:rPr lang="fr-FR" dirty="0" smtClean="0"/>
              <a:t>Après </a:t>
            </a:r>
            <a:r>
              <a:rPr lang="fr-FR" dirty="0"/>
              <a:t>moi je sais que du côté de république y'a pas mal de </a:t>
            </a:r>
            <a:r>
              <a:rPr lang="fr-FR" dirty="0" smtClean="0"/>
              <a:t>restaurants sympas.  Par </a:t>
            </a:r>
            <a:r>
              <a:rPr lang="fr-FR" dirty="0"/>
              <a:t>exemple: parigot  Brasserie classique avec un bon rapport qualité prix. </a:t>
            </a:r>
          </a:p>
          <a:p>
            <a:pPr marL="0" indent="0">
              <a:buNone/>
            </a:pPr>
            <a:r>
              <a:rPr lang="fr-FR" dirty="0" smtClean="0"/>
              <a:t>Bien </a:t>
            </a:r>
            <a:r>
              <a:rPr lang="fr-FR" dirty="0"/>
              <a:t>qu'ils ont réduit la taille de leur café gourmand, Avant tu avais </a:t>
            </a:r>
            <a:r>
              <a:rPr lang="fr-FR" dirty="0" smtClean="0"/>
              <a:t>de gros </a:t>
            </a:r>
            <a:r>
              <a:rPr lang="fr-FR" dirty="0"/>
              <a:t>gâteaux limite tu en avais trop.  </a:t>
            </a:r>
          </a:p>
          <a:p>
            <a:pPr marL="0" indent="0">
              <a:buNone/>
            </a:pPr>
            <a:r>
              <a:rPr lang="fr-FR" dirty="0"/>
              <a:t>		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peut-être parce qu'ils ont trop de monde ?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C'est vrai qu'il y'a du monde mais l'ambiance est sympathique et ils </a:t>
            </a:r>
            <a:r>
              <a:rPr lang="fr-FR" dirty="0" smtClean="0"/>
              <a:t>ont </a:t>
            </a:r>
            <a:r>
              <a:rPr lang="fr-FR" dirty="0"/>
              <a:t>du bon </a:t>
            </a:r>
            <a:r>
              <a:rPr lang="fr-FR" dirty="0" smtClean="0"/>
              <a:t>vin c'est </a:t>
            </a:r>
            <a:r>
              <a:rPr lang="fr-FR" dirty="0"/>
              <a:t>jamais un mal qu'on en boit évidement.</a:t>
            </a:r>
          </a:p>
          <a:p>
            <a:pPr marL="0" indent="0">
              <a:buNone/>
            </a:pPr>
            <a:r>
              <a:rPr lang="fr-FR" dirty="0"/>
              <a:t>				</a:t>
            </a:r>
          </a:p>
          <a:p>
            <a:pPr marL="0" indent="0">
              <a:buNone/>
            </a:pPr>
            <a:r>
              <a:rPr lang="fr-FR" dirty="0" smtClean="0"/>
              <a:t>Y</a:t>
            </a:r>
            <a:r>
              <a:rPr lang="fr-FR" dirty="0"/>
              <a:t>: tu me conseillerais de réserver pour y aller?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</a:t>
            </a:r>
            <a:r>
              <a:rPr lang="fr-FR" dirty="0"/>
              <a:t>: non, non,  pas vraiment. Mais si tu veux vraiment y manger </a:t>
            </a:r>
            <a:r>
              <a:rPr lang="fr-FR" dirty="0" smtClean="0"/>
              <a:t>effectivement </a:t>
            </a:r>
            <a:r>
              <a:rPr lang="fr-FR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/>
          <a:lstStyle/>
          <a:p>
            <a:r>
              <a:rPr lang="fr-FR" dirty="0"/>
              <a:t>Exemple d’une analyse en </a:t>
            </a:r>
            <a:r>
              <a:rPr lang="fr-FR" dirty="0" err="1"/>
              <a:t>DSP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86" y="1124744"/>
            <a:ext cx="9305150" cy="5473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700" b="1" dirty="0"/>
              <a:t>[</a:t>
            </a:r>
            <a:r>
              <a:rPr lang="fr-FR" sz="1700" b="1" dirty="0" err="1"/>
              <a:t>DSP</a:t>
            </a:r>
            <a:r>
              <a:rPr lang="fr-FR" sz="1700" b="1" dirty="0"/>
              <a:t> 2: Proposer un premier restaurant sur paris et vérifier que ça </a:t>
            </a:r>
            <a:r>
              <a:rPr lang="fr-FR" sz="1700" b="1" dirty="0" smtClean="0"/>
              <a:t>convienne]</a:t>
            </a:r>
            <a:endParaRPr lang="fr-FR" sz="1700" b="1" dirty="0"/>
          </a:p>
          <a:p>
            <a:pPr marL="0" indent="0">
              <a:buNone/>
            </a:pPr>
            <a:r>
              <a:rPr lang="fr-FR" sz="1700" dirty="0"/>
              <a:t>	C: Un truc bien sympathique ...</a:t>
            </a:r>
          </a:p>
          <a:p>
            <a:pPr marL="0" indent="0">
              <a:buNone/>
            </a:pPr>
            <a:r>
              <a:rPr lang="fr-FR" sz="1700" dirty="0"/>
              <a:t>	Alors, Apres moi je sais que du côté de république y'a pas mal de </a:t>
            </a:r>
            <a:r>
              <a:rPr lang="fr-FR" sz="1700" dirty="0" smtClean="0"/>
              <a:t>restaurants sympas. </a:t>
            </a:r>
            <a:r>
              <a:rPr lang="fr-FR" sz="1700" dirty="0"/>
              <a:t>	Par exemple: parigot  Brasserie classique avec un bon rapport qualité prix. </a:t>
            </a:r>
          </a:p>
          <a:p>
            <a:pPr marL="0" indent="0">
              <a:buNone/>
            </a:pPr>
            <a:r>
              <a:rPr lang="fr-FR" sz="1700" dirty="0"/>
              <a:t>	</a:t>
            </a:r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2.1: Inconvénient du restaurant]</a:t>
            </a:r>
          </a:p>
          <a:p>
            <a:pPr marL="0" indent="0">
              <a:buNone/>
            </a:pPr>
            <a:r>
              <a:rPr lang="fr-FR" sz="1700" dirty="0"/>
              <a:t>		Bien qu'ils ont réduit la taille de leur café gourmand, Avant tu avais de </a:t>
            </a:r>
            <a:r>
              <a:rPr lang="fr-FR" sz="1700" dirty="0" smtClean="0"/>
              <a:t>		gros </a:t>
            </a:r>
            <a:r>
              <a:rPr lang="fr-FR" sz="1700" dirty="0"/>
              <a:t>gâteaux limite tu en avais trop.  </a:t>
            </a:r>
          </a:p>
          <a:p>
            <a:pPr marL="0" indent="0">
              <a:buNone/>
            </a:pPr>
            <a:r>
              <a:rPr lang="fr-FR" sz="1700" dirty="0"/>
              <a:t>		Y: peut-être parce qu'ils ont trop de monde ? 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2.2: L'ambiance du restaurant]</a:t>
            </a:r>
          </a:p>
          <a:p>
            <a:pPr marL="0" indent="0">
              <a:buNone/>
            </a:pPr>
            <a:r>
              <a:rPr lang="fr-FR" sz="1700" dirty="0"/>
              <a:t>		C: C'est vrai qu'il y'a du monde mais l'ambiance est sympathique et ils </a:t>
            </a:r>
            <a:r>
              <a:rPr lang="fr-FR" sz="1700" dirty="0" smtClean="0"/>
              <a:t>		ont </a:t>
            </a:r>
            <a:r>
              <a:rPr lang="fr-FR" sz="1700" dirty="0"/>
              <a:t>du bon vin</a:t>
            </a:r>
          </a:p>
          <a:p>
            <a:pPr marL="0" indent="0">
              <a:buNone/>
            </a:pPr>
            <a:r>
              <a:rPr lang="fr-FR" sz="1700" dirty="0"/>
              <a:t>		c'est jamais un mal qu'on en boit évidement.</a:t>
            </a:r>
          </a:p>
          <a:p>
            <a:pPr marL="0" indent="0">
              <a:buNone/>
            </a:pPr>
            <a:r>
              <a:rPr lang="fr-FR" sz="1700" dirty="0"/>
              <a:t>				</a:t>
            </a:r>
          </a:p>
          <a:p>
            <a:pPr marL="0" indent="0">
              <a:buNone/>
            </a:pPr>
            <a:r>
              <a:rPr lang="fr-FR" sz="1700" b="1" dirty="0"/>
              <a:t>	[</a:t>
            </a:r>
            <a:r>
              <a:rPr lang="fr-FR" sz="1700" b="1" dirty="0" err="1"/>
              <a:t>DSP</a:t>
            </a:r>
            <a:r>
              <a:rPr lang="fr-FR" sz="1700" b="1" dirty="0"/>
              <a:t> 2.3: Réservation]</a:t>
            </a:r>
          </a:p>
          <a:p>
            <a:pPr marL="0" indent="0">
              <a:buNone/>
            </a:pPr>
            <a:r>
              <a:rPr lang="fr-FR" sz="1700" dirty="0"/>
              <a:t>		Y: tu me conseillerais de réserver pour y aller? </a:t>
            </a:r>
            <a:endParaRPr lang="fr-FR" sz="1700" dirty="0" smtClean="0"/>
          </a:p>
          <a:p>
            <a:pPr marL="0" indent="0">
              <a:buNone/>
            </a:pPr>
            <a:r>
              <a:rPr lang="fr-FR" sz="1700" dirty="0"/>
              <a:t>		C: non, non,  pas vraiment. Mais si tu veux vraiment y manger </a:t>
            </a:r>
            <a:r>
              <a:rPr lang="fr-FR" sz="1700" dirty="0" smtClean="0"/>
              <a:t>			effectivement </a:t>
            </a:r>
            <a:r>
              <a:rPr lang="fr-FR" sz="1700" dirty="0"/>
              <a:t>il vaut mieux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87824" y="1700808"/>
            <a:ext cx="309634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Buts communs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" y="3948826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81" y="3948827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3" name="Flèche droite 32"/>
          <p:cNvSpPr/>
          <p:nvPr/>
        </p:nvSpPr>
        <p:spPr>
          <a:xfrm rot="19046352">
            <a:off x="1451272" y="2751691"/>
            <a:ext cx="142698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rot="12890604">
            <a:off x="6244890" y="2759809"/>
            <a:ext cx="1412383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077834" y="3086644"/>
            <a:ext cx="2916324" cy="789507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Préférences sur la manière  de réaliser du but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Rectangle horizontal à deux flèches 35"/>
          <p:cNvSpPr/>
          <p:nvPr/>
        </p:nvSpPr>
        <p:spPr>
          <a:xfrm>
            <a:off x="2483768" y="4365104"/>
            <a:ext cx="4032447" cy="792092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2198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Négociation coopérative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6466" y="5373216"/>
            <a:ext cx="822960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Etudier l’impact de la relation interpersonnelle sur les stratégies de dialogue.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03848" y="1700808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Dialogue Agent/humain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3661477"/>
            <a:ext cx="428447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Négociation coopérative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8456" y="3645024"/>
            <a:ext cx="34080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Relations interpersonnelles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9" idx="3"/>
            <a:endCxn id="12" idx="0"/>
          </p:cNvCxnSpPr>
          <p:nvPr/>
        </p:nvCxnSpPr>
        <p:spPr>
          <a:xfrm>
            <a:off x="5724128" y="2060848"/>
            <a:ext cx="1608348" cy="1584176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9" idx="1"/>
            <a:endCxn id="10" idx="0"/>
          </p:cNvCxnSpPr>
          <p:nvPr/>
        </p:nvCxnSpPr>
        <p:spPr>
          <a:xfrm rot="10800000" flipV="1">
            <a:off x="2321750" y="2060847"/>
            <a:ext cx="882098" cy="1600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 courbée vers le bas 15"/>
          <p:cNvSpPr/>
          <p:nvPr/>
        </p:nvSpPr>
        <p:spPr>
          <a:xfrm>
            <a:off x="3275856" y="2792253"/>
            <a:ext cx="3096344" cy="852771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3275856" y="4243638"/>
            <a:ext cx="2880320" cy="84154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 flipH="1">
            <a:off x="1187624" y="5662610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Etat mentaux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 flipH="1">
            <a:off x="5076056" y="5668848"/>
            <a:ext cx="2520282" cy="720080"/>
          </a:xfrm>
          <a:prstGeom prst="rect">
            <a:avLst/>
          </a:prstGeom>
          <a:solidFill>
            <a:srgbClr val="0020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Actes de dialogues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457200" y="1600200"/>
            <a:ext cx="8229600" cy="3773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Structure de la tâche « Trouver un restaurant ».</a:t>
            </a:r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r>
              <a:rPr lang="fr-FR" dirty="0" smtClean="0"/>
              <a:t>Les dimensions des préférences : </a:t>
            </a:r>
            <a:r>
              <a:rPr lang="fr-FR" b="1" dirty="0" smtClean="0"/>
              <a:t>critère, valeurs, options</a:t>
            </a:r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r>
              <a:rPr lang="fr-FR" dirty="0" smtClean="0"/>
              <a:t>Extraction d’</a:t>
            </a:r>
            <a:r>
              <a:rPr lang="fr-FR" b="1" dirty="0" smtClean="0"/>
              <a:t>actes de dialogues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Les actes de </a:t>
            </a:r>
            <a:r>
              <a:rPr lang="fr-FR" dirty="0" smtClean="0"/>
              <a:t>dialogues extraits </a:t>
            </a:r>
            <a:r>
              <a:rPr lang="fr-FR" dirty="0" smtClean="0"/>
              <a:t>portent tous sur l’expression des préférences.</a:t>
            </a:r>
          </a:p>
          <a:p>
            <a:endParaRPr lang="fr-FR" dirty="0" smtClean="0"/>
          </a:p>
          <a:p>
            <a:r>
              <a:rPr lang="fr-FR" dirty="0" smtClean="0"/>
              <a:t>Identification des comportements communs / spécifique à la RS (Relation Sociale).</a:t>
            </a:r>
          </a:p>
          <a:p>
            <a:endParaRPr lang="fr-FR" dirty="0" smtClean="0"/>
          </a:p>
          <a:p>
            <a:pPr marL="0" indent="0">
              <a:buFont typeface="Arial" pitchFamily="34" charset="0"/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7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et motivation  </a:t>
            </a:r>
          </a:p>
          <a:p>
            <a:endParaRPr lang="fr-FR" dirty="0"/>
          </a:p>
          <a:p>
            <a:r>
              <a:rPr lang="fr-FR" dirty="0"/>
              <a:t>E</a:t>
            </a:r>
            <a:r>
              <a:rPr lang="fr-FR" dirty="0" smtClean="0"/>
              <a:t>tat de l’art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Notre modèle de dialogue</a:t>
            </a:r>
          </a:p>
          <a:p>
            <a:endParaRPr lang="fr-FR" dirty="0"/>
          </a:p>
          <a:p>
            <a:r>
              <a:rPr lang="fr-FR" dirty="0" smtClean="0"/>
              <a:t>Implémentation du modèle en Disco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3545" y="2204864"/>
            <a:ext cx="2560028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19" y="4418460"/>
            <a:ext cx="2556353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négociation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modèle de dialogue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 flipH="1">
            <a:off x="657219" y="2204864"/>
            <a:ext cx="2556354" cy="102331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H="1">
            <a:off x="673841" y="3555367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57219" y="4418460"/>
            <a:ext cx="2556353" cy="51925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Etat de la négociation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686" y="2043199"/>
            <a:ext cx="3150041" cy="31139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2924944"/>
            <a:ext cx="1656184" cy="1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L’utilisateur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518726" y="3843399"/>
            <a:ext cx="3213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3518727" y="3429000"/>
            <a:ext cx="32135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995936" y="29249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Réception / envoie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009359" y="39467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D’acte de dialogue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411760" y="5517007"/>
            <a:ext cx="36004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5 actes de dialogues </a:t>
            </a:r>
          </a:p>
          <a:p>
            <a:pPr algn="ctr"/>
            <a:r>
              <a:rPr lang="fr-FR" dirty="0" smtClean="0"/>
              <a:t>   Proposer </a:t>
            </a:r>
            <a:r>
              <a:rPr lang="fr-FR" dirty="0" smtClean="0"/>
              <a:t>, demander 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Objets des préférences </a:t>
            </a:r>
          </a:p>
          <a:p>
            <a:pPr lvl="1"/>
            <a:r>
              <a:rPr lang="fr-FR" dirty="0" smtClean="0"/>
              <a:t>Options : Ensemble de critères</a:t>
            </a:r>
          </a:p>
          <a:p>
            <a:pPr lvl="2"/>
            <a:r>
              <a:rPr lang="fr-FR" dirty="0" smtClean="0"/>
              <a:t>Exemple : Restaurant = {Cuisine, Prix, Ambiance, emplacement}</a:t>
            </a:r>
            <a:endParaRPr lang="fr-FR" dirty="0"/>
          </a:p>
          <a:p>
            <a:pPr lvl="1"/>
            <a:r>
              <a:rPr lang="fr-FR" dirty="0" smtClean="0"/>
              <a:t>Critère :  chaque critère est défini avec un ensemble de valeurs</a:t>
            </a:r>
          </a:p>
          <a:p>
            <a:pPr lvl="2"/>
            <a:r>
              <a:rPr lang="fr-FR" dirty="0" smtClean="0"/>
              <a:t>Exemple: Cuisine = {Japonais, Italien, Chinois …}</a:t>
            </a:r>
            <a:endParaRPr lang="fr-FR" dirty="0"/>
          </a:p>
          <a:p>
            <a:pPr lvl="1"/>
            <a:r>
              <a:rPr lang="fr-FR" dirty="0" smtClean="0"/>
              <a:t>Notion de référence : 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8652"/>
              </p:ext>
            </p:extLst>
          </p:nvPr>
        </p:nvGraphicFramePr>
        <p:xfrm>
          <a:off x="1259632" y="3933056"/>
          <a:ext cx="6624736" cy="189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Binaire </a:t>
                      </a:r>
                    </a:p>
                    <a:p>
                      <a:pPr marL="363538" marR="0" lvl="2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smtClean="0"/>
                        <a:t>Partielle 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P(</a:t>
                      </a:r>
                      <a:r>
                        <a:rPr lang="fr-FR" dirty="0" err="1" smtClean="0"/>
                        <a:t>a,b</a:t>
                      </a:r>
                      <a:r>
                        <a:rPr lang="fr-FR" dirty="0" smtClean="0"/>
                        <a:t>)</a:t>
                      </a:r>
                      <a:r>
                        <a:rPr lang="fr-FR" baseline="0" dirty="0" smtClean="0"/>
                        <a:t> : a est préféré à b</a:t>
                      </a:r>
                    </a:p>
                    <a:p>
                      <a:pPr marL="363538" lvl="2" indent="-276225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P(</a:t>
                      </a:r>
                      <a:r>
                        <a:rPr lang="fr-FR" baseline="0" dirty="0" err="1" smtClean="0"/>
                        <a:t>a,b</a:t>
                      </a:r>
                      <a:r>
                        <a:rPr lang="fr-FR" baseline="0" dirty="0" smtClean="0"/>
                        <a:t>) ≠  P(</a:t>
                      </a:r>
                      <a:r>
                        <a:rPr lang="fr-FR" baseline="0" dirty="0" err="1" smtClean="0"/>
                        <a:t>b,a</a:t>
                      </a:r>
                      <a:r>
                        <a:rPr lang="fr-FR" baseline="0" dirty="0" smtClean="0"/>
                        <a:t>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 </a:t>
                      </a:r>
                      <a:r>
                        <a:rPr lang="fr-FR" b="1" i="1" dirty="0" smtClean="0"/>
                        <a:t>Inférence</a:t>
                      </a:r>
                      <a:r>
                        <a:rPr lang="fr-FR" dirty="0" smtClean="0"/>
                        <a:t>: Fonction</a:t>
                      </a:r>
                      <a:r>
                        <a:rPr lang="fr-FR" baseline="0" dirty="0" smtClean="0"/>
                        <a:t> de somme pondéré.</a:t>
                      </a:r>
                    </a:p>
                    <a:p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29767" y="1967665"/>
            <a:ext cx="2880320" cy="1130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Modèle de préférences de l’agent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39" y="4221088"/>
            <a:ext cx="23762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préférences de l’agent</a:t>
            </a:r>
          </a:p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P</a:t>
            </a:r>
            <a:r>
              <a:rPr lang="fr-FR" b="1" baseline="-25000" dirty="0" err="1" smtClean="0">
                <a:solidFill>
                  <a:schemeClr val="tx1"/>
                </a:solidFill>
              </a:rPr>
              <a:t>self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3848" y="4221088"/>
            <a:ext cx="23762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préférences de l’utilisateur</a:t>
            </a:r>
          </a:p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P</a:t>
            </a:r>
            <a:r>
              <a:rPr lang="fr-FR" b="1" baseline="-25000" dirty="0" err="1" smtClean="0">
                <a:solidFill>
                  <a:schemeClr val="tx1"/>
                </a:solidFill>
              </a:rPr>
              <a:t>other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4221088"/>
            <a:ext cx="288032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Module théorie de l’esprit: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Ce que j’ai communiqué à l’utilisateur</a:t>
            </a:r>
          </a:p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P</a:t>
            </a:r>
            <a:r>
              <a:rPr lang="fr-FR" b="1" baseline="-25000" dirty="0" err="1" smtClean="0">
                <a:solidFill>
                  <a:schemeClr val="tx1"/>
                </a:solidFill>
              </a:rPr>
              <a:t>other</a:t>
            </a:r>
            <a:r>
              <a:rPr lang="fr-FR" b="1" baseline="-25000" dirty="0" smtClean="0">
                <a:solidFill>
                  <a:schemeClr val="tx1"/>
                </a:solidFill>
              </a:rPr>
              <a:t>-about-self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/>
          <p:cNvCxnSpPr>
            <a:stCxn id="5" idx="2"/>
            <a:endCxn id="6" idx="0"/>
          </p:cNvCxnSpPr>
          <p:nvPr/>
        </p:nvCxnSpPr>
        <p:spPr>
          <a:xfrm flipH="1">
            <a:off x="1436271" y="3098089"/>
            <a:ext cx="2933656" cy="1122999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/>
          <p:cNvCxnSpPr>
            <a:stCxn id="5" idx="2"/>
            <a:endCxn id="7" idx="0"/>
          </p:cNvCxnSpPr>
          <p:nvPr/>
        </p:nvCxnSpPr>
        <p:spPr>
          <a:xfrm>
            <a:off x="4369927" y="3098089"/>
            <a:ext cx="22053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/>
          <p:cNvCxnSpPr>
            <a:stCxn id="5" idx="2"/>
            <a:endCxn id="8" idx="0"/>
          </p:cNvCxnSpPr>
          <p:nvPr/>
        </p:nvCxnSpPr>
        <p:spPr>
          <a:xfrm>
            <a:off x="4369927" y="3098089"/>
            <a:ext cx="3082393" cy="1122999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ZoneTexte 12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Etat de la </a:t>
            </a:r>
            <a:r>
              <a:rPr lang="fr-FR" dirty="0" smtClean="0"/>
              <a:t>négociation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 note </a:t>
                </a:r>
                <a:r>
                  <a:rPr lang="fr-FR" i="1" dirty="0" err="1" smtClean="0"/>
                  <a:t>Proposal</a:t>
                </a:r>
                <a:r>
                  <a:rPr lang="fr-FR" dirty="0" smtClean="0"/>
                  <a:t>, une proposition tel que</a:t>
                </a:r>
              </a:p>
              <a:p>
                <a:pPr lvl="2"/>
                <a:r>
                  <a:rPr lang="fr-FR" dirty="0" err="1" smtClean="0"/>
                  <a:t>Proposal</a:t>
                </a:r>
                <a:r>
                  <a:rPr lang="fr-FR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Critere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Option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valeur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) </m:t>
                            </m:r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:pPr lvl="1"/>
                <a:endParaRPr lang="fr-FR" dirty="0"/>
              </a:p>
              <a:p>
                <a:pPr lvl="2"/>
                <a:r>
                  <a:rPr lang="fr-FR" dirty="0" smtClean="0"/>
                  <a:t>Exemple : </a:t>
                </a:r>
                <a:r>
                  <a:rPr lang="fr-FR" dirty="0" err="1" smtClean="0"/>
                  <a:t>Proposal</a:t>
                </a:r>
                <a:r>
                  <a:rPr lang="fr-FR" dirty="0" smtClean="0"/>
                  <a:t> = (Cuisine, Japonais) ou  (Restaurant, </a:t>
                </a:r>
                <a:r>
                  <a:rPr lang="fr-FR" dirty="0" err="1" smtClean="0"/>
                  <a:t>Ginza</a:t>
                </a:r>
                <a:r>
                  <a:rPr lang="fr-FR" dirty="0" smtClean="0"/>
                  <a:t>).</a:t>
                </a:r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marL="548640" lvl="2" indent="0">
                  <a:buNone/>
                </a:pPr>
                <a:endParaRPr lang="fr-FR" dirty="0" smtClean="0"/>
              </a:p>
              <a:p>
                <a:pPr lvl="1"/>
                <a:r>
                  <a:rPr lang="fr-FR" dirty="0" smtClean="0"/>
                  <a:t>Statut d’une </a:t>
                </a:r>
                <a:r>
                  <a:rPr lang="fr-FR" dirty="0" err="1" smtClean="0"/>
                  <a:t>proposal</a:t>
                </a:r>
                <a:r>
                  <a:rPr lang="fr-FR" dirty="0"/>
                  <a:t> </a:t>
                </a:r>
                <a:r>
                  <a:rPr lang="fr-FR" dirty="0" smtClean="0"/>
                  <a:t>=  {open, </a:t>
                </a:r>
                <a:r>
                  <a:rPr lang="fr-FR" dirty="0" err="1" smtClean="0"/>
                  <a:t>accepted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rejected</a:t>
                </a:r>
                <a:r>
                  <a:rPr lang="fr-FR" dirty="0" smtClean="0"/>
                  <a:t>}</a:t>
                </a:r>
              </a:p>
              <a:p>
                <a:pPr marL="87313" lvl="1" indent="187325"/>
                <a:endParaRPr lang="fr-FR" dirty="0"/>
              </a:p>
              <a:p>
                <a:pPr marL="87313" lvl="1" indent="187325"/>
                <a:r>
                  <a:rPr lang="fr-FR" dirty="0" smtClean="0"/>
                  <a:t>Historique de la conversation: </a:t>
                </a:r>
              </a:p>
              <a:p>
                <a:pPr marL="361633" lvl="2" indent="187325"/>
                <a:r>
                  <a:rPr lang="fr-FR" dirty="0" err="1" smtClean="0"/>
                  <a:t>Proposed</a:t>
                </a:r>
                <a:r>
                  <a:rPr lang="fr-FR" dirty="0" smtClean="0"/>
                  <a:t>: Les propositions ouvertes</a:t>
                </a:r>
              </a:p>
              <a:p>
                <a:pPr marL="361633" lvl="2" indent="187325"/>
                <a:r>
                  <a:rPr lang="fr-FR" dirty="0" err="1" smtClean="0"/>
                  <a:t>Rejected</a:t>
                </a:r>
                <a:r>
                  <a:rPr lang="fr-FR" dirty="0" smtClean="0"/>
                  <a:t>: Les propositions rejetées</a:t>
                </a:r>
              </a:p>
              <a:p>
                <a:pPr marL="361633" lvl="2" indent="187325"/>
                <a:r>
                  <a:rPr lang="fr-FR" dirty="0" err="1" smtClean="0"/>
                  <a:t>Accepted</a:t>
                </a:r>
                <a:r>
                  <a:rPr lang="fr-FR" dirty="0" smtClean="0"/>
                  <a:t>: Propositions </a:t>
                </a:r>
                <a:r>
                  <a:rPr lang="fr-FR" dirty="0" err="1" smtClean="0"/>
                  <a:t>accéptées</a:t>
                </a:r>
                <a:r>
                  <a:rPr lang="fr-FR" dirty="0" smtClean="0"/>
                  <a:t> </a:t>
                </a:r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50168"/>
            <a:ext cx="8229600" cy="990600"/>
          </a:xfrm>
        </p:spPr>
        <p:txBody>
          <a:bodyPr/>
          <a:lstStyle/>
          <a:p>
            <a:r>
              <a:rPr lang="fr-FR" dirty="0" smtClean="0"/>
              <a:t>Les actes de dialogue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950180"/>
                  </p:ext>
                </p:extLst>
              </p:nvPr>
            </p:nvGraphicFramePr>
            <p:xfrm>
              <a:off x="1043608" y="2030684"/>
              <a:ext cx="7200800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0300"/>
                    <a:gridCol w="2185958"/>
                    <a:gridCol w="2314542"/>
                  </a:tblGrid>
                  <a:tr h="356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50863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StatePreference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i="1" dirty="0" smtClean="0"/>
                            <a:t>I </a:t>
                          </a:r>
                          <a:r>
                            <a:rPr lang="fr-FR" sz="1600" i="1" dirty="0" err="1" smtClean="0"/>
                            <a:t>prefer</a:t>
                          </a:r>
                          <a:r>
                            <a:rPr lang="fr-FR" sz="1600" i="1" dirty="0" smtClean="0"/>
                            <a:t> a over b</a:t>
                          </a:r>
                          <a:endParaRPr lang="fr-FR" sz="1600" i="1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𝑃𝑠𝑒𝑙𝑓</m:t>
                              </m:r>
                            </m:oMath>
                          </a14:m>
                          <a:endParaRPr lang="fr-FR" sz="1600" i="1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Speaker</a:t>
                          </a:r>
                        </a:p>
                        <a:p>
                          <a:pPr algn="ctr"/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</a:tr>
                  <a:tr h="433566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Hearer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𝑃𝑜𝑎𝑠</m:t>
                              </m:r>
                            </m:oMath>
                          </a14:m>
                          <a:endParaRPr lang="fr-FR" sz="1600" dirty="0"/>
                        </a:p>
                      </a:txBody>
                      <a:tcPr/>
                    </a:tc>
                  </a:tr>
                  <a:tr h="7589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AskPreference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i="1" dirty="0" smtClean="0"/>
                            <a:t>(a,</a:t>
                          </a:r>
                          <a:r>
                            <a:rPr lang="fr-FR" sz="1600" i="1" baseline="0" dirty="0" smtClean="0"/>
                            <a:t> b) </a:t>
                          </a:r>
                          <a:r>
                            <a:rPr lang="fr-FR" sz="1600" i="1" dirty="0" smtClean="0"/>
                            <a:t>∉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baseline="0" smtClean="0">
                                  <a:latin typeface="Cambria Math"/>
                                  <a:ea typeface="Cambria Math"/>
                                </a:rPr>
                                <m:t>𝑃𝑜𝑡h𝑒𝑟</m:t>
                              </m:r>
                            </m:oMath>
                          </a14:m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589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smtClean="0"/>
                            <a:t>Propose(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  <a:tr h="7589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Accept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Accepted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Accepted</a:t>
                          </a:r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</a:tr>
                  <a:tr h="7615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Reject</a:t>
                          </a:r>
                          <a:r>
                            <a:rPr lang="fr-FR" sz="1600" baseline="0" dirty="0" smtClean="0"/>
                            <a:t> </a:t>
                          </a:r>
                          <a:r>
                            <a:rPr lang="fr-FR" sz="1600" dirty="0" smtClean="0"/>
                            <a:t>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sth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smtClean="0"/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i="1" baseline="0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</m:oMath>
                          </a14:m>
                          <a:r>
                            <a:rPr lang="fr-FR" sz="1600" i="1" dirty="0" smtClean="0"/>
                            <a:t> Proposed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dirty="0" smtClean="0"/>
                            <a:t>∉  </a:t>
                          </a:r>
                          <a:r>
                            <a:rPr lang="fr-FR" sz="1600" i="1" dirty="0" err="1" smtClean="0"/>
                            <a:t>Rejected</a:t>
                          </a:r>
                          <a:endParaRPr lang="fr-FR" sz="1600" dirty="0" smtClean="0"/>
                        </a:p>
                        <a:p>
                          <a:pPr algn="ctr"/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∈</m:t>
                              </m:r>
                            </m:oMath>
                          </a14:m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Rejected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600" b="0" i="0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Proposal</a:t>
                          </a:r>
                          <a:r>
                            <a:rPr kumimoji="0" lang="fr-FR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fr-FR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∉  </a:t>
                          </a:r>
                          <a:r>
                            <a:rPr kumimoji="0" lang="fr-FR" sz="1600" b="0" i="1" u="none" strike="noStrike" kern="120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Proposed</a:t>
                          </a:r>
                          <a:endParaRPr kumimoji="0" lang="fr-FR" sz="16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950180"/>
                  </p:ext>
                </p:extLst>
              </p:nvPr>
            </p:nvGraphicFramePr>
            <p:xfrm>
              <a:off x="1043608" y="2030684"/>
              <a:ext cx="7200800" cy="4710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0300"/>
                    <a:gridCol w="2185958"/>
                    <a:gridCol w="2314542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 Acte</a:t>
                          </a:r>
                          <a:r>
                            <a:rPr lang="fr-FR" baseline="0" dirty="0" smtClean="0"/>
                            <a:t> de dialogue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Préconditions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Effets 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StatePreference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/>
                          <a:endParaRPr lang="fr-FR" sz="1600" dirty="0" smtClean="0"/>
                        </a:p>
                        <a:p>
                          <a:pPr algn="ctr"/>
                          <a:r>
                            <a:rPr lang="fr-FR" sz="1600" i="1" dirty="0" smtClean="0"/>
                            <a:t>I </a:t>
                          </a:r>
                          <a:r>
                            <a:rPr lang="fr-FR" sz="1600" i="1" dirty="0" err="1" smtClean="0"/>
                            <a:t>prefer</a:t>
                          </a:r>
                          <a:r>
                            <a:rPr lang="fr-FR" sz="1600" i="1" dirty="0" smtClean="0"/>
                            <a:t> a over b</a:t>
                          </a:r>
                          <a:endParaRPr lang="fr-FR" sz="1600" i="1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34211" r="-106425" b="-27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68421" r="-263" b="-651579"/>
                          </a:stretch>
                        </a:blipFill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168421" r="-263" b="-551579"/>
                          </a:stretch>
                        </a:blipFill>
                      </a:tcPr>
                    </a:tc>
                  </a:tr>
                  <a:tr h="7777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AskPreference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a,b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Do </a:t>
                          </a:r>
                          <a:r>
                            <a:rPr lang="fr-FR" sz="1600" i="1" dirty="0" err="1" smtClean="0"/>
                            <a:t>you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prefer</a:t>
                          </a:r>
                          <a:r>
                            <a:rPr lang="fr-FR" sz="1600" i="1" baseline="0" dirty="0" smtClean="0"/>
                            <a:t> a over b ?</a:t>
                          </a:r>
                          <a:endParaRPr lang="fr-FR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199219" r="-106425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7777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smtClean="0"/>
                            <a:t>Propose(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Lets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 </a:t>
                          </a:r>
                          <a:r>
                            <a:rPr lang="fr-FR" sz="1600" i="1" dirty="0" smtClean="0"/>
                            <a:t>∉ </a:t>
                          </a:r>
                          <a:r>
                            <a:rPr lang="fr-FR" sz="1600" i="1" dirty="0" err="1" smtClean="0"/>
                            <a:t>Proposed</a:t>
                          </a:r>
                          <a:endParaRPr lang="fr-F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301575" r="-263" b="-211811"/>
                          </a:stretch>
                        </a:blipFill>
                      </a:tcPr>
                    </a:tc>
                  </a:tr>
                  <a:tr h="7777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Accept</a:t>
                          </a:r>
                          <a:r>
                            <a:rPr lang="fr-FR" sz="1600" dirty="0" smtClean="0"/>
                            <a:t> 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i="1" dirty="0" err="1" smtClean="0"/>
                            <a:t>Okay</a:t>
                          </a:r>
                          <a:r>
                            <a:rPr lang="fr-FR" sz="1600" i="1" dirty="0" smtClean="0"/>
                            <a:t>,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l</a:t>
                          </a:r>
                          <a:r>
                            <a:rPr lang="fr-FR" sz="1600" i="1" dirty="0" err="1" smtClean="0"/>
                            <a:t>ets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choose</a:t>
                          </a:r>
                          <a:r>
                            <a:rPr lang="fr-FR" sz="1600" i="1" dirty="0" smtClean="0"/>
                            <a:t> </a:t>
                          </a:r>
                          <a:r>
                            <a:rPr lang="fr-FR" sz="1600" i="1" dirty="0" err="1" smtClean="0"/>
                            <a:t>proposal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398438" r="-106425" b="-110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398438" r="-263" b="-110156"/>
                          </a:stretch>
                        </a:blipFill>
                      </a:tcPr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1600" dirty="0" err="1" smtClean="0"/>
                            <a:t>Reject</a:t>
                          </a:r>
                          <a:r>
                            <a:rPr lang="fr-FR" sz="1600" baseline="0" dirty="0" smtClean="0"/>
                            <a:t> </a:t>
                          </a:r>
                          <a:r>
                            <a:rPr lang="fr-FR" sz="1600" dirty="0" smtClean="0"/>
                            <a:t>(</a:t>
                          </a:r>
                          <a:r>
                            <a:rPr lang="fr-FR" sz="1600" dirty="0" err="1" smtClean="0"/>
                            <a:t>proposal</a:t>
                          </a:r>
                          <a:r>
                            <a:rPr lang="fr-FR" sz="1600" dirty="0" smtClean="0"/>
                            <a:t>)</a:t>
                          </a:r>
                        </a:p>
                        <a:p>
                          <a:pPr algn="ctr" rtl="0">
                            <a:lnSpc>
                              <a:spcPct val="150000"/>
                            </a:lnSpc>
                          </a:pPr>
                          <a:r>
                            <a:rPr lang="fr-FR" sz="1600" i="1" dirty="0" smtClean="0"/>
                            <a:t>I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would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choose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sth</a:t>
                          </a:r>
                          <a:r>
                            <a:rPr lang="fr-FR" sz="1600" i="1" baseline="0" dirty="0" smtClean="0"/>
                            <a:t> </a:t>
                          </a:r>
                          <a:r>
                            <a:rPr lang="fr-FR" sz="1600" i="1" baseline="0" dirty="0" err="1" smtClean="0"/>
                            <a:t>else</a:t>
                          </a:r>
                          <a:endParaRPr lang="fr-FR" sz="1600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3743" t="-455714" r="-106425" b="-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0789" t="-455714" r="-263" b="-71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544" y="1064930"/>
            <a:ext cx="8136904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 artificial discourse language for collaborative </a:t>
            </a:r>
            <a:r>
              <a:rPr lang="en-US" sz="2000" dirty="0" smtClean="0"/>
              <a:t>negotiation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Observations des dialogues </a:t>
            </a:r>
            <a:r>
              <a:rPr lang="fr-FR" sz="2000" dirty="0" smtClean="0"/>
              <a:t>enregistrés</a:t>
            </a:r>
            <a:r>
              <a:rPr lang="en-US" sz="2000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86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 Java + Disco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H="1">
            <a:off x="653545" y="2204864"/>
            <a:ext cx="2520282" cy="10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 de préférences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 flipH="1">
            <a:off x="673841" y="3717032"/>
            <a:ext cx="25397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Actes de dialogue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 flipH="1">
            <a:off x="657220" y="4853959"/>
            <a:ext cx="2517600" cy="51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de la négociation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8686" y="2043199"/>
            <a:ext cx="3150041" cy="3600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68685" y="1556792"/>
            <a:ext cx="3150041" cy="485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</a:rPr>
              <a:t>Modèle mental de l’agent</a:t>
            </a:r>
            <a:endParaRPr lang="fr-F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5734563" y="2406125"/>
            <a:ext cx="1872208" cy="620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JAVA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 flipH="1">
            <a:off x="5702019" y="4853959"/>
            <a:ext cx="1872208" cy="519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JAVA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 flipH="1">
            <a:off x="5702019" y="3717032"/>
            <a:ext cx="190475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Disco</a:t>
            </a:r>
            <a:endParaRPr lang="fr-FR" b="1" dirty="0"/>
          </a:p>
        </p:txBody>
      </p:sp>
      <p:cxnSp>
        <p:nvCxnSpPr>
          <p:cNvPr id="21" name="Connecteur droit avec flèche 20"/>
          <p:cNvCxnSpPr>
            <a:stCxn id="11" idx="1"/>
            <a:endCxn id="16" idx="3"/>
          </p:cNvCxnSpPr>
          <p:nvPr/>
        </p:nvCxnSpPr>
        <p:spPr>
          <a:xfrm flipV="1">
            <a:off x="3173827" y="2716521"/>
            <a:ext cx="2560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" idx="1"/>
            <a:endCxn id="19" idx="3"/>
          </p:cNvCxnSpPr>
          <p:nvPr/>
        </p:nvCxnSpPr>
        <p:spPr>
          <a:xfrm>
            <a:off x="3213573" y="4005064"/>
            <a:ext cx="24884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1"/>
            <a:endCxn id="17" idx="3"/>
          </p:cNvCxnSpPr>
          <p:nvPr/>
        </p:nvCxnSpPr>
        <p:spPr>
          <a:xfrm>
            <a:off x="3174820" y="5113588"/>
            <a:ext cx="2527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Arbres de dialogue D4g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00600"/>
          </a:xfrm>
        </p:spPr>
        <p:txBody>
          <a:bodyPr/>
          <a:lstStyle/>
          <a:p>
            <a:r>
              <a:rPr lang="fr-FR" sz="2400" b="1" dirty="0" smtClean="0"/>
              <a:t>Implémentation  du modèle extrait </a:t>
            </a:r>
            <a:r>
              <a:rPr lang="fr-FR" sz="2400" b="1" dirty="0" smtClean="0"/>
              <a:t>de nos données. </a:t>
            </a:r>
            <a:endParaRPr lang="fr-FR" sz="2400" b="1" dirty="0" smtClean="0"/>
          </a:p>
          <a:p>
            <a:endParaRPr lang="fr-FR" sz="2400" b="1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40933"/>
            <a:ext cx="8419453" cy="445641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Représentation de dialogue  sur </a:t>
            </a:r>
            <a:r>
              <a:rPr lang="fr-FR" dirty="0" smtClean="0"/>
              <a:t>Disco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5"/>
            <a:ext cx="3960440" cy="5184576"/>
          </a:xfrm>
          <a:ln w="3175">
            <a:noFill/>
          </a:ln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Agent says "Would you to go to dinner with me 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Sure.</a:t>
            </a:r>
          </a:p>
          <a:p>
            <a:pPr marL="114300" indent="0">
              <a:buNone/>
            </a:pPr>
            <a:r>
              <a:rPr lang="en-US" sz="1800" dirty="0"/>
              <a:t>[2] No, thanks.</a:t>
            </a:r>
          </a:p>
          <a:p>
            <a:pPr marL="114300" indent="0">
              <a:buNone/>
            </a:pPr>
            <a:r>
              <a:rPr lang="en-US" sz="1800" dirty="0"/>
              <a:t>  &gt;&gt; 1     </a:t>
            </a:r>
          </a:p>
          <a:p>
            <a:pPr marL="114300" indent="0">
              <a:buNone/>
            </a:pPr>
            <a:r>
              <a:rPr lang="en-US" sz="1800" dirty="0"/>
              <a:t>    User says "Sure."</a:t>
            </a:r>
          </a:p>
          <a:p>
            <a:pPr marL="114300" indent="0">
              <a:buNone/>
            </a:pPr>
            <a:r>
              <a:rPr lang="en-US" sz="1800" dirty="0"/>
              <a:t>    Agent says "What kind of food would you like?"</a:t>
            </a:r>
          </a:p>
          <a:p>
            <a:pPr marL="114300" indent="0">
              <a:buNone/>
            </a:pPr>
            <a:r>
              <a:rPr lang="en-US" sz="1800" dirty="0"/>
              <a:t>  &gt; say</a:t>
            </a:r>
          </a:p>
          <a:p>
            <a:pPr marL="114300" indent="0">
              <a:buNone/>
            </a:pPr>
            <a:r>
              <a:rPr lang="en-US" sz="1800" dirty="0"/>
              <a:t>[1] Japanese</a:t>
            </a:r>
          </a:p>
          <a:p>
            <a:pPr marL="114300" indent="0">
              <a:buNone/>
            </a:pPr>
            <a:r>
              <a:rPr lang="en-US" sz="1800" dirty="0"/>
              <a:t>[2] Italian</a:t>
            </a:r>
          </a:p>
          <a:p>
            <a:pPr marL="114300" indent="0">
              <a:buNone/>
            </a:pPr>
            <a:r>
              <a:rPr lang="en-US" sz="1800" dirty="0"/>
              <a:t>[3] I don't care !</a:t>
            </a:r>
          </a:p>
          <a:p>
            <a:pPr marL="114300" indent="0">
              <a:buNone/>
            </a:pPr>
            <a:r>
              <a:rPr lang="en-US" sz="1800" dirty="0"/>
              <a:t>  &gt;&gt; 3</a:t>
            </a:r>
          </a:p>
          <a:p>
            <a:pPr marL="114300" indent="0">
              <a:buNone/>
            </a:pPr>
            <a:r>
              <a:rPr lang="en-US" sz="1800" dirty="0"/>
              <a:t>    User says "I don't care </a:t>
            </a:r>
            <a:r>
              <a:rPr lang="en-US" sz="1800" dirty="0" smtClean="0"/>
              <a:t>!“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41266" y="1484784"/>
            <a:ext cx="4035189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"/>
            <a:r>
              <a:rPr lang="en-US" dirty="0"/>
              <a:t> Agent execute </a:t>
            </a:r>
            <a:r>
              <a:rPr lang="en-US" dirty="0" err="1"/>
              <a:t>SetUserPreference</a:t>
            </a:r>
            <a:r>
              <a:rPr lang="en-US" dirty="0"/>
              <a:t> on I don't care !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Agent </a:t>
            </a:r>
            <a:r>
              <a:rPr lang="en-US" dirty="0"/>
              <a:t>says "</a:t>
            </a:r>
            <a:r>
              <a:rPr lang="en-US" dirty="0" err="1"/>
              <a:t>Personnally</a:t>
            </a:r>
            <a:r>
              <a:rPr lang="en-US" dirty="0"/>
              <a:t>, I'm a huge fan of </a:t>
            </a:r>
            <a:r>
              <a:rPr lang="en-US" dirty="0" err="1"/>
              <a:t>italian</a:t>
            </a:r>
            <a:r>
              <a:rPr lang="en-US" dirty="0"/>
              <a:t> food. I know a restaurant called </a:t>
            </a:r>
            <a:r>
              <a:rPr lang="en-US" dirty="0" err="1"/>
              <a:t>Roseval</a:t>
            </a:r>
            <a:r>
              <a:rPr lang="en-US" dirty="0"/>
              <a:t>."</a:t>
            </a:r>
          </a:p>
          <a:p>
            <a:pPr marL="114300" indent="0">
              <a:buNone/>
            </a:pPr>
            <a:r>
              <a:rPr lang="en-US" dirty="0"/>
              <a:t>  &gt; say</a:t>
            </a:r>
          </a:p>
          <a:p>
            <a:pPr marL="114300" indent="0">
              <a:buNone/>
            </a:pPr>
            <a:r>
              <a:rPr lang="en-US" dirty="0"/>
              <a:t>[1] I heard about that restaurant.</a:t>
            </a:r>
          </a:p>
          <a:p>
            <a:pPr marL="114300" indent="0">
              <a:buNone/>
            </a:pPr>
            <a:r>
              <a:rPr lang="en-US" dirty="0"/>
              <a:t>[2] I've never been there.</a:t>
            </a:r>
          </a:p>
          <a:p>
            <a:pPr marL="114300" indent="0">
              <a:buNone/>
            </a:pPr>
            <a:r>
              <a:rPr lang="en-US" dirty="0"/>
              <a:t>[3] I hate that restaurant !</a:t>
            </a:r>
          </a:p>
          <a:p>
            <a:pPr marL="114300" indent="0">
              <a:buNone/>
            </a:pPr>
            <a:r>
              <a:rPr lang="en-US" dirty="0"/>
              <a:t>[4] I love that restaurant !</a:t>
            </a:r>
          </a:p>
          <a:p>
            <a:pPr marL="114300" indent="0">
              <a:buNone/>
            </a:pPr>
            <a:r>
              <a:rPr lang="en-US" dirty="0"/>
              <a:t>  &gt;&gt; </a:t>
            </a:r>
            <a:r>
              <a:rPr lang="en-US" dirty="0" smtClean="0"/>
              <a:t>2</a:t>
            </a:r>
          </a:p>
          <a:p>
            <a:pPr marL="114300" indent="0">
              <a:buNone/>
            </a:pPr>
            <a:endParaRPr lang="en-US" sz="1050" dirty="0"/>
          </a:p>
          <a:p>
            <a:pPr marL="114300" indent="0">
              <a:buNone/>
            </a:pPr>
            <a:r>
              <a:rPr lang="en-US" dirty="0"/>
              <a:t>    User says "I've never been there."</a:t>
            </a:r>
          </a:p>
          <a:p>
            <a:pPr marL="114300" indent="0">
              <a:buNone/>
            </a:pPr>
            <a:r>
              <a:rPr lang="en-US" dirty="0"/>
              <a:t>    Agent says "The problem is that the restaurant is situated in a </a:t>
            </a:r>
            <a:r>
              <a:rPr lang="en-US" dirty="0" err="1"/>
              <a:t>tourestic</a:t>
            </a:r>
            <a:r>
              <a:rPr lang="en-US" dirty="0"/>
              <a:t> zone..“</a:t>
            </a:r>
          </a:p>
          <a:p>
            <a:pPr marL="114300" indent="0">
              <a:buNone/>
            </a:pPr>
            <a:r>
              <a:rPr lang="en-US" dirty="0" smtClean="0"/>
              <a:t>…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83749" y="1485329"/>
            <a:ext cx="3888432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71999" y="1484784"/>
            <a:ext cx="4176465" cy="52255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492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Implémentation du modèle de dialogue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(</a:t>
            </a:r>
            <a:r>
              <a:rPr lang="fr-FR" dirty="0" err="1" smtClean="0"/>
              <a:t>feb</a:t>
            </a:r>
            <a:r>
              <a:rPr lang="fr-FR" dirty="0" smtClean="0"/>
              <a:t> 16 – </a:t>
            </a:r>
            <a:r>
              <a:rPr lang="fr-FR" dirty="0" err="1" smtClean="0"/>
              <a:t>oct</a:t>
            </a:r>
            <a:r>
              <a:rPr lang="fr-FR" dirty="0" smtClean="0"/>
              <a:t> 17)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Implémentation de dialogues sur D4G. [mars 2016]</a:t>
            </a:r>
          </a:p>
          <a:p>
            <a:endParaRPr lang="fr-FR" dirty="0"/>
          </a:p>
          <a:p>
            <a:r>
              <a:rPr lang="fr-FR" dirty="0"/>
              <a:t>Rédaction d’articles. [IVA: avril 2016]</a:t>
            </a:r>
          </a:p>
          <a:p>
            <a:endParaRPr lang="fr-FR" dirty="0"/>
          </a:p>
          <a:p>
            <a:r>
              <a:rPr lang="fr-FR" dirty="0"/>
              <a:t>Insertion des relations interpersonnelles dans la négociation. [été 2016]</a:t>
            </a:r>
          </a:p>
          <a:p>
            <a:endParaRPr lang="fr-FR" dirty="0"/>
          </a:p>
          <a:p>
            <a:r>
              <a:rPr lang="fr-FR" dirty="0"/>
              <a:t>Raisonnement sur les stratégies de l’interlocuteur (Théorie de </a:t>
            </a:r>
            <a:r>
              <a:rPr lang="fr-FR" dirty="0" smtClean="0"/>
              <a:t>l’esprit – </a:t>
            </a:r>
            <a:r>
              <a:rPr lang="fr-FR" dirty="0" err="1" smtClean="0"/>
              <a:t>ToM</a:t>
            </a:r>
            <a:r>
              <a:rPr lang="fr-FR" dirty="0" smtClean="0"/>
              <a:t>  Frith05).  [Octobre 2016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dirty="0"/>
              <a:t>Validation du modèle dialogique. [fin 2016]</a:t>
            </a:r>
          </a:p>
          <a:p>
            <a:endParaRPr lang="fr-FR" dirty="0"/>
          </a:p>
          <a:p>
            <a:r>
              <a:rPr lang="fr-FR" dirty="0"/>
              <a:t>Rédaction du manuscrit de thèse. [2017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8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Dialogue humain /agent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55576" y="1628800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ialogue humain/agent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628800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orienté tâche (Allen, 1995)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1599" y="5034336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Communication sur le long terme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3780" y="5186412"/>
            <a:ext cx="2088232" cy="1042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Aspect social du dialogue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Flèche vers le bas 41"/>
          <p:cNvSpPr/>
          <p:nvPr/>
        </p:nvSpPr>
        <p:spPr>
          <a:xfrm>
            <a:off x="1239194" y="3111024"/>
            <a:ext cx="792088" cy="1583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droite 42"/>
          <p:cNvSpPr/>
          <p:nvPr/>
        </p:nvSpPr>
        <p:spPr>
          <a:xfrm>
            <a:off x="3131840" y="1628800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4572000" y="2675684"/>
            <a:ext cx="24482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Dialogue collaboratif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(Rich, 2000)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3150044" y="5412629"/>
            <a:ext cx="1224136" cy="5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4595833" y="5949280"/>
            <a:ext cx="2480681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Comportement plus « naturel »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1732" y="6276016"/>
            <a:ext cx="32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(</a:t>
            </a:r>
            <a:r>
              <a:rPr lang="fr-FR" i="1" dirty="0" err="1"/>
              <a:t>Bickmore</a:t>
            </a:r>
            <a:r>
              <a:rPr lang="fr-FR" i="1" dirty="0"/>
              <a:t>, 2005</a:t>
            </a:r>
            <a:r>
              <a:rPr lang="fr-FR" i="1" dirty="0" smtClean="0"/>
              <a:t>), IVA</a:t>
            </a:r>
            <a:r>
              <a:rPr lang="fr-FR" i="1" dirty="0"/>
              <a:t>, </a:t>
            </a:r>
            <a:r>
              <a:rPr lang="fr-FR" i="1" dirty="0" err="1" smtClean="0"/>
              <a:t>ACII</a:t>
            </a:r>
            <a:r>
              <a:rPr lang="fr-FR" i="1" dirty="0" smtClean="0"/>
              <a:t>…</a:t>
            </a:r>
            <a:endParaRPr lang="fr-FR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08304" y="2218432"/>
            <a:ext cx="1728192" cy="7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But (s)</a:t>
            </a:r>
          </a:p>
          <a:p>
            <a:pPr algn="ctr"/>
            <a:r>
              <a:rPr lang="fr-FR" sz="2000" b="1" dirty="0" smtClean="0"/>
              <a:t>à satisfaire</a:t>
            </a:r>
            <a:endParaRPr lang="fr-FR" sz="2000" b="1" dirty="0"/>
          </a:p>
        </p:txBody>
      </p:sp>
      <p:sp>
        <p:nvSpPr>
          <p:cNvPr id="7" name="Accolade fermante 6"/>
          <p:cNvSpPr/>
          <p:nvPr/>
        </p:nvSpPr>
        <p:spPr>
          <a:xfrm>
            <a:off x="7020272" y="1923616"/>
            <a:ext cx="288032" cy="1302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179091" y="3938307"/>
            <a:ext cx="24288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Planification </a:t>
            </a:r>
            <a:r>
              <a:rPr lang="fr-FR" dirty="0">
                <a:solidFill>
                  <a:schemeClr val="tx1"/>
                </a:solidFill>
              </a:rPr>
              <a:t>réactive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23674" y="3938307"/>
            <a:ext cx="236475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Stratégie de dialogue</a:t>
            </a:r>
          </a:p>
        </p:txBody>
      </p:sp>
      <p:cxnSp>
        <p:nvCxnSpPr>
          <p:cNvPr id="16" name="Connecteur en angle 15"/>
          <p:cNvCxnSpPr>
            <a:stCxn id="45" idx="2"/>
            <a:endCxn id="12" idx="0"/>
          </p:cNvCxnSpPr>
          <p:nvPr/>
        </p:nvCxnSpPr>
        <p:spPr>
          <a:xfrm rot="5400000">
            <a:off x="4823560" y="2965730"/>
            <a:ext cx="542543" cy="14026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45" idx="2"/>
            <a:endCxn id="13" idx="0"/>
          </p:cNvCxnSpPr>
          <p:nvPr/>
        </p:nvCxnSpPr>
        <p:spPr>
          <a:xfrm rot="16200000" flipH="1">
            <a:off x="6229821" y="2962078"/>
            <a:ext cx="542543" cy="14099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42" grpId="0" animBg="1"/>
      <p:bldP spid="46" grpId="0" animBg="1"/>
      <p:bldP spid="47" grpId="0" animBg="1"/>
      <p:bldP spid="48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Impact des dimensions sociales sur la stratégies de dialogue</a:t>
            </a:r>
          </a:p>
          <a:p>
            <a:pPr lvl="1"/>
            <a:r>
              <a:rPr lang="fr-FR" dirty="0" smtClean="0"/>
              <a:t>2 conditions : avec ou sans relation interpersonnelle dans le choix de la prochaine </a:t>
            </a:r>
            <a:r>
              <a:rPr lang="fr-FR" dirty="0" err="1" smtClean="0"/>
              <a:t>utterance</a:t>
            </a:r>
            <a:endParaRPr lang="fr-FR" dirty="0" smtClean="0"/>
          </a:p>
          <a:p>
            <a:pPr lvl="1"/>
            <a:r>
              <a:rPr lang="fr-FR" dirty="0" smtClean="0"/>
              <a:t>H1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plus agréable</a:t>
            </a:r>
          </a:p>
          <a:p>
            <a:pPr lvl="1"/>
            <a:r>
              <a:rPr lang="fr-FR" dirty="0" smtClean="0"/>
              <a:t>H2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plus rapide à converger</a:t>
            </a:r>
          </a:p>
          <a:p>
            <a:r>
              <a:rPr lang="fr-FR" b="1" dirty="0" smtClean="0"/>
              <a:t>Personnalité et RI</a:t>
            </a:r>
          </a:p>
          <a:p>
            <a:pPr lvl="2"/>
            <a:r>
              <a:rPr lang="fr-FR" dirty="0" smtClean="0"/>
              <a:t>Théorie: personnalité + rôle social affecte la RI</a:t>
            </a:r>
          </a:p>
          <a:p>
            <a:pPr lvl="1"/>
            <a:r>
              <a:rPr lang="fr-FR" dirty="0" smtClean="0"/>
              <a:t>2 conditions: comportement neutre vs adaptation à la RI perçue en fonction des réponses de l’utilisateur (</a:t>
            </a:r>
            <a:r>
              <a:rPr lang="fr-FR" dirty="0" err="1" smtClean="0"/>
              <a:t>ToM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Questionnaire de personnalité</a:t>
            </a:r>
          </a:p>
          <a:p>
            <a:pPr lvl="2"/>
            <a:r>
              <a:rPr lang="fr-FR" dirty="0" smtClean="0"/>
              <a:t>Utilisateur: H3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est-ce que la RI détectée par l’agent correspond à la personnalité</a:t>
            </a:r>
          </a:p>
          <a:p>
            <a:pPr lvl="2"/>
            <a:r>
              <a:rPr lang="fr-FR" dirty="0" smtClean="0"/>
              <a:t>De l’agent (rempli par l’utilisateur): H4 </a:t>
            </a:r>
            <a:r>
              <a:rPr lang="fr-FR" dirty="0" smtClean="0">
                <a:sym typeface="Wingdings" panose="05000000000000000000" pitchFamily="2" charset="2"/>
              </a:rPr>
              <a:t> l’utilisateur a perçu correctement la RI exprimée par l’agent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92821"/>
            <a:ext cx="9017875" cy="990600"/>
          </a:xfrm>
        </p:spPr>
        <p:txBody>
          <a:bodyPr/>
          <a:lstStyle/>
          <a:p>
            <a:pPr algn="ctr"/>
            <a:r>
              <a:rPr lang="fr-FR" dirty="0"/>
              <a:t>Merci pour votre attention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/>
              <a:t>Essor des travaux sur le comportement sociaux des ACA. [</a:t>
            </a:r>
            <a:r>
              <a:rPr lang="fr-FR" sz="2000" dirty="0" smtClean="0"/>
              <a:t>Bickmore2002</a:t>
            </a:r>
            <a:r>
              <a:rPr lang="fr-FR" sz="2800" dirty="0" smtClean="0"/>
              <a:t>…]</a:t>
            </a:r>
          </a:p>
          <a:p>
            <a:endParaRPr lang="fr-FR" dirty="0" smtClean="0"/>
          </a:p>
          <a:p>
            <a:r>
              <a:rPr lang="fr-FR" sz="2800" b="1" dirty="0" smtClean="0"/>
              <a:t>Intérêt</a:t>
            </a:r>
            <a:r>
              <a:rPr lang="fr-FR" sz="2800" dirty="0" smtClean="0"/>
              <a:t> </a:t>
            </a:r>
            <a:r>
              <a:rPr lang="fr-FR" dirty="0" smtClean="0"/>
              <a:t>: </a:t>
            </a:r>
          </a:p>
          <a:p>
            <a:pPr lvl="2"/>
            <a:r>
              <a:rPr lang="fr-FR" sz="2000" dirty="0" smtClean="0"/>
              <a:t>Comportement social améliore l’interaction avec l’utilisateur. </a:t>
            </a:r>
            <a:r>
              <a:rPr lang="fr-FR" dirty="0" smtClean="0"/>
              <a:t>(Bickmore,2005)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Augmenter la crédibilité de l’agent. </a:t>
            </a:r>
            <a:r>
              <a:rPr lang="fr-FR" dirty="0" smtClean="0"/>
              <a:t>(De Ruyter, B &amp; al, 2005)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dirty="0" smtClean="0"/>
              <a:t>Acceptation </a:t>
            </a:r>
            <a:r>
              <a:rPr lang="fr-FR" sz="2000" dirty="0"/>
              <a:t>de l’agent par l’utilisateur (humain</a:t>
            </a:r>
            <a:r>
              <a:rPr lang="fr-FR" sz="2000" dirty="0" smtClean="0"/>
              <a:t>). </a:t>
            </a:r>
            <a:r>
              <a:rPr lang="fr-FR" sz="2000" dirty="0"/>
              <a:t> </a:t>
            </a:r>
            <a:r>
              <a:rPr lang="fr-FR" dirty="0" smtClean="0"/>
              <a:t>(Nass,2000)</a:t>
            </a:r>
          </a:p>
          <a:p>
            <a:pPr marL="548640" lvl="2" indent="0">
              <a:buNone/>
            </a:pPr>
            <a:endParaRPr lang="fr-FR" sz="2000" dirty="0"/>
          </a:p>
          <a:p>
            <a:pPr lvl="2"/>
            <a:r>
              <a:rPr lang="fr-FR" sz="2000" dirty="0"/>
              <a:t>Assurer la durabilité de la relation avec l’utilisateur.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, 2005</a:t>
            </a:r>
            <a:r>
              <a:rPr lang="fr-FR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031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466" y="5517232"/>
            <a:ext cx="8229600" cy="10081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Etudier l’impact de la relation interpersonnelle sur les stratégies de dialogue.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59832" y="1556792"/>
            <a:ext cx="25202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Dialogue Agent/humain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9832" y="3140968"/>
            <a:ext cx="27363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But(s) du dialogue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5952" y="4612440"/>
            <a:ext cx="340804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Relations interpersonnelles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>
            <a:off x="4067944" y="2420888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48826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48827"/>
            <a:ext cx="1657143" cy="135238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683569" y="3212976"/>
            <a:ext cx="165714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Stratégies de dialogues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516216" y="3148289"/>
            <a:ext cx="1657142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Stratégies de dialogues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3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AF3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AF3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qu’un « dialogue social avec un ACA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Selon (Laver, 1981; </a:t>
            </a:r>
            <a:r>
              <a:rPr lang="fr-FR" dirty="0" err="1" smtClean="0"/>
              <a:t>Bickmore</a:t>
            </a:r>
            <a:r>
              <a:rPr lang="fr-FR" dirty="0" smtClean="0"/>
              <a:t>, 2012):</a:t>
            </a:r>
          </a:p>
          <a:p>
            <a:pPr lvl="1"/>
            <a:r>
              <a:rPr lang="fr-FR" dirty="0" smtClean="0"/>
              <a:t>Discussion sur des sujets neutres</a:t>
            </a:r>
          </a:p>
          <a:p>
            <a:pPr lvl="1"/>
            <a:r>
              <a:rPr lang="fr-FR" dirty="0" smtClean="0"/>
              <a:t>Partage d’expériences personnelles, </a:t>
            </a:r>
            <a:r>
              <a:rPr lang="fr-FR" b="1" dirty="0" smtClean="0"/>
              <a:t>préférences</a:t>
            </a:r>
            <a:r>
              <a:rPr lang="fr-FR" dirty="0" smtClean="0"/>
              <a:t>, et </a:t>
            </a:r>
            <a:r>
              <a:rPr lang="fr-FR" b="1" dirty="0" smtClean="0"/>
              <a:t>opinions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Notre contexte:</a:t>
            </a:r>
          </a:p>
          <a:p>
            <a:pPr lvl="1"/>
            <a:r>
              <a:rPr lang="fr-FR" dirty="0" smtClean="0"/>
              <a:t>Sujet de discussion avec finalité (ex: choisir un restaurant)</a:t>
            </a:r>
          </a:p>
          <a:p>
            <a:pPr lvl="1"/>
            <a:r>
              <a:rPr lang="fr-FR" dirty="0" smtClean="0"/>
              <a:t>Discussion sur les préférences → </a:t>
            </a:r>
            <a:r>
              <a:rPr lang="fr-FR" b="1" dirty="0" smtClean="0"/>
              <a:t>négociation</a:t>
            </a:r>
            <a:r>
              <a:rPr lang="fr-FR" dirty="0" smtClean="0"/>
              <a:t> coopérative sur les préférences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411760" y="2997200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Représenter et échanger des </a:t>
            </a:r>
            <a:r>
              <a:rPr lang="fr-FR" b="1" dirty="0" smtClean="0"/>
              <a:t>préférences</a:t>
            </a:r>
            <a:endParaRPr lang="fr-FR" b="1" dirty="0"/>
          </a:p>
        </p:txBody>
      </p:sp>
      <p:grpSp>
        <p:nvGrpSpPr>
          <p:cNvPr id="10" name="Groupe 9"/>
          <p:cNvGrpSpPr/>
          <p:nvPr/>
        </p:nvGrpSpPr>
        <p:grpSpPr>
          <a:xfrm>
            <a:off x="6516216" y="5517232"/>
            <a:ext cx="1454244" cy="873388"/>
            <a:chOff x="6516216" y="5517232"/>
            <a:chExt cx="1454244" cy="873388"/>
          </a:xfrm>
        </p:grpSpPr>
        <p:sp>
          <p:nvSpPr>
            <p:cNvPr id="7" name="ZoneTexte 6"/>
            <p:cNvSpPr txBox="1"/>
            <p:nvPr/>
          </p:nvSpPr>
          <p:spPr>
            <a:xfrm>
              <a:off x="6516216" y="602128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but commun</a:t>
              </a:r>
              <a:endParaRPr lang="fr-FR" i="1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 flipV="1">
              <a:off x="6948264" y="5517232"/>
              <a:ext cx="7200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14017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Négociation coopérative dans le dialogue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6486"/>
            <a:ext cx="8229600" cy="4876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Centré sur la performance de la négociation</a:t>
            </a:r>
          </a:p>
          <a:p>
            <a:pPr lvl="1"/>
            <a:r>
              <a:rPr lang="fr-FR" dirty="0" smtClean="0"/>
              <a:t>(Comment obtenir le meilleur compromis)</a:t>
            </a:r>
          </a:p>
          <a:p>
            <a:pPr lvl="1"/>
            <a:endParaRPr lang="fr-FR" dirty="0"/>
          </a:p>
          <a:p>
            <a:pPr lvl="1"/>
            <a:r>
              <a:rPr lang="en-US" sz="1900" i="1" dirty="0"/>
              <a:t>L. </a:t>
            </a:r>
            <a:r>
              <a:rPr lang="en-US" sz="1900" i="1" dirty="0" err="1"/>
              <a:t>Amgoud</a:t>
            </a:r>
            <a:r>
              <a:rPr lang="en-US" sz="1900" i="1" dirty="0"/>
              <a:t>, S. Parsons, and N. </a:t>
            </a:r>
            <a:r>
              <a:rPr lang="en-US" sz="1900" i="1" dirty="0" err="1"/>
              <a:t>Maudet</a:t>
            </a:r>
            <a:r>
              <a:rPr lang="en-US" sz="1900" i="1" dirty="0"/>
              <a:t>. Arguments, dialogue, and negotiation. a </a:t>
            </a:r>
            <a:r>
              <a:rPr lang="en-US" sz="1900" i="1" dirty="0" err="1"/>
              <a:t>a</a:t>
            </a:r>
            <a:r>
              <a:rPr lang="en-US" sz="1900" i="1" dirty="0"/>
              <a:t>, 10(11) :02, 2000</a:t>
            </a:r>
            <a:r>
              <a:rPr lang="en-US" dirty="0" smtClean="0"/>
              <a:t>.</a:t>
            </a:r>
          </a:p>
          <a:p>
            <a:pPr lvl="1"/>
            <a:r>
              <a:rPr lang="en-US" sz="1900" i="1" dirty="0"/>
              <a:t>A. </a:t>
            </a:r>
            <a:r>
              <a:rPr lang="en-US" sz="1900" i="1" dirty="0" err="1"/>
              <a:t>Daskalopulu</a:t>
            </a:r>
            <a:r>
              <a:rPr lang="en-US" sz="1900" i="1" dirty="0"/>
              <a:t>, C. Reed, and U. U. P. </a:t>
            </a:r>
            <a:r>
              <a:rPr lang="en-US" sz="1900" i="1" dirty="0" err="1"/>
              <a:t>Uk</a:t>
            </a:r>
            <a:r>
              <a:rPr lang="en-US" sz="1900" i="1" dirty="0"/>
              <a:t>. Handling preferences in negotiation dialogue frames. 1998</a:t>
            </a:r>
            <a:r>
              <a:rPr lang="en-US" sz="1900" i="1" dirty="0" smtClean="0"/>
              <a:t>.</a:t>
            </a:r>
            <a:endParaRPr lang="en-US" sz="1900" i="1" dirty="0"/>
          </a:p>
          <a:p>
            <a:pPr lvl="1"/>
            <a:r>
              <a:rPr lang="en-US" sz="1900" i="1" dirty="0"/>
              <a:t>P. </a:t>
            </a:r>
            <a:r>
              <a:rPr lang="en-US" sz="1900" i="1" dirty="0" err="1"/>
              <a:t>McBurney</a:t>
            </a:r>
            <a:r>
              <a:rPr lang="en-US" sz="1900" i="1" dirty="0"/>
              <a:t> and S. Parsons. A denotational semantics for deliberation dialogues . IEEE Computer Society, 2004</a:t>
            </a:r>
            <a:endParaRPr lang="fr-FR" sz="1900" i="1" dirty="0"/>
          </a:p>
          <a:p>
            <a:pPr lvl="1"/>
            <a:endParaRPr lang="fr-FR" sz="19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195736" y="5315835"/>
            <a:ext cx="47525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Aspect social ignoré ou peu traité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 et motivation  </a:t>
            </a:r>
          </a:p>
        </p:txBody>
      </p:sp>
    </p:spTree>
    <p:extLst>
      <p:ext uri="{BB962C8B-B14F-4D97-AF65-F5344CB8AC3E}">
        <p14:creationId xmlns:p14="http://schemas.microsoft.com/office/powerpoint/2010/main" val="39273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20" y="533400"/>
            <a:ext cx="944916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Etat de l’art: </a:t>
            </a:r>
            <a:r>
              <a:rPr lang="fr-FR" sz="3100" dirty="0" smtClean="0"/>
              <a:t>les relations </a:t>
            </a:r>
            <a:r>
              <a:rPr lang="fr-FR" sz="3100" dirty="0" smtClean="0"/>
              <a:t>interpersonnelles dans le dialogue</a:t>
            </a:r>
            <a:endParaRPr lang="fr-FR" sz="3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654-F2CE-49A0-9D19-A7352813778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4" y="1612483"/>
            <a:ext cx="2289846" cy="1069511"/>
          </a:xfrm>
          <a:prstGeom prst="rect">
            <a:avLst/>
          </a:prstGeom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2339752" y="1612483"/>
            <a:ext cx="6448836" cy="1069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err="1">
                <a:solidFill>
                  <a:schemeClr val="dk1"/>
                </a:solidFill>
              </a:rPr>
              <a:t>Autom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dirty="0">
                <a:solidFill>
                  <a:schemeClr val="dk1"/>
                </a:solidFill>
              </a:rPr>
              <a:t>(Kidd CD,08) :  </a:t>
            </a:r>
            <a:r>
              <a:rPr lang="fr-FR" sz="2000" dirty="0">
                <a:solidFill>
                  <a:schemeClr val="dk1"/>
                </a:solidFill>
              </a:rPr>
              <a:t>un conseiller en perte de poids placé dans le domicile des utilisateurs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3" y="2856852"/>
            <a:ext cx="2289847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2339752" y="2856852"/>
            <a:ext cx="6448836" cy="1148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/>
              <a:t>REA</a:t>
            </a:r>
            <a:r>
              <a:rPr lang="fr-FR" sz="2400" dirty="0"/>
              <a:t> </a:t>
            </a:r>
            <a:r>
              <a:rPr lang="fr-FR" dirty="0"/>
              <a:t>(</a:t>
            </a:r>
            <a:r>
              <a:rPr lang="fr-FR" dirty="0" err="1"/>
              <a:t>Bickmore</a:t>
            </a:r>
            <a:r>
              <a:rPr lang="fr-FR" dirty="0"/>
              <a:t> ,02</a:t>
            </a:r>
            <a:r>
              <a:rPr lang="fr-FR" dirty="0"/>
              <a:t>):  </a:t>
            </a:r>
            <a:r>
              <a:rPr lang="fr-FR" sz="2000" dirty="0"/>
              <a:t>ACA qui joue le rôle </a:t>
            </a:r>
            <a:r>
              <a:rPr lang="fr-FR" sz="2000" dirty="0" smtClean="0"/>
              <a:t>d’agent immobilier</a:t>
            </a:r>
            <a:r>
              <a:rPr lang="fr-FR" sz="2000" dirty="0"/>
              <a:t>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11760" y="5526929"/>
            <a:ext cx="6448836" cy="1070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 smtClean="0"/>
              <a:t>AlwaysOn</a:t>
            </a:r>
            <a:r>
              <a:rPr lang="fr-FR" dirty="0" smtClean="0"/>
              <a:t>(Rich,13):</a:t>
            </a:r>
            <a:r>
              <a:rPr lang="fr-FR" sz="2000" b="1" dirty="0" smtClean="0"/>
              <a:t> </a:t>
            </a:r>
            <a:r>
              <a:rPr lang="fr-FR" sz="2000" dirty="0" smtClean="0"/>
              <a:t>Compagnon artificiel pour les personnes âgées isolées. </a:t>
            </a:r>
            <a:endParaRPr lang="fr-FR" sz="20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5" y="4142692"/>
            <a:ext cx="2289846" cy="11742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9752" y="4142692"/>
            <a:ext cx="6448836" cy="1174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/>
              <a:t>FitTrack</a:t>
            </a:r>
            <a:r>
              <a:rPr lang="fr-FR" sz="2000" b="1" dirty="0"/>
              <a:t> </a:t>
            </a:r>
            <a:r>
              <a:rPr lang="fr-FR" dirty="0"/>
              <a:t>(Bickmore,06</a:t>
            </a:r>
            <a:r>
              <a:rPr lang="fr-FR" dirty="0" smtClean="0"/>
              <a:t>):</a:t>
            </a:r>
            <a:r>
              <a:rPr lang="fr-FR" sz="2000" b="1" dirty="0" smtClean="0"/>
              <a:t> </a:t>
            </a:r>
            <a:r>
              <a:rPr lang="fr-FR" sz="2000" dirty="0"/>
              <a:t>conseiller </a:t>
            </a:r>
            <a:r>
              <a:rPr lang="fr-FR" sz="2000" dirty="0"/>
              <a:t>visant à modifier les comportements de santé. 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4" y="5457404"/>
            <a:ext cx="2289845" cy="12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35280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Dimensions des </a:t>
            </a:r>
            <a:r>
              <a:rPr lang="fr-FR" dirty="0" smtClean="0"/>
              <a:t>relations interpersonnelles </a:t>
            </a:r>
            <a:r>
              <a:rPr lang="fr-FR" sz="2700" dirty="0"/>
              <a:t>(</a:t>
            </a:r>
            <a:r>
              <a:rPr lang="fr-FR" sz="2700" dirty="0" err="1" smtClean="0"/>
              <a:t>Svenniving</a:t>
            </a:r>
            <a:r>
              <a:rPr lang="fr-FR" sz="2700" dirty="0" smtClean="0"/>
              <a:t>, 1998)</a:t>
            </a:r>
            <a:endParaRPr lang="fr-FR" sz="2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6408" y="5805264"/>
            <a:ext cx="8291264" cy="8640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i="1" dirty="0" smtClean="0"/>
              <a:t>Les relations sociales sont l’ensemble des activités que deux interlocuteurs s’engagent à réaliser ensemble. </a:t>
            </a:r>
            <a:r>
              <a:rPr lang="fr-FR" sz="1900" i="1" dirty="0" smtClean="0"/>
              <a:t>(</a:t>
            </a:r>
            <a:r>
              <a:rPr lang="fr-FR" sz="1900" i="1" dirty="0" err="1" smtClean="0"/>
              <a:t>Bickmore</a:t>
            </a:r>
            <a:r>
              <a:rPr lang="fr-FR" sz="1900" i="1" dirty="0" smtClean="0"/>
              <a:t>, 2012)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2758413" y="1889043"/>
            <a:ext cx="1066800" cy="329184"/>
          </a:xfrm>
        </p:spPr>
        <p:txBody>
          <a:bodyPr/>
          <a:lstStyle/>
          <a:p>
            <a:fld id="{3E09C654-F2CE-49A0-9D19-A7352813778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7924" y="1987387"/>
            <a:ext cx="7704856" cy="36724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809073" y="2276872"/>
            <a:ext cx="3312366" cy="1440160"/>
            <a:chOff x="5904148" y="3358445"/>
            <a:chExt cx="1512168" cy="144016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5904148" y="3790493"/>
              <a:ext cx="1512168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Pouvoir d’influence</a:t>
              </a:r>
              <a:endParaRPr lang="fr-FR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904148" y="3358445"/>
              <a:ext cx="151216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Dominance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788023" y="2276872"/>
            <a:ext cx="3312367" cy="1440160"/>
            <a:chOff x="4608004" y="3358445"/>
            <a:chExt cx="2664296" cy="144016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4608004" y="3791946"/>
              <a:ext cx="2664296" cy="10066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Partage</a:t>
              </a:r>
            </a:p>
            <a:p>
              <a:pPr algn="ctr"/>
              <a:r>
                <a:rPr lang="fr-FR" dirty="0" smtClean="0"/>
                <a:t> (culture, obligations, comportement)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666772" y="3358445"/>
              <a:ext cx="2605528" cy="35858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Solidarité</a:t>
              </a:r>
              <a:endParaRPr lang="fr-FR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809072" y="4003611"/>
            <a:ext cx="3312366" cy="1441613"/>
            <a:chOff x="5904148" y="3356992"/>
            <a:chExt cx="2229122" cy="1441613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904148" y="3790493"/>
              <a:ext cx="2229122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Degré d’appréciation</a:t>
              </a:r>
            </a:p>
            <a:p>
              <a:pPr algn="ctr"/>
              <a:r>
                <a:rPr lang="fr-FR" dirty="0" smtClean="0">
                  <a:sym typeface="Wingdings" panose="05000000000000000000" pitchFamily="2" charset="2"/>
                </a:rPr>
                <a:t> attachement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5904148" y="3356992"/>
              <a:ext cx="2229122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Affect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788024" y="4003611"/>
            <a:ext cx="3312367" cy="1441613"/>
            <a:chOff x="5904147" y="3356992"/>
            <a:chExt cx="2989379" cy="1441613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904147" y="3790493"/>
              <a:ext cx="2989379" cy="100811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Echange d’informations personnelles </a:t>
              </a:r>
            </a:p>
            <a:p>
              <a:pPr algn="ctr"/>
              <a:r>
                <a:rPr lang="fr-FR" dirty="0" smtClean="0"/>
                <a:t>(largeur profondeur)</a:t>
              </a:r>
              <a:endParaRPr lang="fr-FR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904148" y="3356992"/>
              <a:ext cx="2989378" cy="36004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Familiarité</a:t>
              </a:r>
              <a:endParaRPr lang="fr-FR" dirty="0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91386" y="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Etat de l’art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072" y="2276872"/>
            <a:ext cx="3312367" cy="14401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9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1967</Words>
  <Application>Microsoft Office PowerPoint</Application>
  <PresentationFormat>Affichage à l'écran (4:3)</PresentationFormat>
  <Paragraphs>415</Paragraphs>
  <Slides>31</Slides>
  <Notes>10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Clarté</vt:lpstr>
      <vt:lpstr>Gestion opportuniste du dialogue social</vt:lpstr>
      <vt:lpstr>Plan</vt:lpstr>
      <vt:lpstr>Dialogue humain /agent</vt:lpstr>
      <vt:lpstr>Contexte: </vt:lpstr>
      <vt:lpstr>Objectifs</vt:lpstr>
      <vt:lpstr>Qu’est-ce qu’un « dialogue social avec un ACA »</vt:lpstr>
      <vt:lpstr>Négociation coopérative dans le dialogue</vt:lpstr>
      <vt:lpstr>Etat de l’art: les relations interpersonnelles dans le dialogue</vt:lpstr>
      <vt:lpstr>Dimensions des relations interpersonnelles (Svenniving, 1998)</vt:lpstr>
      <vt:lpstr>Plan des contributions (jan 15 – feb 16)</vt:lpstr>
      <vt:lpstr>Contributions</vt:lpstr>
      <vt:lpstr>Structure linguistique</vt:lpstr>
      <vt:lpstr>Structure Intentionnelle</vt:lpstr>
      <vt:lpstr>Structure Intentionnelle et dimension sociale</vt:lpstr>
      <vt:lpstr>Exemple d’une analyse en DSP</vt:lpstr>
      <vt:lpstr>Exemple d’une analyse en DSP</vt:lpstr>
      <vt:lpstr>Résultats obtenus (1)</vt:lpstr>
      <vt:lpstr>Résultats obtenus (1)</vt:lpstr>
      <vt:lpstr>Résultats obtenus (2)</vt:lpstr>
      <vt:lpstr>Notre modèle de dialogue</vt:lpstr>
      <vt:lpstr>Notre modèle de dialogue</vt:lpstr>
      <vt:lpstr>Modèle de préférences</vt:lpstr>
      <vt:lpstr>Modèle de préférences</vt:lpstr>
      <vt:lpstr>Etat de la négociation</vt:lpstr>
      <vt:lpstr>Les actes de dialogue</vt:lpstr>
      <vt:lpstr>Implémentation Java + Disco</vt:lpstr>
      <vt:lpstr>Arbres de dialogue D4g</vt:lpstr>
      <vt:lpstr>Représentation de dialogue  sur Disco</vt:lpstr>
      <vt:lpstr>Perspectives (feb 16 – oct 17)</vt:lpstr>
      <vt:lpstr>Validation</vt:lpstr>
      <vt:lpstr>Merci pour votre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opportuniste du dialogue social</dc:title>
  <dc:creator>Lydia</dc:creator>
  <cp:lastModifiedBy>Lydia</cp:lastModifiedBy>
  <cp:revision>164</cp:revision>
  <dcterms:created xsi:type="dcterms:W3CDTF">2016-02-08T08:54:49Z</dcterms:created>
  <dcterms:modified xsi:type="dcterms:W3CDTF">2016-02-22T20:41:33Z</dcterms:modified>
</cp:coreProperties>
</file>