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sldIdLst>
    <p:sldId id="256" r:id="rId4"/>
    <p:sldId id="298" r:id="rId5"/>
    <p:sldId id="301" r:id="rId6"/>
    <p:sldId id="302" r:id="rId7"/>
    <p:sldId id="303" r:id="rId8"/>
    <p:sldId id="304" r:id="rId9"/>
    <p:sldId id="305" r:id="rId10"/>
    <p:sldId id="334" r:id="rId11"/>
    <p:sldId id="306" r:id="rId12"/>
    <p:sldId id="332" r:id="rId13"/>
    <p:sldId id="333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3E9"/>
    <a:srgbClr val="A4B4EA"/>
    <a:srgbClr val="F8B2A3"/>
    <a:srgbClr val="98D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30" y="2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93504" y="411510"/>
            <a:ext cx="5526968" cy="3024337"/>
          </a:xfrm>
        </p:spPr>
        <p:txBody>
          <a:bodyPr/>
          <a:lstStyle/>
          <a:p>
            <a:pPr lvl="0" algn="ctr"/>
            <a:r>
              <a:rPr lang="fr-FR" sz="3200" dirty="0">
                <a:solidFill>
                  <a:schemeClr val="bg2">
                    <a:lumMod val="25000"/>
                  </a:schemeClr>
                </a:solidFill>
                <a:latin typeface="Arial (En-têtes)"/>
              </a:rPr>
              <a:t>Un modèle de négociation collaborative basé sur la</a:t>
            </a:r>
            <a:br>
              <a:rPr lang="fr-FR" sz="3200" dirty="0">
                <a:solidFill>
                  <a:schemeClr val="bg2">
                    <a:lumMod val="25000"/>
                  </a:schemeClr>
                </a:solidFill>
                <a:latin typeface="Arial (En-têtes)"/>
              </a:rPr>
            </a:br>
            <a:r>
              <a:rPr lang="fr-FR" sz="3200" dirty="0">
                <a:solidFill>
                  <a:schemeClr val="bg2">
                    <a:lumMod val="25000"/>
                  </a:schemeClr>
                </a:solidFill>
                <a:latin typeface="Arial (En-têtes)"/>
              </a:rPr>
              <a:t>relation de dominance</a:t>
            </a:r>
            <a:endParaRPr lang="en-US" altLang="ko-KR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59186" y="3063101"/>
            <a:ext cx="5219924" cy="1049692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/>
              <a:t>Lydia OULD OUALI (LIMSI-CNRS / UPSUD)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b="1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Nicolas </a:t>
            </a:r>
            <a:r>
              <a:rPr lang="en-US" altLang="ko-KR" sz="1600" dirty="0" err="1"/>
              <a:t>Sabouret</a:t>
            </a:r>
            <a:r>
              <a:rPr lang="en-US" altLang="ko-KR" sz="1600" dirty="0"/>
              <a:t> (LIMSI-CNRS / UPSUD)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Charles Rich (CS / WPI)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59832" y="1131590"/>
            <a:ext cx="199354" cy="1656184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Sous-titre 2">
            <a:extLst>
              <a:ext uri="{FF2B5EF4-FFF2-40B4-BE49-F238E27FC236}">
                <a16:creationId xmlns:a16="http://schemas.microsoft.com/office/drawing/2014/main" id="{7451A853-BCFC-429D-9E3C-61DA7CCE51FA}"/>
              </a:ext>
            </a:extLst>
          </p:cNvPr>
          <p:cNvSpPr txBox="1">
            <a:spLocks/>
          </p:cNvSpPr>
          <p:nvPr/>
        </p:nvSpPr>
        <p:spPr>
          <a:xfrm>
            <a:off x="1219200" y="4255401"/>
            <a:ext cx="640080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29DD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A637D430-9C76-4B4F-AB8F-81621FDCB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626" y="4226022"/>
            <a:ext cx="1281785" cy="104969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12C7441-0D1E-45C1-B5D1-FE2798639D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57" y="4346455"/>
            <a:ext cx="737959" cy="740199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99462C4-BE95-4BD7-B111-617974B85E05}"/>
              </a:ext>
            </a:extLst>
          </p:cNvPr>
          <p:cNvSpPr txBox="1"/>
          <p:nvPr/>
        </p:nvSpPr>
        <p:spPr>
          <a:xfrm>
            <a:off x="1193899" y="2345607"/>
            <a:ext cx="2122504" cy="584775"/>
          </a:xfrm>
          <a:prstGeom prst="rect">
            <a:avLst/>
          </a:prstGeom>
        </p:spPr>
        <p:txBody>
          <a:bodyPr anchor="ctr"/>
          <a:lstStyle>
            <a:lvl1pPr lvl="0" indent="0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200" b="1" baseline="0">
                <a:solidFill>
                  <a:schemeClr val="bg2">
                    <a:lumMod val="25000"/>
                  </a:schemeClr>
                </a:solidFill>
                <a:latin typeface="Arial (En-têtes)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fr-FR" sz="2400" dirty="0"/>
              <a:t>WACAI 18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555D361F-F5F8-4F2C-A96D-D3BCEAC865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297786"/>
            <a:ext cx="1223522" cy="761904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0F3D8BE-A70C-43F4-9D83-C145A9679C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950" y="4127482"/>
            <a:ext cx="861556" cy="93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9E2FE-73B4-4127-8B21-5C5882A68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7DC96D-EA59-4C3C-A789-F2D901817F7E}"/>
              </a:ext>
            </a:extLst>
          </p:cNvPr>
          <p:cNvSpPr/>
          <p:nvPr/>
        </p:nvSpPr>
        <p:spPr>
          <a:xfrm>
            <a:off x="611560" y="766904"/>
            <a:ext cx="78488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accent6">
                    <a:lumMod val="75000"/>
                  </a:schemeClr>
                </a:solidFill>
              </a:rPr>
              <a:t>Comparaison des comportements de Bob Vs Arthur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AE7C9224-51CC-4353-9D58-CF1C2ACD7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5152"/>
            <a:ext cx="6774589" cy="379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27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F56C00-1973-4868-B017-727494629C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Conclusion et perspectives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C753A-7BDF-4279-BC7B-717E188CF270}"/>
              </a:ext>
            </a:extLst>
          </p:cNvPr>
          <p:cNvSpPr/>
          <p:nvPr/>
        </p:nvSpPr>
        <p:spPr>
          <a:xfrm>
            <a:off x="611560" y="1131590"/>
            <a:ext cx="7776864" cy="864096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But: Etudier l’impact de la relation de dominance sur les stratégies de négociation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05186D-93CB-491C-833F-120E9380737A}"/>
              </a:ext>
            </a:extLst>
          </p:cNvPr>
          <p:cNvSpPr txBox="1"/>
          <p:nvPr/>
        </p:nvSpPr>
        <p:spPr>
          <a:xfrm>
            <a:off x="611560" y="2162740"/>
            <a:ext cx="777686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Construire la relation de domination au cours de la </a:t>
            </a:r>
          </a:p>
          <a:p>
            <a:r>
              <a:rPr lang="fr-FR" sz="2400" dirty="0"/>
              <a:t>Négociation</a:t>
            </a:r>
          </a:p>
          <a:p>
            <a:endParaRPr lang="fr-FR" sz="2400" dirty="0"/>
          </a:p>
          <a:p>
            <a:pPr marL="514350" indent="-514350">
              <a:buClr>
                <a:schemeClr val="accent3"/>
              </a:buClr>
              <a:buFont typeface="+mj-lt"/>
              <a:buAutoNum type="romanUcPeriod"/>
            </a:pPr>
            <a:r>
              <a:rPr lang="fr-FR" sz="2200" dirty="0"/>
              <a:t>Adapter les comportements de dominance l'agent à ceux de l'utilisateur</a:t>
            </a:r>
          </a:p>
          <a:p>
            <a:pPr marL="514350" indent="-514350">
              <a:buClr>
                <a:schemeClr val="accent3"/>
              </a:buClr>
              <a:buFont typeface="+mj-lt"/>
              <a:buAutoNum type="romanUcPeriod"/>
            </a:pPr>
            <a:endParaRPr lang="fr-FR" sz="2200" dirty="0"/>
          </a:p>
          <a:p>
            <a:pPr marL="514350" indent="-514350">
              <a:buClr>
                <a:schemeClr val="accent3"/>
              </a:buClr>
              <a:buFont typeface="+mj-lt"/>
              <a:buAutoNum type="romanUcPeriod"/>
            </a:pPr>
            <a:r>
              <a:rPr lang="fr-FR" sz="2200" dirty="0"/>
              <a:t>Valider le modèle dans le contexte d’une interaction </a:t>
            </a:r>
          </a:p>
          <a:p>
            <a:pPr>
              <a:buClr>
                <a:schemeClr val="accent3"/>
              </a:buClr>
            </a:pPr>
            <a:r>
              <a:rPr lang="fr-FR" sz="2200" dirty="0"/>
              <a:t>	agent / humain</a:t>
            </a:r>
          </a:p>
        </p:txBody>
      </p:sp>
    </p:spTree>
    <p:extLst>
      <p:ext uri="{BB962C8B-B14F-4D97-AF65-F5344CB8AC3E}">
        <p14:creationId xmlns:p14="http://schemas.microsoft.com/office/powerpoint/2010/main" val="325379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C589AC-125C-441D-82F5-C903EEA513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Comment s’effectue la collaboration?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78C910E-0113-4C29-AF3F-3A4918603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1059582"/>
            <a:ext cx="1728192" cy="13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9F2E5745-DA18-474F-B307-3B6C959B1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059582"/>
            <a:ext cx="1755328" cy="140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3F3102A-B0F2-4D91-BB66-D4838FB9244B}"/>
              </a:ext>
            </a:extLst>
          </p:cNvPr>
          <p:cNvSpPr/>
          <p:nvPr/>
        </p:nvSpPr>
        <p:spPr>
          <a:xfrm>
            <a:off x="971600" y="2600858"/>
            <a:ext cx="1728192" cy="386679"/>
          </a:xfrm>
          <a:prstGeom prst="rect">
            <a:avLst/>
          </a:prstGeom>
          <a:noFill/>
          <a:ln w="9525">
            <a:solidFill>
              <a:srgbClr val="9AD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>
                <a:solidFill>
                  <a:schemeClr val="tx1"/>
                </a:solidFill>
              </a:rPr>
              <a:t>Expertises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3637BA-A40D-4893-9887-FB7DCEF2D56C}"/>
              </a:ext>
            </a:extLst>
          </p:cNvPr>
          <p:cNvSpPr/>
          <p:nvPr/>
        </p:nvSpPr>
        <p:spPr>
          <a:xfrm>
            <a:off x="971600" y="3133176"/>
            <a:ext cx="1728192" cy="386679"/>
          </a:xfrm>
          <a:prstGeom prst="rect">
            <a:avLst/>
          </a:prstGeom>
          <a:noFill/>
          <a:ln w="9525">
            <a:solidFill>
              <a:srgbClr val="9AD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>
                <a:solidFill>
                  <a:schemeClr val="tx1"/>
                </a:solidFill>
              </a:rPr>
              <a:t>Préférences</a:t>
            </a:r>
          </a:p>
        </p:txBody>
      </p:sp>
      <p:sp>
        <p:nvSpPr>
          <p:cNvPr id="17" name="Double flèche horizontale 6">
            <a:extLst>
              <a:ext uri="{FF2B5EF4-FFF2-40B4-BE49-F238E27FC236}">
                <a16:creationId xmlns:a16="http://schemas.microsoft.com/office/drawing/2014/main" id="{95FF5F4F-10FB-4555-87F0-D5D04744A2D8}"/>
              </a:ext>
            </a:extLst>
          </p:cNvPr>
          <p:cNvSpPr/>
          <p:nvPr/>
        </p:nvSpPr>
        <p:spPr>
          <a:xfrm>
            <a:off x="3416120" y="1385696"/>
            <a:ext cx="2623175" cy="1069523"/>
          </a:xfrm>
          <a:prstGeom prst="leftRightArrow">
            <a:avLst/>
          </a:prstGeom>
          <a:noFill/>
          <a:ln>
            <a:solidFill>
              <a:srgbClr val="9AD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Collaboration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FCE585-B6F1-4A9D-886B-922A2049AEDF}"/>
              </a:ext>
            </a:extLst>
          </p:cNvPr>
          <p:cNvSpPr/>
          <p:nvPr/>
        </p:nvSpPr>
        <p:spPr>
          <a:xfrm>
            <a:off x="6588224" y="2600858"/>
            <a:ext cx="1728192" cy="386679"/>
          </a:xfrm>
          <a:prstGeom prst="rect">
            <a:avLst/>
          </a:prstGeom>
          <a:noFill/>
          <a:ln w="9525">
            <a:solidFill>
              <a:srgbClr val="9AD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>
                <a:solidFill>
                  <a:schemeClr val="tx1"/>
                </a:solidFill>
              </a:rPr>
              <a:t>Expertises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738AB9-FCEF-4589-8C05-984BD3092F87}"/>
              </a:ext>
            </a:extLst>
          </p:cNvPr>
          <p:cNvSpPr/>
          <p:nvPr/>
        </p:nvSpPr>
        <p:spPr>
          <a:xfrm>
            <a:off x="6588224" y="3133176"/>
            <a:ext cx="1728192" cy="386679"/>
          </a:xfrm>
          <a:prstGeom prst="rect">
            <a:avLst/>
          </a:prstGeom>
          <a:noFill/>
          <a:ln w="9525">
            <a:solidFill>
              <a:srgbClr val="9AD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>
                <a:solidFill>
                  <a:schemeClr val="tx1"/>
                </a:solidFill>
              </a:rPr>
              <a:t>Préférences</a:t>
            </a:r>
          </a:p>
        </p:txBody>
      </p:sp>
    </p:spTree>
    <p:extLst>
      <p:ext uri="{BB962C8B-B14F-4D97-AF65-F5344CB8AC3E}">
        <p14:creationId xmlns:p14="http://schemas.microsoft.com/office/powerpoint/2010/main" val="153462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C589AC-125C-441D-82F5-C903EEA513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fr-FR" dirty="0"/>
              <a:t>Comment s’effectue la collaboration?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99C2204-49E9-46F4-8A9E-4F141DAA277F}"/>
              </a:ext>
            </a:extLst>
          </p:cNvPr>
          <p:cNvSpPr txBox="1"/>
          <p:nvPr/>
        </p:nvSpPr>
        <p:spPr>
          <a:xfrm>
            <a:off x="1115617" y="3723878"/>
            <a:ext cx="7227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Négociation collaborative:</a:t>
            </a:r>
          </a:p>
          <a:p>
            <a:r>
              <a:rPr lang="fr-FR" dirty="0"/>
              <a:t>Trouver le moyen de  maximiser le gain des </a:t>
            </a:r>
            <a:r>
              <a:rPr lang="fr-FR" b="1" dirty="0"/>
              <a:t>deux</a:t>
            </a:r>
            <a:r>
              <a:rPr lang="fr-FR" dirty="0"/>
              <a:t> camps comme un groupe, au lieu de maximiser le gain d’un </a:t>
            </a:r>
            <a:r>
              <a:rPr lang="fr-FR" b="1" dirty="0"/>
              <a:t>parti </a:t>
            </a:r>
            <a:r>
              <a:rPr lang="fr-FR" sz="1400" dirty="0"/>
              <a:t> (Chu-</a:t>
            </a:r>
            <a:r>
              <a:rPr lang="fr-FR" sz="1400" dirty="0" err="1"/>
              <a:t>Caroll</a:t>
            </a:r>
            <a:r>
              <a:rPr lang="fr-FR" sz="1400" dirty="0"/>
              <a:t> &amp; </a:t>
            </a:r>
            <a:r>
              <a:rPr lang="fr-FR" sz="1400" dirty="0" err="1"/>
              <a:t>Carberry</a:t>
            </a:r>
            <a:r>
              <a:rPr lang="fr-FR" sz="1400" dirty="0"/>
              <a:t>, 95)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77D5FF9D-E8A9-43A6-BE16-94D485C94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1059582"/>
            <a:ext cx="1728192" cy="13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434AAE27-5462-4947-B207-1898576AB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059582"/>
            <a:ext cx="1755328" cy="140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8F5ECA2-7AE9-4D93-9017-7B2E948080D5}"/>
              </a:ext>
            </a:extLst>
          </p:cNvPr>
          <p:cNvSpPr/>
          <p:nvPr/>
        </p:nvSpPr>
        <p:spPr>
          <a:xfrm>
            <a:off x="971600" y="2600858"/>
            <a:ext cx="1728192" cy="386679"/>
          </a:xfrm>
          <a:prstGeom prst="rect">
            <a:avLst/>
          </a:prstGeom>
          <a:noFill/>
          <a:ln w="9525">
            <a:solidFill>
              <a:srgbClr val="9AD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>
                <a:solidFill>
                  <a:schemeClr val="tx1"/>
                </a:solidFill>
              </a:rPr>
              <a:t>Expertises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79EA0C-E41B-4429-84DA-8D46E4F54576}"/>
              </a:ext>
            </a:extLst>
          </p:cNvPr>
          <p:cNvSpPr/>
          <p:nvPr/>
        </p:nvSpPr>
        <p:spPr>
          <a:xfrm>
            <a:off x="971600" y="3133176"/>
            <a:ext cx="1728192" cy="386679"/>
          </a:xfrm>
          <a:prstGeom prst="rect">
            <a:avLst/>
          </a:prstGeom>
          <a:noFill/>
          <a:ln w="9525">
            <a:solidFill>
              <a:srgbClr val="9AD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>
                <a:solidFill>
                  <a:schemeClr val="tx1"/>
                </a:solidFill>
              </a:rPr>
              <a:t>Préférences</a:t>
            </a:r>
          </a:p>
        </p:txBody>
      </p:sp>
      <p:sp>
        <p:nvSpPr>
          <p:cNvPr id="37" name="Double flèche horizontale 6">
            <a:extLst>
              <a:ext uri="{FF2B5EF4-FFF2-40B4-BE49-F238E27FC236}">
                <a16:creationId xmlns:a16="http://schemas.microsoft.com/office/drawing/2014/main" id="{3987C7A3-C260-4D05-A898-07B9B61B23DD}"/>
              </a:ext>
            </a:extLst>
          </p:cNvPr>
          <p:cNvSpPr/>
          <p:nvPr/>
        </p:nvSpPr>
        <p:spPr>
          <a:xfrm>
            <a:off x="3347864" y="1240496"/>
            <a:ext cx="2808312" cy="1186054"/>
          </a:xfrm>
          <a:prstGeom prst="leftRightArrow">
            <a:avLst/>
          </a:prstGeom>
          <a:noFill/>
          <a:ln>
            <a:solidFill>
              <a:srgbClr val="9AD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Négociation</a:t>
            </a: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Collaborative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1D74C0-5428-4FFF-AE5A-A0AA182A9FC4}"/>
              </a:ext>
            </a:extLst>
          </p:cNvPr>
          <p:cNvSpPr/>
          <p:nvPr/>
        </p:nvSpPr>
        <p:spPr>
          <a:xfrm>
            <a:off x="6588224" y="2600858"/>
            <a:ext cx="1728192" cy="386679"/>
          </a:xfrm>
          <a:prstGeom prst="rect">
            <a:avLst/>
          </a:prstGeom>
          <a:noFill/>
          <a:ln w="9525">
            <a:solidFill>
              <a:srgbClr val="9AD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>
                <a:solidFill>
                  <a:schemeClr val="tx1"/>
                </a:solidFill>
              </a:rPr>
              <a:t>Expertises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1F40CA-2F0D-4F01-9EB4-A60A053DB6D9}"/>
              </a:ext>
            </a:extLst>
          </p:cNvPr>
          <p:cNvSpPr/>
          <p:nvPr/>
        </p:nvSpPr>
        <p:spPr>
          <a:xfrm>
            <a:off x="6588224" y="3133176"/>
            <a:ext cx="1728192" cy="386679"/>
          </a:xfrm>
          <a:prstGeom prst="rect">
            <a:avLst/>
          </a:prstGeom>
          <a:noFill/>
          <a:ln w="9525">
            <a:solidFill>
              <a:srgbClr val="9AD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>
                <a:solidFill>
                  <a:schemeClr val="tx1"/>
                </a:solidFill>
              </a:rPr>
              <a:t>Préférences</a:t>
            </a:r>
          </a:p>
        </p:txBody>
      </p:sp>
    </p:spTree>
    <p:extLst>
      <p:ext uri="{BB962C8B-B14F-4D97-AF65-F5344CB8AC3E}">
        <p14:creationId xmlns:p14="http://schemas.microsoft.com/office/powerpoint/2010/main" val="6194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C589AC-125C-441D-82F5-C903EEA513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720080"/>
          </a:xfrm>
        </p:spPr>
        <p:txBody>
          <a:bodyPr/>
          <a:lstStyle/>
          <a:p>
            <a:r>
              <a:rPr lang="fr-FR" dirty="0"/>
              <a:t>Aspects sociaux dans la négociation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A148B98-2C40-497D-A58C-230F71B57FB1}"/>
              </a:ext>
            </a:extLst>
          </p:cNvPr>
          <p:cNvSpPr txBox="1"/>
          <p:nvPr/>
        </p:nvSpPr>
        <p:spPr>
          <a:xfrm>
            <a:off x="611560" y="1059582"/>
            <a:ext cx="610050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9AD3E9"/>
                </a:solidFill>
              </a:rPr>
              <a:t>Dominance </a:t>
            </a:r>
            <a:r>
              <a:rPr lang="fr-FR" sz="2000" i="1" dirty="0">
                <a:solidFill>
                  <a:srgbClr val="9AD3E9"/>
                </a:solidFill>
              </a:rPr>
              <a:t>(</a:t>
            </a:r>
            <a:r>
              <a:rPr lang="fr-FR" sz="2000" i="1" dirty="0" err="1">
                <a:solidFill>
                  <a:srgbClr val="9AD3E9"/>
                </a:solidFill>
              </a:rPr>
              <a:t>Burgoon</a:t>
            </a:r>
            <a:r>
              <a:rPr lang="fr-FR" sz="2000" i="1" dirty="0">
                <a:solidFill>
                  <a:srgbClr val="9AD3E9"/>
                </a:solidFill>
              </a:rPr>
              <a:t> &amp; Dunbar 98)</a:t>
            </a:r>
          </a:p>
          <a:p>
            <a:endParaRPr lang="fr-FR" sz="2000" dirty="0">
              <a:solidFill>
                <a:srgbClr val="9AD3E9"/>
              </a:solidFill>
            </a:endParaRPr>
          </a:p>
          <a:p>
            <a:pPr marL="800100" lvl="1" indent="-342900">
              <a:buClr>
                <a:srgbClr val="9AD3E9"/>
              </a:buClr>
              <a:buFont typeface="Wingdings" panose="05000000000000000000" pitchFamily="2" charset="2"/>
              <a:buChar char="§"/>
            </a:pPr>
            <a:r>
              <a:rPr lang="fr-FR" sz="2000" dirty="0"/>
              <a:t>Actes de communications par lesquels le</a:t>
            </a:r>
          </a:p>
          <a:p>
            <a:pPr lvl="1">
              <a:buClr>
                <a:srgbClr val="9AD3E9"/>
              </a:buClr>
            </a:pPr>
            <a:r>
              <a:rPr lang="fr-FR" sz="2000" dirty="0"/>
              <a:t> pouvoir est exprimé</a:t>
            </a:r>
          </a:p>
          <a:p>
            <a:pPr lvl="1">
              <a:buClr>
                <a:srgbClr val="9AD3E9"/>
              </a:buClr>
            </a:pPr>
            <a:endParaRPr lang="fr-FR" sz="2000" dirty="0"/>
          </a:p>
          <a:p>
            <a:pPr marL="1257300" lvl="2" indent="-342900">
              <a:buClr>
                <a:srgbClr val="9AD3E9"/>
              </a:buClr>
              <a:buFont typeface="Wingdings" panose="05000000000000000000" pitchFamily="2" charset="2"/>
              <a:buChar char="§"/>
            </a:pPr>
            <a:r>
              <a:rPr lang="fr-FR" sz="2000" i="1" dirty="0"/>
              <a:t>Pouvoir :</a:t>
            </a:r>
            <a:r>
              <a:rPr lang="fr-FR" sz="2000" dirty="0"/>
              <a:t> </a:t>
            </a:r>
            <a:r>
              <a:rPr lang="fr-FR" sz="2000" i="1" dirty="0"/>
              <a:t>Capacité d’influencer les </a:t>
            </a:r>
          </a:p>
          <a:p>
            <a:pPr lvl="2">
              <a:buClr>
                <a:srgbClr val="9AD3E9"/>
              </a:buClr>
            </a:pPr>
            <a:r>
              <a:rPr lang="fr-FR" sz="2000" i="1" dirty="0"/>
              <a:t>comportements d’autrui</a:t>
            </a:r>
            <a:endParaRPr lang="fr-FR" sz="1600" i="1" dirty="0"/>
          </a:p>
          <a:p>
            <a:pPr lvl="1">
              <a:buClr>
                <a:srgbClr val="9AD3E9"/>
              </a:buClr>
            </a:pPr>
            <a:endParaRPr lang="fr-FR" sz="2000" dirty="0">
              <a:solidFill>
                <a:prstClr val="black"/>
              </a:solidFill>
            </a:endParaRPr>
          </a:p>
          <a:p>
            <a:pPr marL="800100" lvl="1" indent="-342900">
              <a:buClr>
                <a:srgbClr val="9AD3E9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prstClr val="black"/>
                </a:solidFill>
              </a:rPr>
              <a:t>Les tentatives de contrôle exprimés par un </a:t>
            </a:r>
          </a:p>
          <a:p>
            <a:pPr lvl="1">
              <a:buClr>
                <a:srgbClr val="9AD3E9"/>
              </a:buClr>
            </a:pPr>
            <a:r>
              <a:rPr lang="fr-FR" sz="2000" dirty="0">
                <a:solidFill>
                  <a:prstClr val="black"/>
                </a:solidFill>
              </a:rPr>
              <a:t>individu sont acceptées par le partenaire </a:t>
            </a:r>
          </a:p>
          <a:p>
            <a:pPr lvl="1">
              <a:buClr>
                <a:srgbClr val="9AD3E9"/>
              </a:buClr>
            </a:pPr>
            <a:r>
              <a:rPr lang="fr-FR" sz="2000" dirty="0">
                <a:solidFill>
                  <a:prstClr val="black"/>
                </a:solidFill>
              </a:rPr>
              <a:t>d’interaction</a:t>
            </a:r>
            <a:endParaRPr lang="fr-FR" sz="2000" b="1" i="1" dirty="0">
              <a:solidFill>
                <a:schemeClr val="accent3"/>
              </a:solidFill>
            </a:endParaRPr>
          </a:p>
          <a:p>
            <a:pPr lvl="1"/>
            <a:r>
              <a:rPr lang="fr-FR" sz="2000" i="1" dirty="0">
                <a:solidFill>
                  <a:prstClr val="black"/>
                </a:solidFill>
              </a:rPr>
              <a:t>  </a:t>
            </a:r>
            <a:endParaRPr lang="fr-FR" sz="1600" i="1" dirty="0">
              <a:solidFill>
                <a:prstClr val="black"/>
              </a:solidFill>
            </a:endParaRPr>
          </a:p>
        </p:txBody>
      </p:sp>
      <p:pic>
        <p:nvPicPr>
          <p:cNvPr id="15" name="Picture 2" descr="Image associée">
            <a:extLst>
              <a:ext uri="{FF2B5EF4-FFF2-40B4-BE49-F238E27FC236}">
                <a16:creationId xmlns:a16="http://schemas.microsoft.com/office/drawing/2014/main" id="{2E9A6043-8C4D-4A30-BB56-9B8D3E73E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057" y="1311610"/>
            <a:ext cx="239643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53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0A3BE0-3AAD-48CC-B754-D327C618D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864096"/>
          </a:xfrm>
        </p:spPr>
        <p:txBody>
          <a:bodyPr/>
          <a:lstStyle/>
          <a:p>
            <a:r>
              <a:rPr lang="fr-FR" sz="3200" dirty="0"/>
              <a:t>Modèle de négociation basé sur la dominance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24A1147-0DD3-4D7A-914F-ECF6F0D4D80C}"/>
              </a:ext>
            </a:extLst>
          </p:cNvPr>
          <p:cNvSpPr txBox="1">
            <a:spLocks/>
          </p:cNvSpPr>
          <p:nvPr/>
        </p:nvSpPr>
        <p:spPr>
          <a:xfrm>
            <a:off x="0" y="1347614"/>
            <a:ext cx="8837710" cy="129614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9AD3E9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9AD3E9"/>
                </a:solidFill>
              </a:rPr>
              <a:t>Principe 1: Exigences et concessions </a:t>
            </a:r>
            <a:r>
              <a:rPr lang="en-US" sz="2000" i="1" dirty="0">
                <a:solidFill>
                  <a:srgbClr val="9AD3E9"/>
                </a:solidFill>
              </a:rPr>
              <a:t>(</a:t>
            </a:r>
            <a:r>
              <a:rPr lang="en-US" sz="2000" i="1" dirty="0" err="1">
                <a:solidFill>
                  <a:srgbClr val="9AD3E9"/>
                </a:solidFill>
              </a:rPr>
              <a:t>Dedreu</a:t>
            </a:r>
            <a:r>
              <a:rPr lang="en-US" sz="2000" i="1" dirty="0">
                <a:solidFill>
                  <a:srgbClr val="9AD3E9"/>
                </a:solidFill>
              </a:rPr>
              <a:t> et al 95)</a:t>
            </a:r>
            <a:endParaRPr lang="en-US" sz="2000" b="1" dirty="0">
              <a:solidFill>
                <a:srgbClr val="9AD3E9"/>
              </a:solidFill>
            </a:endParaRPr>
          </a:p>
          <a:p>
            <a:pPr marL="914400" lvl="2" indent="0">
              <a:buNone/>
            </a:pPr>
            <a:r>
              <a:rPr lang="fr-FR" sz="1800" dirty="0"/>
              <a:t>Dominance associée à un haut niveau d’exigence dans la négociation et un manque de concessions.</a:t>
            </a:r>
          </a:p>
        </p:txBody>
      </p:sp>
      <p:pic>
        <p:nvPicPr>
          <p:cNvPr id="6" name="Picture 6" descr="Image associée">
            <a:extLst>
              <a:ext uri="{FF2B5EF4-FFF2-40B4-BE49-F238E27FC236}">
                <a16:creationId xmlns:a16="http://schemas.microsoft.com/office/drawing/2014/main" id="{F05CFA08-F4F0-4C66-9EDB-6760FC58D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299" y="1779662"/>
            <a:ext cx="2231701" cy="223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195AE21-57C9-43FC-AB79-D4DF229AEF63}"/>
              </a:ext>
            </a:extLst>
          </p:cNvPr>
          <p:cNvSpPr txBox="1"/>
          <p:nvPr/>
        </p:nvSpPr>
        <p:spPr>
          <a:xfrm>
            <a:off x="-1" y="2571750"/>
            <a:ext cx="6732241" cy="1064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ct val="20000"/>
              </a:spcBef>
              <a:buClr>
                <a:srgbClr val="9AD3E9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9AD3E9"/>
                </a:solidFill>
              </a:rPr>
              <a:t>Principe 2: </a:t>
            </a:r>
            <a:r>
              <a:rPr lang="en-US" sz="2000" b="1" dirty="0" err="1">
                <a:solidFill>
                  <a:srgbClr val="9AD3E9"/>
                </a:solidFill>
              </a:rPr>
              <a:t>Soi</a:t>
            </a:r>
            <a:r>
              <a:rPr lang="en-US" sz="2000" b="1" dirty="0">
                <a:solidFill>
                  <a:srgbClr val="9AD3E9"/>
                </a:solidFill>
              </a:rPr>
              <a:t> vs autrui </a:t>
            </a:r>
            <a:r>
              <a:rPr lang="en-US" i="1" dirty="0">
                <a:solidFill>
                  <a:srgbClr val="9AD3E9"/>
                </a:solidFill>
              </a:rPr>
              <a:t>(Fiske 93, </a:t>
            </a:r>
            <a:r>
              <a:rPr lang="en-US" i="1" dirty="0" err="1">
                <a:solidFill>
                  <a:srgbClr val="9AD3E9"/>
                </a:solidFill>
              </a:rPr>
              <a:t>DeDreu</a:t>
            </a:r>
            <a:r>
              <a:rPr lang="en-US" i="1" dirty="0">
                <a:solidFill>
                  <a:srgbClr val="9AD3E9"/>
                </a:solidFill>
              </a:rPr>
              <a:t> et al 95)</a:t>
            </a:r>
            <a:endParaRPr lang="en-US" sz="2000" i="1" dirty="0">
              <a:solidFill>
                <a:srgbClr val="9AD3E9"/>
              </a:solidFill>
            </a:endParaRPr>
          </a:p>
          <a:p>
            <a:pPr marL="548640" lvl="2">
              <a:spcBef>
                <a:spcPct val="20000"/>
              </a:spcBef>
              <a:buClr>
                <a:srgbClr val="4A66AC"/>
              </a:buClr>
              <a:buSzPct val="90000"/>
            </a:pPr>
            <a:r>
              <a:rPr lang="fr-FR" dirty="0">
                <a:solidFill>
                  <a:prstClr val="black"/>
                </a:solidFill>
              </a:rPr>
              <a:t>	Individu dominant est centré sur soi et prend peu en </a:t>
            </a:r>
          </a:p>
          <a:p>
            <a:pPr marL="548640" lvl="2">
              <a:spcBef>
                <a:spcPct val="20000"/>
              </a:spcBef>
              <a:buClr>
                <a:srgbClr val="4A66AC"/>
              </a:buClr>
              <a:buSzPct val="90000"/>
            </a:pPr>
            <a:r>
              <a:rPr lang="fr-FR" dirty="0">
                <a:solidFill>
                  <a:prstClr val="black"/>
                </a:solidFill>
              </a:rPr>
              <a:t>	considération l’autre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6013AEA-1348-4678-AFA7-851CC27E2E27}"/>
              </a:ext>
            </a:extLst>
          </p:cNvPr>
          <p:cNvSpPr txBox="1"/>
          <p:nvPr/>
        </p:nvSpPr>
        <p:spPr>
          <a:xfrm>
            <a:off x="-1" y="3667083"/>
            <a:ext cx="8779024" cy="1064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lvl="1" indent="-457200">
              <a:spcBef>
                <a:spcPct val="20000"/>
              </a:spcBef>
              <a:buClr>
                <a:srgbClr val="9AD3E9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9AD3E9"/>
                </a:solidFill>
              </a:rPr>
              <a:t>Principe 3: </a:t>
            </a:r>
            <a:r>
              <a:rPr lang="fr-FR" sz="2000" b="1" dirty="0">
                <a:solidFill>
                  <a:srgbClr val="9AD3E9"/>
                </a:solidFill>
              </a:rPr>
              <a:t>Mener</a:t>
            </a:r>
            <a:r>
              <a:rPr lang="en-US" sz="2000" b="1" dirty="0">
                <a:solidFill>
                  <a:srgbClr val="9AD3E9"/>
                </a:solidFill>
              </a:rPr>
              <a:t> la </a:t>
            </a:r>
            <a:r>
              <a:rPr lang="en-US" sz="2000" b="1" dirty="0" err="1">
                <a:solidFill>
                  <a:srgbClr val="9AD3E9"/>
                </a:solidFill>
              </a:rPr>
              <a:t>négociation</a:t>
            </a:r>
            <a:r>
              <a:rPr lang="en-US" sz="2000" b="1" dirty="0">
                <a:solidFill>
                  <a:srgbClr val="9AD3E9"/>
                </a:solidFill>
              </a:rPr>
              <a:t> </a:t>
            </a:r>
            <a:r>
              <a:rPr lang="en-US" i="1" dirty="0">
                <a:solidFill>
                  <a:srgbClr val="9AD3E9"/>
                </a:solidFill>
              </a:rPr>
              <a:t>(</a:t>
            </a:r>
            <a:r>
              <a:rPr lang="en-US" i="1" dirty="0" err="1">
                <a:solidFill>
                  <a:srgbClr val="9AD3E9"/>
                </a:solidFill>
              </a:rPr>
              <a:t>Dedreu,VanKleef</a:t>
            </a:r>
            <a:r>
              <a:rPr lang="en-US" i="1" dirty="0">
                <a:solidFill>
                  <a:srgbClr val="9AD3E9"/>
                </a:solidFill>
              </a:rPr>
              <a:t>, 04)</a:t>
            </a:r>
          </a:p>
          <a:p>
            <a:pPr marL="548640" lvl="2">
              <a:spcBef>
                <a:spcPct val="20000"/>
              </a:spcBef>
              <a:buClr>
                <a:srgbClr val="4A66AC"/>
              </a:buClr>
              <a:buSzPct val="90000"/>
            </a:pPr>
            <a:r>
              <a:rPr lang="fr-FR" dirty="0">
                <a:solidFill>
                  <a:prstClr val="black"/>
                </a:solidFill>
              </a:rPr>
              <a:t>	Engager la négociation</a:t>
            </a:r>
          </a:p>
          <a:p>
            <a:pPr marL="548640" lvl="2">
              <a:spcBef>
                <a:spcPct val="20000"/>
              </a:spcBef>
              <a:buClr>
                <a:srgbClr val="4A66AC"/>
              </a:buClr>
              <a:buSzPct val="90000"/>
            </a:pPr>
            <a:r>
              <a:rPr lang="fr-FR" dirty="0">
                <a:solidFill>
                  <a:prstClr val="black"/>
                </a:solidFill>
              </a:rPr>
              <a:t>	Contrôler le cours de la négociation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57994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EB02DC-ECB2-46D5-A7A3-76A9E68F0878}"/>
              </a:ext>
            </a:extLst>
          </p:cNvPr>
          <p:cNvSpPr/>
          <p:nvPr/>
        </p:nvSpPr>
        <p:spPr>
          <a:xfrm>
            <a:off x="411164" y="1370322"/>
            <a:ext cx="8553323" cy="3649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4FDE01-9CE6-428A-8E5B-CF23082082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200" dirty="0"/>
              <a:t>Modèle de négociation basé sur la dominance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E9AF85-A268-48B2-9F35-34A7F3BEDFAA}"/>
              </a:ext>
            </a:extLst>
          </p:cNvPr>
          <p:cNvSpPr/>
          <p:nvPr/>
        </p:nvSpPr>
        <p:spPr>
          <a:xfrm>
            <a:off x="615371" y="1563638"/>
            <a:ext cx="3733160" cy="1365128"/>
          </a:xfrm>
          <a:prstGeom prst="rect">
            <a:avLst/>
          </a:prstGeom>
          <a:solidFill>
            <a:schemeClr val="bg1"/>
          </a:solidFill>
          <a:ln>
            <a:solidFill>
              <a:srgbClr val="9AD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r>
              <a:rPr lang="fr-FR" sz="2400" b="1" dirty="0">
                <a:solidFill>
                  <a:srgbClr val="9AD3E9"/>
                </a:solidFill>
              </a:rPr>
              <a:t>Etat mental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Préférences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tx1"/>
                </a:solidFill>
              </a:rPr>
              <a:t>Dom </a:t>
            </a:r>
            <a:r>
              <a:rPr lang="fr-FR" sz="24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∊ </a:t>
            </a:r>
            <a:r>
              <a:rPr lang="fr-FR" sz="2400" dirty="0">
                <a:solidFill>
                  <a:schemeClr val="tx1"/>
                </a:solidFill>
              </a:rPr>
              <a:t>[0,1] </a:t>
            </a:r>
            <a:r>
              <a:rPr lang="fr-FR" sz="2000" dirty="0">
                <a:solidFill>
                  <a:schemeClr val="tx1"/>
                </a:solidFill>
              </a:rPr>
              <a:t>(dominance)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C25EE-CB4D-418F-A35C-6CA033AE3A31}"/>
              </a:ext>
            </a:extLst>
          </p:cNvPr>
          <p:cNvSpPr/>
          <p:nvPr/>
        </p:nvSpPr>
        <p:spPr>
          <a:xfrm>
            <a:off x="608448" y="3122082"/>
            <a:ext cx="3747528" cy="1704624"/>
          </a:xfrm>
          <a:prstGeom prst="rect">
            <a:avLst/>
          </a:prstGeom>
          <a:solidFill>
            <a:schemeClr val="bg1"/>
          </a:solidFill>
          <a:ln>
            <a:solidFill>
              <a:srgbClr val="A4B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A4B4EA"/>
                </a:solidFill>
              </a:rPr>
              <a:t>Contexte de négociation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Propositions (P,T,R)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Modèle de l’autre (A,U)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Historique des énoncés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684931-214B-43BA-A348-AC9C2D3ECD7B}"/>
              </a:ext>
            </a:extLst>
          </p:cNvPr>
          <p:cNvSpPr/>
          <p:nvPr/>
        </p:nvSpPr>
        <p:spPr>
          <a:xfrm>
            <a:off x="4572001" y="1563638"/>
            <a:ext cx="4176463" cy="3263068"/>
          </a:xfrm>
          <a:prstGeom prst="rect">
            <a:avLst/>
          </a:prstGeom>
          <a:solidFill>
            <a:schemeClr val="bg1"/>
          </a:solidFill>
          <a:ln>
            <a:solidFill>
              <a:srgbClr val="98D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400" dirty="0">
              <a:solidFill>
                <a:schemeClr val="tx1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Décision sur les préférences </a:t>
            </a:r>
            <a:r>
              <a:rPr lang="fr-FR" sz="2400" b="1" dirty="0">
                <a:solidFill>
                  <a:srgbClr val="98DFBB"/>
                </a:solidFill>
              </a:rPr>
              <a:t>(P1, P2)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Décision sur le choix de </a:t>
            </a:r>
          </a:p>
          <a:p>
            <a:r>
              <a:rPr lang="fr-FR" sz="2400" dirty="0">
                <a:solidFill>
                  <a:schemeClr val="tx1"/>
                </a:solidFill>
              </a:rPr>
              <a:t>l’énoncé </a:t>
            </a:r>
            <a:r>
              <a:rPr lang="fr-FR" sz="2400" b="1" dirty="0">
                <a:solidFill>
                  <a:srgbClr val="98DFBB"/>
                </a:solidFill>
              </a:rPr>
              <a:t>(P3)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9286F2-021B-42F5-B809-C615DAF72F71}"/>
              </a:ext>
            </a:extLst>
          </p:cNvPr>
          <p:cNvSpPr/>
          <p:nvPr/>
        </p:nvSpPr>
        <p:spPr>
          <a:xfrm>
            <a:off x="411164" y="915566"/>
            <a:ext cx="3152725" cy="4547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Architecture du modèle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6622BE2-0BF1-4291-A0A8-4F73C397DA5C}"/>
              </a:ext>
            </a:extLst>
          </p:cNvPr>
          <p:cNvSpPr txBox="1"/>
          <p:nvPr/>
        </p:nvSpPr>
        <p:spPr>
          <a:xfrm>
            <a:off x="5076056" y="1635646"/>
            <a:ext cx="3416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fr-FR" sz="2400" b="1" dirty="0">
                <a:solidFill>
                  <a:srgbClr val="98DFBB"/>
                </a:solidFill>
              </a:rPr>
              <a:t>Décision basée sur la </a:t>
            </a:r>
          </a:p>
          <a:p>
            <a:pPr lvl="0" algn="ctr"/>
            <a:r>
              <a:rPr lang="fr-FR" sz="2400" b="1" dirty="0">
                <a:solidFill>
                  <a:srgbClr val="98DFBB"/>
                </a:solidFill>
              </a:rPr>
              <a:t>dominance</a:t>
            </a:r>
          </a:p>
        </p:txBody>
      </p:sp>
    </p:spTree>
    <p:extLst>
      <p:ext uri="{BB962C8B-B14F-4D97-AF65-F5344CB8AC3E}">
        <p14:creationId xmlns:p14="http://schemas.microsoft.com/office/powerpoint/2010/main" val="369894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55DC09-A727-46FC-B382-B86D283131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fr-FR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Modèle de négociation basé sur la dominance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AF7B8D3-673B-44A5-B15B-FCF42DF683A6}"/>
              </a:ext>
            </a:extLst>
          </p:cNvPr>
          <p:cNvSpPr txBox="1">
            <a:spLocks/>
          </p:cNvSpPr>
          <p:nvPr/>
        </p:nvSpPr>
        <p:spPr>
          <a:xfrm>
            <a:off x="580728" y="771550"/>
            <a:ext cx="8332440" cy="41943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accent6">
                    <a:lumMod val="75000"/>
                  </a:schemeClr>
                </a:solidFill>
              </a:rPr>
              <a:t>Communication : Actes de dialogues</a:t>
            </a:r>
          </a:p>
          <a:p>
            <a:pPr marL="457200" lvl="1" indent="0">
              <a:buFont typeface="Arial" pitchFamily="34" charset="0"/>
              <a:buNone/>
            </a:pP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6574E2-90DC-43FD-B290-68F8C5FF4190}"/>
              </a:ext>
            </a:extLst>
          </p:cNvPr>
          <p:cNvSpPr/>
          <p:nvPr/>
        </p:nvSpPr>
        <p:spPr>
          <a:xfrm>
            <a:off x="621906" y="1494554"/>
            <a:ext cx="3374030" cy="3309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027A5-ED89-490B-AAF7-CD28A4D902B9}"/>
              </a:ext>
            </a:extLst>
          </p:cNvPr>
          <p:cNvSpPr/>
          <p:nvPr/>
        </p:nvSpPr>
        <p:spPr>
          <a:xfrm>
            <a:off x="621905" y="1494554"/>
            <a:ext cx="3374030" cy="576064"/>
          </a:xfrm>
          <a:prstGeom prst="rect">
            <a:avLst/>
          </a:prstGeom>
          <a:solidFill>
            <a:srgbClr val="98D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Négociation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9FE08AD-4572-4C94-A484-2D5FCF5ED117}"/>
              </a:ext>
            </a:extLst>
          </p:cNvPr>
          <p:cNvSpPr txBox="1"/>
          <p:nvPr/>
        </p:nvSpPr>
        <p:spPr>
          <a:xfrm>
            <a:off x="621905" y="2093286"/>
            <a:ext cx="3415208" cy="2616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Faire une proposition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/>
              <a:t>Propose(X)</a:t>
            </a:r>
          </a:p>
          <a:p>
            <a:pPr lvl="1"/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Refuser une proposition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 err="1"/>
              <a:t>Reject</a:t>
            </a:r>
            <a:r>
              <a:rPr lang="fr-FR" sz="2000" b="1" dirty="0"/>
              <a:t>(X)</a:t>
            </a:r>
          </a:p>
          <a:p>
            <a:pPr lvl="1"/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Accepter une proposition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 err="1"/>
              <a:t>Accept</a:t>
            </a:r>
            <a:r>
              <a:rPr lang="fr-FR" sz="2000" b="1" dirty="0"/>
              <a:t>(X)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AAFA9B-FA28-48D4-9BAB-3323AE1AD341}"/>
              </a:ext>
            </a:extLst>
          </p:cNvPr>
          <p:cNvSpPr/>
          <p:nvPr/>
        </p:nvSpPr>
        <p:spPr>
          <a:xfrm>
            <a:off x="4882985" y="1494553"/>
            <a:ext cx="3415208" cy="3309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3EC5B9-091B-4B01-A821-CAD4D2A45C02}"/>
              </a:ext>
            </a:extLst>
          </p:cNvPr>
          <p:cNvSpPr/>
          <p:nvPr/>
        </p:nvSpPr>
        <p:spPr>
          <a:xfrm>
            <a:off x="4882985" y="1494554"/>
            <a:ext cx="3415207" cy="720080"/>
          </a:xfrm>
          <a:prstGeom prst="rect">
            <a:avLst/>
          </a:prstGeom>
          <a:solidFill>
            <a:srgbClr val="A4B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Communiquer des </a:t>
            </a:r>
          </a:p>
          <a:p>
            <a:pPr algn="ctr"/>
            <a:r>
              <a:rPr lang="fr-FR" sz="2400" b="1" dirty="0"/>
              <a:t>préférences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19041DB-A77E-4258-9953-9EB8F791EC1D}"/>
              </a:ext>
            </a:extLst>
          </p:cNvPr>
          <p:cNvSpPr txBox="1"/>
          <p:nvPr/>
        </p:nvSpPr>
        <p:spPr>
          <a:xfrm>
            <a:off x="4895562" y="2600435"/>
            <a:ext cx="346426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Enoncer une préférence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/>
              <a:t>State </a:t>
            </a:r>
            <a:r>
              <a:rPr lang="fr-FR" sz="2000" b="1" dirty="0" err="1"/>
              <a:t>Preference</a:t>
            </a:r>
            <a:r>
              <a:rPr lang="fr-FR" sz="2000" b="1" dirty="0"/>
              <a:t>(X)</a:t>
            </a:r>
          </a:p>
          <a:p>
            <a:pPr lvl="1"/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Demander une préférence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 err="1"/>
              <a:t>Ask</a:t>
            </a:r>
            <a:r>
              <a:rPr lang="fr-FR" sz="2000" b="1" dirty="0"/>
              <a:t> </a:t>
            </a:r>
            <a:r>
              <a:rPr lang="fr-FR" sz="2000" b="1" dirty="0" err="1"/>
              <a:t>Preference</a:t>
            </a:r>
            <a:r>
              <a:rPr lang="fr-FR" sz="2000" b="1" dirty="0"/>
              <a:t>(X)</a:t>
            </a:r>
          </a:p>
          <a:p>
            <a:pPr lvl="1"/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71260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B68017-7B3C-4575-9A61-674E75ABAC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992" y="123478"/>
            <a:ext cx="9088016" cy="576064"/>
          </a:xfrm>
        </p:spPr>
        <p:txBody>
          <a:bodyPr/>
          <a:lstStyle/>
          <a:p>
            <a:r>
              <a:rPr lang="fr-FR" sz="3200" dirty="0"/>
              <a:t>Evaluation des comportements de dominance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9D2ACE4-5529-400D-8C3D-0FF61DF2F2E1}"/>
              </a:ext>
            </a:extLst>
          </p:cNvPr>
          <p:cNvSpPr txBox="1">
            <a:spLocks/>
          </p:cNvSpPr>
          <p:nvPr/>
        </p:nvSpPr>
        <p:spPr>
          <a:xfrm>
            <a:off x="683568" y="683264"/>
            <a:ext cx="8352928" cy="394069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solidFill>
                  <a:srgbClr val="9AD3E9"/>
                </a:solidFill>
              </a:rPr>
              <a:t>Hypothèses</a:t>
            </a:r>
          </a:p>
          <a:p>
            <a:pPr lvl="1"/>
            <a:r>
              <a:rPr lang="fr-FR" sz="2000" dirty="0">
                <a:solidFill>
                  <a:srgbClr val="9AD3E9"/>
                </a:solidFill>
              </a:rPr>
              <a:t>H1: </a:t>
            </a:r>
            <a:r>
              <a:rPr lang="fr-FR" sz="2000" dirty="0"/>
              <a:t>L'agent dominant sera plus fortement perçu comme étant égocentrique que l'agent soumis.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>
                <a:solidFill>
                  <a:srgbClr val="9AD3E9"/>
                </a:solidFill>
              </a:rPr>
              <a:t>H2: </a:t>
            </a:r>
            <a:r>
              <a:rPr lang="fr-FR" sz="2000" dirty="0"/>
              <a:t>L'agent dominant sera plus fortement perçu comme exigeant que l'agent soumis.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>
                <a:solidFill>
                  <a:srgbClr val="9AD3E9"/>
                </a:solidFill>
              </a:rPr>
              <a:t>H3: </a:t>
            </a:r>
            <a:r>
              <a:rPr lang="fr-FR" sz="2000" dirty="0"/>
              <a:t>L'agent dominant sera plus fortement perçu comme faisant des concessions plus importantes que l'agent soumis</a:t>
            </a:r>
          </a:p>
          <a:p>
            <a:pPr lvl="1"/>
            <a:endParaRPr lang="fr-FR" sz="2000" dirty="0">
              <a:solidFill>
                <a:srgbClr val="19A95A"/>
              </a:solidFill>
            </a:endParaRPr>
          </a:p>
          <a:p>
            <a:pPr lvl="1"/>
            <a:r>
              <a:rPr lang="fr-FR" sz="2000" dirty="0">
                <a:solidFill>
                  <a:srgbClr val="9AD3E9"/>
                </a:solidFill>
              </a:rPr>
              <a:t>H4: </a:t>
            </a:r>
            <a:r>
              <a:rPr lang="fr-FR" sz="2000" dirty="0"/>
              <a:t>L'agent  dominant sera plus fortement perçu comme prenant le contrôle de la négociation que l'agent soumis</a:t>
            </a:r>
          </a:p>
        </p:txBody>
      </p:sp>
      <p:sp>
        <p:nvSpPr>
          <p:cNvPr id="7" name="Flèche droite 5">
            <a:extLst>
              <a:ext uri="{FF2B5EF4-FFF2-40B4-BE49-F238E27FC236}">
                <a16:creationId xmlns:a16="http://schemas.microsoft.com/office/drawing/2014/main" id="{D3508FBC-0869-42D4-8737-4FBE83FA64F7}"/>
              </a:ext>
            </a:extLst>
          </p:cNvPr>
          <p:cNvSpPr/>
          <p:nvPr/>
        </p:nvSpPr>
        <p:spPr>
          <a:xfrm>
            <a:off x="27992" y="987574"/>
            <a:ext cx="936106" cy="648072"/>
          </a:xfrm>
          <a:prstGeom prst="rightArrow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err="1"/>
              <a:t>Prin</a:t>
            </a:r>
            <a:r>
              <a:rPr lang="fr-FR" sz="1400" b="1" dirty="0"/>
              <a:t>. 2</a:t>
            </a:r>
          </a:p>
        </p:txBody>
      </p:sp>
      <p:sp>
        <p:nvSpPr>
          <p:cNvPr id="8" name="Flèche droite 10">
            <a:extLst>
              <a:ext uri="{FF2B5EF4-FFF2-40B4-BE49-F238E27FC236}">
                <a16:creationId xmlns:a16="http://schemas.microsoft.com/office/drawing/2014/main" id="{E53D0BB6-7CEB-4044-8029-D2D85E9AF924}"/>
              </a:ext>
            </a:extLst>
          </p:cNvPr>
          <p:cNvSpPr/>
          <p:nvPr/>
        </p:nvSpPr>
        <p:spPr>
          <a:xfrm>
            <a:off x="27991" y="4139648"/>
            <a:ext cx="936107" cy="648072"/>
          </a:xfrm>
          <a:prstGeom prst="rightArrow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err="1"/>
              <a:t>Prin</a:t>
            </a:r>
            <a:r>
              <a:rPr lang="fr-FR" sz="1400" b="1" dirty="0"/>
              <a:t>. 3</a:t>
            </a:r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13FA8D9D-6E2F-443B-9D86-F8DB01A09BF0}"/>
              </a:ext>
            </a:extLst>
          </p:cNvPr>
          <p:cNvSpPr/>
          <p:nvPr/>
        </p:nvSpPr>
        <p:spPr>
          <a:xfrm>
            <a:off x="971600" y="2123423"/>
            <a:ext cx="288032" cy="1672463"/>
          </a:xfrm>
          <a:prstGeom prst="leftBrac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dk1"/>
              </a:solidFill>
            </a:endParaRPr>
          </a:p>
        </p:txBody>
      </p:sp>
      <p:sp>
        <p:nvSpPr>
          <p:cNvPr id="10" name="Flèche droite 11">
            <a:extLst>
              <a:ext uri="{FF2B5EF4-FFF2-40B4-BE49-F238E27FC236}">
                <a16:creationId xmlns:a16="http://schemas.microsoft.com/office/drawing/2014/main" id="{30241FC5-946D-46FA-BEC7-0EE4B308D1FD}"/>
              </a:ext>
            </a:extLst>
          </p:cNvPr>
          <p:cNvSpPr/>
          <p:nvPr/>
        </p:nvSpPr>
        <p:spPr>
          <a:xfrm>
            <a:off x="27992" y="2643215"/>
            <a:ext cx="936106" cy="648072"/>
          </a:xfrm>
          <a:prstGeom prst="rightArrow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err="1"/>
              <a:t>Prin</a:t>
            </a:r>
            <a:r>
              <a:rPr lang="fr-FR" sz="1400" b="1" dirty="0"/>
              <a:t>. 1</a:t>
            </a:r>
          </a:p>
        </p:txBody>
      </p:sp>
    </p:spTree>
    <p:extLst>
      <p:ext uri="{BB962C8B-B14F-4D97-AF65-F5344CB8AC3E}">
        <p14:creationId xmlns:p14="http://schemas.microsoft.com/office/powerpoint/2010/main" val="411312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DB0800-2B54-47AE-9399-4F249DE26F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fr-FR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Evaluation des comportements de dominance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08A02-A1F3-464E-978B-3BA9ED85819A}"/>
              </a:ext>
            </a:extLst>
          </p:cNvPr>
          <p:cNvSpPr/>
          <p:nvPr/>
        </p:nvSpPr>
        <p:spPr>
          <a:xfrm>
            <a:off x="539552" y="987574"/>
            <a:ext cx="828092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9AD3E9"/>
              </a:buClr>
              <a:buFont typeface="Wingdings" panose="05000000000000000000" pitchFamily="2" charset="2"/>
              <a:buChar char="§"/>
            </a:pPr>
            <a:r>
              <a:rPr lang="fr-FR" sz="2200" b="1" dirty="0"/>
              <a:t>Interaction: Négociation pour le choix d’un restaurant</a:t>
            </a:r>
          </a:p>
          <a:p>
            <a:endParaRPr lang="fr-FR" sz="2000" dirty="0"/>
          </a:p>
          <a:p>
            <a:r>
              <a:rPr lang="fr-FR" sz="2000" dirty="0"/>
              <a:t>	Critères = { Cuisine, Prix, Ambiance, Localisation}</a:t>
            </a:r>
          </a:p>
          <a:p>
            <a:r>
              <a:rPr lang="fr-FR" sz="2000" dirty="0"/>
              <a:t>	Choix à partir de 420 restaurants</a:t>
            </a:r>
          </a:p>
          <a:p>
            <a:endParaRPr lang="fr-FR" sz="2000" dirty="0"/>
          </a:p>
          <a:p>
            <a:pPr marL="285750" indent="-285750">
              <a:buClr>
                <a:srgbClr val="9AD3E9"/>
              </a:buClr>
              <a:buFont typeface="Wingdings" panose="05000000000000000000" pitchFamily="2" charset="2"/>
              <a:buChar char="§"/>
            </a:pPr>
            <a:r>
              <a:rPr lang="fr-FR" sz="2200" b="1" dirty="0"/>
              <a:t>Initialisation des agents négociateurs</a:t>
            </a:r>
          </a:p>
          <a:p>
            <a:pPr marL="285750" indent="-285750">
              <a:buClr>
                <a:srgbClr val="9AD3E9"/>
              </a:buClr>
              <a:buFont typeface="Wingdings" panose="05000000000000000000" pitchFamily="2" charset="2"/>
              <a:buChar char="§"/>
            </a:pPr>
            <a:endParaRPr lang="fr-FR" sz="2200" b="1" dirty="0"/>
          </a:p>
          <a:p>
            <a:pPr lvl="0"/>
            <a:r>
              <a:rPr lang="fr-FR" sz="2000" i="1" dirty="0">
                <a:solidFill>
                  <a:srgbClr val="9AD3E9"/>
                </a:solidFill>
              </a:rPr>
              <a:t>	</a:t>
            </a:r>
            <a:r>
              <a:rPr lang="fr-FR" sz="2000" b="1" i="1" dirty="0">
                <a:solidFill>
                  <a:srgbClr val="9AD3E9"/>
                </a:solidFill>
              </a:rPr>
              <a:t>Agent Bob </a:t>
            </a:r>
            <a:r>
              <a:rPr lang="fr-FR" sz="2000" dirty="0">
                <a:solidFill>
                  <a:prstClr val="black"/>
                </a:solidFill>
              </a:rPr>
              <a:t>: Agent dominant </a:t>
            </a:r>
            <a:r>
              <a:rPr lang="fr-FR" sz="2000" b="1" dirty="0">
                <a:solidFill>
                  <a:prstClr val="black"/>
                </a:solidFill>
              </a:rPr>
              <a:t>(dom =0.8)</a:t>
            </a:r>
            <a:endParaRPr lang="fr-FR" sz="2000" dirty="0">
              <a:solidFill>
                <a:prstClr val="black"/>
              </a:solidFill>
            </a:endParaRPr>
          </a:p>
          <a:p>
            <a:pPr lvl="0"/>
            <a:r>
              <a:rPr lang="fr-FR" sz="2000" i="1" dirty="0">
                <a:solidFill>
                  <a:srgbClr val="9AD3E9"/>
                </a:solidFill>
              </a:rPr>
              <a:t>	</a:t>
            </a:r>
            <a:r>
              <a:rPr lang="fr-FR" sz="2000" b="1" i="1" dirty="0">
                <a:solidFill>
                  <a:srgbClr val="9AD3E9"/>
                </a:solidFill>
              </a:rPr>
              <a:t>Agent Arthur </a:t>
            </a:r>
            <a:r>
              <a:rPr lang="fr-FR" sz="2000" dirty="0">
                <a:solidFill>
                  <a:prstClr val="black"/>
                </a:solidFill>
              </a:rPr>
              <a:t>: Agent soumis </a:t>
            </a:r>
            <a:r>
              <a:rPr lang="fr-FR" sz="2000" b="1" dirty="0">
                <a:solidFill>
                  <a:prstClr val="black"/>
                </a:solidFill>
              </a:rPr>
              <a:t>(dom = 0.4)</a:t>
            </a:r>
          </a:p>
          <a:p>
            <a:pPr lvl="0"/>
            <a:endParaRPr lang="fr-FR" sz="2200" b="1" dirty="0"/>
          </a:p>
          <a:p>
            <a:pPr marL="285750" indent="-285750">
              <a:buClr>
                <a:srgbClr val="9AD3E9"/>
              </a:buClr>
              <a:buFont typeface="Wingdings" panose="05000000000000000000" pitchFamily="2" charset="2"/>
              <a:buChar char="§"/>
            </a:pPr>
            <a:r>
              <a:rPr lang="fr-FR" sz="2200" b="1" dirty="0"/>
              <a:t>Etude intra-sujets</a:t>
            </a:r>
          </a:p>
          <a:p>
            <a:pPr lvl="1">
              <a:buClr>
                <a:srgbClr val="9AD3E9"/>
              </a:buClr>
            </a:pPr>
            <a:r>
              <a:rPr lang="fr-FR" sz="2000" i="1" dirty="0"/>
              <a:t>	40 participants au total</a:t>
            </a:r>
          </a:p>
        </p:txBody>
      </p:sp>
    </p:spTree>
    <p:extLst>
      <p:ext uri="{BB962C8B-B14F-4D97-AF65-F5344CB8AC3E}">
        <p14:creationId xmlns:p14="http://schemas.microsoft.com/office/powerpoint/2010/main" val="21361726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Office PowerPoint</Application>
  <PresentationFormat>Affichage à l'écran (16:9)</PresentationFormat>
  <Paragraphs>116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맑은 고딕</vt:lpstr>
      <vt:lpstr>Arial</vt:lpstr>
      <vt:lpstr>Arial (En-têtes)</vt:lpstr>
      <vt:lpstr>Arial Unicode MS</vt:lpstr>
      <vt:lpstr>Cambria Math</vt:lpstr>
      <vt:lpstr>Wingdings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Entreprise ZENIKA</cp:lastModifiedBy>
  <cp:revision>107</cp:revision>
  <dcterms:created xsi:type="dcterms:W3CDTF">2016-12-05T23:26:54Z</dcterms:created>
  <dcterms:modified xsi:type="dcterms:W3CDTF">2018-06-04T08:21:41Z</dcterms:modified>
</cp:coreProperties>
</file>