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34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GitHub\Discolog\cooperativeNegotiation\expes\stats\agg-exl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GitHub\Discolog\cooperativeNegotiation\expes\stats\agg-ex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047423439594512E-2"/>
          <c:y val="0.17734098733953813"/>
          <c:w val="0.88067725580022993"/>
          <c:h val="0.699363216864389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Sheet2!$N$54</c:f>
              <c:strCache>
                <c:ptCount val="1"/>
                <c:pt idx="0">
                  <c:v>Bob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Sheet2!$P$55:$P$58</c:f>
                <c:numCache>
                  <c:formatCode>General</c:formatCode>
                  <c:ptCount val="4"/>
                  <c:pt idx="0">
                    <c:v>1.300851</c:v>
                  </c:pt>
                  <c:pt idx="1">
                    <c:v>1.3299810000000001</c:v>
                  </c:pt>
                  <c:pt idx="2">
                    <c:v>1.243136</c:v>
                  </c:pt>
                  <c:pt idx="3">
                    <c:v>0.98752130000000005</c:v>
                  </c:pt>
                </c:numCache>
              </c:numRef>
            </c:plus>
            <c:minus>
              <c:numRef>
                <c:f>Sheet2!$P$55:$P$58</c:f>
                <c:numCache>
                  <c:formatCode>General</c:formatCode>
                  <c:ptCount val="4"/>
                  <c:pt idx="0">
                    <c:v>1.300851</c:v>
                  </c:pt>
                  <c:pt idx="1">
                    <c:v>1.3299810000000001</c:v>
                  </c:pt>
                  <c:pt idx="2">
                    <c:v>1.243136</c:v>
                  </c:pt>
                  <c:pt idx="3">
                    <c:v>0.98752130000000005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Sheet2!$M$55:$M$58</c:f>
              <c:strCache>
                <c:ptCount val="4"/>
                <c:pt idx="0">
                  <c:v>H1</c:v>
                </c:pt>
                <c:pt idx="1">
                  <c:v>H2</c:v>
                </c:pt>
                <c:pt idx="2">
                  <c:v>H3</c:v>
                </c:pt>
                <c:pt idx="3">
                  <c:v>H4</c:v>
                </c:pt>
              </c:strCache>
            </c:strRef>
          </c:cat>
          <c:val>
            <c:numRef>
              <c:f>Sheet2!$N$55:$N$58</c:f>
              <c:numCache>
                <c:formatCode>General</c:formatCode>
                <c:ptCount val="4"/>
                <c:pt idx="0">
                  <c:v>2.921875</c:v>
                </c:pt>
                <c:pt idx="1">
                  <c:v>3.59375</c:v>
                </c:pt>
                <c:pt idx="2">
                  <c:v>3.296875</c:v>
                </c:pt>
                <c:pt idx="3">
                  <c:v>4.40625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E3-41D8-9894-3328659031BA}"/>
            </c:ext>
          </c:extLst>
        </c:ser>
        <c:ser>
          <c:idx val="1"/>
          <c:order val="1"/>
          <c:tx>
            <c:strRef>
              <c:f>Sheet2!$O$54</c:f>
              <c:strCache>
                <c:ptCount val="1"/>
                <c:pt idx="0">
                  <c:v>Arthur</c:v>
                </c:pt>
              </c:strCache>
            </c:strRef>
          </c:tx>
          <c:spPr>
            <a:pattFill prst="dkHorz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Sheet2!$Q$55:$Q$58</c:f>
                <c:numCache>
                  <c:formatCode>General</c:formatCode>
                  <c:ptCount val="4"/>
                  <c:pt idx="0">
                    <c:v>1.1311560000000001</c:v>
                  </c:pt>
                  <c:pt idx="1">
                    <c:v>1.2977970000000001</c:v>
                  </c:pt>
                  <c:pt idx="2">
                    <c:v>1.163154</c:v>
                  </c:pt>
                  <c:pt idx="3">
                    <c:v>1.0946070000000001</c:v>
                  </c:pt>
                </c:numCache>
              </c:numRef>
            </c:plus>
            <c:minus>
              <c:numRef>
                <c:f>Sheet2!$Q$55:$Q$58</c:f>
                <c:numCache>
                  <c:formatCode>General</c:formatCode>
                  <c:ptCount val="4"/>
                  <c:pt idx="0">
                    <c:v>1.1311560000000001</c:v>
                  </c:pt>
                  <c:pt idx="1">
                    <c:v>1.2977970000000001</c:v>
                  </c:pt>
                  <c:pt idx="2">
                    <c:v>1.163154</c:v>
                  </c:pt>
                  <c:pt idx="3">
                    <c:v>1.0946070000000001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errBars>
          <c:cat>
            <c:strRef>
              <c:f>Sheet2!$M$55:$M$58</c:f>
              <c:strCache>
                <c:ptCount val="4"/>
                <c:pt idx="0">
                  <c:v>H1</c:v>
                </c:pt>
                <c:pt idx="1">
                  <c:v>H2</c:v>
                </c:pt>
                <c:pt idx="2">
                  <c:v>H3</c:v>
                </c:pt>
                <c:pt idx="3">
                  <c:v>H4</c:v>
                </c:pt>
              </c:strCache>
            </c:strRef>
          </c:cat>
          <c:val>
            <c:numRef>
              <c:f>Sheet2!$O$55:$O$58</c:f>
              <c:numCache>
                <c:formatCode>General</c:formatCode>
                <c:ptCount val="4"/>
                <c:pt idx="0">
                  <c:v>2.078125</c:v>
                </c:pt>
                <c:pt idx="1">
                  <c:v>2.328125</c:v>
                </c:pt>
                <c:pt idx="2">
                  <c:v>3.390625</c:v>
                </c:pt>
                <c:pt idx="3">
                  <c:v>1.765625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E3-41D8-9894-3328659031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7597152"/>
        <c:axId val="327589936"/>
      </c:barChart>
      <c:catAx>
        <c:axId val="32759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7589936"/>
        <c:crosses val="autoZero"/>
        <c:auto val="1"/>
        <c:lblAlgn val="ctr"/>
        <c:lblOffset val="100"/>
        <c:noMultiLvlLbl val="0"/>
      </c:catAx>
      <c:valAx>
        <c:axId val="327589936"/>
        <c:scaling>
          <c:orientation val="minMax"/>
          <c:max val="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7597152"/>
        <c:crosses val="autoZero"/>
        <c:crossBetween val="between"/>
        <c:majorUnit val="1"/>
      </c:valAx>
      <c:spPr>
        <a:noFill/>
        <a:ln>
          <a:solidFill>
            <a:schemeClr val="bg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Sheet2!$N$54</c:f>
              <c:strCache>
                <c:ptCount val="1"/>
                <c:pt idx="0">
                  <c:v>Bob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Sheet2!$P$55:$P$58</c:f>
                <c:numCache>
                  <c:formatCode>General</c:formatCode>
                  <c:ptCount val="4"/>
                  <c:pt idx="0">
                    <c:v>1.300851</c:v>
                  </c:pt>
                  <c:pt idx="1">
                    <c:v>1.3299810000000001</c:v>
                  </c:pt>
                  <c:pt idx="2">
                    <c:v>1.243136</c:v>
                  </c:pt>
                  <c:pt idx="3">
                    <c:v>0.98752130000000005</c:v>
                  </c:pt>
                </c:numCache>
              </c:numRef>
            </c:plus>
            <c:minus>
              <c:numRef>
                <c:f>Sheet2!$P$55:$P$58</c:f>
                <c:numCache>
                  <c:formatCode>General</c:formatCode>
                  <c:ptCount val="4"/>
                  <c:pt idx="0">
                    <c:v>1.300851</c:v>
                  </c:pt>
                  <c:pt idx="1">
                    <c:v>1.3299810000000001</c:v>
                  </c:pt>
                  <c:pt idx="2">
                    <c:v>1.243136</c:v>
                  </c:pt>
                  <c:pt idx="3">
                    <c:v>0.98752130000000005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Sheet2!$M$55:$M$58</c:f>
              <c:strCache>
                <c:ptCount val="4"/>
                <c:pt idx="0">
                  <c:v>SoiVsAutre</c:v>
                </c:pt>
                <c:pt idx="1">
                  <c:v>Exigence</c:v>
                </c:pt>
                <c:pt idx="2">
                  <c:v>Concessions</c:v>
                </c:pt>
                <c:pt idx="3">
                  <c:v>Lead</c:v>
                </c:pt>
              </c:strCache>
            </c:strRef>
          </c:cat>
          <c:val>
            <c:numRef>
              <c:f>Sheet2!$N$55:$N$58</c:f>
              <c:numCache>
                <c:formatCode>General</c:formatCode>
                <c:ptCount val="4"/>
                <c:pt idx="0">
                  <c:v>2.921875</c:v>
                </c:pt>
                <c:pt idx="1">
                  <c:v>3.59375</c:v>
                </c:pt>
                <c:pt idx="2">
                  <c:v>3.296875</c:v>
                </c:pt>
                <c:pt idx="3">
                  <c:v>4.40625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4B-4D35-B985-D87C088412B1}"/>
            </c:ext>
          </c:extLst>
        </c:ser>
        <c:ser>
          <c:idx val="1"/>
          <c:order val="1"/>
          <c:tx>
            <c:strRef>
              <c:f>Sheet2!$O$54</c:f>
              <c:strCache>
                <c:ptCount val="1"/>
                <c:pt idx="0">
                  <c:v>Arthur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Sheet2!$Q$55:$Q$58</c:f>
                <c:numCache>
                  <c:formatCode>General</c:formatCode>
                  <c:ptCount val="4"/>
                  <c:pt idx="0">
                    <c:v>1.1311560000000001</c:v>
                  </c:pt>
                  <c:pt idx="1">
                    <c:v>1.2977970000000001</c:v>
                  </c:pt>
                  <c:pt idx="2">
                    <c:v>1.163154</c:v>
                  </c:pt>
                  <c:pt idx="3">
                    <c:v>1.0946070000000001</c:v>
                  </c:pt>
                </c:numCache>
              </c:numRef>
            </c:plus>
            <c:minus>
              <c:numRef>
                <c:f>Sheet2!$Q$55:$Q$58</c:f>
                <c:numCache>
                  <c:formatCode>General</c:formatCode>
                  <c:ptCount val="4"/>
                  <c:pt idx="0">
                    <c:v>1.1311560000000001</c:v>
                  </c:pt>
                  <c:pt idx="1">
                    <c:v>1.2977970000000001</c:v>
                  </c:pt>
                  <c:pt idx="2">
                    <c:v>1.163154</c:v>
                  </c:pt>
                  <c:pt idx="3">
                    <c:v>1.0946070000000001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errBars>
          <c:cat>
            <c:strRef>
              <c:f>Sheet2!$M$55:$M$58</c:f>
              <c:strCache>
                <c:ptCount val="4"/>
                <c:pt idx="0">
                  <c:v>SoiVsAutre</c:v>
                </c:pt>
                <c:pt idx="1">
                  <c:v>Exigence</c:v>
                </c:pt>
                <c:pt idx="2">
                  <c:v>Concessions</c:v>
                </c:pt>
                <c:pt idx="3">
                  <c:v>Lead</c:v>
                </c:pt>
              </c:strCache>
            </c:strRef>
          </c:cat>
          <c:val>
            <c:numRef>
              <c:f>Sheet2!$O$55:$O$58</c:f>
              <c:numCache>
                <c:formatCode>General</c:formatCode>
                <c:ptCount val="4"/>
                <c:pt idx="0">
                  <c:v>2.078125</c:v>
                </c:pt>
                <c:pt idx="1">
                  <c:v>2.328125</c:v>
                </c:pt>
                <c:pt idx="2">
                  <c:v>3.390625</c:v>
                </c:pt>
                <c:pt idx="3">
                  <c:v>1.765625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4B-4D35-B985-D87C088412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7597152"/>
        <c:axId val="327589936"/>
      </c:barChart>
      <c:catAx>
        <c:axId val="32759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7589936"/>
        <c:crosses val="autoZero"/>
        <c:auto val="1"/>
        <c:lblAlgn val="ctr"/>
        <c:lblOffset val="100"/>
        <c:noMultiLvlLbl val="0"/>
      </c:catAx>
      <c:valAx>
        <c:axId val="327589936"/>
        <c:scaling>
          <c:orientation val="minMax"/>
          <c:max val="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759715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fr-FR"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0.59456</cdr:x>
      <cdr:y>0.09187</cdr:y>
    </cdr:from>
    <cdr:to>
      <cdr:x>0.72024</cdr:x>
      <cdr:y>0.15084</cdr:y>
    </cdr:to>
    <cdr:sp macro="" textlink="">
      <cdr:nvSpPr>
        <cdr:cNvPr id="2" name="ZoneTexte 25">
          <a:extLst xmlns:a="http://schemas.openxmlformats.org/drawingml/2006/main">
            <a:ext uri="{FF2B5EF4-FFF2-40B4-BE49-F238E27FC236}">
              <a16:creationId xmlns:a16="http://schemas.microsoft.com/office/drawing/2014/main" id="{9B0A6F17-CB8A-459B-8C41-C33B04C12578}"/>
            </a:ext>
          </a:extLst>
        </cdr:cNvPr>
        <cdr:cNvSpPr txBox="1"/>
      </cdr:nvSpPr>
      <cdr:spPr>
        <a:xfrm xmlns:a="http://schemas.openxmlformats.org/drawingml/2006/main">
          <a:off x="5787302" y="527427"/>
          <a:ext cx="1223362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fr-FR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600" i="1" dirty="0"/>
            <a:t>P =0.055</a:t>
          </a:r>
          <a:r>
            <a:rPr lang="fr-FR" sz="1600" dirty="0"/>
            <a:t> 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9C11C7-FD07-4949-B85C-303EDEF77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D7D6F37-DC1E-4AC4-9BB1-99F7A8080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63C2DC-C1D1-416B-B4BE-DF08B981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5CA-5730-4F6B-802C-2C80990D1648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CBEF7F-7FC6-468E-A50D-CF28D673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825D3A-78E5-4592-9530-8309598A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E0D2-168E-43CF-B023-92939A0EF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60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DD392F-9B06-4C8F-9DC2-E2ACE79C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67F6DE-D26A-4B2D-921A-1EB7EA48A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1EE104-70F1-4098-8758-E21C8D38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5CA-5730-4F6B-802C-2C80990D1648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5B4677-9F32-4A8D-A153-44CB54F8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1F9664-FFD7-48D9-B103-94EFE9FB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E0D2-168E-43CF-B023-92939A0EF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83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FDF048E-3DF6-44BD-BD3D-9BFE60F9C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DA59FF-8D43-451C-BD2D-7576163BA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B089BB-A3E4-4603-AB6B-9E6DCEE2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5CA-5730-4F6B-802C-2C80990D1648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D7B2EF-63C6-4954-8439-408A98FF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FCD0A5-1AA4-4EFF-A6E5-F9A10225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E0D2-168E-43CF-B023-92939A0EF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53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689B74-B271-4A57-9BF1-CFCBC8ECF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FB968A-1810-4F0D-BB94-DDD88D84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13AF25-AB74-45CC-9BD5-230832BB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5CA-5730-4F6B-802C-2C80990D1648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503380-DE40-42E3-9E76-54F46D3F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A9342B-7363-455E-97D4-AB7CA1C6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E0D2-168E-43CF-B023-92939A0EF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49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11EF96-EE62-40A0-96BC-5D75FBF0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DB28A5-1F64-4774-8213-2C12CA58C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7D688-0E8D-4DDC-AEB4-41962304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5CA-5730-4F6B-802C-2C80990D1648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CE78CA-DF98-495E-9071-EEBBEE25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1AA964-6A49-412E-B0AD-460C80E3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E0D2-168E-43CF-B023-92939A0EF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0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1FD4C9-8EC2-4335-97D6-FD7F0DE7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6DEA29-A699-431A-82D2-7A51D06D4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E6B48B-CD95-4EF0-AAE1-367115807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F9BD11-E401-46CF-919A-C919AA9FC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5CA-5730-4F6B-802C-2C80990D1648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166A26-0CA5-48FB-A7C6-FF1405DD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D8ACD3-D9C1-4835-A576-D22C4288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E0D2-168E-43CF-B023-92939A0EF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71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5A537B-150E-463B-9D14-6ADDF0C8F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074D67-DDF7-4FE8-AF4D-0E1AB80BA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81AE6-0FD3-4F66-9A34-BFD2FF941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513E6A-D1EE-42DB-A82E-9FE903D0A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FBF966-5692-4FF9-B101-F177EA333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44D1B34-53A6-436D-84F9-6FE5CC48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5CA-5730-4F6B-802C-2C80990D1648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F11907E-03F8-4326-86D2-D60A1D7D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01F110-C0B4-4B58-B03B-F8D7DF8C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E0D2-168E-43CF-B023-92939A0EF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7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FCE41-8FFD-462A-B404-3611AF0B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422C95-FAE4-4086-8451-CE420D28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5CA-5730-4F6B-802C-2C80990D1648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B72209-1DFF-472C-8553-FE4EDCE55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847AC2-2CE6-423D-90AE-A1A938A3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E0D2-168E-43CF-B023-92939A0EF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2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5C81345-4BA0-419D-8303-22542161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5CA-5730-4F6B-802C-2C80990D1648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27526B0-3979-4ACF-810F-4FF09D4C8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A7E948-49DB-47CC-8757-ACD7BD8B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E0D2-168E-43CF-B023-92939A0EF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03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3E7269-1165-4BEF-B193-C1AC7E1D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485DF9-C4E8-41A0-8411-F0596BE02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2C4CD4-3C66-4CC6-865A-FCFE84273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B791BC-63AA-474B-883E-A138D2EF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5CA-5730-4F6B-802C-2C80990D1648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0D5950-F426-4FCD-B3B2-5F5B8FA9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9208F3-9F53-4641-8F18-2FB01180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E0D2-168E-43CF-B023-92939A0EF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62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C9E007-0C8B-4BC1-8712-1917B663A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8EBBE6C-BC2E-407E-81E4-A71BF31BF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666944-BF5A-4378-88DE-A9ED525FB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ED1838-EB90-4681-B1FC-F1DC43F7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B5CA-5730-4F6B-802C-2C80990D1648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71FF4C-A5DB-44C2-B932-660DDD99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09B2A3-5270-4691-9F16-ECA35490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E0D2-168E-43CF-B023-92939A0EF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21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52AEC23-99F8-40F8-A0F1-037BADFD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2CBF6F-C286-4648-A008-CC25C00D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829F13-F8DD-47BD-9702-3DB2EFCA7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B5CA-5730-4F6B-802C-2C80990D1648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EED709-4AF1-4CB6-B6D4-11D649CA8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2532F1-1710-46C4-A41B-63C4D5BAA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AE0D2-168E-43CF-B023-92939A0EF0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48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3BCA1CF2-890F-451D-BEED-EDFAD7730F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8895393"/>
              </p:ext>
            </p:extLst>
          </p:nvPr>
        </p:nvGraphicFramePr>
        <p:xfrm>
          <a:off x="1077001" y="763929"/>
          <a:ext cx="9733752" cy="5741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Groupe 5">
            <a:extLst>
              <a:ext uri="{FF2B5EF4-FFF2-40B4-BE49-F238E27FC236}">
                <a16:creationId xmlns:a16="http://schemas.microsoft.com/office/drawing/2014/main" id="{92FF95A0-A964-4A55-87AC-A300045BFCAA}"/>
              </a:ext>
            </a:extLst>
          </p:cNvPr>
          <p:cNvGrpSpPr/>
          <p:nvPr/>
        </p:nvGrpSpPr>
        <p:grpSpPr>
          <a:xfrm>
            <a:off x="2598523" y="1614673"/>
            <a:ext cx="816008" cy="127319"/>
            <a:chOff x="7824486" y="3443468"/>
            <a:chExt cx="1660966" cy="500697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4A0487E0-DB9F-49B2-A679-5B00665CCE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4486" y="3443468"/>
              <a:ext cx="0" cy="5006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CB7E0432-9651-4E3A-838B-DF8ADEC276D4}"/>
                </a:ext>
              </a:extLst>
            </p:cNvPr>
            <p:cNvCxnSpPr>
              <a:cxnSpLocks/>
            </p:cNvCxnSpPr>
            <p:nvPr/>
          </p:nvCxnSpPr>
          <p:spPr>
            <a:xfrm>
              <a:off x="7824486" y="3449254"/>
              <a:ext cx="1660966" cy="5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3EEB8EBE-EBC8-4F8A-8DDE-28C779F26366}"/>
                </a:ext>
              </a:extLst>
            </p:cNvPr>
            <p:cNvCxnSpPr>
              <a:cxnSpLocks/>
            </p:cNvCxnSpPr>
            <p:nvPr/>
          </p:nvCxnSpPr>
          <p:spPr>
            <a:xfrm>
              <a:off x="9482558" y="3452194"/>
              <a:ext cx="0" cy="491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E36A3BED-75B7-4DB1-B80F-B53CA8C15D86}"/>
              </a:ext>
            </a:extLst>
          </p:cNvPr>
          <p:cNvGrpSpPr/>
          <p:nvPr/>
        </p:nvGrpSpPr>
        <p:grpSpPr>
          <a:xfrm>
            <a:off x="4741769" y="1614673"/>
            <a:ext cx="816008" cy="127319"/>
            <a:chOff x="7824486" y="3443468"/>
            <a:chExt cx="1660966" cy="500697"/>
          </a:xfrm>
        </p:grpSpPr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2210D725-FE10-41F7-AD2B-9F0BCA3B41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4486" y="3443468"/>
              <a:ext cx="0" cy="5006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F3FD9361-17F1-4EAD-A6B2-76A50D38AA21}"/>
                </a:ext>
              </a:extLst>
            </p:cNvPr>
            <p:cNvCxnSpPr>
              <a:cxnSpLocks/>
            </p:cNvCxnSpPr>
            <p:nvPr/>
          </p:nvCxnSpPr>
          <p:spPr>
            <a:xfrm>
              <a:off x="7824486" y="3449254"/>
              <a:ext cx="1660966" cy="5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A4C0052-D07C-48D2-AC85-08EEAF628B5B}"/>
                </a:ext>
              </a:extLst>
            </p:cNvPr>
            <p:cNvCxnSpPr>
              <a:cxnSpLocks/>
            </p:cNvCxnSpPr>
            <p:nvPr/>
          </p:nvCxnSpPr>
          <p:spPr>
            <a:xfrm>
              <a:off x="9482558" y="3452194"/>
              <a:ext cx="0" cy="491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29118401-330B-4B76-828A-3E9C3FB1E517}"/>
              </a:ext>
            </a:extLst>
          </p:cNvPr>
          <p:cNvGrpSpPr/>
          <p:nvPr/>
        </p:nvGrpSpPr>
        <p:grpSpPr>
          <a:xfrm>
            <a:off x="6885015" y="1614673"/>
            <a:ext cx="816008" cy="127319"/>
            <a:chOff x="7824486" y="3443468"/>
            <a:chExt cx="1660966" cy="500697"/>
          </a:xfrm>
        </p:grpSpPr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A26DA4A5-6DEE-4AF4-98EA-848AFEB364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4486" y="3443468"/>
              <a:ext cx="0" cy="5006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7E4C95F-8DD8-40CA-938C-82EE4F977784}"/>
                </a:ext>
              </a:extLst>
            </p:cNvPr>
            <p:cNvCxnSpPr>
              <a:cxnSpLocks/>
            </p:cNvCxnSpPr>
            <p:nvPr/>
          </p:nvCxnSpPr>
          <p:spPr>
            <a:xfrm>
              <a:off x="7824486" y="3449254"/>
              <a:ext cx="1660966" cy="5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9D1FA359-20F4-4B7B-A263-D2263D60D22F}"/>
                </a:ext>
              </a:extLst>
            </p:cNvPr>
            <p:cNvCxnSpPr>
              <a:cxnSpLocks/>
            </p:cNvCxnSpPr>
            <p:nvPr/>
          </p:nvCxnSpPr>
          <p:spPr>
            <a:xfrm>
              <a:off x="9482558" y="3452194"/>
              <a:ext cx="0" cy="491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B6B99086-D7C0-4496-B5A9-3586234DDC66}"/>
              </a:ext>
            </a:extLst>
          </p:cNvPr>
          <p:cNvGrpSpPr/>
          <p:nvPr/>
        </p:nvGrpSpPr>
        <p:grpSpPr>
          <a:xfrm>
            <a:off x="8943890" y="1614672"/>
            <a:ext cx="816008" cy="127319"/>
            <a:chOff x="7824486" y="3443468"/>
            <a:chExt cx="1660966" cy="500697"/>
          </a:xfrm>
        </p:grpSpPr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02762B50-C70E-4DA4-A140-C0D7A7E1AD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4486" y="3443468"/>
              <a:ext cx="0" cy="5006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BA172D11-0126-438D-B55D-141F7713069D}"/>
                </a:ext>
              </a:extLst>
            </p:cNvPr>
            <p:cNvCxnSpPr>
              <a:cxnSpLocks/>
            </p:cNvCxnSpPr>
            <p:nvPr/>
          </p:nvCxnSpPr>
          <p:spPr>
            <a:xfrm>
              <a:off x="7824486" y="3449254"/>
              <a:ext cx="1660966" cy="5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913E1DCC-0534-4E67-8F98-B7A8CB62E86A}"/>
                </a:ext>
              </a:extLst>
            </p:cNvPr>
            <p:cNvCxnSpPr>
              <a:cxnSpLocks/>
            </p:cNvCxnSpPr>
            <p:nvPr/>
          </p:nvCxnSpPr>
          <p:spPr>
            <a:xfrm>
              <a:off x="9482558" y="3452194"/>
              <a:ext cx="0" cy="491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D8A58C85-47C8-4106-8861-27085021858F}"/>
              </a:ext>
            </a:extLst>
          </p:cNvPr>
          <p:cNvSpPr txBox="1"/>
          <p:nvPr/>
        </p:nvSpPr>
        <p:spPr>
          <a:xfrm>
            <a:off x="2504303" y="1269022"/>
            <a:ext cx="1223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P =</a:t>
            </a:r>
            <a:r>
              <a:rPr lang="fr-FR" sz="1600" dirty="0"/>
              <a:t>0.001 </a:t>
            </a:r>
            <a:r>
              <a:rPr lang="fr-FR" sz="1600" b="1" dirty="0"/>
              <a:t>*</a:t>
            </a:r>
            <a:endParaRPr lang="fr-FR" sz="16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B0A6F17-CB8A-459B-8C41-C33B04C12578}"/>
              </a:ext>
            </a:extLst>
          </p:cNvPr>
          <p:cNvSpPr txBox="1"/>
          <p:nvPr/>
        </p:nvSpPr>
        <p:spPr>
          <a:xfrm>
            <a:off x="4716986" y="1294105"/>
            <a:ext cx="1223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P =5E-05</a:t>
            </a:r>
            <a:r>
              <a:rPr lang="fr-FR" sz="1600" dirty="0"/>
              <a:t> </a:t>
            </a:r>
            <a:r>
              <a:rPr lang="fr-FR" sz="1600" b="1" dirty="0"/>
              <a:t>*</a:t>
            </a:r>
            <a:endParaRPr lang="fr-FR" sz="16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983994C-D438-42E7-ABE4-73895B90050B}"/>
              </a:ext>
            </a:extLst>
          </p:cNvPr>
          <p:cNvSpPr txBox="1"/>
          <p:nvPr/>
        </p:nvSpPr>
        <p:spPr>
          <a:xfrm>
            <a:off x="8822141" y="1291356"/>
            <a:ext cx="1223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P =6E-11</a:t>
            </a:r>
            <a:r>
              <a:rPr lang="fr-FR" sz="1600" dirty="0"/>
              <a:t> </a:t>
            </a:r>
            <a:r>
              <a:rPr lang="fr-FR" sz="1600" b="1" dirty="0"/>
              <a:t>*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00504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3BCA1CF2-890F-451D-BEED-EDFAD7730F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316097"/>
              </p:ext>
            </p:extLst>
          </p:nvPr>
        </p:nvGraphicFramePr>
        <p:xfrm>
          <a:off x="818777" y="926354"/>
          <a:ext cx="10984748" cy="5630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8" name="Groupe 27">
            <a:extLst>
              <a:ext uri="{FF2B5EF4-FFF2-40B4-BE49-F238E27FC236}">
                <a16:creationId xmlns:a16="http://schemas.microsoft.com/office/drawing/2014/main" id="{5F1FBD9C-F245-4FE1-A0BF-B556AAFE397F}"/>
              </a:ext>
            </a:extLst>
          </p:cNvPr>
          <p:cNvGrpSpPr/>
          <p:nvPr/>
        </p:nvGrpSpPr>
        <p:grpSpPr>
          <a:xfrm>
            <a:off x="2168693" y="679588"/>
            <a:ext cx="1979865" cy="471059"/>
            <a:chOff x="2598523" y="1270933"/>
            <a:chExt cx="1677957" cy="471059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1623BCBA-3AB6-4EC8-92E1-827AE75D249F}"/>
                </a:ext>
              </a:extLst>
            </p:cNvPr>
            <p:cNvGrpSpPr/>
            <p:nvPr/>
          </p:nvGrpSpPr>
          <p:grpSpPr>
            <a:xfrm>
              <a:off x="2598523" y="1614673"/>
              <a:ext cx="1063796" cy="127319"/>
              <a:chOff x="7824486" y="3443468"/>
              <a:chExt cx="1660966" cy="500697"/>
            </a:xfrm>
          </p:grpSpPr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88DDD0DF-5F16-49E9-B99A-397D654165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24486" y="3443468"/>
                <a:ext cx="0" cy="5006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AAC471A-9283-41D9-AF83-65CC390840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4486" y="3449254"/>
                <a:ext cx="1660966" cy="58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FE6E65BA-DEB9-4578-B4A9-7DC58589C4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2558" y="3452194"/>
                <a:ext cx="0" cy="49197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EFD05245-AFB2-4F76-B2F8-A955C9B0D190}"/>
                </a:ext>
              </a:extLst>
            </p:cNvPr>
            <p:cNvSpPr txBox="1"/>
            <p:nvPr/>
          </p:nvSpPr>
          <p:spPr>
            <a:xfrm>
              <a:off x="2681633" y="1270933"/>
              <a:ext cx="15948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i="1" dirty="0"/>
                <a:t>P =</a:t>
              </a:r>
              <a:r>
                <a:rPr lang="fr-FR" sz="2000" dirty="0"/>
                <a:t>0.001 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8361E4-FBF1-4A0B-A5AA-55AFA97B7749}"/>
              </a:ext>
            </a:extLst>
          </p:cNvPr>
          <p:cNvGrpSpPr/>
          <p:nvPr/>
        </p:nvGrpSpPr>
        <p:grpSpPr>
          <a:xfrm>
            <a:off x="4597466" y="662006"/>
            <a:ext cx="2004173" cy="512222"/>
            <a:chOff x="4741769" y="1229770"/>
            <a:chExt cx="1692429" cy="512222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87D880D8-9C0C-450F-B359-584AC27C3F53}"/>
                </a:ext>
              </a:extLst>
            </p:cNvPr>
            <p:cNvGrpSpPr/>
            <p:nvPr/>
          </p:nvGrpSpPr>
          <p:grpSpPr>
            <a:xfrm>
              <a:off x="4741769" y="1614673"/>
              <a:ext cx="1063796" cy="127319"/>
              <a:chOff x="7824486" y="3443468"/>
              <a:chExt cx="1660966" cy="500697"/>
            </a:xfrm>
          </p:grpSpPr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778EB69A-DA52-4137-BDAD-C6B9A158DF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24486" y="3443468"/>
                <a:ext cx="0" cy="5006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1AC21215-56BA-4FAD-BD7D-C8A5D1D9F7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4486" y="3449254"/>
                <a:ext cx="1660966" cy="58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F4848C9D-6534-433F-8A0D-5CF98F0EF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2558" y="3452194"/>
                <a:ext cx="0" cy="49197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612D9F1D-C1DC-49EB-A5A0-78AAF3F7ACD4}"/>
                </a:ext>
              </a:extLst>
            </p:cNvPr>
            <p:cNvSpPr txBox="1"/>
            <p:nvPr/>
          </p:nvSpPr>
          <p:spPr>
            <a:xfrm>
              <a:off x="4839351" y="1229770"/>
              <a:ext cx="15948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i="1" dirty="0"/>
                <a:t>P =5E-05</a:t>
              </a:r>
              <a:r>
                <a:rPr lang="fr-FR" sz="2000" dirty="0"/>
                <a:t> 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D5397535-583F-4D33-A8E0-8C3F475C7696}"/>
              </a:ext>
            </a:extLst>
          </p:cNvPr>
          <p:cNvGrpSpPr/>
          <p:nvPr/>
        </p:nvGrpSpPr>
        <p:grpSpPr>
          <a:xfrm>
            <a:off x="9854017" y="642667"/>
            <a:ext cx="1691851" cy="707886"/>
            <a:chOff x="8943890" y="1260729"/>
            <a:chExt cx="1513966" cy="707886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AFAF85E3-87ED-428A-B34E-DC8EE43B6E5B}"/>
                </a:ext>
              </a:extLst>
            </p:cNvPr>
            <p:cNvGrpSpPr/>
            <p:nvPr/>
          </p:nvGrpSpPr>
          <p:grpSpPr>
            <a:xfrm>
              <a:off x="8943890" y="1614672"/>
              <a:ext cx="1063796" cy="127319"/>
              <a:chOff x="7824486" y="3443468"/>
              <a:chExt cx="1660966" cy="500697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10B69CD7-D5C5-44D1-94EB-40D62431CF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24486" y="3443468"/>
                <a:ext cx="0" cy="5006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43C0A0F4-470C-4696-9923-98EE4F4F4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4486" y="3449254"/>
                <a:ext cx="1660966" cy="58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6222AC91-9082-486F-A152-7A06CB25F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2558" y="3452194"/>
                <a:ext cx="0" cy="49197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3181E1B1-5AD4-465B-8962-AE69C948A43B}"/>
                </a:ext>
              </a:extLst>
            </p:cNvPr>
            <p:cNvSpPr txBox="1"/>
            <p:nvPr/>
          </p:nvSpPr>
          <p:spPr>
            <a:xfrm>
              <a:off x="8984759" y="1260729"/>
              <a:ext cx="14730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i="1" dirty="0"/>
                <a:t>P =6E-11</a:t>
              </a:r>
            </a:p>
            <a:p>
              <a:r>
                <a:rPr lang="fr-FR" sz="2000" dirty="0"/>
                <a:t> 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17E33AB1-BE83-4539-9B43-A1DBB47C2D69}"/>
              </a:ext>
            </a:extLst>
          </p:cNvPr>
          <p:cNvGrpSpPr/>
          <p:nvPr/>
        </p:nvGrpSpPr>
        <p:grpSpPr>
          <a:xfrm>
            <a:off x="7184921" y="679588"/>
            <a:ext cx="1419929" cy="707886"/>
            <a:chOff x="6885015" y="1247352"/>
            <a:chExt cx="1156202" cy="707886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E083BCC9-CDF6-437C-90BE-50831124C302}"/>
                </a:ext>
              </a:extLst>
            </p:cNvPr>
            <p:cNvGrpSpPr/>
            <p:nvPr/>
          </p:nvGrpSpPr>
          <p:grpSpPr>
            <a:xfrm>
              <a:off x="6885015" y="1614673"/>
              <a:ext cx="1063796" cy="127319"/>
              <a:chOff x="7824486" y="3443468"/>
              <a:chExt cx="1660966" cy="500697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AF60AE78-8897-45EE-9A6F-08639EF3AB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24486" y="3443468"/>
                <a:ext cx="0" cy="5006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A73484C7-4021-4CAC-9372-C4DAD2EE7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4486" y="3449254"/>
                <a:ext cx="1660966" cy="58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D9444DE2-84DD-45EF-AE2A-A19F21EA27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2558" y="3452194"/>
                <a:ext cx="0" cy="49197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E8D22DC5-F479-4742-AD68-BB6D010EBCC4}"/>
                </a:ext>
              </a:extLst>
            </p:cNvPr>
            <p:cNvSpPr txBox="1"/>
            <p:nvPr/>
          </p:nvSpPr>
          <p:spPr>
            <a:xfrm>
              <a:off x="6997062" y="1247352"/>
              <a:ext cx="10441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i="1" dirty="0"/>
                <a:t>P =0.58</a:t>
              </a:r>
              <a:endParaRPr lang="fr-FR" sz="2000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B2CB681-90FD-47A1-B031-66091AAFB2D8}"/>
              </a:ext>
            </a:extLst>
          </p:cNvPr>
          <p:cNvSpPr/>
          <p:nvPr/>
        </p:nvSpPr>
        <p:spPr>
          <a:xfrm>
            <a:off x="376518" y="442259"/>
            <a:ext cx="11618258" cy="6179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3962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Grand écran</PresentationFormat>
  <Paragraphs>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Entreprise ZENIKA</dc:creator>
  <cp:lastModifiedBy>Entreprise ZENIKA</cp:lastModifiedBy>
  <cp:revision>11</cp:revision>
  <dcterms:created xsi:type="dcterms:W3CDTF">2017-09-19T07:09:47Z</dcterms:created>
  <dcterms:modified xsi:type="dcterms:W3CDTF">2018-06-03T18:16:53Z</dcterms:modified>
</cp:coreProperties>
</file>