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3"/>
  </p:notesMasterIdLst>
  <p:sldIdLst>
    <p:sldId id="256" r:id="rId3"/>
    <p:sldId id="1044" r:id="rId4"/>
    <p:sldId id="1045" r:id="rId5"/>
    <p:sldId id="1048" r:id="rId6"/>
    <p:sldId id="1052" r:id="rId7"/>
    <p:sldId id="1054" r:id="rId8"/>
    <p:sldId id="1056" r:id="rId9"/>
    <p:sldId id="1055" r:id="rId10"/>
    <p:sldId id="1057" r:id="rId11"/>
    <p:sldId id="1059" r:id="rId12"/>
    <p:sldId id="1068" r:id="rId13"/>
    <p:sldId id="1060" r:id="rId14"/>
    <p:sldId id="1049" r:id="rId15"/>
    <p:sldId id="1062" r:id="rId16"/>
    <p:sldId id="1051" r:id="rId17"/>
    <p:sldId id="1063" r:id="rId18"/>
    <p:sldId id="1065" r:id="rId19"/>
    <p:sldId id="1066" r:id="rId20"/>
    <p:sldId id="1067" r:id="rId21"/>
    <p:sldId id="106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1095" autoAdjust="0"/>
  </p:normalViewPr>
  <p:slideViewPr>
    <p:cSldViewPr snapToGrid="0" showGuides="1">
      <p:cViewPr varScale="1">
        <p:scale>
          <a:sx n="53" d="100"/>
          <a:sy n="53" d="100"/>
        </p:scale>
        <p:origin x="648" y="31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77499283872815"/>
          <c:y val="4.287210622709009E-2"/>
          <c:w val="0.8037337677838251"/>
          <c:h val="0.72929076520962366"/>
        </c:manualLayout>
      </c:layout>
      <c:lineChart>
        <c:grouping val="standard"/>
        <c:varyColors val="0"/>
        <c:ser>
          <c:idx val="0"/>
          <c:order val="0"/>
          <c:tx>
            <c:strRef>
              <c:f>'Itération Petit'!$A$364</c:f>
              <c:strCache>
                <c:ptCount val="1"/>
                <c:pt idx="0">
                  <c:v>Small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Petit'!$B$364:$AB$364</c:f>
              <c:numCache>
                <c:formatCode>General</c:formatCode>
                <c:ptCount val="27"/>
                <c:pt idx="0">
                  <c:v>4.7083333333333241E-2</c:v>
                </c:pt>
                <c:pt idx="1">
                  <c:v>7.0833333333333304E-2</c:v>
                </c:pt>
                <c:pt idx="2">
                  <c:v>6.2666666666666676E-2</c:v>
                </c:pt>
                <c:pt idx="3">
                  <c:v>1.5708333333333251E-2</c:v>
                </c:pt>
                <c:pt idx="4">
                  <c:v>9.5833333333332459E-3</c:v>
                </c:pt>
                <c:pt idx="5">
                  <c:v>9.2638888888888042E-3</c:v>
                </c:pt>
                <c:pt idx="6">
                  <c:v>1.0763888888888806E-2</c:v>
                </c:pt>
                <c:pt idx="7">
                  <c:v>1.0930555555555469E-2</c:v>
                </c:pt>
                <c:pt idx="8">
                  <c:v>1.1138888888888804E-2</c:v>
                </c:pt>
                <c:pt idx="9">
                  <c:v>1.1277777777777697E-2</c:v>
                </c:pt>
                <c:pt idx="10">
                  <c:v>1.1277777777777697E-2</c:v>
                </c:pt>
                <c:pt idx="11">
                  <c:v>1.1277777777777697E-2</c:v>
                </c:pt>
                <c:pt idx="12">
                  <c:v>1.1277777777777697E-2</c:v>
                </c:pt>
                <c:pt idx="13">
                  <c:v>1.1277777777777697E-2</c:v>
                </c:pt>
                <c:pt idx="14">
                  <c:v>1.1277777777777697E-2</c:v>
                </c:pt>
                <c:pt idx="15">
                  <c:v>1.1277777777777697E-2</c:v>
                </c:pt>
                <c:pt idx="16">
                  <c:v>1.1277777777777697E-2</c:v>
                </c:pt>
                <c:pt idx="17">
                  <c:v>1.1277777777777697E-2</c:v>
                </c:pt>
                <c:pt idx="18">
                  <c:v>1.1277777777777697E-2</c:v>
                </c:pt>
                <c:pt idx="19">
                  <c:v>1.1277777777777697E-2</c:v>
                </c:pt>
                <c:pt idx="20">
                  <c:v>1.1277777777777697E-2</c:v>
                </c:pt>
                <c:pt idx="21">
                  <c:v>1.1277777777777697E-2</c:v>
                </c:pt>
                <c:pt idx="22">
                  <c:v>1.1277777777777697E-2</c:v>
                </c:pt>
                <c:pt idx="23">
                  <c:v>1.1277777777777697E-2</c:v>
                </c:pt>
                <c:pt idx="24">
                  <c:v>1.1277777777777697E-2</c:v>
                </c:pt>
                <c:pt idx="25">
                  <c:v>1.1277777777777697E-2</c:v>
                </c:pt>
                <c:pt idx="26">
                  <c:v>1.1277777777777697E-2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44-420C-B1AC-B27261A3E829}"/>
            </c:ext>
          </c:extLst>
        </c:ser>
        <c:ser>
          <c:idx val="1"/>
          <c:order val="1"/>
          <c:tx>
            <c:strRef>
              <c:f>'Itération Petit'!$A$365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Petit'!$B$365:$AB$365</c:f>
              <c:numCache>
                <c:formatCode>General</c:formatCode>
                <c:ptCount val="27"/>
                <c:pt idx="0">
                  <c:v>5.8333333333333293E-2</c:v>
                </c:pt>
                <c:pt idx="1">
                  <c:v>8.3500000000000033E-2</c:v>
                </c:pt>
                <c:pt idx="2">
                  <c:v>7.536111111111117E-2</c:v>
                </c:pt>
                <c:pt idx="3">
                  <c:v>3.0111111111110988E-2</c:v>
                </c:pt>
                <c:pt idx="4">
                  <c:v>1.7305555555555484E-2</c:v>
                </c:pt>
                <c:pt idx="5">
                  <c:v>1.6097222222222183E-2</c:v>
                </c:pt>
                <c:pt idx="6">
                  <c:v>1.6777777777777732E-2</c:v>
                </c:pt>
                <c:pt idx="7">
                  <c:v>1.6819444444444401E-2</c:v>
                </c:pt>
                <c:pt idx="8">
                  <c:v>1.7131944444444405E-2</c:v>
                </c:pt>
                <c:pt idx="9">
                  <c:v>1.7215277777777739E-2</c:v>
                </c:pt>
                <c:pt idx="10">
                  <c:v>1.7215277777777739E-2</c:v>
                </c:pt>
                <c:pt idx="11">
                  <c:v>1.7215277777777739E-2</c:v>
                </c:pt>
                <c:pt idx="12">
                  <c:v>1.7215277777777739E-2</c:v>
                </c:pt>
                <c:pt idx="13">
                  <c:v>1.7215277777777739E-2</c:v>
                </c:pt>
                <c:pt idx="14">
                  <c:v>1.7215277777777739E-2</c:v>
                </c:pt>
                <c:pt idx="15">
                  <c:v>1.7215277777777739E-2</c:v>
                </c:pt>
                <c:pt idx="16">
                  <c:v>1.7215277777777739E-2</c:v>
                </c:pt>
                <c:pt idx="17">
                  <c:v>1.7215277777777739E-2</c:v>
                </c:pt>
                <c:pt idx="18">
                  <c:v>1.7215277777777739E-2</c:v>
                </c:pt>
                <c:pt idx="19">
                  <c:v>1.7215277777777739E-2</c:v>
                </c:pt>
                <c:pt idx="20">
                  <c:v>1.7215277777777739E-2</c:v>
                </c:pt>
                <c:pt idx="21">
                  <c:v>1.7215277777777739E-2</c:v>
                </c:pt>
                <c:pt idx="22">
                  <c:v>1.7215277777777739E-2</c:v>
                </c:pt>
                <c:pt idx="23">
                  <c:v>1.7215277777777739E-2</c:v>
                </c:pt>
                <c:pt idx="24">
                  <c:v>1.7215277777777739E-2</c:v>
                </c:pt>
                <c:pt idx="25">
                  <c:v>1.7215277777777739E-2</c:v>
                </c:pt>
                <c:pt idx="26">
                  <c:v>1.7215277777777739E-2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44-420C-B1AC-B27261A3E829}"/>
            </c:ext>
          </c:extLst>
        </c:ser>
        <c:ser>
          <c:idx val="2"/>
          <c:order val="2"/>
          <c:tx>
            <c:strRef>
              <c:f>'Itération Petit'!$A$366</c:f>
              <c:strCache>
                <c:ptCount val="1"/>
                <c:pt idx="0">
                  <c:v>Large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Petit'!$B$366:$AB$366</c:f>
              <c:numCache>
                <c:formatCode>General</c:formatCode>
                <c:ptCount val="27"/>
                <c:pt idx="0">
                  <c:v>5.2083333333333572E-2</c:v>
                </c:pt>
                <c:pt idx="1">
                  <c:v>0.1164166666666665</c:v>
                </c:pt>
                <c:pt idx="2">
                  <c:v>9.9333333333333093E-2</c:v>
                </c:pt>
                <c:pt idx="3">
                  <c:v>2.3541666666666631E-2</c:v>
                </c:pt>
                <c:pt idx="4">
                  <c:v>1.5451388888888874E-2</c:v>
                </c:pt>
                <c:pt idx="5">
                  <c:v>1.5451388888888874E-2</c:v>
                </c:pt>
                <c:pt idx="6">
                  <c:v>1.7479166666666632E-2</c:v>
                </c:pt>
                <c:pt idx="7">
                  <c:v>1.7249999999999967E-2</c:v>
                </c:pt>
                <c:pt idx="8">
                  <c:v>1.7736111111111074E-2</c:v>
                </c:pt>
                <c:pt idx="9">
                  <c:v>1.784027777777774E-2</c:v>
                </c:pt>
                <c:pt idx="10">
                  <c:v>1.784027777777774E-2</c:v>
                </c:pt>
                <c:pt idx="11">
                  <c:v>1.784027777777774E-2</c:v>
                </c:pt>
                <c:pt idx="12">
                  <c:v>1.784027777777774E-2</c:v>
                </c:pt>
                <c:pt idx="13">
                  <c:v>1.784027777777774E-2</c:v>
                </c:pt>
                <c:pt idx="14">
                  <c:v>1.784027777777774E-2</c:v>
                </c:pt>
                <c:pt idx="15">
                  <c:v>1.784027777777774E-2</c:v>
                </c:pt>
                <c:pt idx="16">
                  <c:v>1.784027777777774E-2</c:v>
                </c:pt>
                <c:pt idx="17">
                  <c:v>1.784027777777774E-2</c:v>
                </c:pt>
                <c:pt idx="18">
                  <c:v>1.784027777777774E-2</c:v>
                </c:pt>
                <c:pt idx="19">
                  <c:v>1.784027777777774E-2</c:v>
                </c:pt>
                <c:pt idx="20">
                  <c:v>1.784027777777774E-2</c:v>
                </c:pt>
                <c:pt idx="21">
                  <c:v>1.784027777777774E-2</c:v>
                </c:pt>
                <c:pt idx="22">
                  <c:v>1.784027777777774E-2</c:v>
                </c:pt>
                <c:pt idx="23">
                  <c:v>1.784027777777774E-2</c:v>
                </c:pt>
                <c:pt idx="24">
                  <c:v>1.784027777777774E-2</c:v>
                </c:pt>
                <c:pt idx="25">
                  <c:v>1.784027777777774E-2</c:v>
                </c:pt>
                <c:pt idx="26">
                  <c:v>1.784027777777774E-2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44-420C-B1AC-B27261A3E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3225568"/>
        <c:axId val="593224256"/>
      </c:lineChart>
      <c:catAx>
        <c:axId val="593225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2000" dirty="0" err="1"/>
                  <a:t>Iteration</a:t>
                </a:r>
                <a:r>
                  <a:rPr lang="fr-FR" sz="2000" baseline="0" dirty="0"/>
                  <a:t> </a:t>
                </a:r>
                <a:r>
                  <a:rPr lang="fr-FR" sz="2000" baseline="0" dirty="0" err="1"/>
                  <a:t>number</a:t>
                </a:r>
                <a:endParaRPr lang="fr-FR" sz="2000" dirty="0"/>
              </a:p>
            </c:rich>
          </c:tx>
          <c:layout>
            <c:manualLayout>
              <c:xMode val="edge"/>
              <c:yMode val="edge"/>
              <c:x val="0.42175031061412849"/>
              <c:y val="0.857267346340096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4256"/>
        <c:crosses val="autoZero"/>
        <c:auto val="1"/>
        <c:lblAlgn val="ctr"/>
        <c:lblOffset val="100"/>
        <c:tickLblSkip val="5"/>
        <c:noMultiLvlLbl val="0"/>
      </c:catAx>
      <c:valAx>
        <c:axId val="59322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2400"/>
                  <a:t>Risidual variation</a:t>
                </a:r>
              </a:p>
            </c:rich>
          </c:tx>
          <c:layout>
            <c:manualLayout>
              <c:xMode val="edge"/>
              <c:yMode val="edge"/>
              <c:x val="1.419982620132405E-2"/>
              <c:y val="0.376315857452661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505305210113649"/>
          <c:y val="0.94533384666564502"/>
          <c:w val="0.36989377290232606"/>
          <c:h val="5.4666153334355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70CFF-025B-475D-889C-C5BC173DA557}" type="datetimeFigureOut">
              <a:rPr lang="fr-FR" smtClean="0"/>
              <a:t>03/09/2018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D0CD-057F-44B7-8038-30BF50EEB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42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les emplacements </a:t>
            </a:r>
            <a:r>
              <a:rPr lang="fr-FR"/>
              <a:t>des informations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53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citer les principes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92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Enlever</a:t>
            </a:r>
            <a:r>
              <a:rPr lang="fr-FR" baseline="0" dirty="0"/>
              <a:t> le texte </a:t>
            </a:r>
          </a:p>
          <a:p>
            <a:r>
              <a:rPr lang="fr-FR" baseline="0" dirty="0"/>
              <a:t>Remettre avec l’exemple du resto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30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VALIDATION ETUDE AGENT </a:t>
            </a:r>
            <a:r>
              <a:rPr lang="fr-FR" dirty="0" err="1"/>
              <a:t>AGENT</a:t>
            </a:r>
            <a:r>
              <a:rPr lang="fr-FR" dirty="0"/>
              <a:t> ET AGENT HUMAIN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50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4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86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681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Domaines</a:t>
            </a:r>
            <a:r>
              <a:rPr lang="fr-FR" baseline="0" dirty="0"/>
              <a:t> applications possibles pour c 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62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862555"/>
            <a:ext cx="9408551" cy="461665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39350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84875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49EE0-1A48-481B-ACDD-449F09C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FAD72-F248-4859-B6B9-6870AA1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E6B03-E240-47C6-9044-7ABCB386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BDAF-9EFB-49A5-9595-C931D64521C4}" type="datetime1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88EA6-719F-4C57-965C-A049E55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2489" y="182562"/>
            <a:ext cx="4114800" cy="365125"/>
          </a:xfrm>
        </p:spPr>
        <p:txBody>
          <a:bodyPr/>
          <a:lstStyle>
            <a:lvl1pPr>
              <a:defRPr sz="1500"/>
            </a:lvl1pPr>
          </a:lstStyle>
          <a:p>
            <a:r>
              <a:rPr lang="fr-FR" dirty="0"/>
              <a:t>OULD OUALI LYDIA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71DEC-1FED-4A3D-8482-29273008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>
            <a:lvl1pPr>
              <a:defRPr sz="1500"/>
            </a:lvl1pPr>
          </a:lstStyle>
          <a:p>
            <a:fld id="{EAE346B8-B207-44B2-9593-768E5DB0BF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560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69D6D-DE77-45A0-A665-D64E0A56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F0964A-64AB-478B-A970-D60A58DB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482AF-36E9-4A48-8507-F85F454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B55E-22A5-4286-A8A7-EB9B205D71BE}" type="datetime1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EB89A-8E75-41AF-AB1C-E4B53DFC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FE62FC-CFB8-4C85-BB78-313582F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29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3EE61-9639-412B-B7FA-A4A4F0E2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7161A-D770-4BFF-9D93-7A1B8F145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FEA5BB-8028-458B-9353-7DA886A8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B4B4EF-760A-4E1B-B22B-DB11C87D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6AC-F9B5-436A-BA31-4C1944034F51}" type="datetime1">
              <a:rPr lang="fr-FR" smtClean="0"/>
              <a:t>03/09/2018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82764-3229-4BDB-9FFC-921DA20C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7DF3FB-F67E-436B-BAEA-95220699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09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0C23C-36CE-47B0-A9FA-83CCD8F5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5A6E48-C647-4DFA-A3BB-63FDB57E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A0E286-67B8-4C52-A51F-01FD4F1B0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151C53-1118-4EAE-8453-80F4640F6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2E2347-9BAA-4273-A469-C30E20F71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9056FA-0455-4AC3-BBF4-0BD4D4F5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5662-819A-4979-9F2E-A9262012BDEE}" type="datetime1">
              <a:rPr lang="fr-FR" smtClean="0"/>
              <a:t>03/09/2018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C54C71-0F97-4ED8-8B11-7E8E3AE6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C98E15-6CD3-430E-AB18-3482E296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54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4A7D9-B7B8-45A3-8163-813513C5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BE6E4F-71A4-4E1F-9368-D4B7D0B0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3213-C230-4DED-AF8B-533039CAAB69}" type="datetime1">
              <a:rPr lang="fr-FR" smtClean="0"/>
              <a:t>03/09/2018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BA0D8-1A27-4894-BB3F-5D2C2925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C02ABD-BCAD-43B6-AA69-223EAE1A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15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227034-863F-47DA-9A08-30A8DEBA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3DB1-DACF-4B0E-BF0E-41BA5EB41557}" type="datetime1">
              <a:rPr lang="fr-FR" smtClean="0"/>
              <a:t>03/09/2018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B050CB-78DA-4B3B-AAB5-9387F21C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E2F3D0-924A-4AB2-A029-830C2B37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28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F1118-8584-436A-B980-95FDEC6F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AB26C-670A-4240-AF97-A8A14F2E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F42E93-DC75-4DE2-98C8-03AA49AB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0C03F-8B0F-412E-A000-ABF2AB69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A034-E096-43E7-888F-4F9D67C2E074}" type="datetime1">
              <a:rPr lang="fr-FR" smtClean="0"/>
              <a:t>03/09/2018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DF428-2CFA-4DE4-BF45-71C553C0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A13FA9-240E-4C1B-B73D-B22725F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43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82C9-AA0E-4227-B764-9CCCDEB0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7CC41B-7152-4E79-991A-D4BB8B48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B60363-647B-429F-A39C-53CFFDC03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CF4A44-49C5-401D-9F71-B3510BEE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C5E-82F5-4588-A45C-3F3E291216A2}" type="datetime1">
              <a:rPr lang="fr-FR" smtClean="0"/>
              <a:t>03/09/2018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EF8B0E-1037-4B97-8D9C-D16F0603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309C8-5388-41E7-A578-AC14940C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CED89-6E7D-4FAA-B731-66052E4F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F4E45E-8396-45D4-9BFA-00287998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80411-6FFF-4B4D-92E5-CD7EEE76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1903-57C3-4BA9-A49E-311B56A42E93}" type="datetime1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A85B43-6915-496F-8518-A10C9762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2CFB3-F440-44F7-9967-F29BF53A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05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0E0948-E74C-4563-880D-3D0E7F9C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AD9D20-ECAE-4F90-89A8-225E83E4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B240E-1052-4BB8-B4C4-28576D32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B4B0-8E7F-499D-A976-14ED26ED8635}" type="datetime1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6E22B6-D0B2-4B43-ADEA-5CDBD17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CDE88-7034-40F7-AB3C-086CFD60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6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600573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60057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12599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12016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39350" y="237075"/>
            <a:ext cx="1914029" cy="720080"/>
            <a:chOff x="179512" y="237075"/>
            <a:chExt cx="1435522" cy="72008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02446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4746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408551" cy="461665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chemeClr val="tx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19238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782026"/>
            <a:ext cx="11233248" cy="784830"/>
          </a:xfrm>
        </p:spPr>
        <p:txBody>
          <a:bodyPr wrap="square" anchor="ctr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4937768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336A7-DC4E-4952-A430-E94120831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BB73CE-D6E6-491C-8DDB-049430DBE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9FD81-10B1-490F-B90D-624CA392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D6F5-26E8-4FA4-8EF7-EF67FF72E7BA}" type="datetime1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EF766-9710-41C9-A124-5340E2B3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D2C41-805C-4A3E-AB4A-718147AB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70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46304"/>
            <a:ext cx="109728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4218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D08396-0A26-4DFE-8359-60C2C135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1EC494-0ED9-4377-8BD3-DFAF9429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7A2E2C-121F-4A18-9AD7-F91C8CA4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8770-3C7C-432A-9FE1-78FB4AB6A326}" type="datetime1">
              <a:rPr lang="fr-FR" smtClean="0"/>
              <a:t>03/09/2018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965C6-29BA-4911-98B0-FEB72E0B6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155BA-C41B-46D5-B7A0-1E8C171D9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08A7-92D4-47B6-BE9B-DFE1C3B7AD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182880" y="126875"/>
            <a:ext cx="11948160" cy="3640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l"/>
            <a:r>
              <a:rPr lang="en-US" sz="4000" i="1" dirty="0">
                <a:solidFill>
                  <a:srgbClr val="F39C12"/>
                </a:solidFill>
              </a:rPr>
              <a:t>Guess my power: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A computational model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to simulate a partner’s behavior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in the context of collaborative negotiation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0465A0-E828-447C-958C-8E5D7029D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40" y="5560671"/>
            <a:ext cx="1584176" cy="12973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74E501-0BCA-42C9-9A26-1D4A61BD6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8" y="5816303"/>
            <a:ext cx="912053" cy="9148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4822EC-9B60-4B52-ACE2-0FA30A42A5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79" y="5747674"/>
            <a:ext cx="1512168" cy="9416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AE29B4-F7BB-4284-9505-CC1CF39C31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97" y="5578997"/>
            <a:ext cx="1064808" cy="1152128"/>
          </a:xfrm>
          <a:prstGeom prst="rect">
            <a:avLst/>
          </a:prstGeom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273F771-C83E-4B13-B5CC-B329EAF35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814" y="4183856"/>
            <a:ext cx="5677384" cy="1076838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</a:pPr>
            <a:r>
              <a:rPr lang="fr-FR" sz="2400" b="1" dirty="0">
                <a:solidFill>
                  <a:schemeClr val="bg1"/>
                </a:solidFill>
              </a:rPr>
              <a:t>Lydia OULD OUALI </a:t>
            </a:r>
            <a:r>
              <a:rPr lang="fr-FR" dirty="0">
                <a:solidFill>
                  <a:schemeClr val="bg1"/>
                </a:solidFill>
              </a:rPr>
              <a:t>(LIMSI-CNRS / UPSUD) </a:t>
            </a:r>
            <a:endParaRPr lang="fr-FR" sz="2400" dirty="0">
              <a:solidFill>
                <a:schemeClr val="bg1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schemeClr val="bg1"/>
                </a:solidFill>
              </a:rPr>
              <a:t>	Nicolas </a:t>
            </a:r>
            <a:r>
              <a:rPr lang="fr-FR" sz="2000" dirty="0" err="1">
                <a:solidFill>
                  <a:schemeClr val="bg1"/>
                </a:solidFill>
              </a:rPr>
              <a:t>Sabouret</a:t>
            </a:r>
            <a:r>
              <a:rPr lang="fr-FR" sz="2000" dirty="0">
                <a:solidFill>
                  <a:schemeClr val="bg1"/>
                </a:solidFill>
              </a:rPr>
              <a:t> (LIMSI-CNRS / UPSUD)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schemeClr val="bg1"/>
                </a:solidFill>
              </a:rPr>
              <a:t>	Charles Rich (CS / WPI)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6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7237869" y="3075461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606EA29-41CC-487F-A344-F588DCF71B83}"/>
              </a:ext>
            </a:extLst>
          </p:cNvPr>
          <p:cNvSpPr txBox="1"/>
          <p:nvPr/>
        </p:nvSpPr>
        <p:spPr>
          <a:xfrm>
            <a:off x="4418509" y="2178574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0) = 0.7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B65FAB-3C88-4581-BBF7-76E0CC2EA4F6}"/>
              </a:ext>
            </a:extLst>
          </p:cNvPr>
          <p:cNvSpPr/>
          <p:nvPr/>
        </p:nvSpPr>
        <p:spPr>
          <a:xfrm>
            <a:off x="168186" y="2070551"/>
            <a:ext cx="4022555" cy="1800420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161055A-F2DF-49D2-ADF5-84D92AF5CE64}"/>
              </a:ext>
            </a:extLst>
          </p:cNvPr>
          <p:cNvSpPr txBox="1"/>
          <p:nvPr/>
        </p:nvSpPr>
        <p:spPr>
          <a:xfrm>
            <a:off x="155206" y="1701504"/>
            <a:ext cx="2329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Acceptable values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7942699-EB44-4BC0-891A-D3079BC4D450}"/>
              </a:ext>
            </a:extLst>
          </p:cNvPr>
          <p:cNvSpPr txBox="1"/>
          <p:nvPr/>
        </p:nvSpPr>
        <p:spPr>
          <a:xfrm>
            <a:off x="4431422" y="2696890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t</a:t>
            </a:r>
            <a:r>
              <a:rPr lang="fr-FR" sz="2000" b="1" baseline="-25000" dirty="0"/>
              <a:t>i</a:t>
            </a:r>
            <a:r>
              <a:rPr lang="fr-FR" sz="2000" b="1" dirty="0"/>
              <a:t>) = 0.6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5139C8-E10F-4BB5-BF35-6CF243833ECB}"/>
              </a:ext>
            </a:extLst>
          </p:cNvPr>
          <p:cNvSpPr/>
          <p:nvPr/>
        </p:nvSpPr>
        <p:spPr>
          <a:xfrm>
            <a:off x="179326" y="2070551"/>
            <a:ext cx="4022556" cy="2505210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7D8C15A-11B0-4D6B-849C-51B0F64EDDD1}"/>
              </a:ext>
            </a:extLst>
          </p:cNvPr>
          <p:cNvSpPr txBox="1"/>
          <p:nvPr/>
        </p:nvSpPr>
        <p:spPr>
          <a:xfrm>
            <a:off x="7841021" y="4654181"/>
            <a:ext cx="4540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Accept</a:t>
            </a:r>
            <a:r>
              <a:rPr lang="fr-FR" sz="2000" dirty="0"/>
              <a:t>(F) : </a:t>
            </a:r>
            <a:r>
              <a:rPr lang="fr-FR" sz="2000" b="1" dirty="0" err="1"/>
              <a:t>Okay</a:t>
            </a:r>
            <a:r>
              <a:rPr lang="fr-FR" sz="2000" b="1" dirty="0"/>
              <a:t>, 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F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Reject</a:t>
            </a:r>
            <a:r>
              <a:rPr lang="fr-FR" sz="2000" dirty="0"/>
              <a:t>(B) :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rather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</a:t>
            </a:r>
            <a:r>
              <a:rPr lang="fr-FR" sz="2000" b="1" dirty="0" err="1"/>
              <a:t>something</a:t>
            </a:r>
            <a:r>
              <a:rPr lang="fr-FR" sz="2000" b="1" dirty="0"/>
              <a:t>  </a:t>
            </a:r>
            <a:r>
              <a:rPr lang="fr-FR" sz="2000" b="1" dirty="0" err="1"/>
              <a:t>else</a:t>
            </a:r>
            <a:endParaRPr lang="fr-FR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D1CA37D-07A9-4EB2-99A6-0A78194F5584}"/>
              </a:ext>
            </a:extLst>
          </p:cNvPr>
          <p:cNvSpPr txBox="1"/>
          <p:nvPr/>
        </p:nvSpPr>
        <p:spPr>
          <a:xfrm>
            <a:off x="7776009" y="4222628"/>
            <a:ext cx="143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4DB6CA1-5152-47E7-9EC1-5BA29A72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5EABA95B-BE60-4B27-9732-09998079CB6F}"/>
              </a:ext>
            </a:extLst>
          </p:cNvPr>
          <p:cNvGrpSpPr/>
          <p:nvPr/>
        </p:nvGrpSpPr>
        <p:grpSpPr>
          <a:xfrm>
            <a:off x="346276" y="2185375"/>
            <a:ext cx="3768221" cy="4339594"/>
            <a:chOff x="843246" y="2203238"/>
            <a:chExt cx="3768221" cy="4339594"/>
          </a:xfrm>
        </p:grpSpPr>
        <p:sp>
          <p:nvSpPr>
            <p:cNvPr id="95" name="Oval 18">
              <a:extLst>
                <a:ext uri="{FF2B5EF4-FFF2-40B4-BE49-F238E27FC236}">
                  <a16:creationId xmlns:a16="http://schemas.microsoft.com/office/drawing/2014/main" id="{1A71DAA0-2056-49BD-B2C7-E22C87305130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18">
              <a:extLst>
                <a:ext uri="{FF2B5EF4-FFF2-40B4-BE49-F238E27FC236}">
                  <a16:creationId xmlns:a16="http://schemas.microsoft.com/office/drawing/2014/main" id="{DBD65F52-4089-4C66-9D1D-0244FA438E7D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9A8ECE53-7981-4C44-96D2-40F0587EA088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18">
              <a:extLst>
                <a:ext uri="{FF2B5EF4-FFF2-40B4-BE49-F238E27FC236}">
                  <a16:creationId xmlns:a16="http://schemas.microsoft.com/office/drawing/2014/main" id="{2C38778B-B2EE-40C9-9CCC-B33DA0B721B5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18">
              <a:extLst>
                <a:ext uri="{FF2B5EF4-FFF2-40B4-BE49-F238E27FC236}">
                  <a16:creationId xmlns:a16="http://schemas.microsoft.com/office/drawing/2014/main" id="{2D96393B-352E-4DDA-8042-A80814F1A717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18">
              <a:extLst>
                <a:ext uri="{FF2B5EF4-FFF2-40B4-BE49-F238E27FC236}">
                  <a16:creationId xmlns:a16="http://schemas.microsoft.com/office/drawing/2014/main" id="{C4BC1683-C4D5-4A49-A13C-CBA720890E46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8">
              <a:extLst>
                <a:ext uri="{FF2B5EF4-FFF2-40B4-BE49-F238E27FC236}">
                  <a16:creationId xmlns:a16="http://schemas.microsoft.com/office/drawing/2014/main" id="{5C111547-F4B9-4D3E-A074-AB816C34356E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01F059ED-A314-4A02-BB2C-DEF73C72DAD1}"/>
                </a:ext>
              </a:extLst>
            </p:cNvPr>
            <p:cNvCxnSpPr>
              <a:cxnSpLocks/>
              <a:stCxn id="96" idx="1"/>
              <a:endCxn id="95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0597EFB3-6F5A-4ABC-AD50-3E73A54B4411}"/>
                </a:ext>
              </a:extLst>
            </p:cNvPr>
            <p:cNvCxnSpPr>
              <a:cxnSpLocks/>
              <a:stCxn id="95" idx="1"/>
              <a:endCxn id="98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A6B76B5C-4542-4BFD-8169-4E3DDF18F1B4}"/>
                </a:ext>
              </a:extLst>
            </p:cNvPr>
            <p:cNvCxnSpPr>
              <a:cxnSpLocks/>
              <a:stCxn id="97" idx="0"/>
              <a:endCxn id="98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BD2BFCFB-1F6E-4D3C-9876-571C84FCB1DC}"/>
                </a:ext>
              </a:extLst>
            </p:cNvPr>
            <p:cNvCxnSpPr>
              <a:cxnSpLocks/>
              <a:stCxn id="95" idx="7"/>
              <a:endCxn id="99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13252099-6A48-40AF-AAC5-0B445851F182}"/>
                </a:ext>
              </a:extLst>
            </p:cNvPr>
            <p:cNvCxnSpPr>
              <a:cxnSpLocks/>
              <a:stCxn id="99" idx="1"/>
              <a:endCxn id="101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587E9A18-2BEE-4C9F-A2E0-64C40A140E86}"/>
                </a:ext>
              </a:extLst>
            </p:cNvPr>
            <p:cNvCxnSpPr>
              <a:cxnSpLocks/>
              <a:stCxn id="98" idx="7"/>
              <a:endCxn id="101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1F7A6FA2-B564-4C28-967D-9E25850A766C}"/>
                </a:ext>
              </a:extLst>
            </p:cNvPr>
            <p:cNvCxnSpPr>
              <a:cxnSpLocks/>
              <a:stCxn id="101" idx="0"/>
              <a:endCxn id="100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287356-8CFC-4EFF-83ED-D169CD6D4B18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CD02DB6B-8013-482F-9347-9FDDE7DA501C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98BFFAC6-EC4F-4466-8D13-1BA787822B52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64DB4E7-D7A1-491E-81E5-8E74624694B9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9A82C66E-912D-4728-B6F0-A2B8CDBEBECA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14" name="ZoneTexte 113">
              <a:extLst>
                <a:ext uri="{FF2B5EF4-FFF2-40B4-BE49-F238E27FC236}">
                  <a16:creationId xmlns:a16="http://schemas.microsoft.com/office/drawing/2014/main" id="{265F0763-06ED-4135-BAF0-C514CC7D4731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224BAD79-FFAC-4232-9F7D-843E65E68747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FACD021F-CAAC-46D8-A595-E7BFD3925CC8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088732B0-5F2A-4BA0-9EFA-6FC4137408F8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4F5552EF-F684-4920-97D0-DD3E7DAED13C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316AD0F5-8FE6-4BFB-8C2E-B8C243886FBA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13913432-377D-4E0A-81BE-7EB9DE01E926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59AFEF3E-B34C-41AB-BEEB-03F74A72A239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2E5E601A-9EA5-4C3F-A5A4-F7F5220A39E9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Chinese</a:t>
              </a:r>
              <a:endParaRPr lang="fr-FR" dirty="0"/>
            </a:p>
          </p:txBody>
        </p:sp>
      </p:grp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31E71E75-5DBF-459A-9A8A-0F6657CA6D24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24449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B74F44-1DD3-4505-A5E8-639312AF98B7}"/>
              </a:ext>
            </a:extLst>
          </p:cNvPr>
          <p:cNvSpPr/>
          <p:nvPr/>
        </p:nvSpPr>
        <p:spPr>
          <a:xfrm>
            <a:off x="346276" y="2007290"/>
            <a:ext cx="5240332" cy="464556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11</a:t>
            </a:fld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1E8DA47-4191-4FEF-9031-EE7F7CE351D2}"/>
              </a:ext>
            </a:extLst>
          </p:cNvPr>
          <p:cNvSpPr txBox="1">
            <a:spLocks/>
          </p:cNvSpPr>
          <p:nvPr/>
        </p:nvSpPr>
        <p:spPr>
          <a:xfrm>
            <a:off x="354006" y="2007290"/>
            <a:ext cx="5426756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a Chinese restaurant."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"I don't like Chinese restaurants, let's choose something else."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the Shanghai. It's a quiet,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cheap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Chinese restaurant on the south side."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"Do you like Italian restaurants?"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"I don't like Italian restaurants."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"Do you like French restaurants?"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the Shanghai. It's a quiet, cheap Chinese restaurant on the south side.“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Arial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B: "Do you like French restaurants?"</a:t>
            </a:r>
            <a:endParaRPr lang="fr-FR" sz="1600" kern="0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A620F1-B1DC-4568-B93D-49CCF1728429}"/>
              </a:ext>
            </a:extLst>
          </p:cNvPr>
          <p:cNvSpPr txBox="1"/>
          <p:nvPr/>
        </p:nvSpPr>
        <p:spPr>
          <a:xfrm>
            <a:off x="6096000" y="2224498"/>
            <a:ext cx="5741994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"I don't like French restaurants."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"Do you like Korean restaurants?"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a cheap restaurant."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a cheap restaurant."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a restaurant on the south side."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a restaurant on the south side."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the Shanghai. It's a quiet, cheap Chinese restaurant on the south side."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the Shanghai restaurant.“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>
              <a:solidFill>
                <a:prstClr val="black"/>
              </a:solidFill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93CD3-EBE2-498B-A65D-FA324E512437}"/>
              </a:ext>
            </a:extLst>
          </p:cNvPr>
          <p:cNvSpPr/>
          <p:nvPr/>
        </p:nvSpPr>
        <p:spPr>
          <a:xfrm>
            <a:off x="346276" y="1221770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Pow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(A) = 0.9,  </a:t>
            </a: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Pow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(B) = 0.4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B0D7C3D-3827-464D-A89E-9BDBAA09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Example of dialogue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3758C7-4294-4237-805F-C4EE3BDAC986}"/>
              </a:ext>
            </a:extLst>
          </p:cNvPr>
          <p:cNvSpPr/>
          <p:nvPr/>
        </p:nvSpPr>
        <p:spPr>
          <a:xfrm>
            <a:off x="6096000" y="2005292"/>
            <a:ext cx="5240332" cy="464556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BAABA800-AD92-4711-A7A4-000A657F78C6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229439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2408366" y="3112069"/>
            <a:ext cx="3418439" cy="3574811"/>
          </a:xfrm>
          <a:prstGeom prst="rect">
            <a:avLst/>
          </a:prstGeom>
          <a:solidFill>
            <a:schemeClr val="accent4">
              <a:lumMod val="40000"/>
              <a:lumOff val="60000"/>
              <a:alpha val="13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DF441C-FB70-4C68-968C-886FAE90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  <p:sp>
        <p:nvSpPr>
          <p:cNvPr id="60" name="Espace réservé du numéro de diapositive 3">
            <a:extLst>
              <a:ext uri="{FF2B5EF4-FFF2-40B4-BE49-F238E27FC236}">
                <a16:creationId xmlns:a16="http://schemas.microsoft.com/office/drawing/2014/main" id="{7C46F56B-C9D0-41AE-BB98-9C6A194D8447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3426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02A39-EE0D-4EF1-9316-25EB323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5244FFA-B6E9-442A-991A-E09D60B8BCA6}"/>
              </a:ext>
            </a:extLst>
          </p:cNvPr>
          <p:cNvGrpSpPr/>
          <p:nvPr/>
        </p:nvGrpSpPr>
        <p:grpSpPr>
          <a:xfrm>
            <a:off x="2868203" y="1551227"/>
            <a:ext cx="501502" cy="527781"/>
            <a:chOff x="761237" y="2696891"/>
            <a:chExt cx="1941451" cy="2177340"/>
          </a:xfrm>
        </p:grpSpPr>
        <p:sp>
          <p:nvSpPr>
            <p:cNvPr id="33" name="Oval 18">
              <a:extLst>
                <a:ext uri="{FF2B5EF4-FFF2-40B4-BE49-F238E27FC236}">
                  <a16:creationId xmlns:a16="http://schemas.microsoft.com/office/drawing/2014/main" id="{99C16CE6-006B-4D22-9652-FEE1A059D6C5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A20A5C30-61D4-47C3-8B98-C7D8096B14F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18">
              <a:extLst>
                <a:ext uri="{FF2B5EF4-FFF2-40B4-BE49-F238E27FC236}">
                  <a16:creationId xmlns:a16="http://schemas.microsoft.com/office/drawing/2014/main" id="{C0F11ABE-3EA1-4D17-9D8C-422A6BFD1C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18">
              <a:extLst>
                <a:ext uri="{FF2B5EF4-FFF2-40B4-BE49-F238E27FC236}">
                  <a16:creationId xmlns:a16="http://schemas.microsoft.com/office/drawing/2014/main" id="{E2D582CF-5010-4CB3-9AAE-6505DCD497E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18">
              <a:extLst>
                <a:ext uri="{FF2B5EF4-FFF2-40B4-BE49-F238E27FC236}">
                  <a16:creationId xmlns:a16="http://schemas.microsoft.com/office/drawing/2014/main" id="{1AD253EA-B3B5-4CCC-A34B-0163079B1C39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8BE8A381-94FB-4486-BE35-870A3409C4D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DC06B94B-4CD8-44B6-B29E-E68162A8B89D}"/>
                </a:ext>
              </a:extLst>
            </p:cNvPr>
            <p:cNvCxnSpPr>
              <a:stCxn id="34" idx="1"/>
              <a:endCxn id="3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5962C8D4-058D-4C78-940B-20D75DDFAABF}"/>
                </a:ext>
              </a:extLst>
            </p:cNvPr>
            <p:cNvCxnSpPr>
              <a:cxnSpLocks/>
              <a:stCxn id="33" idx="1"/>
              <a:endCxn id="3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AD54E0BB-BE10-45E2-8A64-0A176602A9C6}"/>
                </a:ext>
              </a:extLst>
            </p:cNvPr>
            <p:cNvCxnSpPr>
              <a:cxnSpLocks/>
              <a:stCxn id="35" idx="0"/>
              <a:endCxn id="3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C4CBFD7E-E479-44C3-A0AD-AAF68053A214}"/>
                </a:ext>
              </a:extLst>
            </p:cNvPr>
            <p:cNvCxnSpPr>
              <a:cxnSpLocks/>
              <a:stCxn id="33" idx="7"/>
              <a:endCxn id="3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2AE9533B-D90D-44F7-9001-72F67228E21B}"/>
                </a:ext>
              </a:extLst>
            </p:cNvPr>
            <p:cNvCxnSpPr>
              <a:cxnSpLocks/>
              <a:stCxn id="37" idx="1"/>
              <a:endCxn id="3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A95B6AB8-4226-4FF2-A7F9-44AE1E3D1509}"/>
                </a:ext>
              </a:extLst>
            </p:cNvPr>
            <p:cNvCxnSpPr>
              <a:cxnSpLocks/>
              <a:stCxn id="36" idx="7"/>
              <a:endCxn id="3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9620C89A-291F-46D1-9834-F4FB1648A878}"/>
              </a:ext>
            </a:extLst>
          </p:cNvPr>
          <p:cNvGrpSpPr/>
          <p:nvPr/>
        </p:nvGrpSpPr>
        <p:grpSpPr>
          <a:xfrm>
            <a:off x="2061706" y="1551962"/>
            <a:ext cx="501502" cy="527781"/>
            <a:chOff x="761237" y="2696891"/>
            <a:chExt cx="1941451" cy="2177340"/>
          </a:xfrm>
        </p:grpSpPr>
        <p:sp>
          <p:nvSpPr>
            <p:cNvPr id="48" name="Oval 18">
              <a:extLst>
                <a:ext uri="{FF2B5EF4-FFF2-40B4-BE49-F238E27FC236}">
                  <a16:creationId xmlns:a16="http://schemas.microsoft.com/office/drawing/2014/main" id="{6FB5955D-3076-4BE9-A9EE-0332A6BB0B2B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18">
              <a:extLst>
                <a:ext uri="{FF2B5EF4-FFF2-40B4-BE49-F238E27FC236}">
                  <a16:creationId xmlns:a16="http://schemas.microsoft.com/office/drawing/2014/main" id="{9468E342-6F82-41A9-956B-750761A5F9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9F23FF56-AD37-4780-BDD9-1724AEBC0AA6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F671223B-AEFA-4A0E-B749-3586CB662F9A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53289654-315B-4CB1-83A4-95AB4D2E81A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A707DF20-B6B1-4683-BC33-2696E8B7D12F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4D5B9600-2238-424E-BFA0-4189F157F038}"/>
                </a:ext>
              </a:extLst>
            </p:cNvPr>
            <p:cNvCxnSpPr>
              <a:stCxn id="49" idx="1"/>
              <a:endCxn id="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4C8D9AD-A3B9-47FF-8E71-8D683A48D0B4}"/>
                </a:ext>
              </a:extLst>
            </p:cNvPr>
            <p:cNvCxnSpPr>
              <a:cxnSpLocks/>
              <a:stCxn id="48" idx="1"/>
              <a:endCxn id="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DCC5BE84-CB0D-4123-927D-24C5084689FB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47F5D48-7C4C-4F1D-B9A1-96CB29607381}"/>
                </a:ext>
              </a:extLst>
            </p:cNvPr>
            <p:cNvCxnSpPr>
              <a:cxnSpLocks/>
              <a:stCxn id="48" idx="7"/>
              <a:endCxn id="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B85CF43E-27FF-41C1-8570-9B3A9CDB2631}"/>
                </a:ext>
              </a:extLst>
            </p:cNvPr>
            <p:cNvCxnSpPr>
              <a:cxnSpLocks/>
              <a:stCxn id="52" idx="1"/>
              <a:endCxn id="5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7BFF20BB-29D1-45DE-B398-A999B1A7A76F}"/>
                </a:ext>
              </a:extLst>
            </p:cNvPr>
            <p:cNvCxnSpPr>
              <a:cxnSpLocks/>
              <a:stCxn id="51" idx="7"/>
              <a:endCxn id="5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A3CC7CF-EB57-454E-BC17-3748C1A0F5DD}"/>
              </a:ext>
            </a:extLst>
          </p:cNvPr>
          <p:cNvGrpSpPr/>
          <p:nvPr/>
        </p:nvGrpSpPr>
        <p:grpSpPr>
          <a:xfrm>
            <a:off x="3568862" y="1551163"/>
            <a:ext cx="501502" cy="527780"/>
            <a:chOff x="761237" y="2696891"/>
            <a:chExt cx="1941451" cy="2177340"/>
          </a:xfrm>
        </p:grpSpPr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51C7D20C-C696-44AE-BB8B-5F6CD87792A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60C9C5C3-F8A9-4AA2-90C8-1F7E39ACFB95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56ACBD50-D5E9-44B6-9722-E26B7872148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B930DBA3-9BCE-4396-8103-08F0E3F98BA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BB76DD0A-BAAD-47A1-92E3-075D0F53F51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id="{397FE1ED-6F0F-49CA-B199-79CACB4B9EA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B6D20B18-80F0-42CC-AE4B-177151DD34F6}"/>
                </a:ext>
              </a:extLst>
            </p:cNvPr>
            <p:cNvCxnSpPr>
              <a:stCxn id="64" idx="1"/>
              <a:endCxn id="6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A741B042-E6DD-4D03-BC63-51B79A1ADB41}"/>
                </a:ext>
              </a:extLst>
            </p:cNvPr>
            <p:cNvCxnSpPr>
              <a:cxnSpLocks/>
              <a:stCxn id="63" idx="1"/>
              <a:endCxn id="6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42127C04-19E2-4AE2-9E06-7801ED8B20C9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147EB0E9-3F37-48F7-9072-188B1BCBDAE3}"/>
                </a:ext>
              </a:extLst>
            </p:cNvPr>
            <p:cNvCxnSpPr>
              <a:cxnSpLocks/>
              <a:stCxn id="63" idx="7"/>
              <a:endCxn id="6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8211AD7A-3284-491A-AF14-C380F4524817}"/>
                </a:ext>
              </a:extLst>
            </p:cNvPr>
            <p:cNvCxnSpPr>
              <a:cxnSpLocks/>
              <a:stCxn id="67" idx="1"/>
              <a:endCxn id="6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B8602E77-E323-4B6C-B086-DFA9BA064401}"/>
                </a:ext>
              </a:extLst>
            </p:cNvPr>
            <p:cNvCxnSpPr>
              <a:cxnSpLocks/>
              <a:stCxn id="66" idx="7"/>
              <a:endCxn id="6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80953" y="1471638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3EF4D63-1EE0-41AF-A615-0EA75FA0A50A}"/>
              </a:ext>
            </a:extLst>
          </p:cNvPr>
          <p:cNvGrpSpPr/>
          <p:nvPr/>
        </p:nvGrpSpPr>
        <p:grpSpPr>
          <a:xfrm>
            <a:off x="4255727" y="1548095"/>
            <a:ext cx="501502" cy="527780"/>
            <a:chOff x="761237" y="2696891"/>
            <a:chExt cx="1941451" cy="2177340"/>
          </a:xfrm>
        </p:grpSpPr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381F5DE0-1DCE-42CA-A6C3-A3CEB99BEC36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F874B534-68D8-4DEA-879E-D0408534F0D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2AD71338-489C-40A4-B5A6-B867AD9127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41606718-202B-46FD-8C5C-673B4CA20CFE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ADFF0C67-D04D-4041-947E-7B24EFF2738F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FC0F2D35-135A-4931-9F13-B9AE094C41C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E0059960-711A-42E1-B25E-6FAEE2E708E3}"/>
                </a:ext>
              </a:extLst>
            </p:cNvPr>
            <p:cNvCxnSpPr>
              <a:stCxn id="80" idx="1"/>
              <a:endCxn id="79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906724D2-E093-43C3-9A47-3BD590AE903F}"/>
                </a:ext>
              </a:extLst>
            </p:cNvPr>
            <p:cNvCxnSpPr>
              <a:cxnSpLocks/>
              <a:stCxn id="79" idx="1"/>
              <a:endCxn id="82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E2D32746-BFAA-4ACC-B2B5-14625D19A8C6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CC1DEC4A-1F39-4D97-9486-D364857A48DA}"/>
                </a:ext>
              </a:extLst>
            </p:cNvPr>
            <p:cNvCxnSpPr>
              <a:cxnSpLocks/>
              <a:stCxn id="79" idx="7"/>
              <a:endCxn id="83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B5DAC9E8-99A6-4750-8BEF-C0B800B2DF3E}"/>
                </a:ext>
              </a:extLst>
            </p:cNvPr>
            <p:cNvCxnSpPr>
              <a:cxnSpLocks/>
              <a:stCxn id="83" idx="1"/>
              <a:endCxn id="8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21060E53-C970-4FBA-AA4B-691CB0FC9771}"/>
                </a:ext>
              </a:extLst>
            </p:cNvPr>
            <p:cNvCxnSpPr>
              <a:cxnSpLocks/>
              <a:stCxn id="82" idx="7"/>
              <a:endCxn id="8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B7FBD868-30FD-4DA4-B7F9-0ED19CAF352A}"/>
              </a:ext>
            </a:extLst>
          </p:cNvPr>
          <p:cNvGrpSpPr/>
          <p:nvPr/>
        </p:nvGrpSpPr>
        <p:grpSpPr>
          <a:xfrm>
            <a:off x="2868203" y="2772056"/>
            <a:ext cx="501502" cy="527781"/>
            <a:chOff x="761237" y="2696891"/>
            <a:chExt cx="1941451" cy="2177340"/>
          </a:xfrm>
        </p:grpSpPr>
        <p:sp>
          <p:nvSpPr>
            <p:cNvPr id="160" name="Oval 18">
              <a:extLst>
                <a:ext uri="{FF2B5EF4-FFF2-40B4-BE49-F238E27FC236}">
                  <a16:creationId xmlns:a16="http://schemas.microsoft.com/office/drawing/2014/main" id="{12B34501-B9BE-4134-B73E-D1EF863A4189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8">
              <a:extLst>
                <a:ext uri="{FF2B5EF4-FFF2-40B4-BE49-F238E27FC236}">
                  <a16:creationId xmlns:a16="http://schemas.microsoft.com/office/drawing/2014/main" id="{F6F4D3DB-F1B4-4D33-B884-80B4469495C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Oval 18">
              <a:extLst>
                <a:ext uri="{FF2B5EF4-FFF2-40B4-BE49-F238E27FC236}">
                  <a16:creationId xmlns:a16="http://schemas.microsoft.com/office/drawing/2014/main" id="{26B97CD7-1BBE-4356-AD05-7C675543192D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Oval 18">
              <a:extLst>
                <a:ext uri="{FF2B5EF4-FFF2-40B4-BE49-F238E27FC236}">
                  <a16:creationId xmlns:a16="http://schemas.microsoft.com/office/drawing/2014/main" id="{89CF6C9A-101F-4EB1-B21C-1FF219A6497F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18">
              <a:extLst>
                <a:ext uri="{FF2B5EF4-FFF2-40B4-BE49-F238E27FC236}">
                  <a16:creationId xmlns:a16="http://schemas.microsoft.com/office/drawing/2014/main" id="{7E19DB2F-4C5F-46F1-8F5B-2969DEB4A61A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Oval 18">
              <a:extLst>
                <a:ext uri="{FF2B5EF4-FFF2-40B4-BE49-F238E27FC236}">
                  <a16:creationId xmlns:a16="http://schemas.microsoft.com/office/drawing/2014/main" id="{90AB5D73-89C0-4E12-8A04-EEB48E3A1F95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C0D3132D-5027-4342-8F07-467C08550CC4}"/>
                </a:ext>
              </a:extLst>
            </p:cNvPr>
            <p:cNvCxnSpPr>
              <a:stCxn id="161" idx="1"/>
              <a:endCxn id="160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A9A57C5B-1A41-472F-BC12-510A517D0054}"/>
                </a:ext>
              </a:extLst>
            </p:cNvPr>
            <p:cNvCxnSpPr>
              <a:cxnSpLocks/>
              <a:stCxn id="160" idx="1"/>
              <a:endCxn id="163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385CBB5B-12F7-40C6-8DAD-7AE817383169}"/>
                </a:ext>
              </a:extLst>
            </p:cNvPr>
            <p:cNvCxnSpPr>
              <a:cxnSpLocks/>
              <a:stCxn id="162" idx="0"/>
              <a:endCxn id="163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8117E5B1-2A35-4740-B569-46D0FDCD39C4}"/>
                </a:ext>
              </a:extLst>
            </p:cNvPr>
            <p:cNvCxnSpPr>
              <a:cxnSpLocks/>
              <a:stCxn id="160" idx="7"/>
              <a:endCxn id="164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362B3C54-EA9C-4F4B-90C3-0B5FD47750E0}"/>
                </a:ext>
              </a:extLst>
            </p:cNvPr>
            <p:cNvCxnSpPr>
              <a:cxnSpLocks/>
              <a:stCxn id="164" idx="1"/>
              <a:endCxn id="165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E6052C24-3958-48F6-8768-C2AFEDD69F9A}"/>
                </a:ext>
              </a:extLst>
            </p:cNvPr>
            <p:cNvCxnSpPr>
              <a:cxnSpLocks/>
              <a:stCxn id="163" idx="7"/>
              <a:endCxn id="165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D8C752AE-BD96-42A6-B243-35C5288184BC}"/>
              </a:ext>
            </a:extLst>
          </p:cNvPr>
          <p:cNvGrpSpPr/>
          <p:nvPr/>
        </p:nvGrpSpPr>
        <p:grpSpPr>
          <a:xfrm>
            <a:off x="2061706" y="2772791"/>
            <a:ext cx="501502" cy="527781"/>
            <a:chOff x="761237" y="2696891"/>
            <a:chExt cx="1941451" cy="2177340"/>
          </a:xfrm>
        </p:grpSpPr>
        <p:sp>
          <p:nvSpPr>
            <p:cNvPr id="148" name="Oval 18">
              <a:extLst>
                <a:ext uri="{FF2B5EF4-FFF2-40B4-BE49-F238E27FC236}">
                  <a16:creationId xmlns:a16="http://schemas.microsoft.com/office/drawing/2014/main" id="{25C2DAD1-0908-484E-8E12-959CC680FD88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8">
              <a:extLst>
                <a:ext uri="{FF2B5EF4-FFF2-40B4-BE49-F238E27FC236}">
                  <a16:creationId xmlns:a16="http://schemas.microsoft.com/office/drawing/2014/main" id="{B2D6A283-0516-4F96-93CD-51AAEDE510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8">
              <a:extLst>
                <a:ext uri="{FF2B5EF4-FFF2-40B4-BE49-F238E27FC236}">
                  <a16:creationId xmlns:a16="http://schemas.microsoft.com/office/drawing/2014/main" id="{30133831-8AB2-48A7-9313-9516D0D8F3CB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8">
              <a:extLst>
                <a:ext uri="{FF2B5EF4-FFF2-40B4-BE49-F238E27FC236}">
                  <a16:creationId xmlns:a16="http://schemas.microsoft.com/office/drawing/2014/main" id="{A2889F49-09CB-4294-A729-22E48151FE1D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8">
              <a:extLst>
                <a:ext uri="{FF2B5EF4-FFF2-40B4-BE49-F238E27FC236}">
                  <a16:creationId xmlns:a16="http://schemas.microsoft.com/office/drawing/2014/main" id="{B99A9006-09D0-4C1C-B4F0-096E6384B8DB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8">
              <a:extLst>
                <a:ext uri="{FF2B5EF4-FFF2-40B4-BE49-F238E27FC236}">
                  <a16:creationId xmlns:a16="http://schemas.microsoft.com/office/drawing/2014/main" id="{21E981E8-292A-4C3A-B6D7-941D3FB89A8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9C74AD4C-BBD6-49DF-99C5-3FC02BCDC2FB}"/>
                </a:ext>
              </a:extLst>
            </p:cNvPr>
            <p:cNvCxnSpPr>
              <a:stCxn id="149" idx="1"/>
              <a:endCxn id="1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AE5FEFB-6867-4BF4-A48D-AD43047D1329}"/>
                </a:ext>
              </a:extLst>
            </p:cNvPr>
            <p:cNvCxnSpPr>
              <a:cxnSpLocks/>
              <a:stCxn id="148" idx="1"/>
              <a:endCxn id="1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C999630F-1E36-42A3-BA7B-2357DDEBC78C}"/>
                </a:ext>
              </a:extLst>
            </p:cNvPr>
            <p:cNvCxnSpPr>
              <a:cxnSpLocks/>
              <a:stCxn id="150" idx="0"/>
              <a:endCxn id="1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C2CE59CB-681F-4A97-89C2-C1B85E8A10CE}"/>
                </a:ext>
              </a:extLst>
            </p:cNvPr>
            <p:cNvCxnSpPr>
              <a:cxnSpLocks/>
              <a:stCxn id="148" idx="7"/>
              <a:endCxn id="1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FB9EE54C-1631-4E16-BA55-51752BA16B77}"/>
                </a:ext>
              </a:extLst>
            </p:cNvPr>
            <p:cNvCxnSpPr>
              <a:cxnSpLocks/>
              <a:stCxn id="152" idx="1"/>
              <a:endCxn id="153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6EF9E244-509E-4F5B-8A16-615428CDCD05}"/>
                </a:ext>
              </a:extLst>
            </p:cNvPr>
            <p:cNvCxnSpPr>
              <a:cxnSpLocks/>
              <a:stCxn id="151" idx="7"/>
              <a:endCxn id="153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0754361F-AE15-4391-863B-8C65CA4FFA31}"/>
              </a:ext>
            </a:extLst>
          </p:cNvPr>
          <p:cNvGrpSpPr/>
          <p:nvPr/>
        </p:nvGrpSpPr>
        <p:grpSpPr>
          <a:xfrm>
            <a:off x="3568862" y="2771992"/>
            <a:ext cx="501502" cy="527780"/>
            <a:chOff x="761237" y="2696891"/>
            <a:chExt cx="1941451" cy="2177340"/>
          </a:xfrm>
        </p:grpSpPr>
        <p:sp>
          <p:nvSpPr>
            <p:cNvPr id="136" name="Oval 18">
              <a:extLst>
                <a:ext uri="{FF2B5EF4-FFF2-40B4-BE49-F238E27FC236}">
                  <a16:creationId xmlns:a16="http://schemas.microsoft.com/office/drawing/2014/main" id="{8BBC959D-9F0B-49B4-880B-C9B386B25BB7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8">
              <a:extLst>
                <a:ext uri="{FF2B5EF4-FFF2-40B4-BE49-F238E27FC236}">
                  <a16:creationId xmlns:a16="http://schemas.microsoft.com/office/drawing/2014/main" id="{89D282C9-95D9-4534-B537-32467EA9728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8">
              <a:extLst>
                <a:ext uri="{FF2B5EF4-FFF2-40B4-BE49-F238E27FC236}">
                  <a16:creationId xmlns:a16="http://schemas.microsoft.com/office/drawing/2014/main" id="{46CD9D72-9583-4B09-B68B-7058991924E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8">
              <a:extLst>
                <a:ext uri="{FF2B5EF4-FFF2-40B4-BE49-F238E27FC236}">
                  <a16:creationId xmlns:a16="http://schemas.microsoft.com/office/drawing/2014/main" id="{6D5BA285-3795-42DD-920C-1D4AA15BCFA7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8">
              <a:extLst>
                <a:ext uri="{FF2B5EF4-FFF2-40B4-BE49-F238E27FC236}">
                  <a16:creationId xmlns:a16="http://schemas.microsoft.com/office/drawing/2014/main" id="{6DD30CC4-2A60-4899-A3F7-714F2965B8C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8">
              <a:extLst>
                <a:ext uri="{FF2B5EF4-FFF2-40B4-BE49-F238E27FC236}">
                  <a16:creationId xmlns:a16="http://schemas.microsoft.com/office/drawing/2014/main" id="{A78D05A0-CEC7-41D0-965D-5DDA4F67912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BD604436-9A56-4C01-9A34-7FED0D86B98B}"/>
                </a:ext>
              </a:extLst>
            </p:cNvPr>
            <p:cNvCxnSpPr>
              <a:stCxn id="137" idx="1"/>
              <a:endCxn id="136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56073EB2-EBF9-4680-99A3-BADBB768861A}"/>
                </a:ext>
              </a:extLst>
            </p:cNvPr>
            <p:cNvCxnSpPr>
              <a:cxnSpLocks/>
              <a:stCxn id="136" idx="1"/>
              <a:endCxn id="139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273422E3-5747-473E-8BD0-0667251A0C3D}"/>
                </a:ext>
              </a:extLst>
            </p:cNvPr>
            <p:cNvCxnSpPr>
              <a:cxnSpLocks/>
              <a:stCxn id="138" idx="0"/>
              <a:endCxn id="139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>
              <a:extLst>
                <a:ext uri="{FF2B5EF4-FFF2-40B4-BE49-F238E27FC236}">
                  <a16:creationId xmlns:a16="http://schemas.microsoft.com/office/drawing/2014/main" id="{558106ED-1718-478B-BD2A-4798F128156B}"/>
                </a:ext>
              </a:extLst>
            </p:cNvPr>
            <p:cNvCxnSpPr>
              <a:cxnSpLocks/>
              <a:stCxn id="136" idx="7"/>
              <a:endCxn id="140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977D0CE3-F505-4756-BA42-8C9A5B05EF56}"/>
                </a:ext>
              </a:extLst>
            </p:cNvPr>
            <p:cNvCxnSpPr>
              <a:cxnSpLocks/>
              <a:stCxn id="140" idx="1"/>
              <a:endCxn id="141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F087B5FF-949A-4A23-9C08-DE569463EDCF}"/>
                </a:ext>
              </a:extLst>
            </p:cNvPr>
            <p:cNvCxnSpPr>
              <a:cxnSpLocks/>
              <a:stCxn id="139" idx="7"/>
              <a:endCxn id="141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12B542-9446-4DE3-B370-B05E17C2FD3A}"/>
              </a:ext>
            </a:extLst>
          </p:cNvPr>
          <p:cNvSpPr/>
          <p:nvPr/>
        </p:nvSpPr>
        <p:spPr>
          <a:xfrm>
            <a:off x="1880953" y="2692467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17DCFB7F-5517-41EA-90D4-895047BEFD13}"/>
              </a:ext>
            </a:extLst>
          </p:cNvPr>
          <p:cNvGrpSpPr/>
          <p:nvPr/>
        </p:nvGrpSpPr>
        <p:grpSpPr>
          <a:xfrm>
            <a:off x="4255727" y="2768924"/>
            <a:ext cx="501502" cy="527780"/>
            <a:chOff x="761237" y="2696891"/>
            <a:chExt cx="1941451" cy="2177340"/>
          </a:xfrm>
        </p:grpSpPr>
        <p:sp>
          <p:nvSpPr>
            <p:cNvPr id="124" name="Oval 18">
              <a:extLst>
                <a:ext uri="{FF2B5EF4-FFF2-40B4-BE49-F238E27FC236}">
                  <a16:creationId xmlns:a16="http://schemas.microsoft.com/office/drawing/2014/main" id="{A185C920-13A5-40D7-8AA3-2B60C32C497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18">
              <a:extLst>
                <a:ext uri="{FF2B5EF4-FFF2-40B4-BE49-F238E27FC236}">
                  <a16:creationId xmlns:a16="http://schemas.microsoft.com/office/drawing/2014/main" id="{F9420FC4-1106-4FF5-BFEF-6340F60901BE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8">
              <a:extLst>
                <a:ext uri="{FF2B5EF4-FFF2-40B4-BE49-F238E27FC236}">
                  <a16:creationId xmlns:a16="http://schemas.microsoft.com/office/drawing/2014/main" id="{FB77EFEF-D00B-46D9-85A6-D62C4E15C43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Oval 18">
              <a:extLst>
                <a:ext uri="{FF2B5EF4-FFF2-40B4-BE49-F238E27FC236}">
                  <a16:creationId xmlns:a16="http://schemas.microsoft.com/office/drawing/2014/main" id="{B149CE71-580D-4F1F-8175-A62A92DBB983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8">
              <a:extLst>
                <a:ext uri="{FF2B5EF4-FFF2-40B4-BE49-F238E27FC236}">
                  <a16:creationId xmlns:a16="http://schemas.microsoft.com/office/drawing/2014/main" id="{22B5C901-3BBA-4D04-9C04-FEA02FBE1B8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8">
              <a:extLst>
                <a:ext uri="{FF2B5EF4-FFF2-40B4-BE49-F238E27FC236}">
                  <a16:creationId xmlns:a16="http://schemas.microsoft.com/office/drawing/2014/main" id="{5AFFF416-06D8-4090-A298-84978349321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Connecteur droit avec flèche 129">
              <a:extLst>
                <a:ext uri="{FF2B5EF4-FFF2-40B4-BE49-F238E27FC236}">
                  <a16:creationId xmlns:a16="http://schemas.microsoft.com/office/drawing/2014/main" id="{47BD2234-1004-477A-AE51-CDC8E550C742}"/>
                </a:ext>
              </a:extLst>
            </p:cNvPr>
            <p:cNvCxnSpPr>
              <a:cxnSpLocks/>
              <a:stCxn id="125" idx="1"/>
              <a:endCxn id="124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A896BF3A-13B8-4222-8939-83F42500B465}"/>
                </a:ext>
              </a:extLst>
            </p:cNvPr>
            <p:cNvCxnSpPr>
              <a:cxnSpLocks/>
              <a:stCxn id="124" idx="1"/>
              <a:endCxn id="127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>
              <a:extLst>
                <a:ext uri="{FF2B5EF4-FFF2-40B4-BE49-F238E27FC236}">
                  <a16:creationId xmlns:a16="http://schemas.microsoft.com/office/drawing/2014/main" id="{C914DFE7-8030-4385-A04A-C871F3B21F9A}"/>
                </a:ext>
              </a:extLst>
            </p:cNvPr>
            <p:cNvCxnSpPr>
              <a:cxnSpLocks/>
              <a:stCxn id="126" idx="0"/>
              <a:endCxn id="127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50AF74AC-E231-4BDD-BC4B-7C556247A3E6}"/>
                </a:ext>
              </a:extLst>
            </p:cNvPr>
            <p:cNvCxnSpPr>
              <a:cxnSpLocks/>
              <a:stCxn id="124" idx="7"/>
              <a:endCxn id="128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avec flèche 133">
              <a:extLst>
                <a:ext uri="{FF2B5EF4-FFF2-40B4-BE49-F238E27FC236}">
                  <a16:creationId xmlns:a16="http://schemas.microsoft.com/office/drawing/2014/main" id="{1EDAACB1-291B-46AF-9791-4004DD5312B9}"/>
                </a:ext>
              </a:extLst>
            </p:cNvPr>
            <p:cNvCxnSpPr>
              <a:cxnSpLocks/>
              <a:stCxn id="128" idx="1"/>
              <a:endCxn id="12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86CE2632-49E8-4AF0-B984-CE977F74BF5E}"/>
                </a:ext>
              </a:extLst>
            </p:cNvPr>
            <p:cNvCxnSpPr>
              <a:cxnSpLocks/>
              <a:stCxn id="127" idx="7"/>
              <a:endCxn id="12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051348" y="210630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87631" y="1471637"/>
            <a:ext cx="743781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>
                <a:solidFill>
                  <a:schemeClr val="tx1"/>
                </a:solidFill>
              </a:rPr>
              <a:t>Pow</a:t>
            </a:r>
            <a:r>
              <a:rPr lang="fr-FR" sz="2000" i="1" baseline="-25000" dirty="0">
                <a:solidFill>
                  <a:schemeClr val="tx1"/>
                </a:solidFill>
              </a:rPr>
              <a:t>1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3FE3B11-7CBB-428A-BA51-10AD90B52554}"/>
              </a:ext>
            </a:extLst>
          </p:cNvPr>
          <p:cNvSpPr/>
          <p:nvPr/>
        </p:nvSpPr>
        <p:spPr>
          <a:xfrm>
            <a:off x="1069954" y="2692467"/>
            <a:ext cx="743781" cy="7365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err="1">
                <a:solidFill>
                  <a:schemeClr val="tx1"/>
                </a:solidFill>
              </a:rPr>
              <a:t>Pow</a:t>
            </a:r>
            <a:r>
              <a:rPr lang="fr-FR" sz="2000" i="1" baseline="-25000" dirty="0" err="1">
                <a:solidFill>
                  <a:schemeClr val="tx1"/>
                </a:solidFill>
              </a:rPr>
              <a:t>N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394558" y="5295251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4975584" y="2768925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2254" y="212881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03315" y="1853454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09028" y="2197256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399465" y="1471636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675324" y="2155729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378259" y="2683229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784515" y="2199587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41960" y="2024368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2738891" y="130449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089575" y="253893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22" y="3067143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Espace réservé du numéro de diapositive 3">
            <a:extLst>
              <a:ext uri="{FF2B5EF4-FFF2-40B4-BE49-F238E27FC236}">
                <a16:creationId xmlns:a16="http://schemas.microsoft.com/office/drawing/2014/main" id="{34F2E6C1-692E-48E6-B565-E66551F7201D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42679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02A39-EE0D-4EF1-9316-25EB323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DC75141-3890-400F-8786-88543E98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 dirty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7211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" name="Image 132">
            <a:extLst>
              <a:ext uri="{FF2B5EF4-FFF2-40B4-BE49-F238E27FC236}">
                <a16:creationId xmlns:a16="http://schemas.microsoft.com/office/drawing/2014/main" id="{83CF9B63-D58A-4AF9-B061-3486412A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22" y="3067143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e 46">
            <a:extLst>
              <a:ext uri="{FF2B5EF4-FFF2-40B4-BE49-F238E27FC236}">
                <a16:creationId xmlns:a16="http://schemas.microsoft.com/office/drawing/2014/main" id="{9620C89A-291F-46D1-9834-F4FB1648A878}"/>
              </a:ext>
            </a:extLst>
          </p:cNvPr>
          <p:cNvGrpSpPr/>
          <p:nvPr/>
        </p:nvGrpSpPr>
        <p:grpSpPr>
          <a:xfrm>
            <a:off x="2055915" y="1551962"/>
            <a:ext cx="501502" cy="527781"/>
            <a:chOff x="761237" y="2696891"/>
            <a:chExt cx="1941451" cy="2177340"/>
          </a:xfrm>
        </p:grpSpPr>
        <p:sp>
          <p:nvSpPr>
            <p:cNvPr id="48" name="Oval 18">
              <a:extLst>
                <a:ext uri="{FF2B5EF4-FFF2-40B4-BE49-F238E27FC236}">
                  <a16:creationId xmlns:a16="http://schemas.microsoft.com/office/drawing/2014/main" id="{6FB5955D-3076-4BE9-A9EE-0332A6BB0B2B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18">
              <a:extLst>
                <a:ext uri="{FF2B5EF4-FFF2-40B4-BE49-F238E27FC236}">
                  <a16:creationId xmlns:a16="http://schemas.microsoft.com/office/drawing/2014/main" id="{9468E342-6F82-41A9-956B-750761A5F9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9F23FF56-AD37-4780-BDD9-1724AEBC0AA6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F671223B-AEFA-4A0E-B749-3586CB662F9A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53289654-315B-4CB1-83A4-95AB4D2E81A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A707DF20-B6B1-4683-BC33-2696E8B7D12F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4D5B9600-2238-424E-BFA0-4189F157F038}"/>
                </a:ext>
              </a:extLst>
            </p:cNvPr>
            <p:cNvCxnSpPr>
              <a:stCxn id="49" idx="1"/>
              <a:endCxn id="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4C8D9AD-A3B9-47FF-8E71-8D683A48D0B4}"/>
                </a:ext>
              </a:extLst>
            </p:cNvPr>
            <p:cNvCxnSpPr>
              <a:cxnSpLocks/>
              <a:stCxn id="48" idx="1"/>
              <a:endCxn id="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DCC5BE84-CB0D-4123-927D-24C5084689FB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47F5D48-7C4C-4F1D-B9A1-96CB29607381}"/>
                </a:ext>
              </a:extLst>
            </p:cNvPr>
            <p:cNvCxnSpPr>
              <a:cxnSpLocks/>
              <a:stCxn id="48" idx="7"/>
              <a:endCxn id="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B85CF43E-27FF-41C1-8570-9B3A9CDB2631}"/>
                </a:ext>
              </a:extLst>
            </p:cNvPr>
            <p:cNvCxnSpPr>
              <a:cxnSpLocks/>
              <a:stCxn id="52" idx="1"/>
              <a:endCxn id="5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7BFF20BB-29D1-45DE-B398-A999B1A7A76F}"/>
                </a:ext>
              </a:extLst>
            </p:cNvPr>
            <p:cNvCxnSpPr>
              <a:cxnSpLocks/>
              <a:stCxn id="51" idx="7"/>
              <a:endCxn id="5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A3CC7CF-EB57-454E-BC17-3748C1A0F5DD}"/>
              </a:ext>
            </a:extLst>
          </p:cNvPr>
          <p:cNvGrpSpPr/>
          <p:nvPr/>
        </p:nvGrpSpPr>
        <p:grpSpPr>
          <a:xfrm>
            <a:off x="3563071" y="1551163"/>
            <a:ext cx="501502" cy="527780"/>
            <a:chOff x="761237" y="2696891"/>
            <a:chExt cx="1941451" cy="2177340"/>
          </a:xfrm>
        </p:grpSpPr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51C7D20C-C696-44AE-BB8B-5F6CD87792A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60C9C5C3-F8A9-4AA2-90C8-1F7E39ACFB95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56ACBD50-D5E9-44B6-9722-E26B7872148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B930DBA3-9BCE-4396-8103-08F0E3F98BA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BB76DD0A-BAAD-47A1-92E3-075D0F53F51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id="{397FE1ED-6F0F-49CA-B199-79CACB4B9EA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B6D20B18-80F0-42CC-AE4B-177151DD34F6}"/>
                </a:ext>
              </a:extLst>
            </p:cNvPr>
            <p:cNvCxnSpPr>
              <a:stCxn id="64" idx="1"/>
              <a:endCxn id="6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A741B042-E6DD-4D03-BC63-51B79A1ADB41}"/>
                </a:ext>
              </a:extLst>
            </p:cNvPr>
            <p:cNvCxnSpPr>
              <a:cxnSpLocks/>
              <a:stCxn id="63" idx="1"/>
              <a:endCxn id="6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42127C04-19E2-4AE2-9E06-7801ED8B20C9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147EB0E9-3F37-48F7-9072-188B1BCBDAE3}"/>
                </a:ext>
              </a:extLst>
            </p:cNvPr>
            <p:cNvCxnSpPr>
              <a:cxnSpLocks/>
              <a:stCxn id="63" idx="7"/>
              <a:endCxn id="6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8211AD7A-3284-491A-AF14-C380F4524817}"/>
                </a:ext>
              </a:extLst>
            </p:cNvPr>
            <p:cNvCxnSpPr>
              <a:cxnSpLocks/>
              <a:stCxn id="67" idx="1"/>
              <a:endCxn id="6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B8602E77-E323-4B6C-B086-DFA9BA064401}"/>
                </a:ext>
              </a:extLst>
            </p:cNvPr>
            <p:cNvCxnSpPr>
              <a:cxnSpLocks/>
              <a:stCxn id="66" idx="7"/>
              <a:endCxn id="6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75162" y="1471638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3EF4D63-1EE0-41AF-A615-0EA75FA0A50A}"/>
              </a:ext>
            </a:extLst>
          </p:cNvPr>
          <p:cNvGrpSpPr/>
          <p:nvPr/>
        </p:nvGrpSpPr>
        <p:grpSpPr>
          <a:xfrm>
            <a:off x="4249936" y="1548095"/>
            <a:ext cx="501502" cy="527780"/>
            <a:chOff x="761237" y="2696891"/>
            <a:chExt cx="1941451" cy="2177340"/>
          </a:xfrm>
        </p:grpSpPr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381F5DE0-1DCE-42CA-A6C3-A3CEB99BEC36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F874B534-68D8-4DEA-879E-D0408534F0D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2AD71338-489C-40A4-B5A6-B867AD9127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41606718-202B-46FD-8C5C-673B4CA20CFE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ADFF0C67-D04D-4041-947E-7B24EFF2738F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FC0F2D35-135A-4931-9F13-B9AE094C41C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E0059960-711A-42E1-B25E-6FAEE2E708E3}"/>
                </a:ext>
              </a:extLst>
            </p:cNvPr>
            <p:cNvCxnSpPr>
              <a:stCxn id="80" idx="1"/>
              <a:endCxn id="79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906724D2-E093-43C3-9A47-3BD590AE903F}"/>
                </a:ext>
              </a:extLst>
            </p:cNvPr>
            <p:cNvCxnSpPr>
              <a:cxnSpLocks/>
              <a:stCxn id="79" idx="1"/>
              <a:endCxn id="82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E2D32746-BFAA-4ACC-B2B5-14625D19A8C6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CC1DEC4A-1F39-4D97-9486-D364857A48DA}"/>
                </a:ext>
              </a:extLst>
            </p:cNvPr>
            <p:cNvCxnSpPr>
              <a:cxnSpLocks/>
              <a:stCxn id="79" idx="7"/>
              <a:endCxn id="83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B5DAC9E8-99A6-4750-8BEF-C0B800B2DF3E}"/>
                </a:ext>
              </a:extLst>
            </p:cNvPr>
            <p:cNvCxnSpPr>
              <a:cxnSpLocks/>
              <a:stCxn id="83" idx="1"/>
              <a:endCxn id="8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21060E53-C970-4FBA-AA4B-691CB0FC9771}"/>
                </a:ext>
              </a:extLst>
            </p:cNvPr>
            <p:cNvCxnSpPr>
              <a:cxnSpLocks/>
              <a:stCxn id="82" idx="7"/>
              <a:endCxn id="8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B7FBD868-30FD-4DA4-B7F9-0ED19CAF352A}"/>
              </a:ext>
            </a:extLst>
          </p:cNvPr>
          <p:cNvGrpSpPr/>
          <p:nvPr/>
        </p:nvGrpSpPr>
        <p:grpSpPr>
          <a:xfrm>
            <a:off x="2862412" y="2772056"/>
            <a:ext cx="501502" cy="527781"/>
            <a:chOff x="761237" y="2696891"/>
            <a:chExt cx="1941451" cy="2177340"/>
          </a:xfrm>
        </p:grpSpPr>
        <p:sp>
          <p:nvSpPr>
            <p:cNvPr id="160" name="Oval 18">
              <a:extLst>
                <a:ext uri="{FF2B5EF4-FFF2-40B4-BE49-F238E27FC236}">
                  <a16:creationId xmlns:a16="http://schemas.microsoft.com/office/drawing/2014/main" id="{12B34501-B9BE-4134-B73E-D1EF863A4189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8">
              <a:extLst>
                <a:ext uri="{FF2B5EF4-FFF2-40B4-BE49-F238E27FC236}">
                  <a16:creationId xmlns:a16="http://schemas.microsoft.com/office/drawing/2014/main" id="{F6F4D3DB-F1B4-4D33-B884-80B4469495C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Oval 18">
              <a:extLst>
                <a:ext uri="{FF2B5EF4-FFF2-40B4-BE49-F238E27FC236}">
                  <a16:creationId xmlns:a16="http://schemas.microsoft.com/office/drawing/2014/main" id="{26B97CD7-1BBE-4356-AD05-7C675543192D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Oval 18">
              <a:extLst>
                <a:ext uri="{FF2B5EF4-FFF2-40B4-BE49-F238E27FC236}">
                  <a16:creationId xmlns:a16="http://schemas.microsoft.com/office/drawing/2014/main" id="{89CF6C9A-101F-4EB1-B21C-1FF219A6497F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18">
              <a:extLst>
                <a:ext uri="{FF2B5EF4-FFF2-40B4-BE49-F238E27FC236}">
                  <a16:creationId xmlns:a16="http://schemas.microsoft.com/office/drawing/2014/main" id="{7E19DB2F-4C5F-46F1-8F5B-2969DEB4A61A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Oval 18">
              <a:extLst>
                <a:ext uri="{FF2B5EF4-FFF2-40B4-BE49-F238E27FC236}">
                  <a16:creationId xmlns:a16="http://schemas.microsoft.com/office/drawing/2014/main" id="{90AB5D73-89C0-4E12-8A04-EEB48E3A1F95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C0D3132D-5027-4342-8F07-467C08550CC4}"/>
                </a:ext>
              </a:extLst>
            </p:cNvPr>
            <p:cNvCxnSpPr>
              <a:stCxn id="161" idx="1"/>
              <a:endCxn id="160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A9A57C5B-1A41-472F-BC12-510A517D0054}"/>
                </a:ext>
              </a:extLst>
            </p:cNvPr>
            <p:cNvCxnSpPr>
              <a:cxnSpLocks/>
              <a:stCxn id="160" idx="1"/>
              <a:endCxn id="163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385CBB5B-12F7-40C6-8DAD-7AE817383169}"/>
                </a:ext>
              </a:extLst>
            </p:cNvPr>
            <p:cNvCxnSpPr>
              <a:cxnSpLocks/>
              <a:stCxn id="162" idx="0"/>
              <a:endCxn id="163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8117E5B1-2A35-4740-B569-46D0FDCD39C4}"/>
                </a:ext>
              </a:extLst>
            </p:cNvPr>
            <p:cNvCxnSpPr>
              <a:cxnSpLocks/>
              <a:stCxn id="160" idx="7"/>
              <a:endCxn id="164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362B3C54-EA9C-4F4B-90C3-0B5FD47750E0}"/>
                </a:ext>
              </a:extLst>
            </p:cNvPr>
            <p:cNvCxnSpPr>
              <a:cxnSpLocks/>
              <a:stCxn id="164" idx="1"/>
              <a:endCxn id="165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E6052C24-3958-48F6-8768-C2AFEDD69F9A}"/>
                </a:ext>
              </a:extLst>
            </p:cNvPr>
            <p:cNvCxnSpPr>
              <a:cxnSpLocks/>
              <a:stCxn id="163" idx="7"/>
              <a:endCxn id="165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D8C752AE-BD96-42A6-B243-35C5288184BC}"/>
              </a:ext>
            </a:extLst>
          </p:cNvPr>
          <p:cNvGrpSpPr/>
          <p:nvPr/>
        </p:nvGrpSpPr>
        <p:grpSpPr>
          <a:xfrm>
            <a:off x="2055915" y="2772791"/>
            <a:ext cx="501502" cy="527781"/>
            <a:chOff x="761237" y="2696891"/>
            <a:chExt cx="1941451" cy="2177340"/>
          </a:xfrm>
        </p:grpSpPr>
        <p:sp>
          <p:nvSpPr>
            <p:cNvPr id="148" name="Oval 18">
              <a:extLst>
                <a:ext uri="{FF2B5EF4-FFF2-40B4-BE49-F238E27FC236}">
                  <a16:creationId xmlns:a16="http://schemas.microsoft.com/office/drawing/2014/main" id="{25C2DAD1-0908-484E-8E12-959CC680FD88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8">
              <a:extLst>
                <a:ext uri="{FF2B5EF4-FFF2-40B4-BE49-F238E27FC236}">
                  <a16:creationId xmlns:a16="http://schemas.microsoft.com/office/drawing/2014/main" id="{B2D6A283-0516-4F96-93CD-51AAEDE510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8">
              <a:extLst>
                <a:ext uri="{FF2B5EF4-FFF2-40B4-BE49-F238E27FC236}">
                  <a16:creationId xmlns:a16="http://schemas.microsoft.com/office/drawing/2014/main" id="{30133831-8AB2-48A7-9313-9516D0D8F3CB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8">
              <a:extLst>
                <a:ext uri="{FF2B5EF4-FFF2-40B4-BE49-F238E27FC236}">
                  <a16:creationId xmlns:a16="http://schemas.microsoft.com/office/drawing/2014/main" id="{A2889F49-09CB-4294-A729-22E48151FE1D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8">
              <a:extLst>
                <a:ext uri="{FF2B5EF4-FFF2-40B4-BE49-F238E27FC236}">
                  <a16:creationId xmlns:a16="http://schemas.microsoft.com/office/drawing/2014/main" id="{B99A9006-09D0-4C1C-B4F0-096E6384B8DB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8">
              <a:extLst>
                <a:ext uri="{FF2B5EF4-FFF2-40B4-BE49-F238E27FC236}">
                  <a16:creationId xmlns:a16="http://schemas.microsoft.com/office/drawing/2014/main" id="{21E981E8-292A-4C3A-B6D7-941D3FB89A8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9C74AD4C-BBD6-49DF-99C5-3FC02BCDC2FB}"/>
                </a:ext>
              </a:extLst>
            </p:cNvPr>
            <p:cNvCxnSpPr>
              <a:stCxn id="149" idx="1"/>
              <a:endCxn id="1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AE5FEFB-6867-4BF4-A48D-AD43047D1329}"/>
                </a:ext>
              </a:extLst>
            </p:cNvPr>
            <p:cNvCxnSpPr>
              <a:cxnSpLocks/>
              <a:stCxn id="148" idx="1"/>
              <a:endCxn id="1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C999630F-1E36-42A3-BA7B-2357DDEBC78C}"/>
                </a:ext>
              </a:extLst>
            </p:cNvPr>
            <p:cNvCxnSpPr>
              <a:cxnSpLocks/>
              <a:stCxn id="150" idx="0"/>
              <a:endCxn id="1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C2CE59CB-681F-4A97-89C2-C1B85E8A10CE}"/>
                </a:ext>
              </a:extLst>
            </p:cNvPr>
            <p:cNvCxnSpPr>
              <a:cxnSpLocks/>
              <a:stCxn id="148" idx="7"/>
              <a:endCxn id="1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FB9EE54C-1631-4E16-BA55-51752BA16B77}"/>
                </a:ext>
              </a:extLst>
            </p:cNvPr>
            <p:cNvCxnSpPr>
              <a:cxnSpLocks/>
              <a:stCxn id="152" idx="1"/>
              <a:endCxn id="153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6EF9E244-509E-4F5B-8A16-615428CDCD05}"/>
                </a:ext>
              </a:extLst>
            </p:cNvPr>
            <p:cNvCxnSpPr>
              <a:cxnSpLocks/>
              <a:stCxn id="151" idx="7"/>
              <a:endCxn id="153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0754361F-AE15-4391-863B-8C65CA4FFA31}"/>
              </a:ext>
            </a:extLst>
          </p:cNvPr>
          <p:cNvGrpSpPr/>
          <p:nvPr/>
        </p:nvGrpSpPr>
        <p:grpSpPr>
          <a:xfrm>
            <a:off x="3563071" y="2771992"/>
            <a:ext cx="501502" cy="527780"/>
            <a:chOff x="761237" y="2696891"/>
            <a:chExt cx="1941451" cy="2177340"/>
          </a:xfrm>
        </p:grpSpPr>
        <p:sp>
          <p:nvSpPr>
            <p:cNvPr id="136" name="Oval 18">
              <a:extLst>
                <a:ext uri="{FF2B5EF4-FFF2-40B4-BE49-F238E27FC236}">
                  <a16:creationId xmlns:a16="http://schemas.microsoft.com/office/drawing/2014/main" id="{8BBC959D-9F0B-49B4-880B-C9B386B25BB7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8">
              <a:extLst>
                <a:ext uri="{FF2B5EF4-FFF2-40B4-BE49-F238E27FC236}">
                  <a16:creationId xmlns:a16="http://schemas.microsoft.com/office/drawing/2014/main" id="{89D282C9-95D9-4534-B537-32467EA9728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8">
              <a:extLst>
                <a:ext uri="{FF2B5EF4-FFF2-40B4-BE49-F238E27FC236}">
                  <a16:creationId xmlns:a16="http://schemas.microsoft.com/office/drawing/2014/main" id="{46CD9D72-9583-4B09-B68B-7058991924E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8">
              <a:extLst>
                <a:ext uri="{FF2B5EF4-FFF2-40B4-BE49-F238E27FC236}">
                  <a16:creationId xmlns:a16="http://schemas.microsoft.com/office/drawing/2014/main" id="{6D5BA285-3795-42DD-920C-1D4AA15BCFA7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8">
              <a:extLst>
                <a:ext uri="{FF2B5EF4-FFF2-40B4-BE49-F238E27FC236}">
                  <a16:creationId xmlns:a16="http://schemas.microsoft.com/office/drawing/2014/main" id="{6DD30CC4-2A60-4899-A3F7-714F2965B8C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8">
              <a:extLst>
                <a:ext uri="{FF2B5EF4-FFF2-40B4-BE49-F238E27FC236}">
                  <a16:creationId xmlns:a16="http://schemas.microsoft.com/office/drawing/2014/main" id="{A78D05A0-CEC7-41D0-965D-5DDA4F67912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BD604436-9A56-4C01-9A34-7FED0D86B98B}"/>
                </a:ext>
              </a:extLst>
            </p:cNvPr>
            <p:cNvCxnSpPr>
              <a:stCxn id="137" idx="1"/>
              <a:endCxn id="136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56073EB2-EBF9-4680-99A3-BADBB768861A}"/>
                </a:ext>
              </a:extLst>
            </p:cNvPr>
            <p:cNvCxnSpPr>
              <a:cxnSpLocks/>
              <a:stCxn id="136" idx="1"/>
              <a:endCxn id="139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273422E3-5747-473E-8BD0-0667251A0C3D}"/>
                </a:ext>
              </a:extLst>
            </p:cNvPr>
            <p:cNvCxnSpPr>
              <a:cxnSpLocks/>
              <a:stCxn id="138" idx="0"/>
              <a:endCxn id="139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>
              <a:extLst>
                <a:ext uri="{FF2B5EF4-FFF2-40B4-BE49-F238E27FC236}">
                  <a16:creationId xmlns:a16="http://schemas.microsoft.com/office/drawing/2014/main" id="{558106ED-1718-478B-BD2A-4798F128156B}"/>
                </a:ext>
              </a:extLst>
            </p:cNvPr>
            <p:cNvCxnSpPr>
              <a:cxnSpLocks/>
              <a:stCxn id="136" idx="7"/>
              <a:endCxn id="140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977D0CE3-F505-4756-BA42-8C9A5B05EF56}"/>
                </a:ext>
              </a:extLst>
            </p:cNvPr>
            <p:cNvCxnSpPr>
              <a:cxnSpLocks/>
              <a:stCxn id="140" idx="1"/>
              <a:endCxn id="141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F087B5FF-949A-4A23-9C08-DE569463EDCF}"/>
                </a:ext>
              </a:extLst>
            </p:cNvPr>
            <p:cNvCxnSpPr>
              <a:cxnSpLocks/>
              <a:stCxn id="139" idx="7"/>
              <a:endCxn id="141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12B542-9446-4DE3-B370-B05E17C2FD3A}"/>
              </a:ext>
            </a:extLst>
          </p:cNvPr>
          <p:cNvSpPr/>
          <p:nvPr/>
        </p:nvSpPr>
        <p:spPr>
          <a:xfrm>
            <a:off x="1875162" y="2692467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81840" y="1471637"/>
            <a:ext cx="743781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>
                <a:solidFill>
                  <a:schemeClr val="tx1"/>
                </a:solidFill>
              </a:rPr>
              <a:t>Pow</a:t>
            </a:r>
            <a:r>
              <a:rPr lang="fr-FR" sz="2000" i="1" baseline="-25000" dirty="0">
                <a:solidFill>
                  <a:schemeClr val="tx1"/>
                </a:solidFill>
              </a:rPr>
              <a:t>1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3FE3B11-7CBB-428A-BA51-10AD90B52554}"/>
              </a:ext>
            </a:extLst>
          </p:cNvPr>
          <p:cNvSpPr/>
          <p:nvPr/>
        </p:nvSpPr>
        <p:spPr>
          <a:xfrm>
            <a:off x="1064163" y="2692467"/>
            <a:ext cx="743781" cy="7365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err="1">
                <a:solidFill>
                  <a:schemeClr val="tx1"/>
                </a:solidFill>
              </a:rPr>
              <a:t>Pow</a:t>
            </a:r>
            <a:r>
              <a:rPr lang="fr-FR" sz="2000" i="1" baseline="-25000" dirty="0" err="1">
                <a:solidFill>
                  <a:schemeClr val="tx1"/>
                </a:solidFill>
              </a:rPr>
              <a:t>N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394558" y="5295251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6697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5D671B9-A43E-41D3-940C-A8B5E38FE6FD}"/>
              </a:ext>
            </a:extLst>
          </p:cNvPr>
          <p:cNvSpPr/>
          <p:nvPr/>
        </p:nvSpPr>
        <p:spPr bwMode="auto">
          <a:xfrm>
            <a:off x="5803315" y="1853454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4969793" y="2768925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3955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9" name="Freeform 295">
            <a:extLst>
              <a:ext uri="{FF2B5EF4-FFF2-40B4-BE49-F238E27FC236}">
                <a16:creationId xmlns:a16="http://schemas.microsoft.com/office/drawing/2014/main" id="{20E1D0EA-738C-42C8-A45F-51DF6DA10A19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09028" y="2197256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8B093-3A6C-4DE9-8796-0CC139627204}"/>
              </a:ext>
            </a:extLst>
          </p:cNvPr>
          <p:cNvSpPr/>
          <p:nvPr/>
        </p:nvSpPr>
        <p:spPr>
          <a:xfrm>
            <a:off x="4319211" y="4135286"/>
            <a:ext cx="4512370" cy="88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COMBINATORY EXPLOSION</a:t>
            </a:r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F825D721-5B01-4ED0-9ADC-BCF6603EB53F}"/>
              </a:ext>
            </a:extLst>
          </p:cNvPr>
          <p:cNvSpPr/>
          <p:nvPr/>
        </p:nvSpPr>
        <p:spPr>
          <a:xfrm>
            <a:off x="3360953" y="4130673"/>
            <a:ext cx="873686" cy="9256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CC34BF3F-3675-497D-AC31-E91C8510B51F}"/>
              </a:ext>
            </a:extLst>
          </p:cNvPr>
          <p:cNvSpPr txBox="1"/>
          <p:nvPr/>
        </p:nvSpPr>
        <p:spPr>
          <a:xfrm>
            <a:off x="3045557" y="210630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D4E0398-30C9-44C6-A323-92A428488601}"/>
              </a:ext>
            </a:extLst>
          </p:cNvPr>
          <p:cNvSpPr txBox="1"/>
          <p:nvPr/>
        </p:nvSpPr>
        <p:spPr>
          <a:xfrm>
            <a:off x="1136463" y="212881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12" name="Freeform 295">
            <a:extLst>
              <a:ext uri="{FF2B5EF4-FFF2-40B4-BE49-F238E27FC236}">
                <a16:creationId xmlns:a16="http://schemas.microsoft.com/office/drawing/2014/main" id="{A837434B-8AB5-409B-AEA0-81955CB8F75F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749114" y="2199587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4444FA3-814D-4FEC-9985-48A5200F0D37}"/>
              </a:ext>
            </a:extLst>
          </p:cNvPr>
          <p:cNvGrpSpPr/>
          <p:nvPr/>
        </p:nvGrpSpPr>
        <p:grpSpPr>
          <a:xfrm>
            <a:off x="10606559" y="2024368"/>
            <a:ext cx="1250892" cy="924551"/>
            <a:chOff x="10902798" y="1599044"/>
            <a:chExt cx="1250892" cy="92455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0A03F9-C5CF-489E-9F91-BBAB47667CAD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EA49CC3-692F-4BF9-82B1-88B889E46735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8CE9C9-8F01-4AF4-9999-E439ED75D505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D4113E6-E0EC-4C11-86E6-314347516DB7}"/>
              </a:ext>
            </a:extLst>
          </p:cNvPr>
          <p:cNvSpPr/>
          <p:nvPr/>
        </p:nvSpPr>
        <p:spPr>
          <a:xfrm>
            <a:off x="8399465" y="1471636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168D35AD-183F-4E7E-8270-5D30E9ABD7F1}"/>
              </a:ext>
            </a:extLst>
          </p:cNvPr>
          <p:cNvSpPr txBox="1"/>
          <p:nvPr/>
        </p:nvSpPr>
        <p:spPr>
          <a:xfrm>
            <a:off x="8675324" y="2155729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9D00BCB-5566-4C37-947A-37CA36C5B4F5}"/>
              </a:ext>
            </a:extLst>
          </p:cNvPr>
          <p:cNvSpPr/>
          <p:nvPr/>
        </p:nvSpPr>
        <p:spPr>
          <a:xfrm>
            <a:off x="8378259" y="2683229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10" name="Espace réservé du numéro de diapositive 3">
            <a:extLst>
              <a:ext uri="{FF2B5EF4-FFF2-40B4-BE49-F238E27FC236}">
                <a16:creationId xmlns:a16="http://schemas.microsoft.com/office/drawing/2014/main" id="{AE335FD7-772F-455C-8B85-F80DFBEF27C1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81554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A94111-2703-46F1-B0A3-261A99F3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10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B8C64-2E80-476E-9B03-8FBBD8E95CD3}"/>
              </a:ext>
            </a:extLst>
          </p:cNvPr>
          <p:cNvSpPr txBox="1"/>
          <p:nvPr/>
        </p:nvSpPr>
        <p:spPr>
          <a:xfrm>
            <a:off x="617351" y="1565200"/>
            <a:ext cx="323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Total </a:t>
            </a:r>
            <a:r>
              <a:rPr lang="fr-FR" sz="2000" b="1" dirty="0" err="1"/>
              <a:t>order</a:t>
            </a:r>
            <a:r>
              <a:rPr lang="fr-FR" sz="2000" b="1" dirty="0"/>
              <a:t> on </a:t>
            </a:r>
            <a:r>
              <a:rPr lang="fr-FR" sz="2000" b="1" dirty="0" err="1"/>
              <a:t>preferences</a:t>
            </a:r>
            <a:r>
              <a:rPr lang="fr-FR" sz="2000" b="1" dirty="0"/>
              <a:t>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5245663" y="1565200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5245662" y="2121601"/>
            <a:ext cx="267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Compute</a:t>
            </a:r>
            <a:r>
              <a:rPr lang="fr-FR" sz="2000" dirty="0"/>
              <a:t> nb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r>
              <a:rPr lang="fr-FR" sz="2000" dirty="0" err="1"/>
              <a:t>Pow</a:t>
            </a:r>
            <a:r>
              <a:rPr lang="fr-FR" sz="2000" dirty="0"/>
              <a:t> = 0.6 </a:t>
            </a:r>
          </a:p>
          <a:p>
            <a:r>
              <a:rPr lang="fr-FR" sz="2000" dirty="0"/>
              <a:t>|S| = 3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8835651" y="1560598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AB61ED6-1451-4AAC-835D-0E9044152469}"/>
              </a:ext>
            </a:extLst>
          </p:cNvPr>
          <p:cNvSpPr txBox="1"/>
          <p:nvPr/>
        </p:nvSpPr>
        <p:spPr>
          <a:xfrm>
            <a:off x="9035522" y="1978033"/>
            <a:ext cx="2218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Set of possible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 = {F,D,E}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S= {D,B,C}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 ={ A,B,C}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. . 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8951398" y="4746783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9111730" y="5269649"/>
            <a:ext cx="2114441" cy="1201838"/>
            <a:chOff x="9092963" y="2498266"/>
            <a:chExt cx="2114441" cy="1201838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F579C1DB-2BBB-449C-835E-D19BFEE3DDBC}"/>
                </a:ext>
              </a:extLst>
            </p:cNvPr>
            <p:cNvSpPr/>
            <p:nvPr/>
          </p:nvSpPr>
          <p:spPr>
            <a:xfrm>
              <a:off x="9092963" y="3362656"/>
              <a:ext cx="269659" cy="26965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7471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Utterance type</a:t>
              </a:r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774744" y="4678754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42947" y="15734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4841852" y="15734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8474152" y="15734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8576994" y="4759636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4</a:t>
            </a:r>
            <a:endParaRPr lang="en-US" sz="2100" b="1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6591298-1B0F-45AF-BD6D-15A8C82C7196}"/>
              </a:ext>
            </a:extLst>
          </p:cNvPr>
          <p:cNvSpPr/>
          <p:nvPr/>
        </p:nvSpPr>
        <p:spPr>
          <a:xfrm>
            <a:off x="346276" y="4691607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5</a:t>
            </a:r>
            <a:endParaRPr lang="en-US" sz="2100" b="1" dirty="0"/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5079671" y="3480227"/>
            <a:ext cx="2160634" cy="2396226"/>
            <a:chOff x="5232400" y="2328174"/>
            <a:chExt cx="2160634" cy="2396226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5232400" y="3073400"/>
              <a:ext cx="1835150" cy="1651000"/>
              <a:chOff x="5232400" y="3073400"/>
              <a:chExt cx="1835150" cy="1651000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5232400" y="407035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980" y="251632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561830" y="2328174"/>
              <a:ext cx="831204" cy="1050026"/>
            </a:xfrm>
            <a:prstGeom prst="cloudCallout">
              <a:avLst>
                <a:gd name="adj1" fmla="val -51771"/>
                <a:gd name="adj2" fmla="val 73370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702157" y="5157027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accurate hypotheses 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0E3BE52-5292-42E3-AC73-CF9ECC4A5092}"/>
              </a:ext>
            </a:extLst>
          </p:cNvPr>
          <p:cNvGrpSpPr/>
          <p:nvPr/>
        </p:nvGrpSpPr>
        <p:grpSpPr>
          <a:xfrm>
            <a:off x="1169931" y="2108661"/>
            <a:ext cx="1559760" cy="1678919"/>
            <a:chOff x="1169931" y="2108661"/>
            <a:chExt cx="1559760" cy="167891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20807B-BE67-48D0-AF5B-AECCD7E141A2}"/>
                </a:ext>
              </a:extLst>
            </p:cNvPr>
            <p:cNvSpPr/>
            <p:nvPr/>
          </p:nvSpPr>
          <p:spPr>
            <a:xfrm>
              <a:off x="1169931" y="2108661"/>
              <a:ext cx="1559760" cy="923330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  <a:ln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FDA0C91D-35E6-4D1D-B182-5776A5AB47F6}"/>
                </a:ext>
              </a:extLst>
            </p:cNvPr>
            <p:cNvGrpSpPr/>
            <p:nvPr/>
          </p:nvGrpSpPr>
          <p:grpSpPr>
            <a:xfrm>
              <a:off x="1198866" y="2151849"/>
              <a:ext cx="1497549" cy="1635731"/>
              <a:chOff x="1198866" y="2151849"/>
              <a:chExt cx="1497549" cy="1635731"/>
            </a:xfrm>
          </p:grpSpPr>
          <p:sp>
            <p:nvSpPr>
              <p:cNvPr id="63" name="Oval 18">
                <a:extLst>
                  <a:ext uri="{FF2B5EF4-FFF2-40B4-BE49-F238E27FC236}">
                    <a16:creationId xmlns:a16="http://schemas.microsoft.com/office/drawing/2014/main" id="{EC83215D-FE54-4CE8-B6A0-FE5BB32E3767}"/>
                  </a:ext>
                </a:extLst>
              </p:cNvPr>
              <p:cNvSpPr/>
              <p:nvPr/>
            </p:nvSpPr>
            <p:spPr>
              <a:xfrm>
                <a:off x="1794761" y="3066601"/>
                <a:ext cx="295872" cy="260016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4" name="Oval 18">
                <a:extLst>
                  <a:ext uri="{FF2B5EF4-FFF2-40B4-BE49-F238E27FC236}">
                    <a16:creationId xmlns:a16="http://schemas.microsoft.com/office/drawing/2014/main" id="{1F06A027-9111-420F-BF6D-FE4ED4AD9B04}"/>
                  </a:ext>
                </a:extLst>
              </p:cNvPr>
              <p:cNvSpPr/>
              <p:nvPr/>
            </p:nvSpPr>
            <p:spPr>
              <a:xfrm>
                <a:off x="2400543" y="3526586"/>
                <a:ext cx="295872" cy="260016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5" name="Oval 18">
                <a:extLst>
                  <a:ext uri="{FF2B5EF4-FFF2-40B4-BE49-F238E27FC236}">
                    <a16:creationId xmlns:a16="http://schemas.microsoft.com/office/drawing/2014/main" id="{A97205BE-0EBA-4199-AEC6-28859B82E0C4}"/>
                  </a:ext>
                </a:extLst>
              </p:cNvPr>
              <p:cNvSpPr/>
              <p:nvPr/>
            </p:nvSpPr>
            <p:spPr>
              <a:xfrm>
                <a:off x="1199509" y="3527564"/>
                <a:ext cx="295872" cy="260016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6" name="Oval 18">
                <a:extLst>
                  <a:ext uri="{FF2B5EF4-FFF2-40B4-BE49-F238E27FC236}">
                    <a16:creationId xmlns:a16="http://schemas.microsoft.com/office/drawing/2014/main" id="{8C8B12DF-B66F-4662-A2AF-EEFDE09DDF6F}"/>
                  </a:ext>
                </a:extLst>
              </p:cNvPr>
              <p:cNvSpPr/>
              <p:nvPr/>
            </p:nvSpPr>
            <p:spPr>
              <a:xfrm>
                <a:off x="1198866" y="2700192"/>
                <a:ext cx="295872" cy="260016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67" name="Oval 18">
                <a:extLst>
                  <a:ext uri="{FF2B5EF4-FFF2-40B4-BE49-F238E27FC236}">
                    <a16:creationId xmlns:a16="http://schemas.microsoft.com/office/drawing/2014/main" id="{27DC1A10-6B07-486C-9F11-F22555304A12}"/>
                  </a:ext>
                </a:extLst>
              </p:cNvPr>
              <p:cNvSpPr/>
              <p:nvPr/>
            </p:nvSpPr>
            <p:spPr>
              <a:xfrm>
                <a:off x="2400543" y="2700192"/>
                <a:ext cx="295872" cy="260016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68" name="Oval 18">
                <a:extLst>
                  <a:ext uri="{FF2B5EF4-FFF2-40B4-BE49-F238E27FC236}">
                    <a16:creationId xmlns:a16="http://schemas.microsoft.com/office/drawing/2014/main" id="{A92444B7-7196-4D0E-82BC-07E097185CCF}"/>
                  </a:ext>
                </a:extLst>
              </p:cNvPr>
              <p:cNvSpPr/>
              <p:nvPr/>
            </p:nvSpPr>
            <p:spPr>
              <a:xfrm>
                <a:off x="1794761" y="2151849"/>
                <a:ext cx="295872" cy="260016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69" name="Connecteur droit avec flèche 68">
                <a:extLst>
                  <a:ext uri="{FF2B5EF4-FFF2-40B4-BE49-F238E27FC236}">
                    <a16:creationId xmlns:a16="http://schemas.microsoft.com/office/drawing/2014/main" id="{121090B6-5A13-4FEA-8469-2C6C594FB11F}"/>
                  </a:ext>
                </a:extLst>
              </p:cNvPr>
              <p:cNvCxnSpPr>
                <a:stCxn id="64" idx="1"/>
                <a:endCxn id="63" idx="5"/>
              </p:cNvCxnSpPr>
              <p:nvPr/>
            </p:nvCxnSpPr>
            <p:spPr>
              <a:xfrm flipH="1" flipV="1">
                <a:off x="2047305" y="3288539"/>
                <a:ext cx="396568" cy="27612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avec flèche 69">
                <a:extLst>
                  <a:ext uri="{FF2B5EF4-FFF2-40B4-BE49-F238E27FC236}">
                    <a16:creationId xmlns:a16="http://schemas.microsoft.com/office/drawing/2014/main" id="{C23C4935-95BC-4B09-8F13-80988C84CED0}"/>
                  </a:ext>
                </a:extLst>
              </p:cNvPr>
              <p:cNvCxnSpPr>
                <a:cxnSpLocks/>
                <a:stCxn id="63" idx="1"/>
                <a:endCxn id="66" idx="6"/>
              </p:cNvCxnSpPr>
              <p:nvPr/>
            </p:nvCxnSpPr>
            <p:spPr>
              <a:xfrm flipH="1" flipV="1">
                <a:off x="1494738" y="2830200"/>
                <a:ext cx="343353" cy="27447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>
                <a:extLst>
                  <a:ext uri="{FF2B5EF4-FFF2-40B4-BE49-F238E27FC236}">
                    <a16:creationId xmlns:a16="http://schemas.microsoft.com/office/drawing/2014/main" id="{307CBBB4-CD67-41F2-908E-47FCDBF638D5}"/>
                  </a:ext>
                </a:extLst>
              </p:cNvPr>
              <p:cNvCxnSpPr>
                <a:cxnSpLocks/>
                <a:stCxn id="65" idx="0"/>
                <a:endCxn id="66" idx="4"/>
              </p:cNvCxnSpPr>
              <p:nvPr/>
            </p:nvCxnSpPr>
            <p:spPr>
              <a:xfrm flipH="1" flipV="1">
                <a:off x="1346802" y="2960209"/>
                <a:ext cx="643" cy="56735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>
                <a:extLst>
                  <a:ext uri="{FF2B5EF4-FFF2-40B4-BE49-F238E27FC236}">
                    <a16:creationId xmlns:a16="http://schemas.microsoft.com/office/drawing/2014/main" id="{1DC910C9-6C94-4809-BD61-B32E80A914CE}"/>
                  </a:ext>
                </a:extLst>
              </p:cNvPr>
              <p:cNvCxnSpPr>
                <a:cxnSpLocks/>
                <a:stCxn id="63" idx="7"/>
                <a:endCxn id="67" idx="2"/>
              </p:cNvCxnSpPr>
              <p:nvPr/>
            </p:nvCxnSpPr>
            <p:spPr>
              <a:xfrm flipV="1">
                <a:off x="2047305" y="2830200"/>
                <a:ext cx="353238" cy="27447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5ABF30B4-0094-4F67-B15E-8C35EF2D7859}"/>
                  </a:ext>
                </a:extLst>
              </p:cNvPr>
              <p:cNvCxnSpPr>
                <a:cxnSpLocks/>
                <a:stCxn id="67" idx="1"/>
                <a:endCxn id="68" idx="4"/>
              </p:cNvCxnSpPr>
              <p:nvPr/>
            </p:nvCxnSpPr>
            <p:spPr>
              <a:xfrm flipH="1" flipV="1">
                <a:off x="1942697" y="2411866"/>
                <a:ext cx="501174" cy="32640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avec flèche 73">
                <a:extLst>
                  <a:ext uri="{FF2B5EF4-FFF2-40B4-BE49-F238E27FC236}">
                    <a16:creationId xmlns:a16="http://schemas.microsoft.com/office/drawing/2014/main" id="{5DA682E3-E129-49DC-8D6A-609148F2AEE1}"/>
                  </a:ext>
                </a:extLst>
              </p:cNvPr>
              <p:cNvCxnSpPr>
                <a:cxnSpLocks/>
                <a:stCxn id="66" idx="7"/>
                <a:endCxn id="68" idx="4"/>
              </p:cNvCxnSpPr>
              <p:nvPr/>
            </p:nvCxnSpPr>
            <p:spPr>
              <a:xfrm flipV="1">
                <a:off x="1451409" y="2411866"/>
                <a:ext cx="491289" cy="32640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avec flèche 78">
                <a:extLst>
                  <a:ext uri="{FF2B5EF4-FFF2-40B4-BE49-F238E27FC236}">
                    <a16:creationId xmlns:a16="http://schemas.microsoft.com/office/drawing/2014/main" id="{2AC473BB-8858-4D2B-B353-8D2A21C78344}"/>
                  </a:ext>
                </a:extLst>
              </p:cNvPr>
              <p:cNvCxnSpPr>
                <a:cxnSpLocks/>
                <a:stCxn id="65" idx="7"/>
                <a:endCxn id="63" idx="3"/>
              </p:cNvCxnSpPr>
              <p:nvPr/>
            </p:nvCxnSpPr>
            <p:spPr>
              <a:xfrm flipV="1">
                <a:off x="1452052" y="3288539"/>
                <a:ext cx="386038" cy="2771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2AC473BB-8858-4D2B-B353-8D2A21C78344}"/>
                </a:ext>
              </a:extLst>
            </p:cNvPr>
            <p:cNvCxnSpPr>
              <a:cxnSpLocks/>
              <a:stCxn id="65" idx="6"/>
              <a:endCxn id="64" idx="2"/>
            </p:cNvCxnSpPr>
            <p:nvPr/>
          </p:nvCxnSpPr>
          <p:spPr>
            <a:xfrm flipV="1">
              <a:off x="1495381" y="3656594"/>
              <a:ext cx="905162" cy="9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2AC473BB-8858-4D2B-B353-8D2A21C78344}"/>
                </a:ext>
              </a:extLst>
            </p:cNvPr>
            <p:cNvCxnSpPr>
              <a:cxnSpLocks/>
              <a:stCxn id="64" idx="0"/>
              <a:endCxn id="67" idx="4"/>
            </p:cNvCxnSpPr>
            <p:nvPr/>
          </p:nvCxnSpPr>
          <p:spPr>
            <a:xfrm flipV="1">
              <a:off x="2548479" y="2960208"/>
              <a:ext cx="0" cy="566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421DB9CD-7D4D-4BDC-A541-6AFAA729A62E}"/>
                </a:ext>
              </a:extLst>
            </p:cNvPr>
            <p:cNvCxnSpPr>
              <a:cxnSpLocks/>
              <a:stCxn id="67" idx="2"/>
              <a:endCxn id="66" idx="6"/>
            </p:cNvCxnSpPr>
            <p:nvPr/>
          </p:nvCxnSpPr>
          <p:spPr>
            <a:xfrm flipH="1">
              <a:off x="1494738" y="2830200"/>
              <a:ext cx="905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D6FDE789-ECAF-4686-AD11-7E2D4FB0E9A6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88581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2" grpId="0"/>
      <p:bldP spid="84" grpId="0"/>
      <p:bldP spid="86" grpId="0"/>
      <p:bldP spid="88" grpId="0"/>
      <p:bldP spid="98" grpId="0"/>
      <p:bldP spid="103" grpId="0" animBg="1"/>
      <p:bldP spid="104" grpId="0" animBg="1"/>
      <p:bldP spid="105" grpId="0" animBg="1"/>
      <p:bldP spid="106" grpId="0" animBg="1"/>
      <p:bldP spid="107" grpId="0" animBg="1"/>
      <p:bldP spid="1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C7554A57-51DF-4C94-BBA9-1D887C79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Evaluation: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0E04C6-AF48-44A7-99F3-12E3AF2AEC9D}"/>
              </a:ext>
            </a:extLst>
          </p:cNvPr>
          <p:cNvSpPr txBox="1"/>
          <p:nvPr/>
        </p:nvSpPr>
        <p:spPr>
          <a:xfrm>
            <a:off x="889399" y="1724728"/>
            <a:ext cx="63834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Goal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Evaluate the accuracy of predictions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Time execution for each prediction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FD3A345-D3F1-4B4D-9282-1819136B7970}"/>
              </a:ext>
            </a:extLst>
          </p:cNvPr>
          <p:cNvGrpSpPr/>
          <p:nvPr/>
        </p:nvGrpSpPr>
        <p:grpSpPr>
          <a:xfrm>
            <a:off x="6812450" y="1525389"/>
            <a:ext cx="4864556" cy="1928506"/>
            <a:chOff x="4191558" y="2674858"/>
            <a:chExt cx="3924361" cy="192850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C6DC980-D1AD-4E89-B0B6-C3634409D971}"/>
                </a:ext>
              </a:extLst>
            </p:cNvPr>
            <p:cNvGrpSpPr/>
            <p:nvPr/>
          </p:nvGrpSpPr>
          <p:grpSpPr>
            <a:xfrm>
              <a:off x="4412176" y="2674858"/>
              <a:ext cx="3703743" cy="1714060"/>
              <a:chOff x="4967760" y="1419240"/>
              <a:chExt cx="3703743" cy="1714060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750A17C0-96F5-4104-BB44-B83D73293697}"/>
                  </a:ext>
                </a:extLst>
              </p:cNvPr>
              <p:cNvGrpSpPr/>
              <p:nvPr/>
            </p:nvGrpSpPr>
            <p:grpSpPr>
              <a:xfrm>
                <a:off x="4967760" y="1419240"/>
                <a:ext cx="1245424" cy="1570239"/>
                <a:chOff x="1782205" y="1419240"/>
                <a:chExt cx="1245424" cy="1570239"/>
              </a:xfrm>
            </p:grpSpPr>
            <p:pic>
              <p:nvPicPr>
                <p:cNvPr id="10" name="Image 119">
                  <a:extLst>
                    <a:ext uri="{FF2B5EF4-FFF2-40B4-BE49-F238E27FC236}">
                      <a16:creationId xmlns:a16="http://schemas.microsoft.com/office/drawing/2014/main" id="{3C146A18-BFD5-4454-A888-FE35AFA6D5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8615" y="1574087"/>
                  <a:ext cx="384615" cy="4539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" name="Groupe 1">
                  <a:extLst>
                    <a:ext uri="{FF2B5EF4-FFF2-40B4-BE49-F238E27FC236}">
                      <a16:creationId xmlns:a16="http://schemas.microsoft.com/office/drawing/2014/main" id="{8461097D-B9F4-4B92-908D-D196B5BC8B0A}"/>
                    </a:ext>
                  </a:extLst>
                </p:cNvPr>
                <p:cNvGrpSpPr/>
                <p:nvPr/>
              </p:nvGrpSpPr>
              <p:grpSpPr>
                <a:xfrm>
                  <a:off x="1782205" y="1419240"/>
                  <a:ext cx="1245424" cy="1570239"/>
                  <a:chOff x="1782205" y="1419240"/>
                  <a:chExt cx="1245424" cy="1570239"/>
                </a:xfrm>
              </p:grpSpPr>
              <p:pic>
                <p:nvPicPr>
                  <p:cNvPr id="3" name="Image 119">
                    <a:extLst>
                      <a:ext uri="{FF2B5EF4-FFF2-40B4-BE49-F238E27FC236}">
                        <a16:creationId xmlns:a16="http://schemas.microsoft.com/office/drawing/2014/main" id="{E4CAD769-F2A5-4510-A5FE-E75A36DD77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82205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" name="Phylactère : pensées 3">
                    <a:extLst>
                      <a:ext uri="{FF2B5EF4-FFF2-40B4-BE49-F238E27FC236}">
                        <a16:creationId xmlns:a16="http://schemas.microsoft.com/office/drawing/2014/main" id="{80329696-1605-45B5-9B61-FCA82235803B}"/>
                      </a:ext>
                    </a:extLst>
                  </p:cNvPr>
                  <p:cNvSpPr/>
                  <p:nvPr/>
                </p:nvSpPr>
                <p:spPr>
                  <a:xfrm>
                    <a:off x="2514218" y="1419240"/>
                    <a:ext cx="513411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181B7E5B-C349-4E24-A432-2C17A1EC92AC}"/>
                  </a:ext>
                </a:extLst>
              </p:cNvPr>
              <p:cNvGrpSpPr/>
              <p:nvPr/>
            </p:nvGrpSpPr>
            <p:grpSpPr>
              <a:xfrm>
                <a:off x="7405672" y="1419240"/>
                <a:ext cx="1265831" cy="1570239"/>
                <a:chOff x="7525177" y="1419240"/>
                <a:chExt cx="1265831" cy="1570239"/>
              </a:xfrm>
            </p:grpSpPr>
            <p:pic>
              <p:nvPicPr>
                <p:cNvPr id="9" name="Image 119">
                  <a:extLst>
                    <a:ext uri="{FF2B5EF4-FFF2-40B4-BE49-F238E27FC236}">
                      <a16:creationId xmlns:a16="http://schemas.microsoft.com/office/drawing/2014/main" id="{D2BED25B-BD70-45FC-AC3D-77FE5A134E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2512" y="1604779"/>
                  <a:ext cx="402765" cy="453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73E6754-F1E3-41B9-B240-77FC4B4699CA}"/>
                    </a:ext>
                  </a:extLst>
                </p:cNvPr>
                <p:cNvGrpSpPr/>
                <p:nvPr/>
              </p:nvGrpSpPr>
              <p:grpSpPr>
                <a:xfrm>
                  <a:off x="7525177" y="1419240"/>
                  <a:ext cx="1265831" cy="1570239"/>
                  <a:chOff x="7525177" y="1419240"/>
                  <a:chExt cx="1265831" cy="1570239"/>
                </a:xfrm>
              </p:grpSpPr>
              <p:pic>
                <p:nvPicPr>
                  <p:cNvPr id="5" name="Image 119">
                    <a:extLst>
                      <a:ext uri="{FF2B5EF4-FFF2-40B4-BE49-F238E27FC236}">
                        <a16:creationId xmlns:a16="http://schemas.microsoft.com/office/drawing/2014/main" id="{04FCE152-B934-4723-9663-82BEE9BB12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25177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" name="Phylactère : pensées 5">
                    <a:extLst>
                      <a:ext uri="{FF2B5EF4-FFF2-40B4-BE49-F238E27FC236}">
                        <a16:creationId xmlns:a16="http://schemas.microsoft.com/office/drawing/2014/main" id="{8696171D-E00D-4A35-A838-0B35402B2768}"/>
                      </a:ext>
                    </a:extLst>
                  </p:cNvPr>
                  <p:cNvSpPr/>
                  <p:nvPr/>
                </p:nvSpPr>
                <p:spPr>
                  <a:xfrm>
                    <a:off x="8257190" y="1419240"/>
                    <a:ext cx="533818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sp>
            <p:nvSpPr>
              <p:cNvPr id="14" name="Shape 166">
                <a:extLst>
                  <a:ext uri="{FF2B5EF4-FFF2-40B4-BE49-F238E27FC236}">
                    <a16:creationId xmlns:a16="http://schemas.microsoft.com/office/drawing/2014/main" id="{A32207DA-3FAB-442A-A5B3-99725592C22F}"/>
                  </a:ext>
                </a:extLst>
              </p:cNvPr>
              <p:cNvSpPr/>
              <p:nvPr/>
            </p:nvSpPr>
            <p:spPr>
              <a:xfrm>
                <a:off x="6331277" y="2896393"/>
                <a:ext cx="613920" cy="23690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Utt1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Freeform 295">
                <a:extLst>
                  <a:ext uri="{FF2B5EF4-FFF2-40B4-BE49-F238E27FC236}">
                    <a16:creationId xmlns:a16="http://schemas.microsoft.com/office/drawing/2014/main" id="{06E395A2-7BA7-4D0F-8615-A61ECE19641C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5958659" y="2520065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6" name="Freeform 295">
                <a:extLst>
                  <a:ext uri="{FF2B5EF4-FFF2-40B4-BE49-F238E27FC236}">
                    <a16:creationId xmlns:a16="http://schemas.microsoft.com/office/drawing/2014/main" id="{569743D0-7357-4F98-A56F-92737C14C4F2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164141" y="2205087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7" name="Shape 166">
                <a:extLst>
                  <a:ext uri="{FF2B5EF4-FFF2-40B4-BE49-F238E27FC236}">
                    <a16:creationId xmlns:a16="http://schemas.microsoft.com/office/drawing/2014/main" id="{25C4DAA4-C68C-4C7C-8069-E990601A1D36}"/>
                  </a:ext>
                </a:extLst>
              </p:cNvPr>
              <p:cNvSpPr/>
              <p:nvPr/>
            </p:nvSpPr>
            <p:spPr>
              <a:xfrm>
                <a:off x="6331277" y="2050825"/>
                <a:ext cx="613920" cy="2666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Utt2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13842-787B-4491-992A-FCDF081DF542}"/>
                </a:ext>
              </a:extLst>
            </p:cNvPr>
            <p:cNvSpPr/>
            <p:nvPr/>
          </p:nvSpPr>
          <p:spPr>
            <a:xfrm>
              <a:off x="4191558" y="4320095"/>
              <a:ext cx="1173247" cy="283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Dominant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A4F4D-D0C4-4588-AB1A-256AD62E7DC8}"/>
                </a:ext>
              </a:extLst>
            </p:cNvPr>
            <p:cNvSpPr/>
            <p:nvPr/>
          </p:nvSpPr>
          <p:spPr>
            <a:xfrm>
              <a:off x="6630596" y="4282231"/>
              <a:ext cx="1173247" cy="2512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Submissive</a:t>
              </a:r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57EA8BCA-E4B6-4DE6-8100-ACC9CF2E6B64}"/>
              </a:ext>
            </a:extLst>
          </p:cNvPr>
          <p:cNvSpPr txBox="1"/>
          <p:nvPr/>
        </p:nvSpPr>
        <p:spPr>
          <a:xfrm>
            <a:off x="969522" y="3223559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Conditions: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453950" y="176835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4122DF-B7DF-4A49-B453-92E5D3182777}"/>
              </a:ext>
            </a:extLst>
          </p:cNvPr>
          <p:cNvSpPr/>
          <p:nvPr/>
        </p:nvSpPr>
        <p:spPr>
          <a:xfrm>
            <a:off x="514995" y="326669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29" name="Oval 14">
            <a:extLst>
              <a:ext uri="{FF2B5EF4-FFF2-40B4-BE49-F238E27FC236}">
                <a16:creationId xmlns:a16="http://schemas.microsoft.com/office/drawing/2014/main" id="{65DA8092-C7F6-4643-A2DA-104BAD3E5BF0}"/>
              </a:ext>
            </a:extLst>
          </p:cNvPr>
          <p:cNvSpPr/>
          <p:nvPr/>
        </p:nvSpPr>
        <p:spPr>
          <a:xfrm>
            <a:off x="836080" y="4012454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D7FC69E5-EB17-4C06-A4B9-D12300FCF724}"/>
              </a:ext>
            </a:extLst>
          </p:cNvPr>
          <p:cNvSpPr txBox="1"/>
          <p:nvPr/>
        </p:nvSpPr>
        <p:spPr>
          <a:xfrm>
            <a:off x="1207763" y="3859107"/>
            <a:ext cx="29663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>
                <a:solidFill>
                  <a:prstClr val="black"/>
                </a:solidFill>
              </a:rPr>
              <a:t>Initial value of power </a:t>
            </a:r>
            <a:endParaRPr lang="fr-FR" sz="2000" dirty="0">
              <a:solidFill>
                <a:prstClr val="black"/>
              </a:solidFill>
            </a:endParaRPr>
          </a:p>
        </p:txBody>
      </p:sp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18AD3B63-1515-4785-9518-656FE3E41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30254"/>
              </p:ext>
            </p:extLst>
          </p:nvPr>
        </p:nvGraphicFramePr>
        <p:xfrm>
          <a:off x="1054962" y="4449324"/>
          <a:ext cx="483529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17">
                  <a:extLst>
                    <a:ext uri="{9D8B030D-6E8A-4147-A177-3AD203B41FA5}">
                      <a16:colId xmlns:a16="http://schemas.microsoft.com/office/drawing/2014/main" val="842695176"/>
                    </a:ext>
                  </a:extLst>
                </a:gridCol>
                <a:gridCol w="3246681">
                  <a:extLst>
                    <a:ext uri="{9D8B030D-6E8A-4147-A177-3AD203B41FA5}">
                      <a16:colId xmlns:a16="http://schemas.microsoft.com/office/drawing/2014/main" val="18833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Submissive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 0.3         0.4        0.5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Dominant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0.6         0.7       0.8       0.9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17541"/>
                  </a:ext>
                </a:extLst>
              </a:tr>
            </a:tbl>
          </a:graphicData>
        </a:graphic>
      </p:graphicFrame>
      <p:grpSp>
        <p:nvGrpSpPr>
          <p:cNvPr id="34" name="Groupe 33">
            <a:extLst>
              <a:ext uri="{FF2B5EF4-FFF2-40B4-BE49-F238E27FC236}">
                <a16:creationId xmlns:a16="http://schemas.microsoft.com/office/drawing/2014/main" id="{4C5C3F98-86F1-497A-9696-3BD81247A465}"/>
              </a:ext>
            </a:extLst>
          </p:cNvPr>
          <p:cNvGrpSpPr/>
          <p:nvPr/>
        </p:nvGrpSpPr>
        <p:grpSpPr>
          <a:xfrm>
            <a:off x="6404645" y="3891587"/>
            <a:ext cx="2899063" cy="461665"/>
            <a:chOff x="1051400" y="4833681"/>
            <a:chExt cx="2899063" cy="461665"/>
          </a:xfrm>
        </p:grpSpPr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61E3F2E5-2658-4FDC-89F8-44A7247021FE}"/>
                </a:ext>
              </a:extLst>
            </p:cNvPr>
            <p:cNvSpPr/>
            <p:nvPr/>
          </p:nvSpPr>
          <p:spPr>
            <a:xfrm>
              <a:off x="1051400" y="4936663"/>
              <a:ext cx="269659" cy="269659"/>
            </a:xfrm>
            <a:prstGeom prst="ellipse">
              <a:avLst/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DDC84DF0-5ECB-4573-A45A-FFE897D92159}"/>
                </a:ext>
              </a:extLst>
            </p:cNvPr>
            <p:cNvSpPr txBox="1"/>
            <p:nvPr/>
          </p:nvSpPr>
          <p:spPr>
            <a:xfrm>
              <a:off x="1459204" y="4833681"/>
              <a:ext cx="24912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2400" b="1" dirty="0">
                  <a:solidFill>
                    <a:prstClr val="black"/>
                  </a:solidFill>
                </a:rPr>
                <a:t>Initial preferences</a:t>
              </a:r>
              <a:endParaRPr lang="fr-FR" sz="20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FE8AEA01-5CF5-46AC-B9B9-B1C976984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97189"/>
              </p:ext>
            </p:extLst>
          </p:nvPr>
        </p:nvGraphicFramePr>
        <p:xfrm>
          <a:off x="6613947" y="4491608"/>
          <a:ext cx="476786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47">
                  <a:extLst>
                    <a:ext uri="{9D8B030D-6E8A-4147-A177-3AD203B41FA5}">
                      <a16:colId xmlns:a16="http://schemas.microsoft.com/office/drawing/2014/main" val="3707696596"/>
                    </a:ext>
                  </a:extLst>
                </a:gridCol>
                <a:gridCol w="3093721">
                  <a:extLst>
                    <a:ext uri="{9D8B030D-6E8A-4147-A177-3AD203B41FA5}">
                      <a16:colId xmlns:a16="http://schemas.microsoft.com/office/drawing/2014/main" val="155180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dirty="0"/>
                        <a:t>Domain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Nb possible </a:t>
                      </a:r>
                      <a:r>
                        <a:rPr lang="en-US" sz="2000" b="1" noProof="0" dirty="0"/>
                        <a:t>hypotheses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2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6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4.14 x 10</a:t>
                      </a:r>
                      <a:r>
                        <a:rPr lang="fr-FR" sz="2200" b="1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2.6 x 10</a:t>
                      </a:r>
                      <a:r>
                        <a:rPr lang="fr-FR" sz="2200" b="1" baseline="30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58152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6B6E5DF4-D18D-406A-AA23-FE27B413E05E}"/>
              </a:ext>
            </a:extLst>
          </p:cNvPr>
          <p:cNvSpPr/>
          <p:nvPr/>
        </p:nvSpPr>
        <p:spPr>
          <a:xfrm>
            <a:off x="1694235" y="5618566"/>
            <a:ext cx="3292463" cy="916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Total dialogues : 1080</a:t>
            </a:r>
          </a:p>
        </p:txBody>
      </p:sp>
      <p:sp>
        <p:nvSpPr>
          <p:cNvPr id="38" name="Espace réservé du numéro de diapositive 3">
            <a:extLst>
              <a:ext uri="{FF2B5EF4-FFF2-40B4-BE49-F238E27FC236}">
                <a16:creationId xmlns:a16="http://schemas.microsoft.com/office/drawing/2014/main" id="{A43ED19B-08B3-483E-89FE-806F433A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/>
          <a:p>
            <a:r>
              <a:rPr lang="fr-FR" dirty="0"/>
              <a:t>11</a:t>
            </a:r>
          </a:p>
        </p:txBody>
      </p:sp>
      <p:sp>
        <p:nvSpPr>
          <p:cNvPr id="35" name="Espace réservé du numéro de diapositive 3">
            <a:extLst>
              <a:ext uri="{FF2B5EF4-FFF2-40B4-BE49-F238E27FC236}">
                <a16:creationId xmlns:a16="http://schemas.microsoft.com/office/drawing/2014/main" id="{0BC9D58F-B483-4406-828E-FE91ACBCDD08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157261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12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accuracy of predictions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4DC9F3F-FCFB-43C5-A3FB-DCBB92581A0C}"/>
              </a:ext>
            </a:extLst>
          </p:cNvPr>
          <p:cNvGrpSpPr/>
          <p:nvPr/>
        </p:nvGrpSpPr>
        <p:grpSpPr>
          <a:xfrm>
            <a:off x="6671490" y="1419030"/>
            <a:ext cx="4869074" cy="2151358"/>
            <a:chOff x="7813087" y="1445602"/>
            <a:chExt cx="4086490" cy="173099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704CCBF-2CDE-4660-9762-C72694FECD21}"/>
                </a:ext>
              </a:extLst>
            </p:cNvPr>
            <p:cNvGrpSpPr/>
            <p:nvPr/>
          </p:nvGrpSpPr>
          <p:grpSpPr>
            <a:xfrm>
              <a:off x="7813087" y="1525389"/>
              <a:ext cx="3746145" cy="1651208"/>
              <a:chOff x="5554383" y="1419240"/>
              <a:chExt cx="3022111" cy="1651208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EAF7BB9-A48B-4D2F-AFE3-4FAE9E6D12D5}"/>
                  </a:ext>
                </a:extLst>
              </p:cNvPr>
              <p:cNvGrpSpPr/>
              <p:nvPr/>
            </p:nvGrpSpPr>
            <p:grpSpPr>
              <a:xfrm>
                <a:off x="5554383" y="1419240"/>
                <a:ext cx="1264285" cy="1613989"/>
                <a:chOff x="2368828" y="1419240"/>
                <a:chExt cx="1264285" cy="1613989"/>
              </a:xfrm>
            </p:grpSpPr>
            <p:pic>
              <p:nvPicPr>
                <p:cNvPr id="22" name="Image 119">
                  <a:extLst>
                    <a:ext uri="{FF2B5EF4-FFF2-40B4-BE49-F238E27FC236}">
                      <a16:creationId xmlns:a16="http://schemas.microsoft.com/office/drawing/2014/main" id="{196E79AC-B3A8-4D28-994D-E78E527333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8828" y="2208216"/>
                  <a:ext cx="732013" cy="825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Phylactère : pensées 22">
                  <a:extLst>
                    <a:ext uri="{FF2B5EF4-FFF2-40B4-BE49-F238E27FC236}">
                      <a16:creationId xmlns:a16="http://schemas.microsoft.com/office/drawing/2014/main" id="{A30D289F-41B1-49A3-8F57-620E7D085DE9}"/>
                    </a:ext>
                  </a:extLst>
                </p:cNvPr>
                <p:cNvSpPr/>
                <p:nvPr/>
              </p:nvSpPr>
              <p:spPr>
                <a:xfrm>
                  <a:off x="2514217" y="1419240"/>
                  <a:ext cx="1118896" cy="670228"/>
                </a:xfrm>
                <a:prstGeom prst="cloudCallout">
                  <a:avLst>
                    <a:gd name="adj1" fmla="val 1672"/>
                    <a:gd name="adj2" fmla="val 97245"/>
                  </a:avLst>
                </a:prstGeom>
                <a:noFill/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18" name="Image 119">
                <a:extLst>
                  <a:ext uri="{FF2B5EF4-FFF2-40B4-BE49-F238E27FC236}">
                    <a16:creationId xmlns:a16="http://schemas.microsoft.com/office/drawing/2014/main" id="{76896D39-8C45-495D-916C-C3406D2A3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481" y="2245435"/>
                <a:ext cx="732013" cy="825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Freeform 295">
                <a:extLst>
                  <a:ext uri="{FF2B5EF4-FFF2-40B4-BE49-F238E27FC236}">
                    <a16:creationId xmlns:a16="http://schemas.microsoft.com/office/drawing/2014/main" id="{BCB7D9C2-318B-42E5-89C6-AE1577038472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6706696" y="2295721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4" name="Freeform 295">
                <a:extLst>
                  <a:ext uri="{FF2B5EF4-FFF2-40B4-BE49-F238E27FC236}">
                    <a16:creationId xmlns:a16="http://schemas.microsoft.com/office/drawing/2014/main" id="{B5762045-1882-4DAE-88C8-4A95FAF399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827117" y="1762455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9BF77C5-CEAA-414F-B085-EFCF6022207B}"/>
                </a:ext>
              </a:extLst>
            </p:cNvPr>
            <p:cNvSpPr txBox="1"/>
            <p:nvPr/>
          </p:nvSpPr>
          <p:spPr>
            <a:xfrm>
              <a:off x="8197601" y="1565589"/>
              <a:ext cx="934110" cy="371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 err="1">
                  <a:solidFill>
                    <a:schemeClr val="tx2">
                      <a:lumMod val="50000"/>
                    </a:schemeClr>
                  </a:solidFill>
                </a:rPr>
                <a:t>Pow</a:t>
              </a:r>
              <a:r>
                <a:rPr lang="fr-FR" sz="2400" b="1" baseline="-25000" dirty="0" err="1">
                  <a:solidFill>
                    <a:schemeClr val="tx2">
                      <a:lumMod val="50000"/>
                    </a:schemeClr>
                  </a:solidFill>
                </a:rPr>
                <a:t>other</a:t>
              </a:r>
              <a:endParaRPr lang="fr-FR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DFBD5CC1-535C-40B5-BC0C-D78D2D67201A}"/>
                </a:ext>
              </a:extLst>
            </p:cNvPr>
            <p:cNvGrpSpPr/>
            <p:nvPr/>
          </p:nvGrpSpPr>
          <p:grpSpPr>
            <a:xfrm>
              <a:off x="10955698" y="1445602"/>
              <a:ext cx="943879" cy="707887"/>
              <a:chOff x="10789919" y="1417337"/>
              <a:chExt cx="943879" cy="707887"/>
            </a:xfrm>
          </p:grpSpPr>
          <p:sp>
            <p:nvSpPr>
              <p:cNvPr id="25" name="Freeform 191">
                <a:extLst>
                  <a:ext uri="{FF2B5EF4-FFF2-40B4-BE49-F238E27FC236}">
                    <a16:creationId xmlns:a16="http://schemas.microsoft.com/office/drawing/2014/main" id="{ACF7C291-64B8-4E33-BC7B-553455658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919" y="1417337"/>
                <a:ext cx="943879" cy="679571"/>
              </a:xfrm>
              <a:custGeom>
                <a:avLst/>
                <a:gdLst>
                  <a:gd name="T0" fmla="*/ 4017 w 4210"/>
                  <a:gd name="T1" fmla="*/ 53 h 1948"/>
                  <a:gd name="T2" fmla="*/ 3974 w 4210"/>
                  <a:gd name="T3" fmla="*/ 58 h 1948"/>
                  <a:gd name="T4" fmla="*/ 3956 w 4210"/>
                  <a:gd name="T5" fmla="*/ 49 h 1948"/>
                  <a:gd name="T6" fmla="*/ 3788 w 4210"/>
                  <a:gd name="T7" fmla="*/ 27 h 1948"/>
                  <a:gd name="T8" fmla="*/ 3503 w 4210"/>
                  <a:gd name="T9" fmla="*/ 17 h 1948"/>
                  <a:gd name="T10" fmla="*/ 3017 w 4210"/>
                  <a:gd name="T11" fmla="*/ 2 h 1948"/>
                  <a:gd name="T12" fmla="*/ 2302 w 4210"/>
                  <a:gd name="T13" fmla="*/ 6 h 1948"/>
                  <a:gd name="T14" fmla="*/ 1829 w 4210"/>
                  <a:gd name="T15" fmla="*/ 27 h 1948"/>
                  <a:gd name="T16" fmla="*/ 882 w 4210"/>
                  <a:gd name="T17" fmla="*/ 104 h 1948"/>
                  <a:gd name="T18" fmla="*/ 299 w 4210"/>
                  <a:gd name="T19" fmla="*/ 199 h 1948"/>
                  <a:gd name="T20" fmla="*/ 174 w 4210"/>
                  <a:gd name="T21" fmla="*/ 228 h 1948"/>
                  <a:gd name="T22" fmla="*/ 166 w 4210"/>
                  <a:gd name="T23" fmla="*/ 264 h 1948"/>
                  <a:gd name="T24" fmla="*/ 191 w 4210"/>
                  <a:gd name="T25" fmla="*/ 277 h 1948"/>
                  <a:gd name="T26" fmla="*/ 1360 w 4210"/>
                  <a:gd name="T27" fmla="*/ 153 h 1948"/>
                  <a:gd name="T28" fmla="*/ 2064 w 4210"/>
                  <a:gd name="T29" fmla="*/ 101 h 1948"/>
                  <a:gd name="T30" fmla="*/ 2763 w 4210"/>
                  <a:gd name="T31" fmla="*/ 84 h 1948"/>
                  <a:gd name="T32" fmla="*/ 3228 w 4210"/>
                  <a:gd name="T33" fmla="*/ 91 h 1948"/>
                  <a:gd name="T34" fmla="*/ 3578 w 4210"/>
                  <a:gd name="T35" fmla="*/ 107 h 1948"/>
                  <a:gd name="T36" fmla="*/ 3875 w 4210"/>
                  <a:gd name="T37" fmla="*/ 124 h 1948"/>
                  <a:gd name="T38" fmla="*/ 3959 w 4210"/>
                  <a:gd name="T39" fmla="*/ 220 h 1948"/>
                  <a:gd name="T40" fmla="*/ 4002 w 4210"/>
                  <a:gd name="T41" fmla="*/ 610 h 1948"/>
                  <a:gd name="T42" fmla="*/ 3983 w 4210"/>
                  <a:gd name="T43" fmla="*/ 1100 h 1948"/>
                  <a:gd name="T44" fmla="*/ 3965 w 4210"/>
                  <a:gd name="T45" fmla="*/ 1593 h 1948"/>
                  <a:gd name="T46" fmla="*/ 3965 w 4210"/>
                  <a:gd name="T47" fmla="*/ 1690 h 1948"/>
                  <a:gd name="T48" fmla="*/ 3862 w 4210"/>
                  <a:gd name="T49" fmla="*/ 1684 h 1948"/>
                  <a:gd name="T50" fmla="*/ 3680 w 4210"/>
                  <a:gd name="T51" fmla="*/ 1662 h 1948"/>
                  <a:gd name="T52" fmla="*/ 3267 w 4210"/>
                  <a:gd name="T53" fmla="*/ 1611 h 1948"/>
                  <a:gd name="T54" fmla="*/ 2598 w 4210"/>
                  <a:gd name="T55" fmla="*/ 1592 h 1948"/>
                  <a:gd name="T56" fmla="*/ 2218 w 4210"/>
                  <a:gd name="T57" fmla="*/ 1582 h 1948"/>
                  <a:gd name="T58" fmla="*/ 1529 w 4210"/>
                  <a:gd name="T59" fmla="*/ 1547 h 1948"/>
                  <a:gd name="T60" fmla="*/ 330 w 4210"/>
                  <a:gd name="T61" fmla="*/ 1514 h 1948"/>
                  <a:gd name="T62" fmla="*/ 89 w 4210"/>
                  <a:gd name="T63" fmla="*/ 1441 h 1948"/>
                  <a:gd name="T64" fmla="*/ 113 w 4210"/>
                  <a:gd name="T65" fmla="*/ 1050 h 1948"/>
                  <a:gd name="T66" fmla="*/ 140 w 4210"/>
                  <a:gd name="T67" fmla="*/ 722 h 1948"/>
                  <a:gd name="T68" fmla="*/ 159 w 4210"/>
                  <a:gd name="T69" fmla="*/ 473 h 1948"/>
                  <a:gd name="T70" fmla="*/ 160 w 4210"/>
                  <a:gd name="T71" fmla="*/ 281 h 1948"/>
                  <a:gd name="T72" fmla="*/ 152 w 4210"/>
                  <a:gd name="T73" fmla="*/ 238 h 1948"/>
                  <a:gd name="T74" fmla="*/ 127 w 4210"/>
                  <a:gd name="T75" fmla="*/ 234 h 1948"/>
                  <a:gd name="T76" fmla="*/ 108 w 4210"/>
                  <a:gd name="T77" fmla="*/ 282 h 1948"/>
                  <a:gd name="T78" fmla="*/ 78 w 4210"/>
                  <a:gd name="T79" fmla="*/ 490 h 1948"/>
                  <a:gd name="T80" fmla="*/ 55 w 4210"/>
                  <a:gd name="T81" fmla="*/ 753 h 1948"/>
                  <a:gd name="T82" fmla="*/ 25 w 4210"/>
                  <a:gd name="T83" fmla="*/ 1108 h 1948"/>
                  <a:gd name="T84" fmla="*/ 4 w 4210"/>
                  <a:gd name="T85" fmla="*/ 1350 h 1948"/>
                  <a:gd name="T86" fmla="*/ 12 w 4210"/>
                  <a:gd name="T87" fmla="*/ 1527 h 1948"/>
                  <a:gd name="T88" fmla="*/ 24 w 4210"/>
                  <a:gd name="T89" fmla="*/ 1569 h 1948"/>
                  <a:gd name="T90" fmla="*/ 37 w 4210"/>
                  <a:gd name="T91" fmla="*/ 1599 h 1948"/>
                  <a:gd name="T92" fmla="*/ 159 w 4210"/>
                  <a:gd name="T93" fmla="*/ 1693 h 1948"/>
                  <a:gd name="T94" fmla="*/ 353 w 4210"/>
                  <a:gd name="T95" fmla="*/ 1757 h 1948"/>
                  <a:gd name="T96" fmla="*/ 724 w 4210"/>
                  <a:gd name="T97" fmla="*/ 1783 h 1948"/>
                  <a:gd name="T98" fmla="*/ 1368 w 4210"/>
                  <a:gd name="T99" fmla="*/ 1814 h 1948"/>
                  <a:gd name="T100" fmla="*/ 2992 w 4210"/>
                  <a:gd name="T101" fmla="*/ 1897 h 1948"/>
                  <a:gd name="T102" fmla="*/ 4087 w 4210"/>
                  <a:gd name="T103" fmla="*/ 1948 h 1948"/>
                  <a:gd name="T104" fmla="*/ 4138 w 4210"/>
                  <a:gd name="T105" fmla="*/ 1913 h 1948"/>
                  <a:gd name="T106" fmla="*/ 4152 w 4210"/>
                  <a:gd name="T107" fmla="*/ 1868 h 1948"/>
                  <a:gd name="T108" fmla="*/ 4192 w 4210"/>
                  <a:gd name="T109" fmla="*/ 767 h 1948"/>
                  <a:gd name="T110" fmla="*/ 4208 w 4210"/>
                  <a:gd name="T111" fmla="*/ 531 h 1948"/>
                  <a:gd name="T112" fmla="*/ 4203 w 4210"/>
                  <a:gd name="T113" fmla="*/ 326 h 1948"/>
                  <a:gd name="T114" fmla="*/ 4151 w 4210"/>
                  <a:gd name="T115" fmla="*/ 170 h 1948"/>
                  <a:gd name="T116" fmla="*/ 4094 w 4210"/>
                  <a:gd name="T117" fmla="*/ 100 h 1948"/>
                  <a:gd name="T118" fmla="*/ 4033 w 4210"/>
                  <a:gd name="T119" fmla="*/ 59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10" h="1948">
                    <a:moveTo>
                      <a:pt x="4033" y="59"/>
                    </a:moveTo>
                    <a:lnTo>
                      <a:pt x="4017" y="53"/>
                    </a:lnTo>
                    <a:lnTo>
                      <a:pt x="3987" y="53"/>
                    </a:lnTo>
                    <a:lnTo>
                      <a:pt x="3974" y="58"/>
                    </a:lnTo>
                    <a:lnTo>
                      <a:pt x="3968" y="53"/>
                    </a:lnTo>
                    <a:lnTo>
                      <a:pt x="3956" y="49"/>
                    </a:lnTo>
                    <a:lnTo>
                      <a:pt x="3902" y="39"/>
                    </a:lnTo>
                    <a:lnTo>
                      <a:pt x="3788" y="27"/>
                    </a:lnTo>
                    <a:lnTo>
                      <a:pt x="3617" y="21"/>
                    </a:lnTo>
                    <a:lnTo>
                      <a:pt x="3503" y="17"/>
                    </a:lnTo>
                    <a:lnTo>
                      <a:pt x="3260" y="6"/>
                    </a:lnTo>
                    <a:lnTo>
                      <a:pt x="3017" y="2"/>
                    </a:lnTo>
                    <a:lnTo>
                      <a:pt x="2778" y="0"/>
                    </a:lnTo>
                    <a:lnTo>
                      <a:pt x="2302" y="6"/>
                    </a:lnTo>
                    <a:lnTo>
                      <a:pt x="2064" y="15"/>
                    </a:lnTo>
                    <a:lnTo>
                      <a:pt x="1829" y="27"/>
                    </a:lnTo>
                    <a:lnTo>
                      <a:pt x="1355" y="57"/>
                    </a:lnTo>
                    <a:lnTo>
                      <a:pt x="882" y="104"/>
                    </a:lnTo>
                    <a:lnTo>
                      <a:pt x="531" y="155"/>
                    </a:lnTo>
                    <a:lnTo>
                      <a:pt x="299" y="199"/>
                    </a:lnTo>
                    <a:lnTo>
                      <a:pt x="183" y="224"/>
                    </a:lnTo>
                    <a:lnTo>
                      <a:pt x="174" y="228"/>
                    </a:lnTo>
                    <a:lnTo>
                      <a:pt x="165" y="245"/>
                    </a:lnTo>
                    <a:lnTo>
                      <a:pt x="166" y="264"/>
                    </a:lnTo>
                    <a:lnTo>
                      <a:pt x="181" y="277"/>
                    </a:lnTo>
                    <a:lnTo>
                      <a:pt x="191" y="277"/>
                    </a:lnTo>
                    <a:lnTo>
                      <a:pt x="659" y="229"/>
                    </a:lnTo>
                    <a:lnTo>
                      <a:pt x="1360" y="153"/>
                    </a:lnTo>
                    <a:lnTo>
                      <a:pt x="1828" y="113"/>
                    </a:lnTo>
                    <a:lnTo>
                      <a:pt x="2064" y="101"/>
                    </a:lnTo>
                    <a:lnTo>
                      <a:pt x="2297" y="92"/>
                    </a:lnTo>
                    <a:lnTo>
                      <a:pt x="2763" y="84"/>
                    </a:lnTo>
                    <a:lnTo>
                      <a:pt x="2996" y="87"/>
                    </a:lnTo>
                    <a:lnTo>
                      <a:pt x="3228" y="91"/>
                    </a:lnTo>
                    <a:lnTo>
                      <a:pt x="3461" y="100"/>
                    </a:lnTo>
                    <a:lnTo>
                      <a:pt x="3578" y="107"/>
                    </a:lnTo>
                    <a:lnTo>
                      <a:pt x="3757" y="120"/>
                    </a:lnTo>
                    <a:lnTo>
                      <a:pt x="3875" y="124"/>
                    </a:lnTo>
                    <a:lnTo>
                      <a:pt x="3934" y="123"/>
                    </a:lnTo>
                    <a:lnTo>
                      <a:pt x="3959" y="220"/>
                    </a:lnTo>
                    <a:lnTo>
                      <a:pt x="3990" y="415"/>
                    </a:lnTo>
                    <a:lnTo>
                      <a:pt x="4002" y="610"/>
                    </a:lnTo>
                    <a:lnTo>
                      <a:pt x="4000" y="806"/>
                    </a:lnTo>
                    <a:lnTo>
                      <a:pt x="3983" y="1100"/>
                    </a:lnTo>
                    <a:lnTo>
                      <a:pt x="3967" y="1396"/>
                    </a:lnTo>
                    <a:lnTo>
                      <a:pt x="3965" y="1593"/>
                    </a:lnTo>
                    <a:lnTo>
                      <a:pt x="3971" y="1691"/>
                    </a:lnTo>
                    <a:lnTo>
                      <a:pt x="3965" y="1690"/>
                    </a:lnTo>
                    <a:lnTo>
                      <a:pt x="3960" y="1690"/>
                    </a:lnTo>
                    <a:lnTo>
                      <a:pt x="3862" y="1684"/>
                    </a:lnTo>
                    <a:lnTo>
                      <a:pt x="3762" y="1676"/>
                    </a:lnTo>
                    <a:lnTo>
                      <a:pt x="3680" y="1662"/>
                    </a:lnTo>
                    <a:lnTo>
                      <a:pt x="3516" y="1637"/>
                    </a:lnTo>
                    <a:lnTo>
                      <a:pt x="3267" y="1611"/>
                    </a:lnTo>
                    <a:lnTo>
                      <a:pt x="2932" y="1594"/>
                    </a:lnTo>
                    <a:lnTo>
                      <a:pt x="2598" y="1592"/>
                    </a:lnTo>
                    <a:lnTo>
                      <a:pt x="2431" y="1593"/>
                    </a:lnTo>
                    <a:lnTo>
                      <a:pt x="2218" y="1582"/>
                    </a:lnTo>
                    <a:lnTo>
                      <a:pt x="2007" y="1572"/>
                    </a:lnTo>
                    <a:lnTo>
                      <a:pt x="1529" y="1547"/>
                    </a:lnTo>
                    <a:lnTo>
                      <a:pt x="809" y="1519"/>
                    </a:lnTo>
                    <a:lnTo>
                      <a:pt x="330" y="1514"/>
                    </a:lnTo>
                    <a:lnTo>
                      <a:pt x="91" y="1519"/>
                    </a:lnTo>
                    <a:lnTo>
                      <a:pt x="89" y="1441"/>
                    </a:lnTo>
                    <a:lnTo>
                      <a:pt x="94" y="1284"/>
                    </a:lnTo>
                    <a:lnTo>
                      <a:pt x="113" y="1050"/>
                    </a:lnTo>
                    <a:lnTo>
                      <a:pt x="127" y="893"/>
                    </a:lnTo>
                    <a:lnTo>
                      <a:pt x="140" y="722"/>
                    </a:lnTo>
                    <a:lnTo>
                      <a:pt x="152" y="549"/>
                    </a:lnTo>
                    <a:lnTo>
                      <a:pt x="159" y="473"/>
                    </a:lnTo>
                    <a:lnTo>
                      <a:pt x="164" y="358"/>
                    </a:lnTo>
                    <a:lnTo>
                      <a:pt x="160" y="281"/>
                    </a:lnTo>
                    <a:lnTo>
                      <a:pt x="155" y="245"/>
                    </a:lnTo>
                    <a:lnTo>
                      <a:pt x="152" y="238"/>
                    </a:lnTo>
                    <a:lnTo>
                      <a:pt x="143" y="232"/>
                    </a:lnTo>
                    <a:lnTo>
                      <a:pt x="127" y="234"/>
                    </a:lnTo>
                    <a:lnTo>
                      <a:pt x="121" y="245"/>
                    </a:lnTo>
                    <a:lnTo>
                      <a:pt x="108" y="282"/>
                    </a:lnTo>
                    <a:lnTo>
                      <a:pt x="91" y="364"/>
                    </a:lnTo>
                    <a:lnTo>
                      <a:pt x="78" y="490"/>
                    </a:lnTo>
                    <a:lnTo>
                      <a:pt x="72" y="571"/>
                    </a:lnTo>
                    <a:lnTo>
                      <a:pt x="55" y="753"/>
                    </a:lnTo>
                    <a:lnTo>
                      <a:pt x="39" y="936"/>
                    </a:lnTo>
                    <a:lnTo>
                      <a:pt x="25" y="1108"/>
                    </a:lnTo>
                    <a:lnTo>
                      <a:pt x="11" y="1279"/>
                    </a:lnTo>
                    <a:lnTo>
                      <a:pt x="4" y="1350"/>
                    </a:lnTo>
                    <a:lnTo>
                      <a:pt x="0" y="1457"/>
                    </a:lnTo>
                    <a:lnTo>
                      <a:pt x="12" y="1527"/>
                    </a:lnTo>
                    <a:lnTo>
                      <a:pt x="26" y="1559"/>
                    </a:lnTo>
                    <a:lnTo>
                      <a:pt x="24" y="1569"/>
                    </a:lnTo>
                    <a:lnTo>
                      <a:pt x="29" y="1590"/>
                    </a:lnTo>
                    <a:lnTo>
                      <a:pt x="37" y="1599"/>
                    </a:lnTo>
                    <a:lnTo>
                      <a:pt x="73" y="1636"/>
                    </a:lnTo>
                    <a:lnTo>
                      <a:pt x="159" y="1693"/>
                    </a:lnTo>
                    <a:lnTo>
                      <a:pt x="252" y="1732"/>
                    </a:lnTo>
                    <a:lnTo>
                      <a:pt x="353" y="1757"/>
                    </a:lnTo>
                    <a:lnTo>
                      <a:pt x="512" y="1777"/>
                    </a:lnTo>
                    <a:lnTo>
                      <a:pt x="724" y="1783"/>
                    </a:lnTo>
                    <a:lnTo>
                      <a:pt x="824" y="1786"/>
                    </a:lnTo>
                    <a:lnTo>
                      <a:pt x="1368" y="1814"/>
                    </a:lnTo>
                    <a:lnTo>
                      <a:pt x="1912" y="1843"/>
                    </a:lnTo>
                    <a:lnTo>
                      <a:pt x="2992" y="1897"/>
                    </a:lnTo>
                    <a:lnTo>
                      <a:pt x="4070" y="1948"/>
                    </a:lnTo>
                    <a:lnTo>
                      <a:pt x="4087" y="1948"/>
                    </a:lnTo>
                    <a:lnTo>
                      <a:pt x="4116" y="1935"/>
                    </a:lnTo>
                    <a:lnTo>
                      <a:pt x="4138" y="1913"/>
                    </a:lnTo>
                    <a:lnTo>
                      <a:pt x="4151" y="1883"/>
                    </a:lnTo>
                    <a:lnTo>
                      <a:pt x="4152" y="1868"/>
                    </a:lnTo>
                    <a:lnTo>
                      <a:pt x="4171" y="1317"/>
                    </a:lnTo>
                    <a:lnTo>
                      <a:pt x="4192" y="767"/>
                    </a:lnTo>
                    <a:lnTo>
                      <a:pt x="4197" y="680"/>
                    </a:lnTo>
                    <a:lnTo>
                      <a:pt x="4208" y="531"/>
                    </a:lnTo>
                    <a:lnTo>
                      <a:pt x="4210" y="428"/>
                    </a:lnTo>
                    <a:lnTo>
                      <a:pt x="4203" y="326"/>
                    </a:lnTo>
                    <a:lnTo>
                      <a:pt x="4180" y="233"/>
                    </a:lnTo>
                    <a:lnTo>
                      <a:pt x="4151" y="170"/>
                    </a:lnTo>
                    <a:lnTo>
                      <a:pt x="4125" y="132"/>
                    </a:lnTo>
                    <a:lnTo>
                      <a:pt x="4094" y="100"/>
                    </a:lnTo>
                    <a:lnTo>
                      <a:pt x="4055" y="71"/>
                    </a:lnTo>
                    <a:lnTo>
                      <a:pt x="4033" y="5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4E7E847-0273-4961-A332-A1E5FFF83240}"/>
                  </a:ext>
                </a:extLst>
              </p:cNvPr>
              <p:cNvSpPr txBox="1"/>
              <p:nvPr/>
            </p:nvSpPr>
            <p:spPr>
              <a:xfrm>
                <a:off x="10939762" y="1417338"/>
                <a:ext cx="7149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 err="1"/>
                  <a:t>True</a:t>
                </a:r>
                <a:r>
                  <a:rPr lang="fr-FR" sz="2000" b="1" dirty="0"/>
                  <a:t> </a:t>
                </a:r>
              </a:p>
              <a:p>
                <a:r>
                  <a:rPr lang="fr-FR" sz="2000" b="1" dirty="0" err="1"/>
                  <a:t>Pow</a:t>
                </a:r>
                <a:endParaRPr lang="fr-FR" sz="2000" b="1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77595D-5BC7-42FA-88C9-3E0366391F26}"/>
                </a:ext>
              </a:extLst>
            </p:cNvPr>
            <p:cNvSpPr txBox="1"/>
            <p:nvPr/>
          </p:nvSpPr>
          <p:spPr>
            <a:xfrm>
              <a:off x="9370882" y="2195617"/>
              <a:ext cx="14638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Comparison</a:t>
              </a:r>
              <a:endParaRPr lang="en-US" b="1" dirty="0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2E5EC41F-0200-4B61-9FCD-67DD46461129}"/>
              </a:ext>
            </a:extLst>
          </p:cNvPr>
          <p:cNvSpPr txBox="1"/>
          <p:nvPr/>
        </p:nvSpPr>
        <p:spPr>
          <a:xfrm>
            <a:off x="694914" y="1613986"/>
            <a:ext cx="6858000" cy="961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332FC08B-FD18-47CE-8F49-0311283F7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90664"/>
              </p:ext>
            </p:extLst>
          </p:nvPr>
        </p:nvGraphicFramePr>
        <p:xfrm>
          <a:off x="412686" y="2343020"/>
          <a:ext cx="4226401" cy="9338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98702">
                  <a:extLst>
                    <a:ext uri="{9D8B030D-6E8A-4147-A177-3AD203B41FA5}">
                      <a16:colId xmlns:a16="http://schemas.microsoft.com/office/drawing/2014/main" val="1218044714"/>
                    </a:ext>
                  </a:extLst>
                </a:gridCol>
                <a:gridCol w="927699">
                  <a:extLst>
                    <a:ext uri="{9D8B030D-6E8A-4147-A177-3AD203B41FA5}">
                      <a16:colId xmlns:a16="http://schemas.microsoft.com/office/drawing/2014/main" val="2864711047"/>
                    </a:ext>
                  </a:extLst>
                </a:gridCol>
              </a:tblGrid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0767"/>
                  </a:ext>
                </a:extLst>
              </a:tr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Residual variation </a:t>
                      </a:r>
                      <a:r>
                        <a:rPr lang="en-US" sz="2200" i="1" noProof="0" dirty="0"/>
                        <a:t>(</a:t>
                      </a:r>
                      <a:r>
                        <a:rPr lang="en-US" sz="2200" i="1" noProof="0" dirty="0" err="1"/>
                        <a:t>rv</a:t>
                      </a:r>
                      <a:r>
                        <a:rPr lang="en-US" sz="2200" i="1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00389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C2A5B55C-B183-4FDD-89B3-E3F3D9020CEF}"/>
              </a:ext>
            </a:extLst>
          </p:cNvPr>
          <p:cNvSpPr txBox="1"/>
          <p:nvPr/>
        </p:nvSpPr>
        <p:spPr>
          <a:xfrm>
            <a:off x="855222" y="1774295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Accuracy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5708D8-BCE5-4090-81A6-56571E61F3FE}"/>
              </a:ext>
            </a:extLst>
          </p:cNvPr>
          <p:cNvSpPr/>
          <p:nvPr/>
        </p:nvSpPr>
        <p:spPr>
          <a:xfrm>
            <a:off x="400695" y="181742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23D96D4-762E-47F9-831A-4D3923F65371}"/>
              </a:ext>
            </a:extLst>
          </p:cNvPr>
          <p:cNvSpPr txBox="1"/>
          <p:nvPr/>
        </p:nvSpPr>
        <p:spPr>
          <a:xfrm>
            <a:off x="7228179" y="4203489"/>
            <a:ext cx="48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Frequency of false prediction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1A0658-3194-43B9-93F1-12925365CACD}"/>
              </a:ext>
            </a:extLst>
          </p:cNvPr>
          <p:cNvSpPr/>
          <p:nvPr/>
        </p:nvSpPr>
        <p:spPr>
          <a:xfrm>
            <a:off x="6809826" y="420348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D1CF530-2FBA-43E8-A658-F876F8A56E58}"/>
              </a:ext>
            </a:extLst>
          </p:cNvPr>
          <p:cNvSpPr txBox="1"/>
          <p:nvPr/>
        </p:nvSpPr>
        <p:spPr>
          <a:xfrm>
            <a:off x="868300" y="4203489"/>
            <a:ext cx="525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Number of dialogue turns to reach a correct prediction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1EE75C-6C6E-4261-BE27-C3AC1D0E05D8}"/>
              </a:ext>
            </a:extLst>
          </p:cNvPr>
          <p:cNvSpPr/>
          <p:nvPr/>
        </p:nvSpPr>
        <p:spPr>
          <a:xfrm>
            <a:off x="421529" y="419378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E81A83AC-69DC-4FE3-B2F2-D06C22ED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3168"/>
              </p:ext>
            </p:extLst>
          </p:nvPr>
        </p:nvGraphicFramePr>
        <p:xfrm>
          <a:off x="419886" y="5321192"/>
          <a:ext cx="5628798" cy="8534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20712">
                  <a:extLst>
                    <a:ext uri="{9D8B030D-6E8A-4147-A177-3AD203B41FA5}">
                      <a16:colId xmlns:a16="http://schemas.microsoft.com/office/drawing/2014/main" val="2141322839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3583342488"/>
                    </a:ext>
                  </a:extLst>
                </a:gridCol>
                <a:gridCol w="2124744">
                  <a:extLst>
                    <a:ext uri="{9D8B030D-6E8A-4147-A177-3AD203B41FA5}">
                      <a16:colId xmlns:a16="http://schemas.microsoft.com/office/drawing/2014/main" val="2559626843"/>
                    </a:ext>
                  </a:extLst>
                </a:gridCol>
              </a:tblGrid>
              <a:tr h="280777">
                <a:tc>
                  <a:txBody>
                    <a:bodyPr/>
                    <a:lstStyle/>
                    <a:p>
                      <a:r>
                        <a:rPr lang="en-US" sz="2200" noProof="0"/>
                        <a:t>Correct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 err="1"/>
                        <a:t>Rv</a:t>
                      </a:r>
                      <a:r>
                        <a:rPr lang="en-US" sz="2200" noProof="0" dirty="0"/>
                        <a:t>&lt; 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Best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76738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2.53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28226"/>
                  </a:ext>
                </a:extLst>
              </a:tr>
            </a:tbl>
          </a:graphicData>
        </a:graphic>
      </p:graphicFrame>
      <p:sp>
        <p:nvSpPr>
          <p:cNvPr id="46" name="ZoneTexte 45">
            <a:extLst>
              <a:ext uri="{FF2B5EF4-FFF2-40B4-BE49-F238E27FC236}">
                <a16:creationId xmlns:a16="http://schemas.microsoft.com/office/drawing/2014/main" id="{4101767B-097C-4D47-A31D-61C51403B46D}"/>
              </a:ext>
            </a:extLst>
          </p:cNvPr>
          <p:cNvSpPr txBox="1"/>
          <p:nvPr/>
        </p:nvSpPr>
        <p:spPr>
          <a:xfrm>
            <a:off x="7067565" y="4808780"/>
            <a:ext cx="4749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30 false predictions of 2160 predictions </a:t>
            </a:r>
          </a:p>
          <a:p>
            <a:pPr algn="ctr"/>
            <a:r>
              <a:rPr lang="en-US" sz="2200" b="1" dirty="0"/>
              <a:t> 2.6% of false</a:t>
            </a:r>
          </a:p>
          <a:p>
            <a:endParaRPr lang="fr-FR" sz="2200" dirty="0"/>
          </a:p>
        </p:txBody>
      </p:sp>
      <p:sp>
        <p:nvSpPr>
          <p:cNvPr id="27" name="Espace réservé du numéro de diapositive 3">
            <a:extLst>
              <a:ext uri="{FF2B5EF4-FFF2-40B4-BE49-F238E27FC236}">
                <a16:creationId xmlns:a16="http://schemas.microsoft.com/office/drawing/2014/main" id="{DEA0E2C8-7C05-4EBD-B4AF-D865CCDFFB30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336532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13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Evolution of prediction after each turn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A49FD547-4CB6-4632-9918-732B067B8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770466"/>
              </p:ext>
            </p:extLst>
          </p:nvPr>
        </p:nvGraphicFramePr>
        <p:xfrm>
          <a:off x="1382400" y="957600"/>
          <a:ext cx="9014400" cy="5675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16557084-FE81-49B8-99B0-3B0D8F7503BE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106383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Conclusion and future works: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89DD49-E269-4839-8EAB-9B2C063ADB62}"/>
              </a:ext>
            </a:extLst>
          </p:cNvPr>
          <p:cNvSpPr txBox="1"/>
          <p:nvPr/>
        </p:nvSpPr>
        <p:spPr>
          <a:xfrm>
            <a:off x="902448" y="2673355"/>
            <a:ext cx="8803341" cy="841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6" name="Group 60">
            <a:extLst>
              <a:ext uri="{FF2B5EF4-FFF2-40B4-BE49-F238E27FC236}">
                <a16:creationId xmlns:a16="http://schemas.microsoft.com/office/drawing/2014/main" id="{921D6E28-9EDF-446B-A5EC-576A06DA58E2}"/>
              </a:ext>
            </a:extLst>
          </p:cNvPr>
          <p:cNvGrpSpPr/>
          <p:nvPr/>
        </p:nvGrpSpPr>
        <p:grpSpPr>
          <a:xfrm>
            <a:off x="1386910" y="1579350"/>
            <a:ext cx="9561983" cy="2026345"/>
            <a:chOff x="8889371" y="1786819"/>
            <a:chExt cx="12749308" cy="2701791"/>
          </a:xfrm>
        </p:grpSpPr>
        <p:sp>
          <p:nvSpPr>
            <p:cNvPr id="8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8889371" y="1786819"/>
              <a:ext cx="6685184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b="1" dirty="0">
                  <a:solidFill>
                    <a:schemeClr val="accent4"/>
                  </a:solidFill>
                </a:rPr>
                <a:t>Simulation of other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32A458-D2FD-44E8-8D9C-4DBF4FA98F32}"/>
                </a:ext>
              </a:extLst>
            </p:cNvPr>
            <p:cNvSpPr/>
            <p:nvPr/>
          </p:nvSpPr>
          <p:spPr>
            <a:xfrm>
              <a:off x="8889371" y="2826618"/>
              <a:ext cx="12749308" cy="16619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Bef>
                  <a:spcPts val="900"/>
                </a:spcBef>
              </a:pPr>
              <a:r>
                <a:rPr lang="en-US" sz="2000" dirty="0"/>
                <a:t>Simulation theory is able to reason about other with </a:t>
              </a:r>
              <a:r>
                <a:rPr lang="en-US" sz="2000" b="1" dirty="0"/>
                <a:t>partial knowledge</a:t>
              </a:r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Validation of the model in the context of agent/ agent interaction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902448" y="165760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grpSp>
        <p:nvGrpSpPr>
          <p:cNvPr id="10" name="Group 60">
            <a:extLst>
              <a:ext uri="{FF2B5EF4-FFF2-40B4-BE49-F238E27FC236}">
                <a16:creationId xmlns:a16="http://schemas.microsoft.com/office/drawing/2014/main" id="{AD7A879D-F544-40FC-BA8E-52C9DA61F59A}"/>
              </a:ext>
            </a:extLst>
          </p:cNvPr>
          <p:cNvGrpSpPr/>
          <p:nvPr/>
        </p:nvGrpSpPr>
        <p:grpSpPr>
          <a:xfrm>
            <a:off x="1386910" y="3821581"/>
            <a:ext cx="9561983" cy="2787323"/>
            <a:chOff x="8889371" y="1786819"/>
            <a:chExt cx="12749308" cy="3716428"/>
          </a:xfrm>
        </p:grpSpPr>
        <p:sp>
          <p:nvSpPr>
            <p:cNvPr id="11" name="TextBox 61">
              <a:extLst>
                <a:ext uri="{FF2B5EF4-FFF2-40B4-BE49-F238E27FC236}">
                  <a16:creationId xmlns:a16="http://schemas.microsoft.com/office/drawing/2014/main" id="{6DF85676-3B4B-4BF2-8A07-421A2422B537}"/>
                </a:ext>
              </a:extLst>
            </p:cNvPr>
            <p:cNvSpPr txBox="1"/>
            <p:nvPr/>
          </p:nvSpPr>
          <p:spPr>
            <a:xfrm>
              <a:off x="8889371" y="1786819"/>
              <a:ext cx="10597779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b="1" dirty="0">
                  <a:solidFill>
                    <a:srgbClr val="002060"/>
                  </a:solidFill>
                </a:rPr>
                <a:t>Interpersonal relation of dominance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EDA769-C6F0-47BA-91D1-BA87563D4FC1}"/>
                </a:ext>
              </a:extLst>
            </p:cNvPr>
            <p:cNvSpPr/>
            <p:nvPr/>
          </p:nvSpPr>
          <p:spPr>
            <a:xfrm>
              <a:off x="8889371" y="2712741"/>
              <a:ext cx="12749308" cy="2790506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Bef>
                  <a:spcPts val="900"/>
                </a:spcBef>
              </a:pPr>
              <a:r>
                <a:rPr lang="en-US" sz="2000" dirty="0"/>
                <a:t>Simulate an interpersonal relation of dominance.</a:t>
              </a:r>
              <a:endParaRPr lang="en-US" sz="2000" b="1" dirty="0"/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Predict and adapt a complementary behavior </a:t>
              </a:r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Evaluation of the model with a human user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DA081-8B40-43BF-8DBF-E7523842088A}"/>
              </a:ext>
            </a:extLst>
          </p:cNvPr>
          <p:cNvSpPr/>
          <p:nvPr/>
        </p:nvSpPr>
        <p:spPr>
          <a:xfrm>
            <a:off x="902448" y="3888294"/>
            <a:ext cx="374404" cy="3744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CD9EA1DE-0B95-43FC-BE3F-358ACB92736C}"/>
              </a:ext>
            </a:extLst>
          </p:cNvPr>
          <p:cNvSpPr/>
          <p:nvPr/>
        </p:nvSpPr>
        <p:spPr>
          <a:xfrm>
            <a:off x="1007193" y="2381448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B0965A-B90E-471D-9609-C65923BA6957}"/>
              </a:ext>
            </a:extLst>
          </p:cNvPr>
          <p:cNvSpPr/>
          <p:nvPr/>
        </p:nvSpPr>
        <p:spPr>
          <a:xfrm>
            <a:off x="1007193" y="3237281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046BA1CC-23F9-46DE-833E-88D36D2A60C3}"/>
              </a:ext>
            </a:extLst>
          </p:cNvPr>
          <p:cNvSpPr/>
          <p:nvPr/>
        </p:nvSpPr>
        <p:spPr>
          <a:xfrm>
            <a:off x="1007193" y="4565848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E11C4ED2-2359-4359-8A66-D49B609FE9FD}"/>
              </a:ext>
            </a:extLst>
          </p:cNvPr>
          <p:cNvSpPr/>
          <p:nvPr/>
        </p:nvSpPr>
        <p:spPr>
          <a:xfrm>
            <a:off x="1007193" y="5421681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9D721A64-A04A-4296-A407-530644456B1C}"/>
              </a:ext>
            </a:extLst>
          </p:cNvPr>
          <p:cNvSpPr/>
          <p:nvPr/>
        </p:nvSpPr>
        <p:spPr>
          <a:xfrm>
            <a:off x="1007193" y="6256055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92713D8A-33A3-4797-9A38-F6ED57049997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8779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7F022-9E9A-4C69-A592-C3276DB8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16717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COLLABORATIVE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893935-7B06-450D-86F1-E5EA24C0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6428455-0A36-407E-859C-D77BA0D30E5E}"/>
              </a:ext>
            </a:extLst>
          </p:cNvPr>
          <p:cNvGrpSpPr/>
          <p:nvPr/>
        </p:nvGrpSpPr>
        <p:grpSpPr>
          <a:xfrm>
            <a:off x="2285689" y="1373974"/>
            <a:ext cx="7232400" cy="2144550"/>
            <a:chOff x="2006138" y="1849259"/>
            <a:chExt cx="9091947" cy="3231428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8004B99-203B-4B13-8EEE-FABFCB52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42684" y="1925541"/>
              <a:ext cx="1774715" cy="1528515"/>
            </a:xfrm>
            <a:prstGeom prst="rect">
              <a:avLst/>
            </a:prstGeom>
          </p:spPr>
        </p:pic>
        <p:pic>
          <p:nvPicPr>
            <p:cNvPr id="9" name="Image 23">
              <a:extLst>
                <a:ext uri="{FF2B5EF4-FFF2-40B4-BE49-F238E27FC236}">
                  <a16:creationId xmlns:a16="http://schemas.microsoft.com/office/drawing/2014/main" id="{AF1715CF-A5B7-4B75-B963-CCCD5F8F9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4420" y="3170463"/>
              <a:ext cx="1923665" cy="1910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Image 24">
              <a:extLst>
                <a:ext uri="{FF2B5EF4-FFF2-40B4-BE49-F238E27FC236}">
                  <a16:creationId xmlns:a16="http://schemas.microsoft.com/office/drawing/2014/main" id="{48CFA1FE-F983-41F9-9EC8-8052AA8E9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138" y="3147174"/>
              <a:ext cx="2011166" cy="1901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lèche : courbe vers la gauche 11">
              <a:extLst>
                <a:ext uri="{FF2B5EF4-FFF2-40B4-BE49-F238E27FC236}">
                  <a16:creationId xmlns:a16="http://schemas.microsoft.com/office/drawing/2014/main" id="{875B8E20-E9EC-493F-853F-8D512E3C5ECF}"/>
                </a:ext>
              </a:extLst>
            </p:cNvPr>
            <p:cNvSpPr/>
            <p:nvPr/>
          </p:nvSpPr>
          <p:spPr bwMode="auto">
            <a:xfrm>
              <a:off x="7885127" y="1849259"/>
              <a:ext cx="1674414" cy="1220999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 dirty="0">
                <a:solidFill>
                  <a:schemeClr val="accent4"/>
                </a:solidFill>
              </a:endParaRPr>
            </a:p>
          </p:txBody>
        </p:sp>
        <p:sp>
          <p:nvSpPr>
            <p:cNvPr id="13" name="Flèche : courbe vers la gauche 12">
              <a:extLst>
                <a:ext uri="{FF2B5EF4-FFF2-40B4-BE49-F238E27FC236}">
                  <a16:creationId xmlns:a16="http://schemas.microsoft.com/office/drawing/2014/main" id="{4F68871A-9F31-434D-85DD-857074DDDFB9}"/>
                </a:ext>
              </a:extLst>
            </p:cNvPr>
            <p:cNvSpPr/>
            <p:nvPr/>
          </p:nvSpPr>
          <p:spPr bwMode="auto">
            <a:xfrm rot="10800000">
              <a:off x="3430771" y="1958262"/>
              <a:ext cx="1544185" cy="1121908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8700C22-6DD7-444D-9C04-1921407EE04A}"/>
              </a:ext>
            </a:extLst>
          </p:cNvPr>
          <p:cNvGrpSpPr/>
          <p:nvPr/>
        </p:nvGrpSpPr>
        <p:grpSpPr>
          <a:xfrm>
            <a:off x="294190" y="4598727"/>
            <a:ext cx="4537277" cy="1876128"/>
            <a:chOff x="960699" y="3515828"/>
            <a:chExt cx="4537277" cy="187612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AA65907-ABCB-4EAE-91C7-3EE7F3BB9BFD}"/>
                </a:ext>
              </a:extLst>
            </p:cNvPr>
            <p:cNvSpPr txBox="1"/>
            <p:nvPr/>
          </p:nvSpPr>
          <p:spPr>
            <a:xfrm>
              <a:off x="960699" y="3515828"/>
              <a:ext cx="418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1">
                      <a:lumMod val="75000"/>
                    </a:schemeClr>
                  </a:solidFill>
                </a:rPr>
                <a:t>COLLABORATIVE NEGOTIATION</a:t>
              </a: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D306C91-2320-43E8-B265-72D3C16644B0}"/>
                </a:ext>
              </a:extLst>
            </p:cNvPr>
            <p:cNvGrpSpPr/>
            <p:nvPr/>
          </p:nvGrpSpPr>
          <p:grpSpPr>
            <a:xfrm>
              <a:off x="1416844" y="4190118"/>
              <a:ext cx="4081132" cy="1201838"/>
              <a:chOff x="5279801" y="2535054"/>
              <a:chExt cx="3855892" cy="1201838"/>
            </a:xfrm>
          </p:grpSpPr>
          <p:sp>
            <p:nvSpPr>
              <p:cNvPr id="27" name="Oval 29">
                <a:extLst>
                  <a:ext uri="{FF2B5EF4-FFF2-40B4-BE49-F238E27FC236}">
                    <a16:creationId xmlns:a16="http://schemas.microsoft.com/office/drawing/2014/main" id="{348C02EE-C78A-4022-9232-AF3F12B47DF5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Oval 30">
                <a:extLst>
                  <a:ext uri="{FF2B5EF4-FFF2-40B4-BE49-F238E27FC236}">
                    <a16:creationId xmlns:a16="http://schemas.microsoft.com/office/drawing/2014/main" id="{3DB37F7F-3889-4C5E-8767-84A40D14A02E}"/>
                  </a:ext>
                </a:extLst>
              </p:cNvPr>
              <p:cNvSpPr/>
              <p:nvPr/>
            </p:nvSpPr>
            <p:spPr>
              <a:xfrm>
                <a:off x="5279816" y="3007030"/>
                <a:ext cx="269659" cy="26965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Oval 31">
                <a:extLst>
                  <a:ext uri="{FF2B5EF4-FFF2-40B4-BE49-F238E27FC236}">
                    <a16:creationId xmlns:a16="http://schemas.microsoft.com/office/drawing/2014/main" id="{0AD9D1C8-7C99-4E2F-87B5-A696F236B320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32">
                <a:extLst>
                  <a:ext uri="{FF2B5EF4-FFF2-40B4-BE49-F238E27FC236}">
                    <a16:creationId xmlns:a16="http://schemas.microsoft.com/office/drawing/2014/main" id="{67AB68A0-680E-4D58-832B-A64361055917}"/>
                  </a:ext>
                </a:extLst>
              </p:cNvPr>
              <p:cNvSpPr txBox="1"/>
              <p:nvPr/>
            </p:nvSpPr>
            <p:spPr>
              <a:xfrm>
                <a:off x="5647109" y="2535054"/>
                <a:ext cx="348858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Facilitate mutual understanding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TextBox 33">
                <a:extLst>
                  <a:ext uri="{FF2B5EF4-FFF2-40B4-BE49-F238E27FC236}">
                    <a16:creationId xmlns:a16="http://schemas.microsoft.com/office/drawing/2014/main" id="{63AF55CB-1496-4D36-9062-7D65570E2A2B}"/>
                  </a:ext>
                </a:extLst>
              </p:cNvPr>
              <p:cNvSpPr txBox="1"/>
              <p:nvPr/>
            </p:nvSpPr>
            <p:spPr>
              <a:xfrm>
                <a:off x="5647109" y="2935918"/>
                <a:ext cx="216661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Agreement making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TextBox 34">
                <a:extLst>
                  <a:ext uri="{FF2B5EF4-FFF2-40B4-BE49-F238E27FC236}">
                    <a16:creationId xmlns:a16="http://schemas.microsoft.com/office/drawing/2014/main" id="{847BB68F-4ED9-4338-A162-375759237968}"/>
                  </a:ext>
                </a:extLst>
              </p:cNvPr>
              <p:cNvSpPr txBox="1"/>
              <p:nvPr/>
            </p:nvSpPr>
            <p:spPr>
              <a:xfrm>
                <a:off x="5647109" y="3336782"/>
                <a:ext cx="273574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Generation of new ideas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9256EF-00D7-4BE1-865A-D326A0ACA69A}"/>
              </a:ext>
            </a:extLst>
          </p:cNvPr>
          <p:cNvGrpSpPr/>
          <p:nvPr/>
        </p:nvGrpSpPr>
        <p:grpSpPr>
          <a:xfrm>
            <a:off x="4556389" y="2785159"/>
            <a:ext cx="3578768" cy="1139767"/>
            <a:chOff x="321900" y="1371049"/>
            <a:chExt cx="4184247" cy="1139767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15449992-9319-48D8-8FED-41BBEF7FDC0D}"/>
                </a:ext>
              </a:extLst>
            </p:cNvPr>
            <p:cNvSpPr txBox="1"/>
            <p:nvPr/>
          </p:nvSpPr>
          <p:spPr>
            <a:xfrm>
              <a:off x="677059" y="1802930"/>
              <a:ext cx="35110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Cooperation to achieve  </a:t>
              </a:r>
              <a:r>
                <a:rPr lang="en-US" sz="2000" b="1" dirty="0"/>
                <a:t>common goals</a:t>
              </a:r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B4981414-173B-477B-BA4C-9DAFC566199B}"/>
                </a:ext>
              </a:extLst>
            </p:cNvPr>
            <p:cNvGrpSpPr/>
            <p:nvPr/>
          </p:nvGrpSpPr>
          <p:grpSpPr>
            <a:xfrm>
              <a:off x="321900" y="1371049"/>
              <a:ext cx="4184247" cy="925442"/>
              <a:chOff x="960699" y="3649397"/>
              <a:chExt cx="4184247" cy="925442"/>
            </a:xfrm>
          </p:grpSpPr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82A2CE6-964A-4B60-A5AB-2120ED775999}"/>
                  </a:ext>
                </a:extLst>
              </p:cNvPr>
              <p:cNvSpPr txBox="1"/>
              <p:nvPr/>
            </p:nvSpPr>
            <p:spPr>
              <a:xfrm>
                <a:off x="960699" y="3649397"/>
                <a:ext cx="4184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tx2">
                        <a:lumMod val="75000"/>
                      </a:schemeClr>
                    </a:solidFill>
                  </a:rPr>
                  <a:t>COLLABORATION</a:t>
                </a:r>
              </a:p>
            </p:txBody>
          </p:sp>
          <p:sp>
            <p:nvSpPr>
              <p:cNvPr id="47" name="TextBox 32">
                <a:extLst>
                  <a:ext uri="{FF2B5EF4-FFF2-40B4-BE49-F238E27FC236}">
                    <a16:creationId xmlns:a16="http://schemas.microsoft.com/office/drawing/2014/main" id="{E2354F54-A51D-40A5-8E11-7154E975A234}"/>
                  </a:ext>
                </a:extLst>
              </p:cNvPr>
              <p:cNvSpPr txBox="1"/>
              <p:nvPr/>
            </p:nvSpPr>
            <p:spPr>
              <a:xfrm>
                <a:off x="1805610" y="4205507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14427CB-4BCC-4839-8AF5-71B259492923}"/>
              </a:ext>
            </a:extLst>
          </p:cNvPr>
          <p:cNvGrpSpPr/>
          <p:nvPr/>
        </p:nvGrpSpPr>
        <p:grpSpPr>
          <a:xfrm>
            <a:off x="6870438" y="4598727"/>
            <a:ext cx="4779481" cy="1929395"/>
            <a:chOff x="810127" y="3451771"/>
            <a:chExt cx="4779481" cy="1970963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35E8D44-A9AB-48A9-9F63-81E9F912AA9D}"/>
                </a:ext>
              </a:extLst>
            </p:cNvPr>
            <p:cNvSpPr txBox="1"/>
            <p:nvPr/>
          </p:nvSpPr>
          <p:spPr>
            <a:xfrm>
              <a:off x="810127" y="3451771"/>
              <a:ext cx="4184247" cy="47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1">
                      <a:lumMod val="75000"/>
                    </a:schemeClr>
                  </a:solidFill>
                </a:rPr>
                <a:t>INTERPERSONAL RELATIONSHIP</a:t>
              </a:r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39D3B65B-47F6-4943-A902-AEDF38DA5022}"/>
                </a:ext>
              </a:extLst>
            </p:cNvPr>
            <p:cNvGrpSpPr/>
            <p:nvPr/>
          </p:nvGrpSpPr>
          <p:grpSpPr>
            <a:xfrm>
              <a:off x="1416846" y="4101397"/>
              <a:ext cx="4172762" cy="1321337"/>
              <a:chOff x="5279801" y="2446333"/>
              <a:chExt cx="3942465" cy="1321337"/>
            </a:xfrm>
          </p:grpSpPr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CA336420-929D-47C1-9B1E-F81518AE3151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Oval 31">
                <a:extLst>
                  <a:ext uri="{FF2B5EF4-FFF2-40B4-BE49-F238E27FC236}">
                    <a16:creationId xmlns:a16="http://schemas.microsoft.com/office/drawing/2014/main" id="{936A7B8D-3992-46F5-B963-C0961FE68F96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03D1BB58-2521-4A70-9A03-42DC932DA180}"/>
                  </a:ext>
                </a:extLst>
              </p:cNvPr>
              <p:cNvSpPr txBox="1"/>
              <p:nvPr/>
            </p:nvSpPr>
            <p:spPr>
              <a:xfrm>
                <a:off x="5647109" y="2446333"/>
                <a:ext cx="357515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Impact of interpersonal relation on the negotiation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TextBox 34">
                <a:extLst>
                  <a:ext uri="{FF2B5EF4-FFF2-40B4-BE49-F238E27FC236}">
                    <a16:creationId xmlns:a16="http://schemas.microsoft.com/office/drawing/2014/main" id="{A37B5EED-777B-4C41-9514-4897196C30BD}"/>
                  </a:ext>
                </a:extLst>
              </p:cNvPr>
              <p:cNvSpPr txBox="1"/>
              <p:nvPr/>
            </p:nvSpPr>
            <p:spPr>
              <a:xfrm>
                <a:off x="5647109" y="3306005"/>
                <a:ext cx="266557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Focus on </a:t>
                </a:r>
                <a:r>
                  <a:rPr lang="en-US" sz="2400" b="1" dirty="0"/>
                  <a:t>DOMINANCE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Flèche : droite à entaille 2">
            <a:extLst>
              <a:ext uri="{FF2B5EF4-FFF2-40B4-BE49-F238E27FC236}">
                <a16:creationId xmlns:a16="http://schemas.microsoft.com/office/drawing/2014/main" id="{193861C9-F759-4004-A60E-7298CF029200}"/>
              </a:ext>
            </a:extLst>
          </p:cNvPr>
          <p:cNvSpPr/>
          <p:nvPr/>
        </p:nvSpPr>
        <p:spPr>
          <a:xfrm>
            <a:off x="5041782" y="4562258"/>
            <a:ext cx="1465545" cy="524866"/>
          </a:xfrm>
          <a:prstGeom prst="notched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schemeClr val="accent4"/>
              </a:solidFill>
            </a:endParaRPr>
          </a:p>
        </p:txBody>
      </p:sp>
      <p:sp>
        <p:nvSpPr>
          <p:cNvPr id="33" name="Espace réservé du numéro de diapositive 3">
            <a:extLst>
              <a:ext uri="{FF2B5EF4-FFF2-40B4-BE49-F238E27FC236}">
                <a16:creationId xmlns:a16="http://schemas.microsoft.com/office/drawing/2014/main" id="{BABEE023-F13C-4157-8B96-A00A89AEE938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369078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F4E6C4-7F44-49E9-B928-084A4F777868}"/>
              </a:ext>
            </a:extLst>
          </p:cNvPr>
          <p:cNvSpPr/>
          <p:nvPr/>
        </p:nvSpPr>
        <p:spPr>
          <a:xfrm>
            <a:off x="0" y="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89C2F0BD-92F5-4F81-9B98-7CC9A3FED526}"/>
              </a:ext>
            </a:extLst>
          </p:cNvPr>
          <p:cNvGrpSpPr/>
          <p:nvPr/>
        </p:nvGrpSpPr>
        <p:grpSpPr>
          <a:xfrm>
            <a:off x="3483551" y="2944564"/>
            <a:ext cx="5224894" cy="968871"/>
            <a:chOff x="2148051" y="2137172"/>
            <a:chExt cx="6966526" cy="1291828"/>
          </a:xfrm>
        </p:grpSpPr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id="{E2E12797-4C77-49FE-8534-79D2FFC30D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659507-1EA4-4E4F-9B63-9761C17B456F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BC745D99-6CDB-474C-8837-55CBB065D80F}"/>
                  </a:ext>
                </a:extLst>
              </p:cNvPr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TextBox 33">
                <a:extLst>
                  <a:ext uri="{FF2B5EF4-FFF2-40B4-BE49-F238E27FC236}">
                    <a16:creationId xmlns:a16="http://schemas.microsoft.com/office/drawing/2014/main" id="{6CA8EAFD-1EFF-458B-9379-A9FEE4DDB942}"/>
                  </a:ext>
                </a:extLst>
              </p:cNvPr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B7CB68B1-8446-4ABA-973B-08ED7273AF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6D2E6A-ABE4-4C4A-9A7B-57950C1005EE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TextBox 29">
                <a:extLst>
                  <a:ext uri="{FF2B5EF4-FFF2-40B4-BE49-F238E27FC236}">
                    <a16:creationId xmlns:a16="http://schemas.microsoft.com/office/drawing/2014/main" id="{3EEAB7D3-B991-4475-BF8C-0DC26109ACFC}"/>
                  </a:ext>
                </a:extLst>
              </p:cNvPr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6514FF13-BC2E-44BB-8B6F-6EB4054450EC}"/>
                  </a:ext>
                </a:extLst>
              </p:cNvPr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id="{7CDA4CE6-1764-4CC1-82F3-05881C2AD9AB}"/>
                </a:ext>
              </a:extLst>
            </p:cNvPr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id="{B7FDD769-8C4F-46F6-A32C-6F7A5164A2B7}"/>
                </a:ext>
              </a:extLst>
            </p:cNvPr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4A126E38-5632-43E8-B1C7-054C7E50F1D2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112803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6A0CE4-4451-42D2-A046-FA089C9F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09EAE38-D660-4141-8DD2-16A77CE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INTERPERSONAL RELATION OF DOMINANCE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105C4DC-4A1B-4C13-A9A9-713ABFA8F422}"/>
              </a:ext>
            </a:extLst>
          </p:cNvPr>
          <p:cNvGrpSpPr/>
          <p:nvPr/>
        </p:nvGrpSpPr>
        <p:grpSpPr>
          <a:xfrm>
            <a:off x="9119887" y="1995736"/>
            <a:ext cx="3072114" cy="2561018"/>
            <a:chOff x="8810982" y="1065256"/>
            <a:chExt cx="3447628" cy="258076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3781057-70A6-4F00-B3EC-E5F44BC7EFE7}"/>
                </a:ext>
              </a:extLst>
            </p:cNvPr>
            <p:cNvGrpSpPr/>
            <p:nvPr/>
          </p:nvGrpSpPr>
          <p:grpSpPr>
            <a:xfrm>
              <a:off x="9019871" y="1065256"/>
              <a:ext cx="3238739" cy="2580769"/>
              <a:chOff x="8722139" y="1065256"/>
              <a:chExt cx="3556408" cy="256739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48D08D55-FB63-4E85-B1EF-9773DC683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2139" y="1065256"/>
                <a:ext cx="3333192" cy="256739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2848C5-C2CC-4DF3-8807-DC702F01A1FE}"/>
                  </a:ext>
                </a:extLst>
              </p:cNvPr>
              <p:cNvSpPr txBox="1"/>
              <p:nvPr/>
            </p:nvSpPr>
            <p:spPr>
              <a:xfrm>
                <a:off x="10683446" y="2361733"/>
                <a:ext cx="1595101" cy="37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DOMINANT</a:t>
                </a:r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B47E07-F23D-40F8-82A9-1242C3732897}"/>
                </a:ext>
              </a:extLst>
            </p:cNvPr>
            <p:cNvSpPr txBox="1"/>
            <p:nvPr/>
          </p:nvSpPr>
          <p:spPr>
            <a:xfrm>
              <a:off x="8810982" y="1889232"/>
              <a:ext cx="1689715" cy="37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SUBMISSIVE</a:t>
              </a:r>
              <a:endParaRPr lang="fr-FR" sz="1600" b="1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CADADED-9F96-46FF-96DD-92C9B800545D}"/>
              </a:ext>
            </a:extLst>
          </p:cNvPr>
          <p:cNvGrpSpPr/>
          <p:nvPr/>
        </p:nvGrpSpPr>
        <p:grpSpPr>
          <a:xfrm>
            <a:off x="717588" y="1877721"/>
            <a:ext cx="8086340" cy="615553"/>
            <a:chOff x="717588" y="2063252"/>
            <a:chExt cx="8086340" cy="615553"/>
          </a:xfrm>
        </p:grpSpPr>
        <p:sp>
          <p:nvSpPr>
            <p:cNvPr id="29" name="TextBox 61">
              <a:extLst>
                <a:ext uri="{FF2B5EF4-FFF2-40B4-BE49-F238E27FC236}">
                  <a16:creationId xmlns:a16="http://schemas.microsoft.com/office/drawing/2014/main" id="{EE22AAA2-F8CF-4ADD-B095-B8AA79BAC954}"/>
                </a:ext>
              </a:extLst>
            </p:cNvPr>
            <p:cNvSpPr txBox="1"/>
            <p:nvPr/>
          </p:nvSpPr>
          <p:spPr>
            <a:xfrm>
              <a:off x="717588" y="2063252"/>
              <a:ext cx="8086340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Control attempts by one individual </a:t>
              </a:r>
              <a:r>
                <a:rPr lang="en-US" i="1" u="sng" dirty="0">
                  <a:latin typeface="Open Sans" panose="020B0606030504020204"/>
                </a:rPr>
                <a:t>are accepted </a:t>
              </a:r>
              <a:r>
                <a:rPr lang="en-US" dirty="0">
                  <a:latin typeface="Open Sans" panose="020B0606030504020204"/>
                </a:rPr>
                <a:t>by the interactional partner </a:t>
              </a:r>
              <a:r>
                <a:rPr lang="en-US" sz="1600" i="1" dirty="0">
                  <a:solidFill>
                    <a:prstClr val="black"/>
                  </a:solidFill>
                  <a:latin typeface="Open Sans" panose="020B0606030504020204"/>
                </a:rPr>
                <a:t>(Burgoon &amp; Dunbar 98)</a:t>
              </a:r>
              <a:endParaRPr lang="en-US" i="1" dirty="0">
                <a:solidFill>
                  <a:prstClr val="black"/>
                </a:solidFill>
                <a:latin typeface="Open Sans" panose="020B0606030504020204"/>
              </a:endParaRPr>
            </a:p>
          </p:txBody>
        </p:sp>
        <p:sp>
          <p:nvSpPr>
            <p:cNvPr id="31" name="Oval 16">
              <a:extLst>
                <a:ext uri="{FF2B5EF4-FFF2-40B4-BE49-F238E27FC236}">
                  <a16:creationId xmlns:a16="http://schemas.microsoft.com/office/drawing/2014/main" id="{20E1A9D7-141D-4F76-831B-57B03A281E87}"/>
                </a:ext>
              </a:extLst>
            </p:cNvPr>
            <p:cNvSpPr/>
            <p:nvPr/>
          </p:nvSpPr>
          <p:spPr>
            <a:xfrm>
              <a:off x="789786" y="2181267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415A8EC-5806-4652-95B8-A39F3579E4C3}"/>
              </a:ext>
            </a:extLst>
          </p:cNvPr>
          <p:cNvGrpSpPr/>
          <p:nvPr/>
        </p:nvGrpSpPr>
        <p:grpSpPr>
          <a:xfrm>
            <a:off x="730252" y="1344132"/>
            <a:ext cx="7857734" cy="369332"/>
            <a:chOff x="730252" y="1344132"/>
            <a:chExt cx="7857734" cy="369332"/>
          </a:xfrm>
        </p:grpSpPr>
        <p:sp>
          <p:nvSpPr>
            <p:cNvPr id="25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730252" y="1344132"/>
              <a:ext cx="7857734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Ability to influence the behavior of another person </a:t>
              </a:r>
              <a:r>
                <a:rPr lang="en-US" sz="1600" i="1" dirty="0">
                  <a:latin typeface="Open Sans" panose="020B0606030504020204"/>
                </a:rPr>
                <a:t>(Burgoon et al 98)</a:t>
              </a:r>
              <a:endParaRPr lang="en-US" i="1" dirty="0">
                <a:latin typeface="Open Sans" panose="020B0606030504020204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83F72218-B400-488D-9FB3-E0639BEB60F5}"/>
                </a:ext>
              </a:extLst>
            </p:cNvPr>
            <p:cNvSpPr/>
            <p:nvPr/>
          </p:nvSpPr>
          <p:spPr>
            <a:xfrm>
              <a:off x="789785" y="1404303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C96FEE6-9543-4651-B016-5D2B6CB7EA88}"/>
              </a:ext>
            </a:extLst>
          </p:cNvPr>
          <p:cNvSpPr txBox="1"/>
          <p:nvPr/>
        </p:nvSpPr>
        <p:spPr>
          <a:xfrm>
            <a:off x="275652" y="2711331"/>
            <a:ext cx="542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Open Sans" panose="020B0606030504020204"/>
              </a:rPr>
              <a:t>BEHAVIOURS OF DOMINANCE IN NEGOTIATION</a:t>
            </a:r>
          </a:p>
        </p:txBody>
      </p:sp>
      <p:grpSp>
        <p:nvGrpSpPr>
          <p:cNvPr id="39" name="Group 107">
            <a:extLst>
              <a:ext uri="{FF2B5EF4-FFF2-40B4-BE49-F238E27FC236}">
                <a16:creationId xmlns:a16="http://schemas.microsoft.com/office/drawing/2014/main" id="{3C26675C-6C31-4CD3-A3D4-82BFBB6CD0F3}"/>
              </a:ext>
            </a:extLst>
          </p:cNvPr>
          <p:cNvGrpSpPr/>
          <p:nvPr/>
        </p:nvGrpSpPr>
        <p:grpSpPr>
          <a:xfrm>
            <a:off x="1332420" y="3199720"/>
            <a:ext cx="8349533" cy="843720"/>
            <a:chOff x="8889371" y="1937292"/>
            <a:chExt cx="8953739" cy="1031203"/>
          </a:xfrm>
        </p:grpSpPr>
        <p:sp>
          <p:nvSpPr>
            <p:cNvPr id="49" name="TextBox 114">
              <a:extLst>
                <a:ext uri="{FF2B5EF4-FFF2-40B4-BE49-F238E27FC236}">
                  <a16:creationId xmlns:a16="http://schemas.microsoft.com/office/drawing/2014/main" id="{A02657FF-69BF-495E-A1F5-E3574FEBF64B}"/>
                </a:ext>
              </a:extLst>
            </p:cNvPr>
            <p:cNvSpPr txBox="1"/>
            <p:nvPr/>
          </p:nvSpPr>
          <p:spPr>
            <a:xfrm>
              <a:off x="8889371" y="1937292"/>
              <a:ext cx="8595517" cy="5266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kern="0" dirty="0">
                  <a:solidFill>
                    <a:schemeClr val="accent1">
                      <a:lumMod val="75000"/>
                    </a:schemeClr>
                  </a:solidFill>
                </a:rPr>
                <a:t>Level of demand and concession 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US" sz="2000" b="1" kern="0" dirty="0" err="1">
                  <a:solidFill>
                    <a:schemeClr val="accent1">
                      <a:lumMod val="75000"/>
                    </a:schemeClr>
                  </a:solidFill>
                </a:rPr>
                <a:t>Dedreu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 et al 95)</a:t>
              </a:r>
              <a:endParaRPr lang="en-US" sz="2400" b="1" kern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F58BA9-8A8B-44F1-AA54-3D29B792CD48}"/>
                </a:ext>
              </a:extLst>
            </p:cNvPr>
            <p:cNvSpPr/>
            <p:nvPr/>
          </p:nvSpPr>
          <p:spPr>
            <a:xfrm>
              <a:off x="9058777" y="2476053"/>
              <a:ext cx="8784333" cy="49244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latin typeface="Open Sans" panose="020B0606030504020204"/>
                </a:rPr>
                <a:t>Dominance is associated to a high level of demand and a low level of concessions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98C5384-A538-4F41-996B-E857E53C38E9}"/>
              </a:ext>
            </a:extLst>
          </p:cNvPr>
          <p:cNvGrpSpPr/>
          <p:nvPr/>
        </p:nvGrpSpPr>
        <p:grpSpPr>
          <a:xfrm>
            <a:off x="686938" y="4158797"/>
            <a:ext cx="8998906" cy="1086312"/>
            <a:chOff x="685041" y="4590462"/>
            <a:chExt cx="6713617" cy="1086312"/>
          </a:xfrm>
        </p:grpSpPr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53E55C3-0BC5-496D-8C67-FD1B55960E2E}"/>
                </a:ext>
              </a:extLst>
            </p:cNvPr>
            <p:cNvGrpSpPr/>
            <p:nvPr/>
          </p:nvGrpSpPr>
          <p:grpSpPr>
            <a:xfrm>
              <a:off x="1169505" y="4590462"/>
              <a:ext cx="6229153" cy="1086312"/>
              <a:chOff x="8889372" y="1889411"/>
              <a:chExt cx="2968267" cy="1448415"/>
            </a:xfrm>
          </p:grpSpPr>
          <p:sp>
            <p:nvSpPr>
              <p:cNvPr id="47" name="TextBox 112">
                <a:extLst>
                  <a:ext uri="{FF2B5EF4-FFF2-40B4-BE49-F238E27FC236}">
                    <a16:creationId xmlns:a16="http://schemas.microsoft.com/office/drawing/2014/main" id="{C8B1D572-2C8B-49B8-8AC2-CF5BD1E19063}"/>
                  </a:ext>
                </a:extLst>
              </p:cNvPr>
              <p:cNvSpPr txBox="1"/>
              <p:nvPr/>
            </p:nvSpPr>
            <p:spPr>
              <a:xfrm>
                <a:off x="8889372" y="1889411"/>
                <a:ext cx="2812674" cy="57451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200" b="1" dirty="0">
                    <a:solidFill>
                      <a:schemeClr val="accent4"/>
                    </a:solidFill>
                  </a:rPr>
                  <a:t>Self vs other </a:t>
                </a:r>
                <a:r>
                  <a:rPr lang="da-DK" sz="2000" b="1" dirty="0">
                    <a:solidFill>
                      <a:schemeClr val="accent4"/>
                    </a:solidFill>
                  </a:rPr>
                  <a:t>(Fiske 93,  DeDreu et al 95)</a:t>
                </a:r>
                <a:endParaRPr lang="en-US" sz="22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84A63-AF50-4090-B476-EF768192B29B}"/>
                  </a:ext>
                </a:extLst>
              </p:cNvPr>
              <p:cNvSpPr/>
              <p:nvPr/>
            </p:nvSpPr>
            <p:spPr>
              <a:xfrm>
                <a:off x="8889372" y="2476052"/>
                <a:ext cx="2968267" cy="86177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9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Open Sans" panose="020B0606030504020204"/>
                  </a:rPr>
                  <a:t>Dominant individuals are self-centered and only interested in satisfying their own preferences.</a:t>
                </a:r>
                <a:endParaRPr lang="en-US" sz="1050" dirty="0">
                  <a:latin typeface="Open Sans" panose="020B0606030504020204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669169-D3C1-4BA3-9FB2-7FDD65389F25}"/>
                </a:ext>
              </a:extLst>
            </p:cNvPr>
            <p:cNvSpPr/>
            <p:nvPr/>
          </p:nvSpPr>
          <p:spPr>
            <a:xfrm>
              <a:off x="685041" y="4611920"/>
              <a:ext cx="279323" cy="3744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00" b="1" dirty="0"/>
                <a:t>2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37723-0287-44A7-BCEF-EA53B7E7CC02}"/>
              </a:ext>
            </a:extLst>
          </p:cNvPr>
          <p:cNvSpPr/>
          <p:nvPr/>
        </p:nvSpPr>
        <p:spPr>
          <a:xfrm>
            <a:off x="685040" y="3256203"/>
            <a:ext cx="374404" cy="3744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109">
            <a:extLst>
              <a:ext uri="{FF2B5EF4-FFF2-40B4-BE49-F238E27FC236}">
                <a16:creationId xmlns:a16="http://schemas.microsoft.com/office/drawing/2014/main" id="{67B4893E-1698-4439-BD93-73290F2210C3}"/>
              </a:ext>
            </a:extLst>
          </p:cNvPr>
          <p:cNvGrpSpPr/>
          <p:nvPr/>
        </p:nvGrpSpPr>
        <p:grpSpPr>
          <a:xfrm>
            <a:off x="1332421" y="5410640"/>
            <a:ext cx="6451550" cy="1201729"/>
            <a:chOff x="8889372" y="1889411"/>
            <a:chExt cx="2812674" cy="1602304"/>
          </a:xfrm>
        </p:grpSpPr>
        <p:sp>
          <p:nvSpPr>
            <p:cNvPr id="60" name="TextBox 110">
              <a:extLst>
                <a:ext uri="{FF2B5EF4-FFF2-40B4-BE49-F238E27FC236}">
                  <a16:creationId xmlns:a16="http://schemas.microsoft.com/office/drawing/2014/main" id="{EB9C8B63-117B-46D2-A777-C1522E167CAD}"/>
                </a:ext>
              </a:extLst>
            </p:cNvPr>
            <p:cNvSpPr txBox="1"/>
            <p:nvPr/>
          </p:nvSpPr>
          <p:spPr>
            <a:xfrm>
              <a:off x="8889372" y="1889411"/>
              <a:ext cx="2812674" cy="5745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/>
              <a:r>
                <a:rPr lang="en-US" sz="2200" b="1" kern="0" dirty="0">
                  <a:solidFill>
                    <a:srgbClr val="4B2C50"/>
                  </a:solidFill>
                </a:rPr>
                <a:t>Lead of the negotiation </a:t>
              </a:r>
              <a:r>
                <a:rPr lang="en-US" sz="2000" b="1" kern="0" dirty="0">
                  <a:solidFill>
                    <a:srgbClr val="4B2C50"/>
                  </a:solidFill>
                </a:rPr>
                <a:t>(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Dedreu</a:t>
              </a:r>
              <a:r>
                <a:rPr lang="en-US" sz="2000" b="1" kern="0" dirty="0">
                  <a:solidFill>
                    <a:srgbClr val="4B2C50"/>
                  </a:solidFill>
                </a:rPr>
                <a:t> &amp; 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VanKleef</a:t>
              </a:r>
              <a:r>
                <a:rPr lang="en-US" sz="2000" b="1" kern="0" dirty="0">
                  <a:solidFill>
                    <a:srgbClr val="4B2C50"/>
                  </a:solidFill>
                </a:rPr>
                <a:t>, 04)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474A9F-684E-47F5-A206-3BCD95B80ECF}"/>
                </a:ext>
              </a:extLst>
            </p:cNvPr>
            <p:cNvSpPr/>
            <p:nvPr/>
          </p:nvSpPr>
          <p:spPr>
            <a:xfrm>
              <a:off x="8889372" y="2476053"/>
              <a:ext cx="2812674" cy="101566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  <a:latin typeface="Open Sans" panose="020B0606030504020204"/>
                </a:rPr>
                <a:t>Dominant individuals tends to make the first move</a:t>
              </a:r>
            </a:p>
            <a:p>
              <a:pPr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Control of the flow of the negotiation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72C539-540E-4851-8EB9-73A0DD933E6E}"/>
              </a:ext>
            </a:extLst>
          </p:cNvPr>
          <p:cNvSpPr/>
          <p:nvPr/>
        </p:nvSpPr>
        <p:spPr>
          <a:xfrm>
            <a:off x="686938" y="5411951"/>
            <a:ext cx="374404" cy="374404"/>
          </a:xfrm>
          <a:prstGeom prst="rect">
            <a:avLst/>
          </a:prstGeom>
          <a:solidFill>
            <a:srgbClr val="4B2C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Espace réservé du numéro de diapositive 3">
            <a:extLst>
              <a:ext uri="{FF2B5EF4-FFF2-40B4-BE49-F238E27FC236}">
                <a16:creationId xmlns:a16="http://schemas.microsoft.com/office/drawing/2014/main" id="{2BED6A3E-9AB4-4E61-90AB-0E22D1715838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72928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712774" y="2304155"/>
            <a:ext cx="10766451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decision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based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behavior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36740F-35E9-40EE-8F1E-47C69E1E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6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E442DC-B3CF-44E0-A52F-87E20DDA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5</a:t>
            </a:fld>
            <a:endParaRPr lang="fr-FR"/>
          </a:p>
        </p:txBody>
      </p:sp>
      <p:sp>
        <p:nvSpPr>
          <p:cNvPr id="60" name="Espace réservé du numéro de diapositive 3">
            <a:extLst>
              <a:ext uri="{FF2B5EF4-FFF2-40B4-BE49-F238E27FC236}">
                <a16:creationId xmlns:a16="http://schemas.microsoft.com/office/drawing/2014/main" id="{E53793D5-C250-45AF-90C6-23EDD52123BF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17160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75" grpId="0" animBg="1"/>
      <p:bldP spid="43" grpId="0" animBg="1"/>
      <p:bldP spid="43" grpId="1" animBg="1"/>
      <p:bldP spid="74" grpId="0" animBg="1"/>
      <p:bldP spid="1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7182954" y="4636168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E532831-76B3-457B-A5C3-1F91B5227964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D3150B52-0808-4AC4-8B5B-0D9EBA8535E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4" name="TextBox 16">
              <a:extLst>
                <a:ext uri="{FF2B5EF4-FFF2-40B4-BE49-F238E27FC236}">
                  <a16:creationId xmlns:a16="http://schemas.microsoft.com/office/drawing/2014/main" id="{4077643A-FC4D-4FDE-8B8A-7B83BD60810A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21078E55-302E-4899-8596-9A153E286808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FEAF68A-210D-46CA-9FBB-DDF2BD1B433A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2A720E1-84C3-45ED-8AD4-485A2F62947A}"/>
              </a:ext>
            </a:extLst>
          </p:cNvPr>
          <p:cNvSpPr txBox="1"/>
          <p:nvPr/>
        </p:nvSpPr>
        <p:spPr>
          <a:xfrm>
            <a:off x="7495209" y="246605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74AD6D7-F5ED-4622-8D15-BC08FA6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6</a:t>
            </a:fld>
            <a:endParaRPr lang="fr-FR" dirty="0"/>
          </a:p>
        </p:txBody>
      </p: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224A33F0-3FE8-4E0D-85F1-8795D44C3E7D}"/>
              </a:ext>
            </a:extLst>
          </p:cNvPr>
          <p:cNvGrpSpPr/>
          <p:nvPr/>
        </p:nvGrpSpPr>
        <p:grpSpPr>
          <a:xfrm>
            <a:off x="346276" y="2185375"/>
            <a:ext cx="3768221" cy="4339594"/>
            <a:chOff x="843246" y="2203238"/>
            <a:chExt cx="3768221" cy="4339594"/>
          </a:xfrm>
        </p:grpSpPr>
        <p:sp>
          <p:nvSpPr>
            <p:cNvPr id="217" name="Oval 18">
              <a:extLst>
                <a:ext uri="{FF2B5EF4-FFF2-40B4-BE49-F238E27FC236}">
                  <a16:creationId xmlns:a16="http://schemas.microsoft.com/office/drawing/2014/main" id="{859EADBC-FF01-4AFB-9165-C870BD0D8E9C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Oval 18">
              <a:extLst>
                <a:ext uri="{FF2B5EF4-FFF2-40B4-BE49-F238E27FC236}">
                  <a16:creationId xmlns:a16="http://schemas.microsoft.com/office/drawing/2014/main" id="{753F8BF5-9474-4114-8236-BE66717189EE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Oval 18">
              <a:extLst>
                <a:ext uri="{FF2B5EF4-FFF2-40B4-BE49-F238E27FC236}">
                  <a16:creationId xmlns:a16="http://schemas.microsoft.com/office/drawing/2014/main" id="{C32E2BDB-07CC-44B5-810C-5BE6A786C050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Oval 18">
              <a:extLst>
                <a:ext uri="{FF2B5EF4-FFF2-40B4-BE49-F238E27FC236}">
                  <a16:creationId xmlns:a16="http://schemas.microsoft.com/office/drawing/2014/main" id="{CB6C45E6-DA31-467C-B26C-EBB50ECC1DD0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Oval 18">
              <a:extLst>
                <a:ext uri="{FF2B5EF4-FFF2-40B4-BE49-F238E27FC236}">
                  <a16:creationId xmlns:a16="http://schemas.microsoft.com/office/drawing/2014/main" id="{6ACA9AD9-44A5-440C-830E-7D34F0629933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Oval 18">
              <a:extLst>
                <a:ext uri="{FF2B5EF4-FFF2-40B4-BE49-F238E27FC236}">
                  <a16:creationId xmlns:a16="http://schemas.microsoft.com/office/drawing/2014/main" id="{5440AA7A-CCDF-4040-AF86-71ED5318845E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Oval 18">
              <a:extLst>
                <a:ext uri="{FF2B5EF4-FFF2-40B4-BE49-F238E27FC236}">
                  <a16:creationId xmlns:a16="http://schemas.microsoft.com/office/drawing/2014/main" id="{CB2B635A-3468-458F-BE94-85FC6795115F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Connecteur droit avec flèche 223">
              <a:extLst>
                <a:ext uri="{FF2B5EF4-FFF2-40B4-BE49-F238E27FC236}">
                  <a16:creationId xmlns:a16="http://schemas.microsoft.com/office/drawing/2014/main" id="{E5A398F8-BC23-409A-9155-6A0E6C8E9112}"/>
                </a:ext>
              </a:extLst>
            </p:cNvPr>
            <p:cNvCxnSpPr>
              <a:cxnSpLocks/>
              <a:stCxn id="218" idx="1"/>
              <a:endCxn id="217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avec flèche 224">
              <a:extLst>
                <a:ext uri="{FF2B5EF4-FFF2-40B4-BE49-F238E27FC236}">
                  <a16:creationId xmlns:a16="http://schemas.microsoft.com/office/drawing/2014/main" id="{2A464B1D-66B2-46A2-9525-8BCBE69AB485}"/>
                </a:ext>
              </a:extLst>
            </p:cNvPr>
            <p:cNvCxnSpPr>
              <a:cxnSpLocks/>
              <a:stCxn id="217" idx="1"/>
              <a:endCxn id="220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avec flèche 225">
              <a:extLst>
                <a:ext uri="{FF2B5EF4-FFF2-40B4-BE49-F238E27FC236}">
                  <a16:creationId xmlns:a16="http://schemas.microsoft.com/office/drawing/2014/main" id="{9DAD80D3-EE42-44F1-873E-6687C2736855}"/>
                </a:ext>
              </a:extLst>
            </p:cNvPr>
            <p:cNvCxnSpPr>
              <a:cxnSpLocks/>
              <a:stCxn id="219" idx="0"/>
              <a:endCxn id="220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avec flèche 226">
              <a:extLst>
                <a:ext uri="{FF2B5EF4-FFF2-40B4-BE49-F238E27FC236}">
                  <a16:creationId xmlns:a16="http://schemas.microsoft.com/office/drawing/2014/main" id="{CA669C93-4CC6-4BA9-B8B6-3E3467688313}"/>
                </a:ext>
              </a:extLst>
            </p:cNvPr>
            <p:cNvCxnSpPr>
              <a:cxnSpLocks/>
              <a:stCxn id="217" idx="7"/>
              <a:endCxn id="221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avec flèche 227">
              <a:extLst>
                <a:ext uri="{FF2B5EF4-FFF2-40B4-BE49-F238E27FC236}">
                  <a16:creationId xmlns:a16="http://schemas.microsoft.com/office/drawing/2014/main" id="{AB021B0E-1498-40FC-B84A-23865AB15126}"/>
                </a:ext>
              </a:extLst>
            </p:cNvPr>
            <p:cNvCxnSpPr>
              <a:cxnSpLocks/>
              <a:stCxn id="221" idx="1"/>
              <a:endCxn id="223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eur droit avec flèche 228">
              <a:extLst>
                <a:ext uri="{FF2B5EF4-FFF2-40B4-BE49-F238E27FC236}">
                  <a16:creationId xmlns:a16="http://schemas.microsoft.com/office/drawing/2014/main" id="{A5963F4B-00EF-4B38-8E5C-8C120A3B0B3C}"/>
                </a:ext>
              </a:extLst>
            </p:cNvPr>
            <p:cNvCxnSpPr>
              <a:cxnSpLocks/>
              <a:stCxn id="220" idx="7"/>
              <a:endCxn id="223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eur droit avec flèche 229">
              <a:extLst>
                <a:ext uri="{FF2B5EF4-FFF2-40B4-BE49-F238E27FC236}">
                  <a16:creationId xmlns:a16="http://schemas.microsoft.com/office/drawing/2014/main" id="{D772FB63-26DD-46B8-82DF-16312EE9E908}"/>
                </a:ext>
              </a:extLst>
            </p:cNvPr>
            <p:cNvCxnSpPr>
              <a:cxnSpLocks/>
              <a:stCxn id="223" idx="0"/>
              <a:endCxn id="222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44193C9E-7509-49F6-BAB9-8983C3144E07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4F7E8BD-E0C6-42A2-9613-E136F490F780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233" name="ZoneTexte 232">
              <a:extLst>
                <a:ext uri="{FF2B5EF4-FFF2-40B4-BE49-F238E27FC236}">
                  <a16:creationId xmlns:a16="http://schemas.microsoft.com/office/drawing/2014/main" id="{BECB3884-540E-4263-9CE6-47A1ABC63EE6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B7D35357-657F-47C6-A743-0C69E343D130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17D72B02-890D-45FA-B18A-D1E3B8D0303D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236" name="ZoneTexte 235">
              <a:extLst>
                <a:ext uri="{FF2B5EF4-FFF2-40B4-BE49-F238E27FC236}">
                  <a16:creationId xmlns:a16="http://schemas.microsoft.com/office/drawing/2014/main" id="{83910F3E-D4D6-4C56-B463-BF7BCB448A52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237" name="ZoneTexte 236">
              <a:extLst>
                <a:ext uri="{FF2B5EF4-FFF2-40B4-BE49-F238E27FC236}">
                  <a16:creationId xmlns:a16="http://schemas.microsoft.com/office/drawing/2014/main" id="{FB56FE2F-1DEC-460D-B5DC-857C8DE669ED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238" name="ZoneTexte 237">
              <a:extLst>
                <a:ext uri="{FF2B5EF4-FFF2-40B4-BE49-F238E27FC236}">
                  <a16:creationId xmlns:a16="http://schemas.microsoft.com/office/drawing/2014/main" id="{A8E4B149-3E12-4D17-BEFC-532A0AE87844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239" name="ZoneTexte 238">
              <a:extLst>
                <a:ext uri="{FF2B5EF4-FFF2-40B4-BE49-F238E27FC236}">
                  <a16:creationId xmlns:a16="http://schemas.microsoft.com/office/drawing/2014/main" id="{E4408077-4680-4DA3-853F-E03320A6B35F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240" name="ZoneTexte 239">
              <a:extLst>
                <a:ext uri="{FF2B5EF4-FFF2-40B4-BE49-F238E27FC236}">
                  <a16:creationId xmlns:a16="http://schemas.microsoft.com/office/drawing/2014/main" id="{2F92AD83-146A-4DF1-ABB2-59796969FB11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3538732-7D64-4B0E-B663-BCE52D4932ED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242" name="ZoneTexte 241">
              <a:extLst>
                <a:ext uri="{FF2B5EF4-FFF2-40B4-BE49-F238E27FC236}">
                  <a16:creationId xmlns:a16="http://schemas.microsoft.com/office/drawing/2014/main" id="{49AC11A8-64B0-4E9C-90A7-B28989C4EB02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243" name="ZoneTexte 242">
              <a:extLst>
                <a:ext uri="{FF2B5EF4-FFF2-40B4-BE49-F238E27FC236}">
                  <a16:creationId xmlns:a16="http://schemas.microsoft.com/office/drawing/2014/main" id="{468102E7-910F-4FF8-BD21-87DFDA6E3A57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244" name="ZoneTexte 243">
              <a:extLst>
                <a:ext uri="{FF2B5EF4-FFF2-40B4-BE49-F238E27FC236}">
                  <a16:creationId xmlns:a16="http://schemas.microsoft.com/office/drawing/2014/main" id="{B7E61CAC-DFA8-47C0-B876-444AFB631818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Chinese</a:t>
              </a:r>
              <a:endParaRPr lang="fr-FR" dirty="0"/>
            </a:p>
          </p:txBody>
        </p:sp>
      </p:grpSp>
      <p:sp>
        <p:nvSpPr>
          <p:cNvPr id="43" name="Espace réservé du numéro de diapositive 3">
            <a:extLst>
              <a:ext uri="{FF2B5EF4-FFF2-40B4-BE49-F238E27FC236}">
                <a16:creationId xmlns:a16="http://schemas.microsoft.com/office/drawing/2014/main" id="{A062D9D9-E1AF-43C6-965D-C87D35C0685E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244805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8D3803D-E881-419F-9011-DCB132CCB4DF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28B96B-2694-4BD4-B726-FDCD6C6FAB7C}"/>
              </a:ext>
            </a:extLst>
          </p:cNvPr>
          <p:cNvSpPr txBox="1"/>
          <p:nvPr/>
        </p:nvSpPr>
        <p:spPr>
          <a:xfrm>
            <a:off x="7495209" y="246605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4922F7-63D1-4831-91B7-D1C2CDDE2370}"/>
              </a:ext>
            </a:extLst>
          </p:cNvPr>
          <p:cNvSpPr txBox="1"/>
          <p:nvPr/>
        </p:nvSpPr>
        <p:spPr>
          <a:xfrm>
            <a:off x="2376446" y="1621674"/>
            <a:ext cx="144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0.6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3074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B6B324-19C7-486F-B662-B5BEB48F4A8D}"/>
              </a:ext>
            </a:extLst>
          </p:cNvPr>
          <p:cNvSpPr/>
          <p:nvPr/>
        </p:nvSpPr>
        <p:spPr>
          <a:xfrm>
            <a:off x="234147" y="3947494"/>
            <a:ext cx="4120135" cy="217462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614037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8E0809-9F57-4C30-AD03-7D83197EA128}"/>
              </a:ext>
            </a:extLst>
          </p:cNvPr>
          <p:cNvSpPr txBox="1"/>
          <p:nvPr/>
        </p:nvSpPr>
        <p:spPr>
          <a:xfrm>
            <a:off x="4520450" y="4352605"/>
            <a:ext cx="2695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Values the agent </a:t>
            </a:r>
            <a:r>
              <a:rPr lang="en-US" sz="2200" b="1" dirty="0">
                <a:solidFill>
                  <a:srgbClr val="FF0000"/>
                </a:solidFill>
              </a:rPr>
              <a:t>doesn’t like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4ADE43-6CC1-4FA1-BC2A-F6F5EFB8F5BF}"/>
              </a:ext>
            </a:extLst>
          </p:cNvPr>
          <p:cNvSpPr/>
          <p:nvPr/>
        </p:nvSpPr>
        <p:spPr>
          <a:xfrm>
            <a:off x="234147" y="2072734"/>
            <a:ext cx="4120135" cy="1775249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D68C4A-38AB-4223-B764-C1D3FBE1D9F1}"/>
              </a:ext>
            </a:extLst>
          </p:cNvPr>
          <p:cNvSpPr txBox="1"/>
          <p:nvPr/>
        </p:nvSpPr>
        <p:spPr>
          <a:xfrm>
            <a:off x="4399373" y="2770902"/>
            <a:ext cx="2877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</a:rPr>
              <a:t>Values the agent </a:t>
            </a:r>
            <a:r>
              <a:rPr lang="en-US" sz="2200" b="1" dirty="0">
                <a:solidFill>
                  <a:schemeClr val="accent6"/>
                </a:solidFill>
              </a:rPr>
              <a:t>like</a:t>
            </a:r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722CDB-9E54-4D5F-8CF8-4C5397D407D8}"/>
              </a:ext>
            </a:extLst>
          </p:cNvPr>
          <p:cNvSpPr txBox="1"/>
          <p:nvPr/>
        </p:nvSpPr>
        <p:spPr>
          <a:xfrm>
            <a:off x="7837719" y="3688576"/>
            <a:ext cx="421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StatePreference</a:t>
            </a:r>
            <a:r>
              <a:rPr lang="fr-FR" sz="2000" dirty="0"/>
              <a:t>(G): </a:t>
            </a:r>
            <a:r>
              <a:rPr lang="fr-FR" sz="2400" b="1" dirty="0"/>
              <a:t>I like G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StatePreference</a:t>
            </a:r>
            <a:r>
              <a:rPr lang="fr-FR" sz="2000" dirty="0"/>
              <a:t>(B): </a:t>
            </a:r>
            <a:r>
              <a:rPr lang="fr-FR" sz="2400" b="1" dirty="0"/>
              <a:t>I </a:t>
            </a:r>
            <a:r>
              <a:rPr lang="fr-FR" sz="2400" b="1" dirty="0" err="1"/>
              <a:t>don’t</a:t>
            </a:r>
            <a:r>
              <a:rPr lang="fr-FR" sz="2400" b="1" dirty="0"/>
              <a:t> like B</a:t>
            </a:r>
            <a:endParaRPr lang="fr-FR" sz="2000" b="1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86824CA-E4A6-4287-8035-C02ADD6DDDBD}"/>
              </a:ext>
            </a:extLst>
          </p:cNvPr>
          <p:cNvSpPr txBox="1"/>
          <p:nvPr/>
        </p:nvSpPr>
        <p:spPr>
          <a:xfrm>
            <a:off x="7772708" y="3257023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DE2A5316-2E46-4C3C-9FF6-BEFA35D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0B0C6126-38E2-40BF-86C0-6FA61ED9A9F8}"/>
              </a:ext>
            </a:extLst>
          </p:cNvPr>
          <p:cNvGrpSpPr/>
          <p:nvPr/>
        </p:nvGrpSpPr>
        <p:grpSpPr>
          <a:xfrm>
            <a:off x="346276" y="2185375"/>
            <a:ext cx="3768221" cy="4339594"/>
            <a:chOff x="843246" y="2203238"/>
            <a:chExt cx="3768221" cy="4339594"/>
          </a:xfrm>
        </p:grpSpPr>
        <p:sp>
          <p:nvSpPr>
            <p:cNvPr id="146" name="Oval 18">
              <a:extLst>
                <a:ext uri="{FF2B5EF4-FFF2-40B4-BE49-F238E27FC236}">
                  <a16:creationId xmlns:a16="http://schemas.microsoft.com/office/drawing/2014/main" id="{06CADF12-3C6E-4306-BB36-7205F7CCCE73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Oval 18">
              <a:extLst>
                <a:ext uri="{FF2B5EF4-FFF2-40B4-BE49-F238E27FC236}">
                  <a16:creationId xmlns:a16="http://schemas.microsoft.com/office/drawing/2014/main" id="{8E6500BB-D261-494E-ADE7-8C81D213BAC7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8">
              <a:extLst>
                <a:ext uri="{FF2B5EF4-FFF2-40B4-BE49-F238E27FC236}">
                  <a16:creationId xmlns:a16="http://schemas.microsoft.com/office/drawing/2014/main" id="{7E6C23B4-F9CC-4E17-987F-A16722A23789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8">
              <a:extLst>
                <a:ext uri="{FF2B5EF4-FFF2-40B4-BE49-F238E27FC236}">
                  <a16:creationId xmlns:a16="http://schemas.microsoft.com/office/drawing/2014/main" id="{34B3726A-8B21-44DA-B97B-5EC44C68FAE6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8">
              <a:extLst>
                <a:ext uri="{FF2B5EF4-FFF2-40B4-BE49-F238E27FC236}">
                  <a16:creationId xmlns:a16="http://schemas.microsoft.com/office/drawing/2014/main" id="{0F7A50DD-F0E3-4845-8D27-0CC461B2B92C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8">
              <a:extLst>
                <a:ext uri="{FF2B5EF4-FFF2-40B4-BE49-F238E27FC236}">
                  <a16:creationId xmlns:a16="http://schemas.microsoft.com/office/drawing/2014/main" id="{42B1A684-5D6A-48DD-B821-DC7158FB0434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8">
              <a:extLst>
                <a:ext uri="{FF2B5EF4-FFF2-40B4-BE49-F238E27FC236}">
                  <a16:creationId xmlns:a16="http://schemas.microsoft.com/office/drawing/2014/main" id="{9DDEFC6E-5525-4ED8-9507-0F2B27A4D69A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Connecteur droit avec flèche 152">
              <a:extLst>
                <a:ext uri="{FF2B5EF4-FFF2-40B4-BE49-F238E27FC236}">
                  <a16:creationId xmlns:a16="http://schemas.microsoft.com/office/drawing/2014/main" id="{8672BCB8-560A-4A38-A34D-2E40C0239AF9}"/>
                </a:ext>
              </a:extLst>
            </p:cNvPr>
            <p:cNvCxnSpPr>
              <a:cxnSpLocks/>
              <a:stCxn id="147" idx="1"/>
              <a:endCxn id="146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B95AC0D1-E6FD-4948-BFA8-E5C469358E23}"/>
                </a:ext>
              </a:extLst>
            </p:cNvPr>
            <p:cNvCxnSpPr>
              <a:cxnSpLocks/>
              <a:stCxn id="146" idx="1"/>
              <a:endCxn id="149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E033DC72-DCD2-4781-B4E1-058ED972A8CB}"/>
                </a:ext>
              </a:extLst>
            </p:cNvPr>
            <p:cNvCxnSpPr>
              <a:cxnSpLocks/>
              <a:stCxn id="148" idx="0"/>
              <a:endCxn id="149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5C362F5E-2E3A-44B5-9D0C-E37A9326A0C2}"/>
                </a:ext>
              </a:extLst>
            </p:cNvPr>
            <p:cNvCxnSpPr>
              <a:cxnSpLocks/>
              <a:stCxn id="146" idx="7"/>
              <a:endCxn id="150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71AF2DDD-43EE-4258-80C8-1FFB010CDCCF}"/>
                </a:ext>
              </a:extLst>
            </p:cNvPr>
            <p:cNvCxnSpPr>
              <a:cxnSpLocks/>
              <a:stCxn id="150" idx="1"/>
              <a:endCxn id="152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707EA822-4A0F-40A8-8C87-6B63DA14F39F}"/>
                </a:ext>
              </a:extLst>
            </p:cNvPr>
            <p:cNvCxnSpPr>
              <a:cxnSpLocks/>
              <a:stCxn id="149" idx="7"/>
              <a:endCxn id="152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6AA3816D-85EF-41ED-BBB7-0074F90EB475}"/>
                </a:ext>
              </a:extLst>
            </p:cNvPr>
            <p:cNvCxnSpPr>
              <a:cxnSpLocks/>
              <a:stCxn id="152" idx="0"/>
              <a:endCxn id="151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18CA22B6-89FE-476E-AE45-B80886DDCE9E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1D519153-B783-4492-ABB4-91F2265ED00F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2BDB736D-9E7D-4C86-B233-9DB087E8A794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63" name="ZoneTexte 162">
              <a:extLst>
                <a:ext uri="{FF2B5EF4-FFF2-40B4-BE49-F238E27FC236}">
                  <a16:creationId xmlns:a16="http://schemas.microsoft.com/office/drawing/2014/main" id="{6B1273B8-36CD-41A0-98D4-DCFD09D88755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64" name="ZoneTexte 163">
              <a:extLst>
                <a:ext uri="{FF2B5EF4-FFF2-40B4-BE49-F238E27FC236}">
                  <a16:creationId xmlns:a16="http://schemas.microsoft.com/office/drawing/2014/main" id="{19F0CEDF-F077-4E96-BDFD-1397A8E9E32F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F77268A5-C105-42C9-895F-7A905801B52C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D13C55CC-304F-4BAF-A5DC-879DF7D085D1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67" name="ZoneTexte 166">
              <a:extLst>
                <a:ext uri="{FF2B5EF4-FFF2-40B4-BE49-F238E27FC236}">
                  <a16:creationId xmlns:a16="http://schemas.microsoft.com/office/drawing/2014/main" id="{B82A1666-F9E2-440F-93BF-87781D451EA2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68" name="ZoneTexte 167">
              <a:extLst>
                <a:ext uri="{FF2B5EF4-FFF2-40B4-BE49-F238E27FC236}">
                  <a16:creationId xmlns:a16="http://schemas.microsoft.com/office/drawing/2014/main" id="{4A191F68-14E3-4070-B274-F92459A0BB38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69" name="ZoneTexte 168">
              <a:extLst>
                <a:ext uri="{FF2B5EF4-FFF2-40B4-BE49-F238E27FC236}">
                  <a16:creationId xmlns:a16="http://schemas.microsoft.com/office/drawing/2014/main" id="{0B10F58F-537F-4FB8-A1D0-5B0353426294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0DCE9C28-1F42-4010-97D8-7C32EC151BFD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171" name="ZoneTexte 170">
              <a:extLst>
                <a:ext uri="{FF2B5EF4-FFF2-40B4-BE49-F238E27FC236}">
                  <a16:creationId xmlns:a16="http://schemas.microsoft.com/office/drawing/2014/main" id="{1D628041-1F1E-4618-BDB3-CFEAD81336CE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F5DB27A2-26E5-459F-82C2-EEEF53D75BFD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9EFB237C-1D04-4F26-B975-41A361168B00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Chinese</a:t>
              </a:r>
              <a:endParaRPr lang="fr-FR" dirty="0"/>
            </a:p>
          </p:txBody>
        </p:sp>
      </p:grpSp>
      <p:sp>
        <p:nvSpPr>
          <p:cNvPr id="47" name="Espace réservé du numéro de diapositive 3">
            <a:extLst>
              <a:ext uri="{FF2B5EF4-FFF2-40B4-BE49-F238E27FC236}">
                <a16:creationId xmlns:a16="http://schemas.microsoft.com/office/drawing/2014/main" id="{75589362-9259-4A31-94E8-294A24CA6C99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425008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18EFD8-01F5-4137-92F3-326660205BB6}"/>
              </a:ext>
            </a:extLst>
          </p:cNvPr>
          <p:cNvSpPr txBox="1"/>
          <p:nvPr/>
        </p:nvSpPr>
        <p:spPr>
          <a:xfrm>
            <a:off x="7651544" y="3912887"/>
            <a:ext cx="3537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Current context of negotiation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R: Set of rejected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A: Set of accepted values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9AF448F-BA50-40E3-9133-B91CF997A315}"/>
              </a:ext>
            </a:extLst>
          </p:cNvPr>
          <p:cNvSpPr/>
          <p:nvPr/>
        </p:nvSpPr>
        <p:spPr>
          <a:xfrm>
            <a:off x="3964179" y="5806346"/>
            <a:ext cx="665544" cy="4604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9A62A212-F162-42F3-8936-57A0568F473D}"/>
              </a:ext>
            </a:extLst>
          </p:cNvPr>
          <p:cNvGrpSpPr/>
          <p:nvPr/>
        </p:nvGrpSpPr>
        <p:grpSpPr>
          <a:xfrm>
            <a:off x="4766663" y="4114016"/>
            <a:ext cx="3842794" cy="2660444"/>
            <a:chOff x="1221222" y="7554"/>
            <a:chExt cx="9449522" cy="6246536"/>
          </a:xfrm>
        </p:grpSpPr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33596F4-EBF1-47F7-A399-F4FB98258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936" y="812976"/>
              <a:ext cx="0" cy="46869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22B9F741-FCFB-4F7E-A314-5334A945C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067" y="5479146"/>
              <a:ext cx="76969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5F53433D-8353-4B59-B338-8D21E1695C0B}"/>
                </a:ext>
              </a:extLst>
            </p:cNvPr>
            <p:cNvGrpSpPr/>
            <p:nvPr/>
          </p:nvGrpSpPr>
          <p:grpSpPr>
            <a:xfrm>
              <a:off x="2177068" y="2127969"/>
              <a:ext cx="6856971" cy="3284121"/>
              <a:chOff x="1741993" y="1788456"/>
              <a:chExt cx="6444584" cy="35158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CBEADE9-42B5-4B41-AE54-8BFED1C5E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993" y="1788456"/>
                <a:ext cx="2407533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D9D3DF7A-D13F-4DEA-91E7-7FC359BD1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525" y="1788456"/>
                <a:ext cx="4037052" cy="351584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D5EEF7B-95AC-4687-8D0D-D43EB14C3DCC}"/>
                </a:ext>
              </a:extLst>
            </p:cNvPr>
            <p:cNvSpPr txBox="1"/>
            <p:nvPr/>
          </p:nvSpPr>
          <p:spPr>
            <a:xfrm>
              <a:off x="9606708" y="5546204"/>
              <a:ext cx="1064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dirty="0"/>
                <a:t>t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A32D883D-5B9F-4459-B3A5-AF72DF8A9548}"/>
                </a:ext>
              </a:extLst>
            </p:cNvPr>
            <p:cNvSpPr txBox="1"/>
            <p:nvPr/>
          </p:nvSpPr>
          <p:spPr>
            <a:xfrm>
              <a:off x="1221222" y="7554"/>
              <a:ext cx="326554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/>
                <a:t>Self(</a:t>
              </a:r>
              <a:r>
                <a:rPr lang="fr-FR" sz="1800" b="1" dirty="0" err="1"/>
                <a:t>pow,t</a:t>
              </a:r>
              <a:r>
                <a:rPr lang="fr-FR" sz="1800" b="1" dirty="0"/>
                <a:t>)</a:t>
              </a: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8BA8709-E7F6-40F5-ABF0-FEBA7E8E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6" y="1833940"/>
              <a:ext cx="1" cy="364088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A398776F-E5EC-4F87-9307-4A0368C58CFF}"/>
                </a:ext>
              </a:extLst>
            </p:cNvPr>
            <p:cNvSpPr txBox="1"/>
            <p:nvPr/>
          </p:nvSpPr>
          <p:spPr>
            <a:xfrm>
              <a:off x="4486771" y="1262139"/>
              <a:ext cx="1047914" cy="488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1"/>
              </a:lvl1pPr>
            </a:lstStyle>
            <a:p>
              <a:r>
                <a:rPr lang="el-GR" sz="1800" b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 </a:t>
              </a:r>
              <a:r>
                <a:rPr lang="el-GR" sz="1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τ</a:t>
              </a:r>
              <a:endParaRPr lang="fr-FR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BBAB1FE-B080-4C6D-8EB9-3C5D4215A1BC}"/>
                </a:ext>
              </a:extLst>
            </p:cNvPr>
            <p:cNvSpPr txBox="1"/>
            <p:nvPr/>
          </p:nvSpPr>
          <p:spPr>
            <a:xfrm>
              <a:off x="2219800" y="1201516"/>
              <a:ext cx="180170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a</a:t>
              </a:r>
              <a:endParaRPr lang="fr-FR" sz="1800" b="1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D8367071-DC64-4661-B498-DE6CC2CA0124}"/>
                </a:ext>
              </a:extLst>
            </p:cNvPr>
            <p:cNvCxnSpPr>
              <a:cxnSpLocks/>
            </p:cNvCxnSpPr>
            <p:nvPr/>
          </p:nvCxnSpPr>
          <p:spPr>
            <a:xfrm>
              <a:off x="2170937" y="3194613"/>
              <a:ext cx="257290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62F70C-4519-46C5-97CB-E7953B0DF12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5" y="3194613"/>
              <a:ext cx="2561591" cy="221747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0C1FE65C-5C5A-48AB-BD34-75BC42605323}"/>
                </a:ext>
              </a:extLst>
            </p:cNvPr>
            <p:cNvSpPr txBox="1"/>
            <p:nvPr/>
          </p:nvSpPr>
          <p:spPr>
            <a:xfrm>
              <a:off x="2219800" y="2327447"/>
              <a:ext cx="1904745" cy="86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b</a:t>
              </a:r>
              <a:endParaRPr lang="fr-FR" sz="1800" b="1" dirty="0"/>
            </a:p>
          </p:txBody>
        </p:sp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1B2F7A9A-3447-403E-B6A5-B39B94E53B88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B3E1921C-C73D-491C-9AC1-63DD2D7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  <p:sp>
        <p:nvSpPr>
          <p:cNvPr id="54" name="Espace réservé du numéro de diapositive 3">
            <a:extLst>
              <a:ext uri="{FF2B5EF4-FFF2-40B4-BE49-F238E27FC236}">
                <a16:creationId xmlns:a16="http://schemas.microsoft.com/office/drawing/2014/main" id="{D1383B97-135E-489C-A3F9-4B819D0FAFAA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</p:spTree>
    <p:extLst>
      <p:ext uri="{BB962C8B-B14F-4D97-AF65-F5344CB8AC3E}">
        <p14:creationId xmlns:p14="http://schemas.microsoft.com/office/powerpoint/2010/main" val="11728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Microsoft Office PowerPoint</Application>
  <PresentationFormat>Grand écran</PresentationFormat>
  <Paragraphs>400</Paragraphs>
  <Slides>20</Slides>
  <Notes>9</Notes>
  <HiddenSlides>3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32" baseType="lpstr">
      <vt:lpstr>Arabic Typesetting</vt:lpstr>
      <vt:lpstr>Arial</vt:lpstr>
      <vt:lpstr>Bookman Old Style</vt:lpstr>
      <vt:lpstr>Bradley Hand ITC</vt:lpstr>
      <vt:lpstr>Calibri</vt:lpstr>
      <vt:lpstr>Calibri Light</vt:lpstr>
      <vt:lpstr>Cambria Math</vt:lpstr>
      <vt:lpstr>GeosansLight</vt:lpstr>
      <vt:lpstr>Open Sans</vt:lpstr>
      <vt:lpstr>Wingdings</vt:lpstr>
      <vt:lpstr>Showeet theme</vt:lpstr>
      <vt:lpstr>Thème Office</vt:lpstr>
      <vt:lpstr>Présentation PowerPoint</vt:lpstr>
      <vt:lpstr>Context: COLLABORATIVE negotiation</vt:lpstr>
      <vt:lpstr>INTERPERSONAL RELATION OF DOMINANCE</vt:lpstr>
      <vt:lpstr>Présentation PowerPoint</vt:lpstr>
      <vt:lpstr>OVERVIEW OF THE MODEL OF NEGOTIATION</vt:lpstr>
      <vt:lpstr>Mental model</vt:lpstr>
      <vt:lpstr>Mental model</vt:lpstr>
      <vt:lpstr>Mental model</vt:lpstr>
      <vt:lpstr>Mental model</vt:lpstr>
      <vt:lpstr>Mental model</vt:lpstr>
      <vt:lpstr>Example of dialogue</vt:lpstr>
      <vt:lpstr>OVERVIEW OF THE MODEL OF NEGOTIATION</vt:lpstr>
      <vt:lpstr>Présentation PowerPoint</vt:lpstr>
      <vt:lpstr>Model of the other: Naïve approach</vt:lpstr>
      <vt:lpstr>Model of the other: reasoning with uncertainty</vt:lpstr>
      <vt:lpstr>Evaluation: reasoning with uncertainty</vt:lpstr>
      <vt:lpstr>Results: accuracy of predictions</vt:lpstr>
      <vt:lpstr>Results: Evolution of prediction after each turn</vt:lpstr>
      <vt:lpstr>Conclusion and future works: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142</cp:revision>
  <dcterms:created xsi:type="dcterms:W3CDTF">2018-08-21T17:03:23Z</dcterms:created>
  <dcterms:modified xsi:type="dcterms:W3CDTF">2018-09-03T14:41:47Z</dcterms:modified>
</cp:coreProperties>
</file>