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780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Lydia\Documents\GitHub\Discolog\CrowdSourcingStudy\Results\calculs_statistic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ydia\Documents\GitHub\Discolog\CrowdSourcingStudy\Results\calculs_statistic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ydia\Documents\GitHub\Discolog\CrowdSourcingStudy\Results\calculs_statistic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ydia\Documents\GitHub\Discolog\CrowdSourcingStudy\Results\calculs_statistic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ydia\Documents\GitHub\Discolog\CrowdSourcingStudy\Results\calculs_statistic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ydia\Documents\GitHub\Discolog\CrowdSourcingStudy\Results\calculs_statist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Agent considers the preferences of other</a:t>
            </a:r>
          </a:p>
        </c:rich>
      </c:tx>
      <c:layout/>
      <c:overlay val="0"/>
      <c:spPr>
        <a:ln>
          <a:solidFill>
            <a:schemeClr val="tx1"/>
          </a:solidFill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Dominant</c:v>
          </c:tx>
          <c:invertIfNegative val="0"/>
          <c:dPt>
            <c:idx val="0"/>
            <c:invertIfNegative val="0"/>
            <c:bubble3D val="0"/>
            <c:spPr>
              <a:pattFill prst="dkVert">
                <a:fgClr>
                  <a:schemeClr val="accent1"/>
                </a:fgClr>
                <a:bgClr>
                  <a:schemeClr val="bg1"/>
                </a:bgClr>
              </a:pattFill>
            </c:spPr>
          </c:dPt>
          <c:val>
            <c:numRef>
              <c:f>principe1!$B$18</c:f>
              <c:numCache>
                <c:formatCode>0.000</c:formatCode>
                <c:ptCount val="1"/>
                <c:pt idx="0">
                  <c:v>2.3333333333333335</c:v>
                </c:pt>
              </c:numCache>
            </c:numRef>
          </c:val>
        </c:ser>
        <c:ser>
          <c:idx val="1"/>
          <c:order val="1"/>
          <c:tx>
            <c:v>Peer</c:v>
          </c:tx>
          <c:invertIfNegative val="0"/>
          <c:dPt>
            <c:idx val="0"/>
            <c:invertIfNegative val="0"/>
            <c:bubble3D val="0"/>
            <c:spPr>
              <a:pattFill prst="lgCheck">
                <a:fgClr>
                  <a:schemeClr val="accent2"/>
                </a:fgClr>
                <a:bgClr>
                  <a:schemeClr val="bg1"/>
                </a:bgClr>
              </a:pattFill>
            </c:spPr>
          </c:dPt>
          <c:val>
            <c:numRef>
              <c:f>principe1!$H$18</c:f>
              <c:numCache>
                <c:formatCode>0.000</c:formatCode>
                <c:ptCount val="1"/>
                <c:pt idx="0">
                  <c:v>3.2142857142857144</c:v>
                </c:pt>
              </c:numCache>
            </c:numRef>
          </c:val>
        </c:ser>
        <c:ser>
          <c:idx val="2"/>
          <c:order val="2"/>
          <c:tx>
            <c:v>Submissive</c:v>
          </c:tx>
          <c:invertIfNegative val="0"/>
          <c:val>
            <c:numRef>
              <c:f>principe1!$E$18</c:f>
              <c:numCache>
                <c:formatCode>0.000</c:formatCode>
                <c:ptCount val="1"/>
                <c:pt idx="0">
                  <c:v>3.4444444444444446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087680"/>
        <c:axId val="30625152"/>
      </c:barChart>
      <c:catAx>
        <c:axId val="46087680"/>
        <c:scaling>
          <c:orientation val="minMax"/>
        </c:scaling>
        <c:delete val="0"/>
        <c:axPos val="b"/>
        <c:majorTickMark val="none"/>
        <c:minorTickMark val="none"/>
        <c:tickLblPos val="nextTo"/>
        <c:crossAx val="30625152"/>
        <c:crossesAt val="0"/>
        <c:auto val="1"/>
        <c:lblAlgn val="ctr"/>
        <c:lblOffset val="100"/>
        <c:noMultiLvlLbl val="0"/>
      </c:catAx>
      <c:valAx>
        <c:axId val="30625152"/>
        <c:scaling>
          <c:orientation val="minMax"/>
          <c:max val="5"/>
          <c:min val="1"/>
        </c:scaling>
        <c:delete val="0"/>
        <c:axPos val="l"/>
        <c:majorGridlines>
          <c:spPr>
            <a:ln>
              <a:noFill/>
            </a:ln>
          </c:spPr>
        </c:majorGridlines>
        <c:title>
          <c:layout/>
          <c:overlay val="0"/>
        </c:title>
        <c:numFmt formatCode="0.000" sourceLinked="1"/>
        <c:majorTickMark val="out"/>
        <c:minorTickMark val="none"/>
        <c:tickLblPos val="nextTo"/>
        <c:crossAx val="46087680"/>
        <c:crosses val="autoZero"/>
        <c:crossBetween val="between"/>
        <c:majorUnit val="0.5"/>
        <c:minorUnit val="0.1"/>
      </c:valAx>
      <c:spPr>
        <a:solidFill>
          <a:schemeClr val="bg1"/>
        </a:solidFill>
        <a:ln w="25400">
          <a:noFill/>
        </a:ln>
      </c:spPr>
    </c:plotArea>
    <c:legend>
      <c:legendPos val="r"/>
      <c:layout/>
      <c:overlay val="0"/>
    </c:legend>
    <c:plotVisOnly val="1"/>
    <c:dispBlanksAs val="gap"/>
    <c:showDLblsOverMax val="0"/>
  </c:chart>
  <c:spPr>
    <a:noFill/>
    <a:ln>
      <a:solidFill>
        <a:schemeClr val="tx1"/>
      </a:solidFill>
    </a:ln>
  </c:sp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Agent considers only its preferences </a:t>
            </a:r>
          </a:p>
        </c:rich>
      </c:tx>
      <c:layout>
        <c:manualLayout>
          <c:xMode val="edge"/>
          <c:yMode val="edge"/>
          <c:x val="0.20454487430429089"/>
          <c:y val="9.6201432164102971E-3"/>
        </c:manualLayout>
      </c:layout>
      <c:overlay val="0"/>
      <c:spPr>
        <a:ln>
          <a:solidFill>
            <a:schemeClr val="tx1"/>
          </a:solidFill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Dominant</c:v>
          </c:tx>
          <c:spPr>
            <a:pattFill prst="dkVert">
              <a:fgClr>
                <a:schemeClr val="accent1"/>
              </a:fgClr>
              <a:bgClr>
                <a:schemeClr val="bg1"/>
              </a:bgClr>
            </a:pattFill>
          </c:spPr>
          <c:invertIfNegative val="0"/>
          <c:errBars>
            <c:errBarType val="both"/>
            <c:errValType val="cust"/>
            <c:noEndCap val="0"/>
            <c:plus>
              <c:numRef>
                <c:f>principe1!$C$19</c:f>
                <c:numCache>
                  <c:formatCode>General</c:formatCode>
                  <c:ptCount val="1"/>
                  <c:pt idx="0">
                    <c:v>0.72648315725677948</c:v>
                  </c:pt>
                </c:numCache>
              </c:numRef>
            </c:plus>
            <c:minus>
              <c:numRef>
                <c:f>principe1!$C$19</c:f>
                <c:numCache>
                  <c:formatCode>General</c:formatCode>
                  <c:ptCount val="1"/>
                  <c:pt idx="0">
                    <c:v>0.72648315725677948</c:v>
                  </c:pt>
                </c:numCache>
              </c:numRef>
            </c:minus>
          </c:errBars>
          <c:val>
            <c:numRef>
              <c:f>principe1!$C$18</c:f>
              <c:numCache>
                <c:formatCode>0.000</c:formatCode>
                <c:ptCount val="1"/>
                <c:pt idx="0">
                  <c:v>4.5555555555555554</c:v>
                </c:pt>
              </c:numCache>
            </c:numRef>
          </c:val>
        </c:ser>
        <c:ser>
          <c:idx val="1"/>
          <c:order val="1"/>
          <c:tx>
            <c:v>Peer</c:v>
          </c:tx>
          <c:invertIfNegative val="0"/>
          <c:dPt>
            <c:idx val="0"/>
            <c:invertIfNegative val="0"/>
            <c:bubble3D val="0"/>
            <c:spPr>
              <a:pattFill prst="lgCheck">
                <a:fgClr>
                  <a:schemeClr val="accent2"/>
                </a:fgClr>
                <a:bgClr>
                  <a:schemeClr val="bg1"/>
                </a:bgClr>
              </a:pattFill>
            </c:spPr>
          </c:dPt>
          <c:errBars>
            <c:errBarType val="both"/>
            <c:errValType val="cust"/>
            <c:noEndCap val="0"/>
            <c:plus>
              <c:numRef>
                <c:f>principe1!$I$19</c:f>
                <c:numCache>
                  <c:formatCode>General</c:formatCode>
                  <c:ptCount val="1"/>
                  <c:pt idx="0">
                    <c:v>1.2314558524297641</c:v>
                  </c:pt>
                </c:numCache>
              </c:numRef>
            </c:plus>
            <c:minus>
              <c:numRef>
                <c:f>principe1!$I$19</c:f>
                <c:numCache>
                  <c:formatCode>General</c:formatCode>
                  <c:ptCount val="1"/>
                  <c:pt idx="0">
                    <c:v>1.2314558524297641</c:v>
                  </c:pt>
                </c:numCache>
              </c:numRef>
            </c:minus>
          </c:errBars>
          <c:val>
            <c:numRef>
              <c:f>principe1!$I$18</c:f>
              <c:numCache>
                <c:formatCode>0.000</c:formatCode>
                <c:ptCount val="1"/>
                <c:pt idx="0">
                  <c:v>3.1428571428571428</c:v>
                </c:pt>
              </c:numCache>
            </c:numRef>
          </c:val>
        </c:ser>
        <c:ser>
          <c:idx val="2"/>
          <c:order val="2"/>
          <c:tx>
            <c:v>Submissive</c:v>
          </c:tx>
          <c:invertIfNegative val="0"/>
          <c:errBars>
            <c:errBarType val="both"/>
            <c:errValType val="cust"/>
            <c:noEndCap val="0"/>
            <c:plus>
              <c:numRef>
                <c:f>principe1!$F$19</c:f>
                <c:numCache>
                  <c:formatCode>General</c:formatCode>
                  <c:ptCount val="1"/>
                  <c:pt idx="0">
                    <c:v>0.60092521257733122</c:v>
                  </c:pt>
                </c:numCache>
              </c:numRef>
            </c:plus>
            <c:minus>
              <c:numRef>
                <c:f>principe1!$F$19</c:f>
                <c:numCache>
                  <c:formatCode>General</c:formatCode>
                  <c:ptCount val="1"/>
                  <c:pt idx="0">
                    <c:v>0.60092521257733122</c:v>
                  </c:pt>
                </c:numCache>
              </c:numRef>
            </c:minus>
          </c:errBars>
          <c:val>
            <c:numRef>
              <c:f>principe1!$F$18</c:f>
              <c:numCache>
                <c:formatCode>0.000</c:formatCode>
                <c:ptCount val="1"/>
                <c:pt idx="0">
                  <c:v>1.8888888888888888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28778752"/>
        <c:axId val="517249792"/>
      </c:barChart>
      <c:catAx>
        <c:axId val="528778752"/>
        <c:scaling>
          <c:orientation val="minMax"/>
        </c:scaling>
        <c:delete val="1"/>
        <c:axPos val="b"/>
        <c:majorTickMark val="none"/>
        <c:minorTickMark val="none"/>
        <c:tickLblPos val="nextTo"/>
        <c:crossAx val="517249792"/>
        <c:crosses val="autoZero"/>
        <c:auto val="1"/>
        <c:lblAlgn val="ctr"/>
        <c:lblOffset val="100"/>
        <c:noMultiLvlLbl val="0"/>
      </c:catAx>
      <c:valAx>
        <c:axId val="517249792"/>
        <c:scaling>
          <c:orientation val="minMax"/>
        </c:scaling>
        <c:delete val="0"/>
        <c:axPos val="l"/>
        <c:numFmt formatCode="0.000" sourceLinked="1"/>
        <c:majorTickMark val="none"/>
        <c:minorTickMark val="none"/>
        <c:tickLblPos val="nextTo"/>
        <c:crossAx val="5287787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2986178483557329"/>
          <c:y val="0.4908464858253424"/>
          <c:w val="0.18607631383361983"/>
          <c:h val="0.18742817999399325"/>
        </c:manualLayout>
      </c:layout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Agent</a:t>
            </a:r>
            <a:r>
              <a:rPr lang="fr-FR" baseline="0"/>
              <a:t> </a:t>
            </a:r>
            <a:r>
              <a:rPr lang="fr-FR"/>
              <a:t>is</a:t>
            </a:r>
            <a:r>
              <a:rPr lang="fr-FR" baseline="0"/>
              <a:t> </a:t>
            </a:r>
            <a:r>
              <a:rPr lang="fr-FR"/>
              <a:t>demanding</a:t>
            </a:r>
          </a:p>
        </c:rich>
      </c:tx>
      <c:layout/>
      <c:overlay val="0"/>
      <c:spPr>
        <a:ln>
          <a:solidFill>
            <a:schemeClr val="tx1"/>
          </a:solidFill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Dominant</c:v>
          </c:tx>
          <c:spPr>
            <a:pattFill prst="dkVert">
              <a:fgClr>
                <a:schemeClr val="accent1"/>
              </a:fgClr>
              <a:bgClr>
                <a:schemeClr val="bg1"/>
              </a:bgClr>
            </a:pattFill>
          </c:spPr>
          <c:invertIfNegative val="0"/>
          <c:errBars>
            <c:errBarType val="both"/>
            <c:errValType val="cust"/>
            <c:noEndCap val="0"/>
            <c:plus>
              <c:numRef>
                <c:f>principe2!$B$19</c:f>
                <c:numCache>
                  <c:formatCode>General</c:formatCode>
                  <c:ptCount val="1"/>
                  <c:pt idx="0">
                    <c:v>1.2360330811826108</c:v>
                  </c:pt>
                </c:numCache>
              </c:numRef>
            </c:plus>
            <c:minus>
              <c:numRef>
                <c:f>principe2!$B$19</c:f>
                <c:numCache>
                  <c:formatCode>General</c:formatCode>
                  <c:ptCount val="1"/>
                  <c:pt idx="0">
                    <c:v>1.2360330811826108</c:v>
                  </c:pt>
                </c:numCache>
              </c:numRef>
            </c:minus>
          </c:errBars>
          <c:val>
            <c:numRef>
              <c:f>principe2!$B$18</c:f>
              <c:numCache>
                <c:formatCode>0.000</c:formatCode>
                <c:ptCount val="1"/>
                <c:pt idx="0">
                  <c:v>3.5555555555555554</c:v>
                </c:pt>
              </c:numCache>
            </c:numRef>
          </c:val>
        </c:ser>
        <c:ser>
          <c:idx val="1"/>
          <c:order val="1"/>
          <c:tx>
            <c:v>Peer</c:v>
          </c:tx>
          <c:invertIfNegative val="0"/>
          <c:dPt>
            <c:idx val="0"/>
            <c:invertIfNegative val="0"/>
            <c:bubble3D val="0"/>
            <c:spPr>
              <a:pattFill prst="lgCheck">
                <a:fgClr>
                  <a:schemeClr val="accent2"/>
                </a:fgClr>
                <a:bgClr>
                  <a:schemeClr val="bg1"/>
                </a:bgClr>
              </a:pattFill>
            </c:spPr>
          </c:dPt>
          <c:errBars>
            <c:errBarType val="both"/>
            <c:errValType val="cust"/>
            <c:noEndCap val="0"/>
            <c:plus>
              <c:numRef>
                <c:f>principe2!$H$19</c:f>
                <c:numCache>
                  <c:formatCode>General</c:formatCode>
                  <c:ptCount val="1"/>
                  <c:pt idx="0">
                    <c:v>1.1766968108291043</c:v>
                  </c:pt>
                </c:numCache>
              </c:numRef>
            </c:plus>
            <c:minus>
              <c:numRef>
                <c:f>principe2!$H$19</c:f>
                <c:numCache>
                  <c:formatCode>General</c:formatCode>
                  <c:ptCount val="1"/>
                  <c:pt idx="0">
                    <c:v>1.1766968108291043</c:v>
                  </c:pt>
                </c:numCache>
              </c:numRef>
            </c:minus>
          </c:errBars>
          <c:val>
            <c:numRef>
              <c:f>principe2!$H$18</c:f>
              <c:numCache>
                <c:formatCode>0.000</c:formatCode>
                <c:ptCount val="1"/>
                <c:pt idx="0">
                  <c:v>3</c:v>
                </c:pt>
              </c:numCache>
            </c:numRef>
          </c:val>
        </c:ser>
        <c:ser>
          <c:idx val="2"/>
          <c:order val="2"/>
          <c:tx>
            <c:v>Submissive</c:v>
          </c:tx>
          <c:invertIfNegative val="0"/>
          <c:errBars>
            <c:errBarType val="both"/>
            <c:errValType val="cust"/>
            <c:noEndCap val="0"/>
            <c:plus>
              <c:numRef>
                <c:f>principe2!$E$19</c:f>
                <c:numCache>
                  <c:formatCode>General</c:formatCode>
                  <c:ptCount val="1"/>
                  <c:pt idx="0">
                    <c:v>1.4142135623730951</c:v>
                  </c:pt>
                </c:numCache>
              </c:numRef>
            </c:plus>
            <c:minus>
              <c:numRef>
                <c:f>principe2!$E$19</c:f>
                <c:numCache>
                  <c:formatCode>General</c:formatCode>
                  <c:ptCount val="1"/>
                  <c:pt idx="0">
                    <c:v>1.4142135623730951</c:v>
                  </c:pt>
                </c:numCache>
              </c:numRef>
            </c:minus>
          </c:errBars>
          <c:val>
            <c:numRef>
              <c:f>principe2!$E$18</c:f>
              <c:numCache>
                <c:formatCode>0.000</c:formatCode>
                <c:ptCount val="1"/>
                <c:pt idx="0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29942016"/>
        <c:axId val="528540800"/>
      </c:barChart>
      <c:catAx>
        <c:axId val="529942016"/>
        <c:scaling>
          <c:orientation val="minMax"/>
        </c:scaling>
        <c:delete val="1"/>
        <c:axPos val="b"/>
        <c:majorTickMark val="out"/>
        <c:minorTickMark val="none"/>
        <c:tickLblPos val="nextTo"/>
        <c:crossAx val="528540800"/>
        <c:crosses val="autoZero"/>
        <c:auto val="1"/>
        <c:lblAlgn val="ctr"/>
        <c:lblOffset val="100"/>
        <c:noMultiLvlLbl val="0"/>
      </c:catAx>
      <c:valAx>
        <c:axId val="528540800"/>
        <c:scaling>
          <c:orientation val="minMax"/>
        </c:scaling>
        <c:delete val="0"/>
        <c:axPos val="l"/>
        <c:numFmt formatCode="0.000" sourceLinked="1"/>
        <c:majorTickMark val="out"/>
        <c:minorTickMark val="none"/>
        <c:tickLblPos val="nextTo"/>
        <c:crossAx val="5299420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4172287839020123"/>
          <c:y val="0.5856537274685929"/>
          <c:w val="0.17216601049868765"/>
          <c:h val="0.20777962347729789"/>
        </c:manualLayout>
      </c:layout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dirty="0"/>
              <a:t>Agent</a:t>
            </a:r>
            <a:r>
              <a:rPr lang="fr-FR" baseline="0" dirty="0"/>
              <a:t> </a:t>
            </a:r>
            <a:r>
              <a:rPr lang="fr-FR" dirty="0" err="1"/>
              <a:t>is</a:t>
            </a:r>
            <a:r>
              <a:rPr lang="fr-FR" baseline="0" dirty="0"/>
              <a:t> </a:t>
            </a:r>
            <a:r>
              <a:rPr lang="fr-FR" dirty="0"/>
              <a:t>flexible</a:t>
            </a:r>
          </a:p>
        </c:rich>
      </c:tx>
      <c:layout>
        <c:manualLayout>
          <c:xMode val="edge"/>
          <c:yMode val="edge"/>
          <c:x val="0.30105466423584992"/>
          <c:y val="1.4242426222794419E-2"/>
        </c:manualLayout>
      </c:layout>
      <c:overlay val="0"/>
      <c:spPr>
        <a:ln>
          <a:solidFill>
            <a:schemeClr val="tx1"/>
          </a:solidFill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Dominant</c:v>
          </c:tx>
          <c:invertIfNegative val="0"/>
          <c:dPt>
            <c:idx val="0"/>
            <c:invertIfNegative val="0"/>
            <c:bubble3D val="0"/>
            <c:spPr>
              <a:pattFill prst="dkVert">
                <a:fgClr>
                  <a:schemeClr val="accent1"/>
                </a:fgClr>
                <a:bgClr>
                  <a:schemeClr val="bg1"/>
                </a:bgClr>
              </a:pattFill>
            </c:spPr>
          </c:dPt>
          <c:errBars>
            <c:errBarType val="both"/>
            <c:errValType val="cust"/>
            <c:noEndCap val="0"/>
            <c:plus>
              <c:numRef>
                <c:f>principe2!$C$19</c:f>
                <c:numCache>
                  <c:formatCode>General</c:formatCode>
                  <c:ptCount val="1"/>
                  <c:pt idx="0">
                    <c:v>1.2692955176439846</c:v>
                  </c:pt>
                </c:numCache>
              </c:numRef>
            </c:plus>
            <c:minus>
              <c:numRef>
                <c:f>principe2!$C$19</c:f>
                <c:numCache>
                  <c:formatCode>General</c:formatCode>
                  <c:ptCount val="1"/>
                  <c:pt idx="0">
                    <c:v>1.2692955176439846</c:v>
                  </c:pt>
                </c:numCache>
              </c:numRef>
            </c:minus>
          </c:errBars>
          <c:val>
            <c:numRef>
              <c:f>principe2!$C$18</c:f>
              <c:numCache>
                <c:formatCode>0.000</c:formatCode>
                <c:ptCount val="1"/>
                <c:pt idx="0">
                  <c:v>1.8888888888888888</c:v>
                </c:pt>
              </c:numCache>
            </c:numRef>
          </c:val>
        </c:ser>
        <c:ser>
          <c:idx val="1"/>
          <c:order val="1"/>
          <c:tx>
            <c:v>Peer</c:v>
          </c:tx>
          <c:spPr>
            <a:pattFill prst="lgCheck">
              <a:fgClr>
                <a:schemeClr val="accent2"/>
              </a:fgClr>
              <a:bgClr>
                <a:schemeClr val="bg1"/>
              </a:bgClr>
            </a:pattFill>
          </c:spPr>
          <c:invertIfNegative val="0"/>
          <c:errBars>
            <c:errBarType val="both"/>
            <c:errValType val="cust"/>
            <c:noEndCap val="0"/>
            <c:plus>
              <c:numRef>
                <c:f>principe2!$I$19</c:f>
                <c:numCache>
                  <c:formatCode>General</c:formatCode>
                  <c:ptCount val="1"/>
                  <c:pt idx="0">
                    <c:v>1.1507283885330304</c:v>
                  </c:pt>
                </c:numCache>
              </c:numRef>
            </c:plus>
            <c:minus>
              <c:numRef>
                <c:f>principe2!$I$19</c:f>
                <c:numCache>
                  <c:formatCode>General</c:formatCode>
                  <c:ptCount val="1"/>
                  <c:pt idx="0">
                    <c:v>1.1507283885330304</c:v>
                  </c:pt>
                </c:numCache>
              </c:numRef>
            </c:minus>
          </c:errBars>
          <c:val>
            <c:numRef>
              <c:f>principe2!$I$18</c:f>
              <c:numCache>
                <c:formatCode>0.000</c:formatCode>
                <c:ptCount val="1"/>
                <c:pt idx="0">
                  <c:v>3.3571428571428572</c:v>
                </c:pt>
              </c:numCache>
            </c:numRef>
          </c:val>
        </c:ser>
        <c:ser>
          <c:idx val="2"/>
          <c:order val="2"/>
          <c:tx>
            <c:v>Submissive</c:v>
          </c:tx>
          <c:invertIfNegative val="0"/>
          <c:errBars>
            <c:errBarType val="both"/>
            <c:errValType val="cust"/>
            <c:noEndCap val="0"/>
            <c:plus>
              <c:numRef>
                <c:f>principe2!$F$19</c:f>
                <c:numCache>
                  <c:formatCode>General</c:formatCode>
                  <c:ptCount val="1"/>
                  <c:pt idx="0">
                    <c:v>1.0540925533894596</c:v>
                  </c:pt>
                </c:numCache>
              </c:numRef>
            </c:plus>
            <c:minus>
              <c:numRef>
                <c:f>principe2!$F$19</c:f>
                <c:numCache>
                  <c:formatCode>General</c:formatCode>
                  <c:ptCount val="1"/>
                  <c:pt idx="0">
                    <c:v>1.0540925533894596</c:v>
                  </c:pt>
                </c:numCache>
              </c:numRef>
            </c:minus>
          </c:errBars>
          <c:val>
            <c:numRef>
              <c:f>principe2!$F$18</c:f>
              <c:numCache>
                <c:formatCode>0.000</c:formatCode>
                <c:ptCount val="1"/>
                <c:pt idx="0">
                  <c:v>3.8888888888888888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30028032"/>
        <c:axId val="528543104"/>
      </c:barChart>
      <c:catAx>
        <c:axId val="530028032"/>
        <c:scaling>
          <c:orientation val="minMax"/>
        </c:scaling>
        <c:delete val="1"/>
        <c:axPos val="b"/>
        <c:majorTickMark val="out"/>
        <c:minorTickMark val="none"/>
        <c:tickLblPos val="nextTo"/>
        <c:crossAx val="528543104"/>
        <c:crosses val="autoZero"/>
        <c:auto val="1"/>
        <c:lblAlgn val="ctr"/>
        <c:lblOffset val="100"/>
        <c:noMultiLvlLbl val="0"/>
      </c:catAx>
      <c:valAx>
        <c:axId val="52854310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0.000" sourceLinked="1"/>
        <c:majorTickMark val="out"/>
        <c:minorTickMark val="none"/>
        <c:tickLblPos val="nextTo"/>
        <c:crossAx val="5300280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4172287839020123"/>
          <c:y val="0.47911541823674347"/>
          <c:w val="0.17216601049868765"/>
          <c:h val="0.17070781804090096"/>
        </c:manualLayout>
      </c:layout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Agent leads the dialogue</a:t>
            </a:r>
          </a:p>
        </c:rich>
      </c:tx>
      <c:layout/>
      <c:overlay val="0"/>
      <c:spPr>
        <a:ln>
          <a:solidFill>
            <a:schemeClr val="tx1"/>
          </a:solidFill>
        </a:ln>
      </c:spPr>
    </c:title>
    <c:autoTitleDeleted val="0"/>
    <c:plotArea>
      <c:layout>
        <c:manualLayout>
          <c:layoutTarget val="inner"/>
          <c:xMode val="edge"/>
          <c:yMode val="edge"/>
          <c:x val="0.10708573928258967"/>
          <c:y val="0.19889184558191353"/>
          <c:w val="0.67352602799650041"/>
          <c:h val="0.76553651364518871"/>
        </c:manualLayout>
      </c:layout>
      <c:barChart>
        <c:barDir val="col"/>
        <c:grouping val="clustered"/>
        <c:varyColors val="0"/>
        <c:ser>
          <c:idx val="0"/>
          <c:order val="0"/>
          <c:tx>
            <c:v>Dominant</c:v>
          </c:tx>
          <c:spPr>
            <a:pattFill prst="dkVert">
              <a:fgClr>
                <a:schemeClr val="accent1"/>
              </a:fgClr>
              <a:bgClr>
                <a:schemeClr val="bg1"/>
              </a:bgClr>
            </a:pattFill>
          </c:spPr>
          <c:invertIfNegative val="0"/>
          <c:errBars>
            <c:errBarType val="both"/>
            <c:errValType val="cust"/>
            <c:noEndCap val="0"/>
            <c:plus>
              <c:numRef>
                <c:f>principe3!$B$19</c:f>
                <c:numCache>
                  <c:formatCode>General</c:formatCode>
                  <c:ptCount val="1"/>
                  <c:pt idx="0">
                    <c:v>0.72648315725677948</c:v>
                  </c:pt>
                </c:numCache>
              </c:numRef>
            </c:plus>
            <c:minus>
              <c:numRef>
                <c:f>principe3!$B$19</c:f>
                <c:numCache>
                  <c:formatCode>General</c:formatCode>
                  <c:ptCount val="1"/>
                  <c:pt idx="0">
                    <c:v>0.72648315725677948</c:v>
                  </c:pt>
                </c:numCache>
              </c:numRef>
            </c:minus>
          </c:errBars>
          <c:val>
            <c:numRef>
              <c:f>principe3!$B$18</c:f>
              <c:numCache>
                <c:formatCode>0.000</c:formatCode>
                <c:ptCount val="1"/>
                <c:pt idx="0">
                  <c:v>4.4444444444444446</c:v>
                </c:pt>
              </c:numCache>
            </c:numRef>
          </c:val>
        </c:ser>
        <c:ser>
          <c:idx val="1"/>
          <c:order val="1"/>
          <c:tx>
            <c:v>Peer</c:v>
          </c:tx>
          <c:spPr>
            <a:pattFill prst="lgCheck">
              <a:fgClr>
                <a:schemeClr val="accent2"/>
              </a:fgClr>
              <a:bgClr>
                <a:schemeClr val="bg1"/>
              </a:bgClr>
            </a:pattFill>
          </c:spPr>
          <c:invertIfNegative val="0"/>
          <c:errBars>
            <c:errBarType val="both"/>
            <c:errValType val="cust"/>
            <c:noEndCap val="0"/>
            <c:plus>
              <c:numRef>
                <c:f>principe3!$H$19</c:f>
                <c:numCache>
                  <c:formatCode>General</c:formatCode>
                  <c:ptCount val="1"/>
                  <c:pt idx="0">
                    <c:v>1.1578684470436784</c:v>
                  </c:pt>
                </c:numCache>
              </c:numRef>
            </c:plus>
            <c:minus>
              <c:numRef>
                <c:f>principe3!$H$19</c:f>
                <c:numCache>
                  <c:formatCode>General</c:formatCode>
                  <c:ptCount val="1"/>
                  <c:pt idx="0">
                    <c:v>1.1578684470436784</c:v>
                  </c:pt>
                </c:numCache>
              </c:numRef>
            </c:minus>
          </c:errBars>
          <c:val>
            <c:numRef>
              <c:f>principe3!$H$18</c:f>
              <c:numCache>
                <c:formatCode>0.000</c:formatCode>
                <c:ptCount val="1"/>
                <c:pt idx="0">
                  <c:v>3.4285714285714284</c:v>
                </c:pt>
              </c:numCache>
            </c:numRef>
          </c:val>
        </c:ser>
        <c:ser>
          <c:idx val="2"/>
          <c:order val="2"/>
          <c:tx>
            <c:v>Submissive</c:v>
          </c:tx>
          <c:invertIfNegative val="0"/>
          <c:errBars>
            <c:errBarType val="both"/>
            <c:errValType val="cust"/>
            <c:noEndCap val="0"/>
            <c:plus>
              <c:numRef>
                <c:f>principe3!$E$19</c:f>
                <c:numCache>
                  <c:formatCode>General</c:formatCode>
                  <c:ptCount val="1"/>
                  <c:pt idx="0">
                    <c:v>0.66666666666666685</c:v>
                  </c:pt>
                </c:numCache>
              </c:numRef>
            </c:plus>
            <c:minus>
              <c:numRef>
                <c:f>principe3!$E$19</c:f>
                <c:numCache>
                  <c:formatCode>General</c:formatCode>
                  <c:ptCount val="1"/>
                  <c:pt idx="0">
                    <c:v>0.66666666666666685</c:v>
                  </c:pt>
                </c:numCache>
              </c:numRef>
            </c:minus>
          </c:errBars>
          <c:val>
            <c:numRef>
              <c:f>principe3!$E$18</c:f>
              <c:numCache>
                <c:formatCode>0.000</c:formatCode>
                <c:ptCount val="1"/>
                <c:pt idx="0">
                  <c:v>1.7777777777777777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30106368"/>
        <c:axId val="528545408"/>
      </c:barChart>
      <c:catAx>
        <c:axId val="530106368"/>
        <c:scaling>
          <c:orientation val="minMax"/>
        </c:scaling>
        <c:delete val="1"/>
        <c:axPos val="b"/>
        <c:majorTickMark val="out"/>
        <c:minorTickMark val="none"/>
        <c:tickLblPos val="nextTo"/>
        <c:crossAx val="528545408"/>
        <c:crosses val="autoZero"/>
        <c:auto val="1"/>
        <c:lblAlgn val="ctr"/>
        <c:lblOffset val="100"/>
        <c:noMultiLvlLbl val="0"/>
      </c:catAx>
      <c:valAx>
        <c:axId val="52854540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0.000" sourceLinked="1"/>
        <c:majorTickMark val="out"/>
        <c:minorTickMark val="none"/>
        <c:tickLblPos val="nextTo"/>
        <c:crossAx val="5301063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noFill/>
    <a:ln>
      <a:solidFill>
        <a:schemeClr val="tx1"/>
      </a:solidFill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/>
              <a:t>Agent is being leaded in the dialogue</a:t>
            </a:r>
          </a:p>
        </c:rich>
      </c:tx>
      <c:layout/>
      <c:overlay val="0"/>
      <c:spPr>
        <a:ln>
          <a:solidFill>
            <a:schemeClr val="tx1"/>
          </a:solidFill>
        </a:ln>
      </c:spPr>
    </c:title>
    <c:autoTitleDeleted val="0"/>
    <c:plotArea>
      <c:layout>
        <c:manualLayout>
          <c:layoutTarget val="inner"/>
          <c:xMode val="edge"/>
          <c:yMode val="edge"/>
          <c:x val="0.10708573928258967"/>
          <c:y val="0.31223953214969463"/>
          <c:w val="0.67352602799650041"/>
          <c:h val="0.65568493262868244"/>
        </c:manualLayout>
      </c:layout>
      <c:barChart>
        <c:barDir val="col"/>
        <c:grouping val="clustered"/>
        <c:varyColors val="0"/>
        <c:ser>
          <c:idx val="0"/>
          <c:order val="0"/>
          <c:tx>
            <c:v>Dominant</c:v>
          </c:tx>
          <c:spPr>
            <a:pattFill prst="dkVert">
              <a:fgClr>
                <a:schemeClr val="accent1"/>
              </a:fgClr>
              <a:bgClr>
                <a:schemeClr val="bg1"/>
              </a:bgClr>
            </a:pattFill>
          </c:spPr>
          <c:invertIfNegative val="0"/>
          <c:errBars>
            <c:errBarType val="both"/>
            <c:errValType val="cust"/>
            <c:noEndCap val="0"/>
            <c:plus>
              <c:numRef>
                <c:f>principe3!$C$19</c:f>
                <c:numCache>
                  <c:formatCode>General</c:formatCode>
                  <c:ptCount val="1"/>
                  <c:pt idx="0">
                    <c:v>0.66666666666666685</c:v>
                  </c:pt>
                </c:numCache>
              </c:numRef>
            </c:plus>
            <c:minus>
              <c:numRef>
                <c:f>principe3!$C$19</c:f>
                <c:numCache>
                  <c:formatCode>General</c:formatCode>
                  <c:ptCount val="1"/>
                  <c:pt idx="0">
                    <c:v>0.66666666666666685</c:v>
                  </c:pt>
                </c:numCache>
              </c:numRef>
            </c:minus>
          </c:errBars>
          <c:val>
            <c:numRef>
              <c:f>principe3!$C$18</c:f>
              <c:numCache>
                <c:formatCode>0.000</c:formatCode>
                <c:ptCount val="1"/>
                <c:pt idx="0">
                  <c:v>1.7777777777777777</c:v>
                </c:pt>
              </c:numCache>
            </c:numRef>
          </c:val>
        </c:ser>
        <c:ser>
          <c:idx val="1"/>
          <c:order val="1"/>
          <c:tx>
            <c:v>Peer</c:v>
          </c:tx>
          <c:spPr>
            <a:pattFill prst="lgCheck">
              <a:fgClr>
                <a:schemeClr val="accent2"/>
              </a:fgClr>
              <a:bgClr>
                <a:schemeClr val="bg1"/>
              </a:bgClr>
            </a:pattFill>
          </c:spPr>
          <c:invertIfNegative val="0"/>
          <c:errBars>
            <c:errBarType val="both"/>
            <c:errValType val="cust"/>
            <c:noEndCap val="0"/>
            <c:plus>
              <c:numRef>
                <c:f>principe3!$I$19</c:f>
                <c:numCache>
                  <c:formatCode>General</c:formatCode>
                  <c:ptCount val="1"/>
                  <c:pt idx="0">
                    <c:v>1.3259870882635918</c:v>
                  </c:pt>
                </c:numCache>
              </c:numRef>
            </c:plus>
            <c:minus>
              <c:numRef>
                <c:f>principe3!$I$19</c:f>
                <c:numCache>
                  <c:formatCode>General</c:formatCode>
                  <c:ptCount val="1"/>
                  <c:pt idx="0">
                    <c:v>1.3259870882635918</c:v>
                  </c:pt>
                </c:numCache>
              </c:numRef>
            </c:minus>
          </c:errBars>
          <c:val>
            <c:numRef>
              <c:f>principe3!$I$18</c:f>
              <c:numCache>
                <c:formatCode>0.000</c:formatCode>
                <c:ptCount val="1"/>
                <c:pt idx="0">
                  <c:v>3.2857142857142856</c:v>
                </c:pt>
              </c:numCache>
            </c:numRef>
          </c:val>
        </c:ser>
        <c:ser>
          <c:idx val="2"/>
          <c:order val="2"/>
          <c:tx>
            <c:v>Submissive</c:v>
          </c:tx>
          <c:invertIfNegative val="0"/>
          <c:errBars>
            <c:errBarType val="both"/>
            <c:errValType val="cust"/>
            <c:noEndCap val="0"/>
            <c:plus>
              <c:numRef>
                <c:f>principe3!$F$19</c:f>
                <c:numCache>
                  <c:formatCode>General</c:formatCode>
                  <c:ptCount val="1"/>
                  <c:pt idx="0">
                    <c:v>0.8660254037844386</c:v>
                  </c:pt>
                </c:numCache>
              </c:numRef>
            </c:plus>
            <c:minus>
              <c:numRef>
                <c:f>principe3!$F$19</c:f>
                <c:numCache>
                  <c:formatCode>General</c:formatCode>
                  <c:ptCount val="1"/>
                  <c:pt idx="0">
                    <c:v>0.8660254037844386</c:v>
                  </c:pt>
                </c:numCache>
              </c:numRef>
            </c:minus>
          </c:errBars>
          <c:val>
            <c:numRef>
              <c:f>principe3!$F$18</c:f>
              <c:numCache>
                <c:formatCode>0.000</c:formatCode>
                <c:ptCount val="1"/>
                <c:pt idx="0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30654720"/>
        <c:axId val="529801216"/>
      </c:barChart>
      <c:catAx>
        <c:axId val="530654720"/>
        <c:scaling>
          <c:orientation val="minMax"/>
        </c:scaling>
        <c:delete val="1"/>
        <c:axPos val="b"/>
        <c:majorTickMark val="out"/>
        <c:minorTickMark val="none"/>
        <c:tickLblPos val="nextTo"/>
        <c:crossAx val="529801216"/>
        <c:crosses val="autoZero"/>
        <c:auto val="1"/>
        <c:lblAlgn val="ctr"/>
        <c:lblOffset val="100"/>
        <c:noMultiLvlLbl val="0"/>
      </c:catAx>
      <c:valAx>
        <c:axId val="529801216"/>
        <c:scaling>
          <c:orientation val="minMax"/>
        </c:scaling>
        <c:delete val="0"/>
        <c:axPos val="l"/>
        <c:numFmt formatCode="0.000" sourceLinked="1"/>
        <c:majorTickMark val="out"/>
        <c:minorTickMark val="none"/>
        <c:tickLblPos val="nextTo"/>
        <c:crossAx val="5306547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5838954505686784"/>
          <c:y val="0.60505430470325317"/>
          <c:w val="0.17216601049868765"/>
          <c:h val="0.15672634906422658"/>
        </c:manualLayout>
      </c:layout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0.25976</cdr:x>
      <cdr:y>0.35381</cdr:y>
    </cdr:from>
    <cdr:to>
      <cdr:x>0.41726</cdr:x>
      <cdr:y>0.41625</cdr:y>
    </cdr:to>
    <cdr:sp macro="" textlink="">
      <cdr:nvSpPr>
        <cdr:cNvPr id="22" name="ZoneTexte 21"/>
        <cdr:cNvSpPr txBox="1"/>
      </cdr:nvSpPr>
      <cdr:spPr>
        <a:xfrm xmlns:a="http://schemas.openxmlformats.org/drawingml/2006/main">
          <a:off x="1187624" y="1224136"/>
          <a:ext cx="720080" cy="2160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fr-FR" sz="1100" dirty="0" smtClean="0"/>
            <a:t>P&gt;0,05</a:t>
          </a:r>
        </a:p>
        <a:p xmlns:a="http://schemas.openxmlformats.org/drawingml/2006/main">
          <a:endParaRPr lang="fr-FR" sz="1100" dirty="0"/>
        </a:p>
      </cdr:txBody>
    </cdr:sp>
  </cdr:relSizeAnchor>
  <cdr:relSizeAnchor xmlns:cdr="http://schemas.openxmlformats.org/drawingml/2006/chartDrawing">
    <cdr:from>
      <cdr:x>0.48824</cdr:x>
      <cdr:y>0.35381</cdr:y>
    </cdr:from>
    <cdr:to>
      <cdr:x>0.61424</cdr:x>
      <cdr:y>0.41317</cdr:y>
    </cdr:to>
    <cdr:sp macro="" textlink="">
      <cdr:nvSpPr>
        <cdr:cNvPr id="25" name="ZoneTexte 24"/>
        <cdr:cNvSpPr txBox="1"/>
      </cdr:nvSpPr>
      <cdr:spPr>
        <a:xfrm xmlns:a="http://schemas.openxmlformats.org/drawingml/2006/main">
          <a:off x="2232247" y="1224136"/>
          <a:ext cx="576065" cy="205358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fr-FR" sz="1100" dirty="0" smtClean="0"/>
            <a:t>P&gt;0,05</a:t>
          </a:r>
          <a:endParaRPr lang="fr-FR" sz="1100" dirty="0"/>
        </a:p>
      </cdr:txBody>
    </cdr:sp>
  </cdr:relSizeAnchor>
  <cdr:relSizeAnchor xmlns:cdr="http://schemas.openxmlformats.org/drawingml/2006/chartDrawing">
    <cdr:from>
      <cdr:x>0.37799</cdr:x>
      <cdr:y>0.24975</cdr:y>
    </cdr:from>
    <cdr:to>
      <cdr:x>0.50399</cdr:x>
      <cdr:y>0.30911</cdr:y>
    </cdr:to>
    <cdr:sp macro="" textlink="">
      <cdr:nvSpPr>
        <cdr:cNvPr id="30" name="ZoneTexte 1"/>
        <cdr:cNvSpPr txBox="1"/>
      </cdr:nvSpPr>
      <cdr:spPr>
        <a:xfrm xmlns:a="http://schemas.openxmlformats.org/drawingml/2006/main">
          <a:off x="1728191" y="864096"/>
          <a:ext cx="576065" cy="205358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100" dirty="0" smtClean="0"/>
            <a:t>P&gt;0,05</a:t>
          </a:r>
          <a:endParaRPr lang="fr-FR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CBEA-936F-4F05-85AA-285EEFFF4B60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FEB-9E2B-4117-B013-B9BE853CD4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46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CBEA-936F-4F05-85AA-285EEFFF4B60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FEB-9E2B-4117-B013-B9BE853CD4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41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CBEA-936F-4F05-85AA-285EEFFF4B60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FEB-9E2B-4117-B013-B9BE853CD4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98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CBEA-936F-4F05-85AA-285EEFFF4B60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FEB-9E2B-4117-B013-B9BE853CD4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721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CBEA-936F-4F05-85AA-285EEFFF4B60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FEB-9E2B-4117-B013-B9BE853CD4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58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CBEA-936F-4F05-85AA-285EEFFF4B60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FEB-9E2B-4117-B013-B9BE853CD4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71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CBEA-936F-4F05-85AA-285EEFFF4B60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FEB-9E2B-4117-B013-B9BE853CD4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70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CBEA-936F-4F05-85AA-285EEFFF4B60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FEB-9E2B-4117-B013-B9BE853CD4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48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CBEA-936F-4F05-85AA-285EEFFF4B60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FEB-9E2B-4117-B013-B9BE853CD4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301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CBEA-936F-4F05-85AA-285EEFFF4B60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FEB-9E2B-4117-B013-B9BE853CD4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07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CBEA-936F-4F05-85AA-285EEFFF4B60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7FEB-9E2B-4117-B013-B9BE853CD4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81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7CBEA-936F-4F05-85AA-285EEFFF4B60}" type="datetimeFigureOut">
              <a:rPr lang="fr-FR" smtClean="0"/>
              <a:t>10/10/2016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57FEB-9E2B-4117-B013-B9BE853CD4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47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e 40"/>
          <p:cNvGrpSpPr/>
          <p:nvPr/>
        </p:nvGrpSpPr>
        <p:grpSpPr>
          <a:xfrm>
            <a:off x="2339752" y="2060848"/>
            <a:ext cx="4248472" cy="3459832"/>
            <a:chOff x="2339752" y="2060848"/>
            <a:chExt cx="4248472" cy="3459832"/>
          </a:xfrm>
        </p:grpSpPr>
        <p:graphicFrame>
          <p:nvGraphicFramePr>
            <p:cNvPr id="4" name="Graphique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05804040"/>
                </p:ext>
              </p:extLst>
            </p:nvPr>
          </p:nvGraphicFramePr>
          <p:xfrm>
            <a:off x="2339752" y="2060848"/>
            <a:ext cx="4248472" cy="345983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16" name="Groupe 15"/>
            <p:cNvGrpSpPr/>
            <p:nvPr/>
          </p:nvGrpSpPr>
          <p:grpSpPr>
            <a:xfrm>
              <a:off x="3491880" y="3501008"/>
              <a:ext cx="864096" cy="504056"/>
              <a:chOff x="1259632" y="1124744"/>
              <a:chExt cx="864096" cy="504056"/>
            </a:xfrm>
          </p:grpSpPr>
          <p:cxnSp>
            <p:nvCxnSpPr>
              <p:cNvPr id="17" name="Connecteur droit 16"/>
              <p:cNvCxnSpPr/>
              <p:nvPr/>
            </p:nvCxnSpPr>
            <p:spPr>
              <a:xfrm flipV="1">
                <a:off x="1259632" y="1124744"/>
                <a:ext cx="0" cy="5040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/>
              <p:cNvCxnSpPr/>
              <p:nvPr/>
            </p:nvCxnSpPr>
            <p:spPr>
              <a:xfrm flipV="1">
                <a:off x="2123728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/>
              <p:cNvCxnSpPr/>
              <p:nvPr/>
            </p:nvCxnSpPr>
            <p:spPr>
              <a:xfrm>
                <a:off x="1259632" y="1124744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e 21"/>
            <p:cNvGrpSpPr/>
            <p:nvPr/>
          </p:nvGrpSpPr>
          <p:grpSpPr>
            <a:xfrm>
              <a:off x="4427984" y="3501008"/>
              <a:ext cx="864096" cy="252028"/>
              <a:chOff x="1259632" y="1124744"/>
              <a:chExt cx="864096" cy="252028"/>
            </a:xfrm>
          </p:grpSpPr>
          <p:cxnSp>
            <p:nvCxnSpPr>
              <p:cNvPr id="23" name="Connecteur droit 22"/>
              <p:cNvCxnSpPr/>
              <p:nvPr/>
            </p:nvCxnSpPr>
            <p:spPr>
              <a:xfrm flipV="1">
                <a:off x="1259632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/>
              <p:cNvCxnSpPr/>
              <p:nvPr/>
            </p:nvCxnSpPr>
            <p:spPr>
              <a:xfrm flipV="1">
                <a:off x="2123728" y="1124744"/>
                <a:ext cx="0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/>
              <p:cNvCxnSpPr/>
              <p:nvPr/>
            </p:nvCxnSpPr>
            <p:spPr>
              <a:xfrm>
                <a:off x="1259632" y="1124744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e 36"/>
            <p:cNvGrpSpPr/>
            <p:nvPr/>
          </p:nvGrpSpPr>
          <p:grpSpPr>
            <a:xfrm>
              <a:off x="3599892" y="3140968"/>
              <a:ext cx="1656184" cy="108012"/>
              <a:chOff x="1259632" y="1124744"/>
              <a:chExt cx="1656184" cy="108012"/>
            </a:xfrm>
          </p:grpSpPr>
          <p:cxnSp>
            <p:nvCxnSpPr>
              <p:cNvPr id="38" name="Connecteur droit 37"/>
              <p:cNvCxnSpPr/>
              <p:nvPr/>
            </p:nvCxnSpPr>
            <p:spPr>
              <a:xfrm flipV="1">
                <a:off x="1259632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/>
              <p:cNvCxnSpPr/>
              <p:nvPr/>
            </p:nvCxnSpPr>
            <p:spPr>
              <a:xfrm flipV="1">
                <a:off x="2915816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/>
              <p:cNvCxnSpPr/>
              <p:nvPr/>
            </p:nvCxnSpPr>
            <p:spPr>
              <a:xfrm>
                <a:off x="1259632" y="1124744"/>
                <a:ext cx="165618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2072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2286000" y="1772816"/>
            <a:ext cx="4230216" cy="3960440"/>
            <a:chOff x="2286000" y="2057400"/>
            <a:chExt cx="4230216" cy="3675856"/>
          </a:xfrm>
        </p:grpSpPr>
        <p:graphicFrame>
          <p:nvGraphicFramePr>
            <p:cNvPr id="4" name="Graphique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53200002"/>
                </p:ext>
              </p:extLst>
            </p:nvPr>
          </p:nvGraphicFramePr>
          <p:xfrm>
            <a:off x="2286000" y="2057400"/>
            <a:ext cx="4230216" cy="36758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37" name="Groupe 36"/>
            <p:cNvGrpSpPr/>
            <p:nvPr/>
          </p:nvGrpSpPr>
          <p:grpSpPr>
            <a:xfrm>
              <a:off x="3275856" y="2888939"/>
              <a:ext cx="1800200" cy="1116125"/>
              <a:chOff x="3275856" y="2816931"/>
              <a:chExt cx="1800200" cy="1116125"/>
            </a:xfrm>
          </p:grpSpPr>
          <p:grpSp>
            <p:nvGrpSpPr>
              <p:cNvPr id="5" name="Groupe 4"/>
              <p:cNvGrpSpPr/>
              <p:nvPr/>
            </p:nvGrpSpPr>
            <p:grpSpPr>
              <a:xfrm>
                <a:off x="3275856" y="2816932"/>
                <a:ext cx="1800200" cy="1116124"/>
                <a:chOff x="3491880" y="3248980"/>
                <a:chExt cx="1800200" cy="1116124"/>
              </a:xfrm>
            </p:grpSpPr>
            <p:grpSp>
              <p:nvGrpSpPr>
                <p:cNvPr id="6" name="Groupe 5"/>
                <p:cNvGrpSpPr/>
                <p:nvPr/>
              </p:nvGrpSpPr>
              <p:grpSpPr>
                <a:xfrm>
                  <a:off x="3491880" y="3501008"/>
                  <a:ext cx="864096" cy="144016"/>
                  <a:chOff x="1259632" y="1124744"/>
                  <a:chExt cx="864096" cy="144016"/>
                </a:xfrm>
              </p:grpSpPr>
              <p:cxnSp>
                <p:nvCxnSpPr>
                  <p:cNvPr id="15" name="Connecteur droit 14"/>
                  <p:cNvCxnSpPr/>
                  <p:nvPr/>
                </p:nvCxnSpPr>
                <p:spPr>
                  <a:xfrm flipV="1">
                    <a:off x="1259632" y="1124744"/>
                    <a:ext cx="0" cy="14401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Connecteur droit 15"/>
                  <p:cNvCxnSpPr/>
                  <p:nvPr/>
                </p:nvCxnSpPr>
                <p:spPr>
                  <a:xfrm flipV="1">
                    <a:off x="2123728" y="1124744"/>
                    <a:ext cx="0" cy="10801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Connecteur droit 16"/>
                  <p:cNvCxnSpPr/>
                  <p:nvPr/>
                </p:nvCxnSpPr>
                <p:spPr>
                  <a:xfrm>
                    <a:off x="1259632" y="1124744"/>
                    <a:ext cx="86409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Groupe 6"/>
                <p:cNvGrpSpPr/>
                <p:nvPr/>
              </p:nvGrpSpPr>
              <p:grpSpPr>
                <a:xfrm>
                  <a:off x="4427984" y="3501008"/>
                  <a:ext cx="864096" cy="864096"/>
                  <a:chOff x="1259632" y="1124744"/>
                  <a:chExt cx="864096" cy="864096"/>
                </a:xfrm>
              </p:grpSpPr>
              <p:cxnSp>
                <p:nvCxnSpPr>
                  <p:cNvPr id="12" name="Connecteur droit 11"/>
                  <p:cNvCxnSpPr/>
                  <p:nvPr/>
                </p:nvCxnSpPr>
                <p:spPr>
                  <a:xfrm flipV="1">
                    <a:off x="1259632" y="1124744"/>
                    <a:ext cx="0" cy="10801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Connecteur droit 12"/>
                  <p:cNvCxnSpPr/>
                  <p:nvPr/>
                </p:nvCxnSpPr>
                <p:spPr>
                  <a:xfrm flipV="1">
                    <a:off x="2123728" y="1124744"/>
                    <a:ext cx="0" cy="86409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necteur droit 13"/>
                  <p:cNvCxnSpPr/>
                  <p:nvPr/>
                </p:nvCxnSpPr>
                <p:spPr>
                  <a:xfrm>
                    <a:off x="1259632" y="1124744"/>
                    <a:ext cx="86409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" name="Groupe 7"/>
                <p:cNvGrpSpPr/>
                <p:nvPr/>
              </p:nvGrpSpPr>
              <p:grpSpPr>
                <a:xfrm>
                  <a:off x="3599892" y="3248980"/>
                  <a:ext cx="1656184" cy="108012"/>
                  <a:chOff x="1259632" y="1232756"/>
                  <a:chExt cx="1656184" cy="108012"/>
                </a:xfrm>
              </p:grpSpPr>
              <p:cxnSp>
                <p:nvCxnSpPr>
                  <p:cNvPr id="9" name="Connecteur droit 8"/>
                  <p:cNvCxnSpPr/>
                  <p:nvPr/>
                </p:nvCxnSpPr>
                <p:spPr>
                  <a:xfrm flipV="1">
                    <a:off x="1259632" y="1232756"/>
                    <a:ext cx="0" cy="10801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Connecteur droit 9"/>
                  <p:cNvCxnSpPr/>
                  <p:nvPr/>
                </p:nvCxnSpPr>
                <p:spPr>
                  <a:xfrm flipV="1">
                    <a:off x="2915816" y="1232756"/>
                    <a:ext cx="0" cy="10801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Connecteur droit 10"/>
                  <p:cNvCxnSpPr/>
                  <p:nvPr/>
                </p:nvCxnSpPr>
                <p:spPr>
                  <a:xfrm>
                    <a:off x="1259632" y="1232756"/>
                    <a:ext cx="165618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1" name="ZoneTexte 20"/>
              <p:cNvSpPr txBox="1"/>
              <p:nvPr/>
            </p:nvSpPr>
            <p:spPr>
              <a:xfrm>
                <a:off x="4303073" y="2816932"/>
                <a:ext cx="6158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P=0,01</a:t>
                </a:r>
                <a:endParaRPr lang="fr-FR" sz="1600" dirty="0"/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3399967" y="2816931"/>
                <a:ext cx="69442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P=0,001</a:t>
                </a:r>
                <a:endParaRPr lang="fr-FR" sz="1600" dirty="0"/>
              </a:p>
            </p:txBody>
          </p:sp>
        </p:grpSp>
        <p:sp>
          <p:nvSpPr>
            <p:cNvPr id="36" name="ZoneTexte 35"/>
            <p:cNvSpPr txBox="1"/>
            <p:nvPr/>
          </p:nvSpPr>
          <p:spPr>
            <a:xfrm>
              <a:off x="3899576" y="2651062"/>
              <a:ext cx="72968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P&lt; 0,001</a:t>
              </a:r>
              <a:endParaRPr lang="fr-F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642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/>
          <p:cNvGrpSpPr/>
          <p:nvPr/>
        </p:nvGrpSpPr>
        <p:grpSpPr>
          <a:xfrm>
            <a:off x="2267744" y="2060848"/>
            <a:ext cx="4392488" cy="3456384"/>
            <a:chOff x="2267744" y="2060848"/>
            <a:chExt cx="4392488" cy="3456384"/>
          </a:xfrm>
        </p:grpSpPr>
        <p:graphicFrame>
          <p:nvGraphicFramePr>
            <p:cNvPr id="4" name="Graphique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63795826"/>
                </p:ext>
              </p:extLst>
            </p:nvPr>
          </p:nvGraphicFramePr>
          <p:xfrm>
            <a:off x="2267744" y="2060848"/>
            <a:ext cx="4392488" cy="34563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5" name="Groupe 4"/>
            <p:cNvGrpSpPr/>
            <p:nvPr/>
          </p:nvGrpSpPr>
          <p:grpSpPr>
            <a:xfrm>
              <a:off x="3347864" y="2769895"/>
              <a:ext cx="1800200" cy="612068"/>
              <a:chOff x="3491880" y="3140968"/>
              <a:chExt cx="1800200" cy="612068"/>
            </a:xfrm>
          </p:grpSpPr>
          <p:grpSp>
            <p:nvGrpSpPr>
              <p:cNvPr id="6" name="Groupe 5"/>
              <p:cNvGrpSpPr/>
              <p:nvPr/>
            </p:nvGrpSpPr>
            <p:grpSpPr>
              <a:xfrm>
                <a:off x="3491880" y="3501008"/>
                <a:ext cx="864096" cy="252028"/>
                <a:chOff x="1259632" y="1124744"/>
                <a:chExt cx="864096" cy="252028"/>
              </a:xfrm>
            </p:grpSpPr>
            <p:cxnSp>
              <p:nvCxnSpPr>
                <p:cNvPr id="15" name="Connecteur droit 14"/>
                <p:cNvCxnSpPr/>
                <p:nvPr/>
              </p:nvCxnSpPr>
              <p:spPr>
                <a:xfrm flipV="1">
                  <a:off x="1259632" y="1124744"/>
                  <a:ext cx="0" cy="12601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necteur droit 15"/>
                <p:cNvCxnSpPr/>
                <p:nvPr/>
              </p:nvCxnSpPr>
              <p:spPr>
                <a:xfrm flipV="1">
                  <a:off x="2123728" y="1124744"/>
                  <a:ext cx="0" cy="25202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eur droit 16"/>
                <p:cNvCxnSpPr/>
                <p:nvPr/>
              </p:nvCxnSpPr>
              <p:spPr>
                <a:xfrm>
                  <a:off x="1259632" y="1124744"/>
                  <a:ext cx="86409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e 6"/>
              <p:cNvGrpSpPr/>
              <p:nvPr/>
            </p:nvGrpSpPr>
            <p:grpSpPr>
              <a:xfrm>
                <a:off x="4427984" y="3501008"/>
                <a:ext cx="864096" cy="252028"/>
                <a:chOff x="1259632" y="1124744"/>
                <a:chExt cx="864096" cy="252028"/>
              </a:xfrm>
            </p:grpSpPr>
            <p:cxnSp>
              <p:nvCxnSpPr>
                <p:cNvPr id="12" name="Connecteur droit 11"/>
                <p:cNvCxnSpPr/>
                <p:nvPr/>
              </p:nvCxnSpPr>
              <p:spPr>
                <a:xfrm flipV="1">
                  <a:off x="1259632" y="1124744"/>
                  <a:ext cx="0" cy="25202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/>
                <p:cNvCxnSpPr/>
                <p:nvPr/>
              </p:nvCxnSpPr>
              <p:spPr>
                <a:xfrm flipV="1">
                  <a:off x="2123728" y="1124744"/>
                  <a:ext cx="0" cy="25202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/>
                <p:cNvCxnSpPr/>
                <p:nvPr/>
              </p:nvCxnSpPr>
              <p:spPr>
                <a:xfrm>
                  <a:off x="1259632" y="1124744"/>
                  <a:ext cx="86409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e 7"/>
              <p:cNvGrpSpPr/>
              <p:nvPr/>
            </p:nvGrpSpPr>
            <p:grpSpPr>
              <a:xfrm>
                <a:off x="3599892" y="3140968"/>
                <a:ext cx="1656184" cy="108012"/>
                <a:chOff x="1259632" y="1124744"/>
                <a:chExt cx="1656184" cy="108012"/>
              </a:xfrm>
            </p:grpSpPr>
            <p:cxnSp>
              <p:nvCxnSpPr>
                <p:cNvPr id="9" name="Connecteur droit 8"/>
                <p:cNvCxnSpPr/>
                <p:nvPr/>
              </p:nvCxnSpPr>
              <p:spPr>
                <a:xfrm flipV="1">
                  <a:off x="1259632" y="1124744"/>
                  <a:ext cx="0" cy="1080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necteur droit 9"/>
                <p:cNvCxnSpPr/>
                <p:nvPr/>
              </p:nvCxnSpPr>
              <p:spPr>
                <a:xfrm flipV="1">
                  <a:off x="2915816" y="1124744"/>
                  <a:ext cx="0" cy="10801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necteur droit 10"/>
                <p:cNvCxnSpPr/>
                <p:nvPr/>
              </p:nvCxnSpPr>
              <p:spPr>
                <a:xfrm>
                  <a:off x="1259632" y="1124744"/>
                  <a:ext cx="165618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" name="ZoneTexte 23"/>
            <p:cNvSpPr txBox="1"/>
            <p:nvPr/>
          </p:nvSpPr>
          <p:spPr>
            <a:xfrm>
              <a:off x="4375081" y="2924944"/>
              <a:ext cx="6158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P&gt;0,05</a:t>
              </a:r>
              <a:endParaRPr lang="fr-FR" sz="1600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3471975" y="2924943"/>
              <a:ext cx="6158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P&gt;0,05</a:t>
              </a:r>
              <a:endParaRPr lang="fr-FR" sz="1600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3986329" y="2564904"/>
              <a:ext cx="6158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P&gt;0,05</a:t>
              </a:r>
              <a:endParaRPr lang="fr-F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1343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9832846"/>
              </p:ext>
            </p:extLst>
          </p:nvPr>
        </p:nvGraphicFramePr>
        <p:xfrm>
          <a:off x="2267744" y="1988840"/>
          <a:ext cx="4392488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e 4"/>
          <p:cNvGrpSpPr/>
          <p:nvPr/>
        </p:nvGrpSpPr>
        <p:grpSpPr>
          <a:xfrm>
            <a:off x="3275856" y="2564904"/>
            <a:ext cx="1800200" cy="1440160"/>
            <a:chOff x="3491880" y="3140968"/>
            <a:chExt cx="1800200" cy="1440160"/>
          </a:xfrm>
        </p:grpSpPr>
        <p:grpSp>
          <p:nvGrpSpPr>
            <p:cNvPr id="6" name="Groupe 5"/>
            <p:cNvGrpSpPr/>
            <p:nvPr/>
          </p:nvGrpSpPr>
          <p:grpSpPr>
            <a:xfrm>
              <a:off x="3491880" y="3501008"/>
              <a:ext cx="864096" cy="1080120"/>
              <a:chOff x="1259632" y="1124744"/>
              <a:chExt cx="864096" cy="1080120"/>
            </a:xfrm>
          </p:grpSpPr>
          <p:cxnSp>
            <p:nvCxnSpPr>
              <p:cNvPr id="15" name="Connecteur droit 14"/>
              <p:cNvCxnSpPr/>
              <p:nvPr/>
            </p:nvCxnSpPr>
            <p:spPr>
              <a:xfrm flipV="1">
                <a:off x="1259632" y="1124744"/>
                <a:ext cx="0" cy="10801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/>
              <p:cNvCxnSpPr/>
              <p:nvPr/>
            </p:nvCxnSpPr>
            <p:spPr>
              <a:xfrm flipV="1">
                <a:off x="2123728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/>
              <p:cNvCxnSpPr/>
              <p:nvPr/>
            </p:nvCxnSpPr>
            <p:spPr>
              <a:xfrm>
                <a:off x="1259632" y="1124744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e 6"/>
            <p:cNvGrpSpPr/>
            <p:nvPr/>
          </p:nvGrpSpPr>
          <p:grpSpPr>
            <a:xfrm>
              <a:off x="4427984" y="3501008"/>
              <a:ext cx="864096" cy="252028"/>
              <a:chOff x="1259632" y="1124744"/>
              <a:chExt cx="864096" cy="252028"/>
            </a:xfrm>
          </p:grpSpPr>
          <p:cxnSp>
            <p:nvCxnSpPr>
              <p:cNvPr id="12" name="Connecteur droit 11"/>
              <p:cNvCxnSpPr/>
              <p:nvPr/>
            </p:nvCxnSpPr>
            <p:spPr>
              <a:xfrm flipV="1">
                <a:off x="1259632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 flipV="1">
                <a:off x="2123728" y="1124744"/>
                <a:ext cx="0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>
                <a:off x="1259632" y="1124744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>
              <a:off x="3599892" y="3140968"/>
              <a:ext cx="1656184" cy="108012"/>
              <a:chOff x="1259632" y="1124744"/>
              <a:chExt cx="1656184" cy="108012"/>
            </a:xfrm>
          </p:grpSpPr>
          <p:cxnSp>
            <p:nvCxnSpPr>
              <p:cNvPr id="9" name="Connecteur droit 8"/>
              <p:cNvCxnSpPr/>
              <p:nvPr/>
            </p:nvCxnSpPr>
            <p:spPr>
              <a:xfrm flipV="1">
                <a:off x="1259632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flipV="1">
                <a:off x="2915816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1259632" y="1124744"/>
                <a:ext cx="165618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ZoneTexte 18"/>
          <p:cNvSpPr txBox="1"/>
          <p:nvPr/>
        </p:nvSpPr>
        <p:spPr>
          <a:xfrm>
            <a:off x="4375081" y="2708920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P&gt;0,05</a:t>
            </a:r>
            <a:endParaRPr lang="fr-FR" sz="1600" dirty="0"/>
          </a:p>
        </p:txBody>
      </p:sp>
      <p:sp>
        <p:nvSpPr>
          <p:cNvPr id="20" name="ZoneTexte 19"/>
          <p:cNvSpPr txBox="1"/>
          <p:nvPr/>
        </p:nvSpPr>
        <p:spPr>
          <a:xfrm>
            <a:off x="3471975" y="2708919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P=0,01</a:t>
            </a:r>
            <a:endParaRPr lang="fr-FR" sz="1600" dirty="0"/>
          </a:p>
        </p:txBody>
      </p:sp>
      <p:sp>
        <p:nvSpPr>
          <p:cNvPr id="21" name="ZoneTexte 20"/>
          <p:cNvSpPr txBox="1"/>
          <p:nvPr/>
        </p:nvSpPr>
        <p:spPr>
          <a:xfrm>
            <a:off x="3986329" y="2348880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P=0,01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86826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2742508"/>
              </p:ext>
            </p:extLst>
          </p:nvPr>
        </p:nvGraphicFramePr>
        <p:xfrm>
          <a:off x="2286000" y="2057400"/>
          <a:ext cx="4572000" cy="396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e 4"/>
          <p:cNvGrpSpPr/>
          <p:nvPr/>
        </p:nvGrpSpPr>
        <p:grpSpPr>
          <a:xfrm>
            <a:off x="3491880" y="2708920"/>
            <a:ext cx="1800200" cy="1152128"/>
            <a:chOff x="3491880" y="3140968"/>
            <a:chExt cx="1800200" cy="1152128"/>
          </a:xfrm>
        </p:grpSpPr>
        <p:grpSp>
          <p:nvGrpSpPr>
            <p:cNvPr id="6" name="Groupe 5"/>
            <p:cNvGrpSpPr/>
            <p:nvPr/>
          </p:nvGrpSpPr>
          <p:grpSpPr>
            <a:xfrm>
              <a:off x="3491880" y="3501008"/>
              <a:ext cx="864096" cy="396044"/>
              <a:chOff x="1259632" y="1124744"/>
              <a:chExt cx="864096" cy="396044"/>
            </a:xfrm>
          </p:grpSpPr>
          <p:cxnSp>
            <p:nvCxnSpPr>
              <p:cNvPr id="15" name="Connecteur droit 14"/>
              <p:cNvCxnSpPr/>
              <p:nvPr/>
            </p:nvCxnSpPr>
            <p:spPr>
              <a:xfrm flipV="1">
                <a:off x="1259632" y="1124744"/>
                <a:ext cx="0" cy="3960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/>
              <p:cNvCxnSpPr/>
              <p:nvPr/>
            </p:nvCxnSpPr>
            <p:spPr>
              <a:xfrm flipV="1">
                <a:off x="2123728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/>
              <p:cNvCxnSpPr/>
              <p:nvPr/>
            </p:nvCxnSpPr>
            <p:spPr>
              <a:xfrm>
                <a:off x="1259632" y="1124744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e 6"/>
            <p:cNvGrpSpPr/>
            <p:nvPr/>
          </p:nvGrpSpPr>
          <p:grpSpPr>
            <a:xfrm>
              <a:off x="4427984" y="3501008"/>
              <a:ext cx="864096" cy="792088"/>
              <a:chOff x="1259632" y="1124744"/>
              <a:chExt cx="864096" cy="792088"/>
            </a:xfrm>
          </p:grpSpPr>
          <p:cxnSp>
            <p:nvCxnSpPr>
              <p:cNvPr id="12" name="Connecteur droit 11"/>
              <p:cNvCxnSpPr/>
              <p:nvPr/>
            </p:nvCxnSpPr>
            <p:spPr>
              <a:xfrm flipV="1">
                <a:off x="1259632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 flipV="1">
                <a:off x="2123728" y="1124744"/>
                <a:ext cx="0" cy="7920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>
                <a:off x="1259632" y="1124744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>
              <a:off x="3599892" y="3140968"/>
              <a:ext cx="1656184" cy="108012"/>
              <a:chOff x="1259632" y="1124744"/>
              <a:chExt cx="1656184" cy="108012"/>
            </a:xfrm>
          </p:grpSpPr>
          <p:cxnSp>
            <p:nvCxnSpPr>
              <p:cNvPr id="9" name="Connecteur droit 8"/>
              <p:cNvCxnSpPr/>
              <p:nvPr/>
            </p:nvCxnSpPr>
            <p:spPr>
              <a:xfrm flipV="1">
                <a:off x="1259632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flipV="1">
                <a:off x="2915816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1259632" y="1124744"/>
                <a:ext cx="165618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ZoneTexte 17"/>
          <p:cNvSpPr txBox="1"/>
          <p:nvPr/>
        </p:nvSpPr>
        <p:spPr>
          <a:xfrm>
            <a:off x="4591105" y="2863969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P&lt;0,01</a:t>
            </a:r>
            <a:endParaRPr lang="fr-FR" sz="1600" dirty="0"/>
          </a:p>
        </p:txBody>
      </p:sp>
      <p:sp>
        <p:nvSpPr>
          <p:cNvPr id="19" name="ZoneTexte 18"/>
          <p:cNvSpPr txBox="1"/>
          <p:nvPr/>
        </p:nvSpPr>
        <p:spPr>
          <a:xfrm>
            <a:off x="3687999" y="2863968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P&lt;0,01</a:t>
            </a:r>
            <a:endParaRPr lang="fr-FR" sz="1600" dirty="0"/>
          </a:p>
        </p:txBody>
      </p:sp>
      <p:sp>
        <p:nvSpPr>
          <p:cNvPr id="20" name="ZoneTexte 19"/>
          <p:cNvSpPr txBox="1"/>
          <p:nvPr/>
        </p:nvSpPr>
        <p:spPr>
          <a:xfrm>
            <a:off x="4139952" y="2503929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P=0,01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851249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051934"/>
              </p:ext>
            </p:extLst>
          </p:nvPr>
        </p:nvGraphicFramePr>
        <p:xfrm>
          <a:off x="2339752" y="2492896"/>
          <a:ext cx="4392488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e 4"/>
          <p:cNvGrpSpPr/>
          <p:nvPr/>
        </p:nvGrpSpPr>
        <p:grpSpPr>
          <a:xfrm>
            <a:off x="3347864" y="3429000"/>
            <a:ext cx="1800200" cy="1440160"/>
            <a:chOff x="3491880" y="3140968"/>
            <a:chExt cx="1800200" cy="1440160"/>
          </a:xfrm>
        </p:grpSpPr>
        <p:grpSp>
          <p:nvGrpSpPr>
            <p:cNvPr id="6" name="Groupe 5"/>
            <p:cNvGrpSpPr/>
            <p:nvPr/>
          </p:nvGrpSpPr>
          <p:grpSpPr>
            <a:xfrm>
              <a:off x="3491880" y="3501008"/>
              <a:ext cx="864096" cy="1080120"/>
              <a:chOff x="1259632" y="1124744"/>
              <a:chExt cx="864096" cy="1080120"/>
            </a:xfrm>
          </p:grpSpPr>
          <p:cxnSp>
            <p:nvCxnSpPr>
              <p:cNvPr id="15" name="Connecteur droit 14"/>
              <p:cNvCxnSpPr/>
              <p:nvPr/>
            </p:nvCxnSpPr>
            <p:spPr>
              <a:xfrm flipV="1">
                <a:off x="1259632" y="1124744"/>
                <a:ext cx="0" cy="10801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/>
              <p:cNvCxnSpPr/>
              <p:nvPr/>
            </p:nvCxnSpPr>
            <p:spPr>
              <a:xfrm flipV="1">
                <a:off x="2123728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/>
              <p:cNvCxnSpPr/>
              <p:nvPr/>
            </p:nvCxnSpPr>
            <p:spPr>
              <a:xfrm>
                <a:off x="1259632" y="1124744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e 6"/>
            <p:cNvGrpSpPr/>
            <p:nvPr/>
          </p:nvGrpSpPr>
          <p:grpSpPr>
            <a:xfrm>
              <a:off x="4427984" y="3501008"/>
              <a:ext cx="864096" cy="252028"/>
              <a:chOff x="1259632" y="1124744"/>
              <a:chExt cx="864096" cy="252028"/>
            </a:xfrm>
          </p:grpSpPr>
          <p:cxnSp>
            <p:nvCxnSpPr>
              <p:cNvPr id="12" name="Connecteur droit 11"/>
              <p:cNvCxnSpPr/>
              <p:nvPr/>
            </p:nvCxnSpPr>
            <p:spPr>
              <a:xfrm flipV="1">
                <a:off x="1259632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 flipV="1">
                <a:off x="2123728" y="1124744"/>
                <a:ext cx="0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>
                <a:off x="1259632" y="1124744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>
              <a:off x="3599892" y="3140968"/>
              <a:ext cx="1656184" cy="108012"/>
              <a:chOff x="1259632" y="1124744"/>
              <a:chExt cx="1656184" cy="108012"/>
            </a:xfrm>
          </p:grpSpPr>
          <p:cxnSp>
            <p:nvCxnSpPr>
              <p:cNvPr id="9" name="Connecteur droit 8"/>
              <p:cNvCxnSpPr/>
              <p:nvPr/>
            </p:nvCxnSpPr>
            <p:spPr>
              <a:xfrm flipV="1">
                <a:off x="1259632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flipV="1">
                <a:off x="2915816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1259632" y="1124744"/>
                <a:ext cx="165618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ZoneTexte 17"/>
          <p:cNvSpPr txBox="1"/>
          <p:nvPr/>
        </p:nvSpPr>
        <p:spPr>
          <a:xfrm>
            <a:off x="4447089" y="3573016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P&gt;0,05</a:t>
            </a:r>
            <a:endParaRPr lang="fr-FR" sz="1600" dirty="0"/>
          </a:p>
        </p:txBody>
      </p:sp>
      <p:sp>
        <p:nvSpPr>
          <p:cNvPr id="19" name="ZoneTexte 18"/>
          <p:cNvSpPr txBox="1"/>
          <p:nvPr/>
        </p:nvSpPr>
        <p:spPr>
          <a:xfrm>
            <a:off x="3543983" y="3573015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P&lt;0,01</a:t>
            </a:r>
            <a:endParaRPr lang="fr-FR" sz="1600" dirty="0"/>
          </a:p>
        </p:txBody>
      </p:sp>
      <p:sp>
        <p:nvSpPr>
          <p:cNvPr id="20" name="ZoneTexte 19"/>
          <p:cNvSpPr txBox="1"/>
          <p:nvPr/>
        </p:nvSpPr>
        <p:spPr>
          <a:xfrm>
            <a:off x="4058337" y="3212976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P&lt;0,01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49142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grpSp>
        <p:nvGrpSpPr>
          <p:cNvPr id="29" name="Groupe 28"/>
          <p:cNvGrpSpPr/>
          <p:nvPr/>
        </p:nvGrpSpPr>
        <p:grpSpPr>
          <a:xfrm>
            <a:off x="3491880" y="3140968"/>
            <a:ext cx="1800200" cy="864096"/>
            <a:chOff x="3491880" y="3140968"/>
            <a:chExt cx="1800200" cy="864096"/>
          </a:xfrm>
        </p:grpSpPr>
        <p:grpSp>
          <p:nvGrpSpPr>
            <p:cNvPr id="17" name="Groupe 16"/>
            <p:cNvGrpSpPr/>
            <p:nvPr/>
          </p:nvGrpSpPr>
          <p:grpSpPr>
            <a:xfrm>
              <a:off x="3491880" y="3501008"/>
              <a:ext cx="864096" cy="504056"/>
              <a:chOff x="1259632" y="1124744"/>
              <a:chExt cx="864096" cy="504056"/>
            </a:xfrm>
          </p:grpSpPr>
          <p:cxnSp>
            <p:nvCxnSpPr>
              <p:cNvPr id="18" name="Connecteur droit 17"/>
              <p:cNvCxnSpPr/>
              <p:nvPr/>
            </p:nvCxnSpPr>
            <p:spPr>
              <a:xfrm flipV="1">
                <a:off x="1259632" y="1124744"/>
                <a:ext cx="0" cy="5040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/>
              <p:cNvCxnSpPr/>
              <p:nvPr/>
            </p:nvCxnSpPr>
            <p:spPr>
              <a:xfrm flipV="1">
                <a:off x="2123728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/>
              <p:cNvCxnSpPr/>
              <p:nvPr/>
            </p:nvCxnSpPr>
            <p:spPr>
              <a:xfrm>
                <a:off x="1259632" y="1124744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e 20"/>
            <p:cNvGrpSpPr/>
            <p:nvPr/>
          </p:nvGrpSpPr>
          <p:grpSpPr>
            <a:xfrm>
              <a:off x="4427984" y="3501008"/>
              <a:ext cx="864096" cy="252028"/>
              <a:chOff x="1259632" y="1124744"/>
              <a:chExt cx="864096" cy="252028"/>
            </a:xfrm>
          </p:grpSpPr>
          <p:cxnSp>
            <p:nvCxnSpPr>
              <p:cNvPr id="22" name="Connecteur droit 21"/>
              <p:cNvCxnSpPr/>
              <p:nvPr/>
            </p:nvCxnSpPr>
            <p:spPr>
              <a:xfrm flipV="1">
                <a:off x="1259632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/>
              <p:cNvCxnSpPr/>
              <p:nvPr/>
            </p:nvCxnSpPr>
            <p:spPr>
              <a:xfrm flipV="1">
                <a:off x="2123728" y="1124744"/>
                <a:ext cx="0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/>
              <p:cNvCxnSpPr/>
              <p:nvPr/>
            </p:nvCxnSpPr>
            <p:spPr>
              <a:xfrm>
                <a:off x="1259632" y="1124744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e 24"/>
            <p:cNvGrpSpPr/>
            <p:nvPr/>
          </p:nvGrpSpPr>
          <p:grpSpPr>
            <a:xfrm>
              <a:off x="3599892" y="3140968"/>
              <a:ext cx="1656184" cy="108012"/>
              <a:chOff x="1259632" y="1124744"/>
              <a:chExt cx="1656184" cy="108012"/>
            </a:xfrm>
          </p:grpSpPr>
          <p:cxnSp>
            <p:nvCxnSpPr>
              <p:cNvPr id="26" name="Connecteur droit 25"/>
              <p:cNvCxnSpPr/>
              <p:nvPr/>
            </p:nvCxnSpPr>
            <p:spPr>
              <a:xfrm flipV="1">
                <a:off x="1259632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>
              <a:xfrm flipV="1">
                <a:off x="2915816" y="1124744"/>
                <a:ext cx="0" cy="1080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>
              <a:xfrm>
                <a:off x="1259632" y="1124744"/>
                <a:ext cx="165618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9136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51</Words>
  <Application>Microsoft Office PowerPoint</Application>
  <PresentationFormat>Affichage à l'écran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Lydia</dc:creator>
  <cp:lastModifiedBy>Lydia</cp:lastModifiedBy>
  <cp:revision>16</cp:revision>
  <dcterms:created xsi:type="dcterms:W3CDTF">2016-09-29T12:23:16Z</dcterms:created>
  <dcterms:modified xsi:type="dcterms:W3CDTF">2016-10-10T09:01:21Z</dcterms:modified>
</cp:coreProperties>
</file>