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256" r:id="rId2"/>
    <p:sldId id="310" r:id="rId3"/>
    <p:sldId id="316" r:id="rId4"/>
    <p:sldId id="289" r:id="rId5"/>
    <p:sldId id="319" r:id="rId6"/>
    <p:sldId id="261" r:id="rId7"/>
    <p:sldId id="267" r:id="rId8"/>
    <p:sldId id="270" r:id="rId9"/>
    <p:sldId id="320" r:id="rId10"/>
    <p:sldId id="303" r:id="rId11"/>
    <p:sldId id="304" r:id="rId12"/>
    <p:sldId id="313" r:id="rId13"/>
    <p:sldId id="314" r:id="rId14"/>
    <p:sldId id="321" r:id="rId15"/>
    <p:sldId id="302" r:id="rId16"/>
    <p:sldId id="274" r:id="rId17"/>
    <p:sldId id="322" r:id="rId18"/>
    <p:sldId id="323" r:id="rId19"/>
    <p:sldId id="324" r:id="rId20"/>
    <p:sldId id="277" r:id="rId21"/>
    <p:sldId id="299" r:id="rId22"/>
    <p:sldId id="297" r:id="rId23"/>
    <p:sldId id="298" r:id="rId24"/>
    <p:sldId id="325" r:id="rId25"/>
    <p:sldId id="272" r:id="rId26"/>
    <p:sldId id="283" r:id="rId27"/>
    <p:sldId id="301" r:id="rId28"/>
    <p:sldId id="288" r:id="rId29"/>
    <p:sldId id="317" r:id="rId30"/>
    <p:sldId id="286" r:id="rId31"/>
    <p:sldId id="300" r:id="rId3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A95A"/>
    <a:srgbClr val="006600"/>
    <a:srgbClr val="0C502B"/>
    <a:srgbClr val="106E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32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15D1E-F8CA-4023-9949-2D4C6A51095A}" type="datetimeFigureOut">
              <a:rPr lang="fr-FR" smtClean="0"/>
              <a:t>25/08/2017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EE35D-106A-4573-A36A-3B01A1873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167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This talk</a:t>
            </a:r>
            <a:r>
              <a:rPr lang="fr-FR" baseline="0" dirty="0"/>
              <a:t> </a:t>
            </a:r>
            <a:r>
              <a:rPr lang="fr-FR" baseline="0" dirty="0" err="1"/>
              <a:t>is</a:t>
            </a:r>
            <a:r>
              <a:rPr lang="fr-FR" baseline="0" dirty="0"/>
              <a:t> about the impact of power in collaborative </a:t>
            </a:r>
            <a:r>
              <a:rPr lang="fr-FR" baseline="0" dirty="0" err="1"/>
              <a:t>negotiation</a:t>
            </a:r>
            <a:r>
              <a:rPr lang="fr-FR" baseline="0" dirty="0"/>
              <a:t> dialogues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549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729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606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/>
              <a:t>criteres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629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/>
              <a:t>criteres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070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/>
              <a:t>criteres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763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/>
              <a:t>criteres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789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Raise of popularity in different fields as companion</a:t>
            </a:r>
            <a:r>
              <a:rPr lang="en-US" baseline="0" dirty="0"/>
              <a:t> tutor or collaborator</a:t>
            </a:r>
          </a:p>
          <a:p>
            <a:r>
              <a:rPr lang="en-US" baseline="0" dirty="0"/>
              <a:t>Agent able to express and understand social behaviors</a:t>
            </a:r>
          </a:p>
          <a:p>
            <a:r>
              <a:rPr lang="en-US" baseline="0" dirty="0"/>
              <a:t>An other important aspect 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708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Present</a:t>
            </a:r>
            <a:r>
              <a:rPr lang="fr-FR" dirty="0"/>
              <a:t> the</a:t>
            </a:r>
            <a:r>
              <a:rPr lang="fr-FR" baseline="0" dirty="0"/>
              <a:t> collaborative </a:t>
            </a:r>
            <a:r>
              <a:rPr lang="fr-FR" baseline="0" dirty="0" err="1"/>
              <a:t>negotiation</a:t>
            </a:r>
            <a:r>
              <a:rPr lang="fr-FR" baseline="0" dirty="0"/>
              <a:t>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110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Present</a:t>
            </a:r>
            <a:r>
              <a:rPr lang="fr-FR" dirty="0"/>
              <a:t> the</a:t>
            </a:r>
            <a:r>
              <a:rPr lang="fr-FR" baseline="0" dirty="0"/>
              <a:t> collaborative </a:t>
            </a:r>
            <a:r>
              <a:rPr lang="fr-FR" baseline="0" dirty="0" err="1"/>
              <a:t>negotiation</a:t>
            </a:r>
            <a:r>
              <a:rPr lang="fr-FR" baseline="0" dirty="0"/>
              <a:t>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681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/>
              <a:t>In addition, several researches have already proven that emotions affect our way to negotiate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/>
              <a:t>Dominance is among the fundamental dimensions of interpersonal relations ships which was widely studied in social psychology and communication  </a:t>
            </a:r>
            <a:endParaRPr lang="en-US" noProof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139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Power</a:t>
            </a:r>
            <a:r>
              <a:rPr lang="fr-FR" baseline="0" dirty="0"/>
              <a:t> </a:t>
            </a:r>
            <a:r>
              <a:rPr lang="fr-FR" baseline="0" dirty="0" err="1"/>
              <a:t>appears</a:t>
            </a:r>
            <a:r>
              <a:rPr lang="fr-FR" baseline="0" dirty="0"/>
              <a:t> in a dialogue as verbal and non verbal </a:t>
            </a:r>
            <a:r>
              <a:rPr lang="fr-FR" baseline="0" dirty="0" err="1"/>
              <a:t>cues</a:t>
            </a:r>
            <a:r>
              <a:rPr lang="fr-FR" baseline="0" dirty="0"/>
              <a:t>, </a:t>
            </a:r>
          </a:p>
          <a:p>
            <a:r>
              <a:rPr lang="fr-FR" baseline="0" dirty="0"/>
              <a:t>In the </a:t>
            </a:r>
            <a:r>
              <a:rPr lang="fr-FR" baseline="0" dirty="0" err="1"/>
              <a:t>context</a:t>
            </a:r>
            <a:r>
              <a:rPr lang="fr-FR" baseline="0" dirty="0"/>
              <a:t> of non verbal </a:t>
            </a:r>
            <a:r>
              <a:rPr lang="fr-FR" baseline="0" dirty="0" err="1"/>
              <a:t>behaviors</a:t>
            </a:r>
            <a:r>
              <a:rPr lang="fr-FR" baseline="0" dirty="0"/>
              <a:t> </a:t>
            </a:r>
            <a:r>
              <a:rPr lang="fr-FR" baseline="0" dirty="0" err="1"/>
              <a:t>psycologits</a:t>
            </a:r>
            <a:r>
              <a:rPr lang="fr-FR" baseline="0" dirty="0"/>
              <a:t> </a:t>
            </a:r>
            <a:r>
              <a:rPr lang="fr-FR" baseline="0" dirty="0" err="1"/>
              <a:t>detected</a:t>
            </a:r>
            <a:r>
              <a:rPr lang="fr-FR" baseline="0" dirty="0"/>
              <a:t> </a:t>
            </a:r>
            <a:r>
              <a:rPr lang="fr-FR" baseline="0" dirty="0" err="1"/>
              <a:t>several</a:t>
            </a:r>
            <a:r>
              <a:rPr lang="fr-FR" baseline="0" dirty="0"/>
              <a:t> </a:t>
            </a:r>
            <a:r>
              <a:rPr lang="fr-FR" baseline="0" dirty="0" err="1"/>
              <a:t>cues</a:t>
            </a:r>
            <a:r>
              <a:rPr lang="fr-FR" baseline="0" dirty="0"/>
              <a:t>, </a:t>
            </a:r>
            <a:r>
              <a:rPr lang="fr-FR" baseline="0" dirty="0" err="1"/>
              <a:t>such</a:t>
            </a:r>
            <a:r>
              <a:rPr lang="fr-FR" baseline="0" dirty="0"/>
              <a:t> as gaze duration, or </a:t>
            </a:r>
            <a:r>
              <a:rPr lang="fr-FR" baseline="0" dirty="0" err="1"/>
              <a:t>head</a:t>
            </a:r>
            <a:r>
              <a:rPr lang="fr-FR" baseline="0" dirty="0"/>
              <a:t> tilts and </a:t>
            </a:r>
            <a:r>
              <a:rPr lang="fr-FR" baseline="0" dirty="0" err="1"/>
              <a:t>computational</a:t>
            </a:r>
            <a:r>
              <a:rPr lang="fr-FR" baseline="0" dirty="0"/>
              <a:t> </a:t>
            </a:r>
            <a:r>
              <a:rPr lang="fr-FR" baseline="0" dirty="0" err="1"/>
              <a:t>models</a:t>
            </a:r>
            <a:r>
              <a:rPr lang="fr-FR" baseline="0" dirty="0"/>
              <a:t> </a:t>
            </a:r>
            <a:r>
              <a:rPr lang="fr-FR" baseline="0" dirty="0" err="1"/>
              <a:t>were</a:t>
            </a:r>
            <a:r>
              <a:rPr lang="fr-FR" baseline="0" dirty="0"/>
              <a:t> </a:t>
            </a:r>
            <a:r>
              <a:rPr lang="fr-FR" baseline="0" dirty="0" err="1"/>
              <a:t>proposed</a:t>
            </a:r>
            <a:r>
              <a:rPr lang="fr-FR" baseline="0" dirty="0"/>
              <a:t> </a:t>
            </a:r>
            <a:r>
              <a:rPr lang="fr-FR" baseline="0" dirty="0" err="1"/>
              <a:t>implementing</a:t>
            </a:r>
            <a:r>
              <a:rPr lang="fr-FR" baseline="0" dirty="0"/>
              <a:t> </a:t>
            </a:r>
            <a:r>
              <a:rPr lang="fr-FR" baseline="0" dirty="0" err="1"/>
              <a:t>thoses</a:t>
            </a:r>
            <a:r>
              <a:rPr lang="fr-FR" baseline="0" dirty="0"/>
              <a:t> </a:t>
            </a:r>
            <a:r>
              <a:rPr lang="fr-FR" baseline="0" dirty="0" err="1"/>
              <a:t>behaviors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616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At</a:t>
            </a:r>
            <a:r>
              <a:rPr lang="fr-FR" baseline="0" dirty="0"/>
              <a:t> the verbal </a:t>
            </a:r>
            <a:r>
              <a:rPr lang="fr-FR" baseline="0" dirty="0" err="1"/>
              <a:t>level</a:t>
            </a:r>
            <a:r>
              <a:rPr lang="fr-FR" baseline="0" dirty="0"/>
              <a:t>, </a:t>
            </a:r>
            <a:r>
              <a:rPr lang="fr-FR" baseline="0" dirty="0" err="1"/>
              <a:t>there</a:t>
            </a:r>
            <a:r>
              <a:rPr lang="fr-FR" baseline="0" dirty="0"/>
              <a:t> a </a:t>
            </a:r>
            <a:r>
              <a:rPr lang="fr-FR" baseline="0" dirty="0" err="1"/>
              <a:t>variety</a:t>
            </a:r>
            <a:r>
              <a:rPr lang="fr-FR" baseline="0" dirty="0"/>
              <a:t> of influence </a:t>
            </a:r>
            <a:r>
              <a:rPr lang="fr-FR" baseline="0" dirty="0" err="1"/>
              <a:t>strategies</a:t>
            </a:r>
            <a:r>
              <a:rPr lang="fr-FR" baseline="0" dirty="0"/>
              <a:t> </a:t>
            </a:r>
            <a:r>
              <a:rPr lang="fr-FR" baseline="0" dirty="0" err="1"/>
              <a:t>that</a:t>
            </a:r>
            <a:r>
              <a:rPr lang="fr-FR" baseline="0" dirty="0"/>
              <a:t> </a:t>
            </a:r>
            <a:r>
              <a:rPr lang="fr-FR" baseline="0" dirty="0" err="1"/>
              <a:t>individuals</a:t>
            </a:r>
            <a:r>
              <a:rPr lang="fr-FR" baseline="0" dirty="0"/>
              <a:t> use </a:t>
            </a:r>
            <a:r>
              <a:rPr lang="fr-FR" baseline="0" dirty="0" err="1"/>
              <a:t>such</a:t>
            </a:r>
            <a:r>
              <a:rPr lang="fr-FR" baseline="0" dirty="0"/>
              <a:t> as the </a:t>
            </a:r>
            <a:r>
              <a:rPr lang="fr-FR" baseline="0" dirty="0" err="1"/>
              <a:t>linguistic</a:t>
            </a:r>
            <a:r>
              <a:rPr lang="fr-FR" baseline="0" dirty="0"/>
              <a:t> style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271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247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839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B08B-0089-4E7F-B400-581C2EE3916C}" type="datetime1">
              <a:rPr lang="fr-FR" smtClean="0"/>
              <a:t>25/08/2017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C56E-8B56-474B-BD68-A3D364922B40}" type="datetime1">
              <a:rPr lang="fr-FR" smtClean="0"/>
              <a:t>25/08/2017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33EB-0831-4CC9-AEB5-C54A8074CF4D}" type="datetime1">
              <a:rPr lang="fr-FR" smtClean="0"/>
              <a:t>25/08/2017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8F4A-7EBB-4BFD-B222-2B382A47E1A5}" type="datetime1">
              <a:rPr lang="fr-FR" smtClean="0"/>
              <a:t>25/08/2017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485B-12A4-4219-BBD4-409F2A40DFE9}" type="datetime1">
              <a:rPr lang="fr-FR" smtClean="0"/>
              <a:t>25/08/2017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6057-47EF-4892-9044-35CD0C157512}" type="datetime1">
              <a:rPr lang="fr-FR" smtClean="0"/>
              <a:t>25/08/2017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6FE8-86AA-4A30-AD07-990FE096A799}" type="datetime1">
              <a:rPr lang="fr-FR" smtClean="0"/>
              <a:t>25/08/2017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78E2-FFBF-4935-9DE3-E22F83194624}" type="datetime1">
              <a:rPr lang="fr-FR" smtClean="0"/>
              <a:t>25/08/2017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29DD-537A-4B7A-9962-124B4A8D5AC9}" type="datetime1">
              <a:rPr lang="fr-FR" smtClean="0"/>
              <a:t>25/08/2017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FCE3-03B5-41B8-9DDB-A993F0F1C558}" type="datetime1">
              <a:rPr lang="fr-FR" smtClean="0"/>
              <a:t>25/08/2017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B5C7-6D65-4434-B147-0884C7EDD003}" type="datetime1">
              <a:rPr lang="fr-FR" smtClean="0"/>
              <a:t>25/08/2017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E27EA50-175F-4B0D-BD80-BE2203C73A9E}" type="datetime1">
              <a:rPr lang="fr-FR" smtClean="0"/>
              <a:t>25/08/2017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microsoft.com/office/2007/relationships/hdphoto" Target="../media/hdphoto1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3602" y="1772816"/>
            <a:ext cx="8040845" cy="1470025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Arial (En-têtes)"/>
                <a:cs typeface="Arial" panose="020B0604020202020204" pitchFamily="34" charset="0"/>
              </a:rPr>
              <a:t>A computational model of power in collaborative negotiation dialogues</a:t>
            </a:r>
            <a:endParaRPr lang="fr-FR" sz="3600" dirty="0">
              <a:solidFill>
                <a:schemeClr val="bg2">
                  <a:lumMod val="25000"/>
                </a:schemeClr>
              </a:solidFill>
              <a:latin typeface="Arial (En-têtes)"/>
              <a:cs typeface="Arial" panose="020B0604020202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19200" y="4255401"/>
            <a:ext cx="6400800" cy="1368152"/>
          </a:xfrm>
        </p:spPr>
        <p:txBody>
          <a:bodyPr>
            <a:noAutofit/>
          </a:bodyPr>
          <a:lstStyle/>
          <a:p>
            <a:pPr lvl="0">
              <a:buClr>
                <a:srgbClr val="629DD1"/>
              </a:buClr>
            </a:pPr>
            <a:r>
              <a:rPr lang="fr-FR" sz="2400" b="1" dirty="0">
                <a:solidFill>
                  <a:prstClr val="black"/>
                </a:solidFill>
              </a:rPr>
              <a:t>Lydia OULD OUALI </a:t>
            </a:r>
            <a:r>
              <a:rPr lang="fr-FR" dirty="0">
                <a:solidFill>
                  <a:prstClr val="black"/>
                </a:solidFill>
              </a:rPr>
              <a:t>(LIMSI-CNRS / UPSUD) </a:t>
            </a:r>
            <a:endParaRPr lang="fr-FR" sz="2400" dirty="0">
              <a:solidFill>
                <a:prstClr val="black"/>
              </a:solidFill>
            </a:endParaRPr>
          </a:p>
          <a:p>
            <a:pPr lvl="1" algn="l">
              <a:buClr>
                <a:srgbClr val="629DD1"/>
              </a:buClr>
            </a:pPr>
            <a:r>
              <a:rPr lang="fr-FR" sz="2000" dirty="0">
                <a:solidFill>
                  <a:prstClr val="black"/>
                </a:solidFill>
              </a:rPr>
              <a:t>Nicolas </a:t>
            </a:r>
            <a:r>
              <a:rPr lang="fr-FR" sz="2000" dirty="0" err="1">
                <a:solidFill>
                  <a:prstClr val="black"/>
                </a:solidFill>
              </a:rPr>
              <a:t>Sabouret</a:t>
            </a:r>
            <a:r>
              <a:rPr lang="fr-FR" sz="2000" dirty="0">
                <a:solidFill>
                  <a:prstClr val="black"/>
                </a:solidFill>
              </a:rPr>
              <a:t> (LIMSI-CNRS / UPSUD) </a:t>
            </a:r>
          </a:p>
          <a:p>
            <a:pPr lvl="1" algn="l">
              <a:buClr>
                <a:srgbClr val="629DD1"/>
              </a:buClr>
            </a:pPr>
            <a:r>
              <a:rPr lang="fr-FR" sz="2000" dirty="0">
                <a:solidFill>
                  <a:prstClr val="black"/>
                </a:solidFill>
              </a:rPr>
              <a:t>Charles </a:t>
            </a:r>
            <a:r>
              <a:rPr lang="fr-FR" sz="2000" dirty="0" err="1">
                <a:solidFill>
                  <a:prstClr val="black"/>
                </a:solidFill>
              </a:rPr>
              <a:t>Rich</a:t>
            </a:r>
            <a:r>
              <a:rPr lang="fr-FR" sz="2000" dirty="0">
                <a:solidFill>
                  <a:prstClr val="black"/>
                </a:solidFill>
              </a:rPr>
              <a:t> (CS / WPI)</a:t>
            </a:r>
            <a:endParaRPr lang="fr-FR" sz="4000" b="1" dirty="0">
              <a:solidFill>
                <a:prstClr val="black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5660063"/>
            <a:ext cx="1584176" cy="129732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03" y="5853511"/>
            <a:ext cx="912053" cy="91482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799720"/>
            <a:ext cx="1512168" cy="94164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589240"/>
            <a:ext cx="1064808" cy="115212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5C60904-3E43-4D00-A403-14829C9BA3A8}"/>
              </a:ext>
            </a:extLst>
          </p:cNvPr>
          <p:cNvSpPr txBox="1"/>
          <p:nvPr/>
        </p:nvSpPr>
        <p:spPr>
          <a:xfrm>
            <a:off x="3851920" y="3501008"/>
            <a:ext cx="164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IVA 2017</a:t>
            </a:r>
          </a:p>
        </p:txBody>
      </p:sp>
    </p:spTree>
    <p:extLst>
      <p:ext uri="{BB962C8B-B14F-4D97-AF65-F5344CB8AC3E}">
        <p14:creationId xmlns:p14="http://schemas.microsoft.com/office/powerpoint/2010/main" val="218338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000" y="341784"/>
            <a:ext cx="9110999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of preferences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51446" y="2939341"/>
            <a:ext cx="4950078" cy="143346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Domain model</a:t>
            </a:r>
            <a:endParaRPr lang="en-US" b="1" dirty="0"/>
          </a:p>
          <a:p>
            <a:pPr marL="274320" lvl="1" indent="0">
              <a:buNone/>
            </a:pPr>
            <a:r>
              <a:rPr lang="en-US" sz="2400" dirty="0"/>
              <a:t>Option = {criterion_1, …, </a:t>
            </a:r>
            <a:r>
              <a:rPr lang="en-US" sz="2400" dirty="0" err="1"/>
              <a:t>criterion_n</a:t>
            </a:r>
            <a:r>
              <a:rPr lang="en-US" sz="2400" dirty="0"/>
              <a:t>}</a:t>
            </a:r>
          </a:p>
          <a:p>
            <a:pPr lvl="2"/>
            <a:r>
              <a:rPr lang="en-US" sz="2000" dirty="0"/>
              <a:t>Ex : Restaurant =  {cuisine, Price, ambiance}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10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91386" y="0"/>
            <a:ext cx="2805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Computational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948E37-83B5-46CC-BF55-AA82E7F50112}"/>
              </a:ext>
            </a:extLst>
          </p:cNvPr>
          <p:cNvSpPr/>
          <p:nvPr/>
        </p:nvSpPr>
        <p:spPr>
          <a:xfrm>
            <a:off x="289740" y="4684126"/>
            <a:ext cx="3832185" cy="1133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+ Partial order.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+ Score of satisfaction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 Inverse of the number of ancestors 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3400E1-9791-4DCA-9FD2-7107CE873690}"/>
              </a:ext>
            </a:extLst>
          </p:cNvPr>
          <p:cNvSpPr/>
          <p:nvPr/>
        </p:nvSpPr>
        <p:spPr>
          <a:xfrm>
            <a:off x="177232" y="1423756"/>
            <a:ext cx="2448272" cy="45092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Mental state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686F85A-85EC-4FF7-80C4-F874B395ECED}"/>
              </a:ext>
            </a:extLst>
          </p:cNvPr>
          <p:cNvSpPr txBox="1"/>
          <p:nvPr/>
        </p:nvSpPr>
        <p:spPr>
          <a:xfrm>
            <a:off x="4051446" y="2159242"/>
            <a:ext cx="4794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C000"/>
                </a:solidFill>
              </a:rPr>
              <a:t>Goal</a:t>
            </a:r>
            <a:r>
              <a:rPr lang="en-US" sz="2000" dirty="0"/>
              <a:t> choose an option </a:t>
            </a:r>
            <a:r>
              <a:rPr lang="en-US" dirty="0"/>
              <a:t>( ex : Restaurant).</a:t>
            </a:r>
            <a:r>
              <a:rPr lang="fr-FR" dirty="0"/>
              <a:t> </a:t>
            </a:r>
          </a:p>
        </p:txBody>
      </p:sp>
      <p:cxnSp>
        <p:nvCxnSpPr>
          <p:cNvPr id="18" name="Connecteur en angle 17"/>
          <p:cNvCxnSpPr>
            <a:stCxn id="11" idx="2"/>
            <a:endCxn id="5" idx="1"/>
          </p:cNvCxnSpPr>
          <p:nvPr/>
        </p:nvCxnSpPr>
        <p:spPr>
          <a:xfrm rot="16200000" flipH="1">
            <a:off x="2693013" y="5330433"/>
            <a:ext cx="527710" cy="1502071"/>
          </a:xfrm>
          <a:prstGeom prst="bentConnector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2" name="Groupe 21"/>
          <p:cNvGrpSpPr/>
          <p:nvPr/>
        </p:nvGrpSpPr>
        <p:grpSpPr>
          <a:xfrm>
            <a:off x="3707904" y="5949280"/>
            <a:ext cx="5238207" cy="792088"/>
            <a:chOff x="1359214" y="5592285"/>
            <a:chExt cx="6597162" cy="969723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88531C78-1FC9-4FB2-8870-3BC7391B2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9214" y="5726556"/>
              <a:ext cx="6458570" cy="701180"/>
            </a:xfrm>
            <a:prstGeom prst="rect">
              <a:avLst/>
            </a:prstGeom>
            <a:noFill/>
            <a:ln w="12700">
              <a:noFill/>
            </a:ln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1E0FCD0-EEA8-4172-84A6-6BFEA120DCB4}"/>
                </a:ext>
              </a:extLst>
            </p:cNvPr>
            <p:cNvSpPr/>
            <p:nvPr/>
          </p:nvSpPr>
          <p:spPr>
            <a:xfrm>
              <a:off x="1359214" y="5592285"/>
              <a:ext cx="6597162" cy="9697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696321" y="2183173"/>
            <a:ext cx="2553774" cy="2175516"/>
            <a:chOff x="76616" y="2159242"/>
            <a:chExt cx="2553774" cy="2175516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1B33F8DA-1CDA-4BC2-BB68-60AE08CF1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322" y="2303308"/>
              <a:ext cx="1831674" cy="143724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41866" y="3834978"/>
              <a:ext cx="2088524" cy="412854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Preferences</a:t>
              </a:r>
              <a:endParaRPr lang="fr-FR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1866" y="2159242"/>
              <a:ext cx="2088524" cy="20885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16" y="3748052"/>
              <a:ext cx="586706" cy="586706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cxnSp>
        <p:nvCxnSpPr>
          <p:cNvPr id="28" name="Connecteur droit 27"/>
          <p:cNvCxnSpPr>
            <a:stCxn id="19" idx="2"/>
            <a:endCxn id="11" idx="0"/>
          </p:cNvCxnSpPr>
          <p:nvPr/>
        </p:nvCxnSpPr>
        <p:spPr>
          <a:xfrm>
            <a:off x="2205833" y="4271763"/>
            <a:ext cx="0" cy="412363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4963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8092" y="341784"/>
            <a:ext cx="9213184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of preferences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614018" y="18288"/>
            <a:ext cx="1078764" cy="329184"/>
          </a:xfrm>
        </p:spPr>
        <p:txBody>
          <a:bodyPr/>
          <a:lstStyle/>
          <a:p>
            <a:fld id="{6936E76E-83C7-4D0C-AE26-C0751568CC47}" type="slidenum">
              <a:rPr lang="fr-FR" smtClean="0"/>
              <a:t>11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79078" y="0"/>
            <a:ext cx="3124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Computational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3400E1-9791-4DCA-9FD2-7107CE873690}"/>
              </a:ext>
            </a:extLst>
          </p:cNvPr>
          <p:cNvSpPr/>
          <p:nvPr/>
        </p:nvSpPr>
        <p:spPr>
          <a:xfrm>
            <a:off x="308617" y="1422254"/>
            <a:ext cx="2475730" cy="45092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Communication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1073412C-BD31-4FF8-81F8-7E47107A6C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87" y="2182483"/>
            <a:ext cx="1889835" cy="15356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1" name="Picture 3">
            <a:extLst>
              <a:ext uri="{FF2B5EF4-FFF2-40B4-BE49-F238E27FC236}">
                <a16:creationId xmlns:a16="http://schemas.microsoft.com/office/drawing/2014/main" id="{E5154CFA-10DE-4A93-A831-F79680320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299" y="2099641"/>
            <a:ext cx="2067408" cy="1695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e 5"/>
          <p:cNvGrpSpPr/>
          <p:nvPr/>
        </p:nvGrpSpPr>
        <p:grpSpPr>
          <a:xfrm>
            <a:off x="2658306" y="2947510"/>
            <a:ext cx="3835994" cy="522180"/>
            <a:chOff x="2658306" y="2947510"/>
            <a:chExt cx="3835994" cy="522180"/>
          </a:xfrm>
        </p:grpSpPr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D65FFD6F-5568-45A2-9D5D-1CFEA9221BC5}"/>
                </a:ext>
              </a:extLst>
            </p:cNvPr>
            <p:cNvCxnSpPr>
              <a:endCxn id="21" idx="1"/>
            </p:cNvCxnSpPr>
            <p:nvPr/>
          </p:nvCxnSpPr>
          <p:spPr>
            <a:xfrm flipV="1">
              <a:off x="2658306" y="2947510"/>
              <a:ext cx="3835993" cy="15575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C79F3DD1-F6F3-49B9-BA90-7C1733880E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8306" y="3457508"/>
              <a:ext cx="3835994" cy="12182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9FB81528-92BE-44B0-A33B-8DD173C643EF}"/>
              </a:ext>
            </a:extLst>
          </p:cNvPr>
          <p:cNvGrpSpPr/>
          <p:nvPr/>
        </p:nvGrpSpPr>
        <p:grpSpPr>
          <a:xfrm>
            <a:off x="3149098" y="3853151"/>
            <a:ext cx="2808312" cy="2011456"/>
            <a:chOff x="3059832" y="1878648"/>
            <a:chExt cx="2808312" cy="212641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5B55A3B-4C34-4F54-AB3C-6C0AEB43B0A6}"/>
                </a:ext>
              </a:extLst>
            </p:cNvPr>
            <p:cNvSpPr/>
            <p:nvPr/>
          </p:nvSpPr>
          <p:spPr>
            <a:xfrm>
              <a:off x="3491880" y="2492896"/>
              <a:ext cx="1944217" cy="65618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/>
                <a:t>Share </a:t>
              </a:r>
              <a:r>
                <a:rPr lang="en-US" sz="2000" b="1" dirty="0"/>
                <a:t>preferences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31F6DC2-FA6D-416F-9457-D644F2D3ED7E}"/>
                </a:ext>
              </a:extLst>
            </p:cNvPr>
            <p:cNvSpPr/>
            <p:nvPr/>
          </p:nvSpPr>
          <p:spPr>
            <a:xfrm>
              <a:off x="3491879" y="3356992"/>
              <a:ext cx="1944217" cy="46899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Negotiation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BCAE013-9CC5-4E12-8D7C-E20C0CA38EC7}"/>
                </a:ext>
              </a:extLst>
            </p:cNvPr>
            <p:cNvSpPr/>
            <p:nvPr/>
          </p:nvSpPr>
          <p:spPr>
            <a:xfrm>
              <a:off x="3059832" y="2329254"/>
              <a:ext cx="2808312" cy="167580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2000" b="1">
                <a:solidFill>
                  <a:schemeClr val="dk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AF8BB87-58CC-4C6C-AD11-5D8C87FEE763}"/>
                </a:ext>
              </a:extLst>
            </p:cNvPr>
            <p:cNvSpPr/>
            <p:nvPr/>
          </p:nvSpPr>
          <p:spPr>
            <a:xfrm>
              <a:off x="3059832" y="1878648"/>
              <a:ext cx="2808312" cy="45092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err="1"/>
                <a:t>Utterance’s</a:t>
              </a:r>
              <a:r>
                <a:rPr lang="fr-FR" sz="2400" dirty="0"/>
                <a:t> type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320903" y="3801962"/>
            <a:ext cx="2337404" cy="412854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Preferences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20903" y="2060848"/>
            <a:ext cx="2337404" cy="21539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1" y="3295120"/>
            <a:ext cx="610638" cy="6106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22617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8092" y="341784"/>
            <a:ext cx="9213184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of preferences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614018" y="18288"/>
            <a:ext cx="1078764" cy="329184"/>
          </a:xfrm>
        </p:spPr>
        <p:txBody>
          <a:bodyPr/>
          <a:lstStyle/>
          <a:p>
            <a:fld id="{6936E76E-83C7-4D0C-AE26-C0751568CC47}" type="slidenum">
              <a:rPr lang="fr-FR" smtClean="0"/>
              <a:t>12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79078" y="0"/>
            <a:ext cx="2980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Computational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3400E1-9791-4DCA-9FD2-7107CE873690}"/>
              </a:ext>
            </a:extLst>
          </p:cNvPr>
          <p:cNvSpPr/>
          <p:nvPr/>
        </p:nvSpPr>
        <p:spPr>
          <a:xfrm>
            <a:off x="308617" y="1422254"/>
            <a:ext cx="2475730" cy="45092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Communication</a:t>
            </a:r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E5154CFA-10DE-4A93-A831-F79680320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299" y="2161363"/>
            <a:ext cx="2067408" cy="16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e 5"/>
          <p:cNvGrpSpPr/>
          <p:nvPr/>
        </p:nvGrpSpPr>
        <p:grpSpPr>
          <a:xfrm>
            <a:off x="2639684" y="3005282"/>
            <a:ext cx="3854616" cy="452225"/>
            <a:chOff x="2738944" y="3005282"/>
            <a:chExt cx="3755355" cy="452225"/>
          </a:xfrm>
        </p:grpSpPr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D65FFD6F-5568-45A2-9D5D-1CFEA9221BC5}"/>
                </a:ext>
              </a:extLst>
            </p:cNvPr>
            <p:cNvCxnSpPr>
              <a:endCxn id="21" idx="1"/>
            </p:cNvCxnSpPr>
            <p:nvPr/>
          </p:nvCxnSpPr>
          <p:spPr>
            <a:xfrm>
              <a:off x="2738944" y="3005282"/>
              <a:ext cx="3755355" cy="3950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C79F3DD1-F6F3-49B9-BA90-7C1733880E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8944" y="3446344"/>
              <a:ext cx="3755355" cy="11163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329049" y="3801962"/>
            <a:ext cx="2329258" cy="412854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Preferences</a:t>
            </a:r>
            <a:endParaRPr lang="fr-FR" dirty="0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61C42AF2-A37B-4024-9CC7-BCA09014BEE4}"/>
              </a:ext>
            </a:extLst>
          </p:cNvPr>
          <p:cNvGrpSpPr/>
          <p:nvPr/>
        </p:nvGrpSpPr>
        <p:grpSpPr>
          <a:xfrm>
            <a:off x="3288021" y="3238622"/>
            <a:ext cx="2692279" cy="1782141"/>
            <a:chOff x="2774492" y="2121096"/>
            <a:chExt cx="2833603" cy="17821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07CE433-4FF7-4ADB-BF26-D3C838D0ADCB}"/>
                </a:ext>
              </a:extLst>
            </p:cNvPr>
            <p:cNvSpPr/>
            <p:nvPr/>
          </p:nvSpPr>
          <p:spPr>
            <a:xfrm>
              <a:off x="2774492" y="2121096"/>
              <a:ext cx="2833603" cy="427924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Share </a:t>
              </a:r>
              <a:r>
                <a:rPr lang="en-US" b="1" dirty="0"/>
                <a:t>preferences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E46FE502-2DAF-4FD4-8D95-8472B9631A90}"/>
                </a:ext>
              </a:extLst>
            </p:cNvPr>
            <p:cNvSpPr txBox="1"/>
            <p:nvPr/>
          </p:nvSpPr>
          <p:spPr>
            <a:xfrm>
              <a:off x="2777951" y="2549020"/>
              <a:ext cx="2830144" cy="135421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Share a </a:t>
              </a:r>
              <a:r>
                <a:rPr lang="en-US" sz="1600" dirty="0"/>
                <a:t>preference</a:t>
              </a:r>
            </a:p>
            <a:p>
              <a:pPr lvl="1"/>
              <a:r>
                <a:rPr lang="fr-FR" sz="1600" b="1" dirty="0"/>
                <a:t>State </a:t>
              </a:r>
              <a:r>
                <a:rPr lang="fr-FR" sz="1600" b="1" dirty="0" err="1"/>
                <a:t>Preference</a:t>
              </a:r>
              <a:r>
                <a:rPr lang="fr-FR" sz="1600" b="1" dirty="0"/>
                <a:t>(X)</a:t>
              </a:r>
            </a:p>
            <a:p>
              <a:pPr lvl="1"/>
              <a:endParaRPr lang="fr-FR" sz="1600" dirty="0"/>
            </a:p>
            <a:p>
              <a:r>
                <a:rPr lang="fr-FR" sz="1600" dirty="0" err="1"/>
                <a:t>Ask</a:t>
              </a:r>
              <a:r>
                <a:rPr lang="fr-FR" sz="1600" dirty="0"/>
                <a:t> for a </a:t>
              </a:r>
              <a:r>
                <a:rPr lang="fr-FR" sz="1600" dirty="0" err="1"/>
                <a:t>preference</a:t>
              </a:r>
              <a:endParaRPr lang="fr-FR" sz="1600" dirty="0"/>
            </a:p>
            <a:p>
              <a:pPr lvl="1"/>
              <a:r>
                <a:rPr lang="fr-FR" sz="1600" b="1" dirty="0" err="1"/>
                <a:t>Ask</a:t>
              </a:r>
              <a:r>
                <a:rPr lang="fr-FR" sz="1600" b="1" dirty="0"/>
                <a:t> </a:t>
              </a:r>
              <a:r>
                <a:rPr lang="fr-FR" sz="1600" b="1" dirty="0" err="1"/>
                <a:t>Preference</a:t>
              </a:r>
              <a:r>
                <a:rPr lang="fr-FR" sz="1600" b="1" dirty="0"/>
                <a:t>(X)</a:t>
              </a:r>
            </a:p>
          </p:txBody>
        </p:sp>
      </p:grpSp>
      <p:pic>
        <p:nvPicPr>
          <p:cNvPr id="30" name="Picture 2" descr="E:\presentation\satother.png">
            <a:extLst>
              <a:ext uri="{FF2B5EF4-FFF2-40B4-BE49-F238E27FC236}">
                <a16:creationId xmlns:a16="http://schemas.microsoft.com/office/drawing/2014/main" id="{A8B3CF2C-3A89-4C25-B986-383723A40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907" y="5690005"/>
            <a:ext cx="3640572" cy="104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94FA61C2-B84D-4556-BEC7-664B4B1053EB}"/>
              </a:ext>
            </a:extLst>
          </p:cNvPr>
          <p:cNvSpPr txBox="1"/>
          <p:nvPr/>
        </p:nvSpPr>
        <p:spPr>
          <a:xfrm>
            <a:off x="329050" y="4283804"/>
            <a:ext cx="2329258" cy="369332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Other preferences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E0FCD0-EEA8-4172-84A6-6BFEA120DCB4}"/>
              </a:ext>
            </a:extLst>
          </p:cNvPr>
          <p:cNvSpPr/>
          <p:nvPr/>
        </p:nvSpPr>
        <p:spPr>
          <a:xfrm>
            <a:off x="2797956" y="5623385"/>
            <a:ext cx="4816062" cy="11004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en angle 10"/>
          <p:cNvCxnSpPr>
            <a:stCxn id="31" idx="2"/>
            <a:endCxn id="32" idx="1"/>
          </p:cNvCxnSpPr>
          <p:nvPr/>
        </p:nvCxnSpPr>
        <p:spPr>
          <a:xfrm rot="16200000" flipH="1">
            <a:off x="1385570" y="4761244"/>
            <a:ext cx="1520494" cy="1304277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215293" y="5770755"/>
            <a:ext cx="1291689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I </a:t>
            </a:r>
            <a:r>
              <a:rPr lang="fr-FR" sz="1600" dirty="0" err="1"/>
              <a:t>like</a:t>
            </a:r>
            <a:r>
              <a:rPr lang="fr-FR" sz="1600" dirty="0"/>
              <a:t> v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15294" y="6139537"/>
            <a:ext cx="1291689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I </a:t>
            </a:r>
            <a:r>
              <a:rPr lang="fr-FR" sz="1600" dirty="0" err="1"/>
              <a:t>don’t</a:t>
            </a:r>
            <a:r>
              <a:rPr lang="fr-FR" sz="1600" dirty="0"/>
              <a:t> </a:t>
            </a:r>
            <a:r>
              <a:rPr lang="fr-FR" sz="1600" dirty="0" err="1"/>
              <a:t>like</a:t>
            </a:r>
            <a:r>
              <a:rPr lang="fr-FR" sz="1600" dirty="0"/>
              <a:t> v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1073412C-BD31-4FF8-81F8-7E47107A6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87" y="2182483"/>
            <a:ext cx="1889835" cy="15356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320903" y="2060848"/>
            <a:ext cx="2337404" cy="2592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1" y="3295120"/>
            <a:ext cx="610638" cy="6106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3906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8092" y="341784"/>
            <a:ext cx="9213184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of preferences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614018" y="18288"/>
            <a:ext cx="1078764" cy="329184"/>
          </a:xfrm>
        </p:spPr>
        <p:txBody>
          <a:bodyPr/>
          <a:lstStyle/>
          <a:p>
            <a:fld id="{6936E76E-83C7-4D0C-AE26-C0751568CC47}" type="slidenum">
              <a:rPr lang="fr-FR" smtClean="0"/>
              <a:t>13</a:t>
            </a:fld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3400E1-9791-4DCA-9FD2-7107CE873690}"/>
              </a:ext>
            </a:extLst>
          </p:cNvPr>
          <p:cNvSpPr/>
          <p:nvPr/>
        </p:nvSpPr>
        <p:spPr>
          <a:xfrm>
            <a:off x="308617" y="1422254"/>
            <a:ext cx="2475730" cy="45092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Communication</a:t>
            </a:r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E5154CFA-10DE-4A93-A831-F79680320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299" y="2161363"/>
            <a:ext cx="2067408" cy="16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e 5"/>
          <p:cNvGrpSpPr/>
          <p:nvPr/>
        </p:nvGrpSpPr>
        <p:grpSpPr>
          <a:xfrm>
            <a:off x="2650038" y="3005282"/>
            <a:ext cx="3844262" cy="452225"/>
            <a:chOff x="2738944" y="3005282"/>
            <a:chExt cx="3755355" cy="452225"/>
          </a:xfrm>
        </p:grpSpPr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D65FFD6F-5568-45A2-9D5D-1CFEA9221BC5}"/>
                </a:ext>
              </a:extLst>
            </p:cNvPr>
            <p:cNvCxnSpPr>
              <a:endCxn id="21" idx="1"/>
            </p:cNvCxnSpPr>
            <p:nvPr/>
          </p:nvCxnSpPr>
          <p:spPr>
            <a:xfrm>
              <a:off x="2738944" y="3005282"/>
              <a:ext cx="3755355" cy="3950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C79F3DD1-F6F3-49B9-BA90-7C1733880E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8944" y="3446344"/>
              <a:ext cx="3755355" cy="11163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302502" y="3803474"/>
            <a:ext cx="2356697" cy="412854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Preferences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4FA61C2-B84D-4556-BEC7-664B4B1053EB}"/>
              </a:ext>
            </a:extLst>
          </p:cNvPr>
          <p:cNvSpPr txBox="1"/>
          <p:nvPr/>
        </p:nvSpPr>
        <p:spPr>
          <a:xfrm>
            <a:off x="302504" y="4281424"/>
            <a:ext cx="2356696" cy="369332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Other preferences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4FA61C2-B84D-4556-BEC7-664B4B1053EB}"/>
              </a:ext>
            </a:extLst>
          </p:cNvPr>
          <p:cNvSpPr txBox="1"/>
          <p:nvPr/>
        </p:nvSpPr>
        <p:spPr>
          <a:xfrm>
            <a:off x="301926" y="4715852"/>
            <a:ext cx="2348112" cy="36197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Shared proposals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61C42AF2-A37B-4024-9CC7-BCA09014BEE4}"/>
              </a:ext>
            </a:extLst>
          </p:cNvPr>
          <p:cNvGrpSpPr/>
          <p:nvPr/>
        </p:nvGrpSpPr>
        <p:grpSpPr>
          <a:xfrm>
            <a:off x="3589667" y="3088670"/>
            <a:ext cx="2053908" cy="2751991"/>
            <a:chOff x="4127559" y="1475139"/>
            <a:chExt cx="2053908" cy="27519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7CE433-4FF7-4ADB-BF26-D3C838D0ADCB}"/>
                </a:ext>
              </a:extLst>
            </p:cNvPr>
            <p:cNvSpPr/>
            <p:nvPr/>
          </p:nvSpPr>
          <p:spPr>
            <a:xfrm>
              <a:off x="4139952" y="1475139"/>
              <a:ext cx="2041515" cy="427924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/>
                <a:t>Negotiate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E46FE502-2DAF-4FD4-8D95-8472B9631A90}"/>
                </a:ext>
              </a:extLst>
            </p:cNvPr>
            <p:cNvSpPr txBox="1"/>
            <p:nvPr/>
          </p:nvSpPr>
          <p:spPr>
            <a:xfrm>
              <a:off x="4127559" y="1918806"/>
              <a:ext cx="2053908" cy="230832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fr-FR" dirty="0" err="1">
                  <a:solidFill>
                    <a:prstClr val="black"/>
                  </a:solidFill>
                </a:rPr>
                <a:t>Make</a:t>
              </a:r>
              <a:r>
                <a:rPr lang="fr-FR" dirty="0">
                  <a:solidFill>
                    <a:prstClr val="black"/>
                  </a:solidFill>
                </a:rPr>
                <a:t> a </a:t>
              </a:r>
              <a:r>
                <a:rPr lang="fr-FR" dirty="0" err="1">
                  <a:solidFill>
                    <a:prstClr val="black"/>
                  </a:solidFill>
                </a:rPr>
                <a:t>proposal</a:t>
              </a:r>
              <a:endParaRPr lang="fr-FR" dirty="0">
                <a:solidFill>
                  <a:prstClr val="black"/>
                </a:solidFill>
              </a:endParaRPr>
            </a:p>
            <a:p>
              <a:pPr lvl="1"/>
              <a:r>
                <a:rPr lang="fr-FR" b="1" dirty="0">
                  <a:solidFill>
                    <a:prstClr val="black"/>
                  </a:solidFill>
                </a:rPr>
                <a:t>Propose(X)</a:t>
              </a:r>
            </a:p>
            <a:p>
              <a:pPr lvl="1"/>
              <a:endParaRPr lang="fr-FR" dirty="0">
                <a:solidFill>
                  <a:prstClr val="black"/>
                </a:solidFill>
              </a:endParaRPr>
            </a:p>
            <a:p>
              <a:pPr lvl="0"/>
              <a:r>
                <a:rPr lang="fr-FR" dirty="0" err="1">
                  <a:solidFill>
                    <a:prstClr val="black"/>
                  </a:solidFill>
                </a:rPr>
                <a:t>Reject</a:t>
              </a:r>
              <a:r>
                <a:rPr lang="fr-FR" dirty="0">
                  <a:solidFill>
                    <a:prstClr val="black"/>
                  </a:solidFill>
                </a:rPr>
                <a:t> a </a:t>
              </a:r>
              <a:r>
                <a:rPr lang="fr-FR" dirty="0" err="1">
                  <a:solidFill>
                    <a:prstClr val="black"/>
                  </a:solidFill>
                </a:rPr>
                <a:t>proposal</a:t>
              </a:r>
              <a:endParaRPr lang="fr-FR" dirty="0">
                <a:solidFill>
                  <a:prstClr val="black"/>
                </a:solidFill>
              </a:endParaRPr>
            </a:p>
            <a:p>
              <a:pPr lvl="1"/>
              <a:r>
                <a:rPr lang="en-US" b="1" dirty="0">
                  <a:solidFill>
                    <a:prstClr val="black"/>
                  </a:solidFill>
                </a:rPr>
                <a:t>Reject</a:t>
              </a:r>
              <a:r>
                <a:rPr lang="fr-FR" b="1" dirty="0">
                  <a:solidFill>
                    <a:prstClr val="black"/>
                  </a:solidFill>
                </a:rPr>
                <a:t>(X)</a:t>
              </a:r>
            </a:p>
            <a:p>
              <a:pPr lvl="1"/>
              <a:endParaRPr lang="fr-FR" dirty="0">
                <a:solidFill>
                  <a:prstClr val="black"/>
                </a:solidFill>
              </a:endParaRPr>
            </a:p>
            <a:p>
              <a:pPr lvl="0"/>
              <a:r>
                <a:rPr lang="fr-FR" dirty="0" err="1">
                  <a:solidFill>
                    <a:prstClr val="black"/>
                  </a:solidFill>
                </a:rPr>
                <a:t>Accept</a:t>
              </a:r>
              <a:r>
                <a:rPr lang="fr-FR" dirty="0">
                  <a:solidFill>
                    <a:prstClr val="black"/>
                  </a:solidFill>
                </a:rPr>
                <a:t> a </a:t>
              </a:r>
              <a:r>
                <a:rPr lang="fr-FR" dirty="0" err="1">
                  <a:solidFill>
                    <a:prstClr val="black"/>
                  </a:solidFill>
                </a:rPr>
                <a:t>proposal</a:t>
              </a:r>
              <a:endParaRPr lang="fr-FR" dirty="0">
                <a:solidFill>
                  <a:prstClr val="black"/>
                </a:solidFill>
              </a:endParaRPr>
            </a:p>
            <a:p>
              <a:pPr lvl="1"/>
              <a:r>
                <a:rPr lang="fr-FR" b="1" dirty="0" err="1">
                  <a:solidFill>
                    <a:prstClr val="black"/>
                  </a:solidFill>
                </a:rPr>
                <a:t>Accept</a:t>
              </a:r>
              <a:r>
                <a:rPr lang="fr-FR" b="1" dirty="0">
                  <a:solidFill>
                    <a:prstClr val="black"/>
                  </a:solidFill>
                </a:rPr>
                <a:t>(X)</a:t>
              </a:r>
            </a:p>
          </p:txBody>
        </p:sp>
      </p:grpSp>
      <p:sp>
        <p:nvSpPr>
          <p:cNvPr id="29" name="ZoneTexte 28">
            <a:extLst>
              <a:ext uri="{FF2B5EF4-FFF2-40B4-BE49-F238E27FC236}">
                <a16:creationId xmlns:a16="http://schemas.microsoft.com/office/drawing/2014/main" id="{345CBD4C-02A4-49D0-A86D-41CBBF812EEF}"/>
              </a:ext>
            </a:extLst>
          </p:cNvPr>
          <p:cNvSpPr txBox="1"/>
          <p:nvPr/>
        </p:nvSpPr>
        <p:spPr>
          <a:xfrm>
            <a:off x="-21152" y="6254642"/>
            <a:ext cx="4593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 </a:t>
            </a:r>
            <a:r>
              <a:rPr lang="fr-FR" sz="2000" b="1" dirty="0"/>
              <a:t>P :</a:t>
            </a:r>
            <a:r>
              <a:rPr lang="fr-FR" sz="2000" dirty="0"/>
              <a:t>Open,  </a:t>
            </a:r>
            <a:r>
              <a:rPr lang="fr-FR" sz="2000" b="1" dirty="0"/>
              <a:t>T : </a:t>
            </a:r>
            <a:r>
              <a:rPr lang="fr-FR" sz="2000" dirty="0"/>
              <a:t>Accepted,  </a:t>
            </a:r>
            <a:r>
              <a:rPr lang="fr-FR" sz="2000" b="1" dirty="0"/>
              <a:t>R :</a:t>
            </a:r>
            <a:r>
              <a:rPr lang="fr-FR" sz="2000" dirty="0"/>
              <a:t> </a:t>
            </a:r>
            <a:r>
              <a:rPr lang="fr-FR" sz="2000" dirty="0" err="1"/>
              <a:t>Rejeted</a:t>
            </a:r>
            <a:r>
              <a:rPr lang="fr-FR" sz="2000" dirty="0"/>
              <a:t>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B04511-0B48-468D-8610-00249895752A}"/>
              </a:ext>
            </a:extLst>
          </p:cNvPr>
          <p:cNvSpPr/>
          <p:nvPr/>
        </p:nvSpPr>
        <p:spPr>
          <a:xfrm>
            <a:off x="50856" y="6254642"/>
            <a:ext cx="4305122" cy="4631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>
            <a:stCxn id="22" idx="2"/>
          </p:cNvCxnSpPr>
          <p:nvPr/>
        </p:nvCxnSpPr>
        <p:spPr>
          <a:xfrm>
            <a:off x="1475982" y="5077822"/>
            <a:ext cx="14516" cy="1176820"/>
          </a:xfrm>
          <a:prstGeom prst="lin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3" name="Picture 2">
            <a:extLst>
              <a:ext uri="{FF2B5EF4-FFF2-40B4-BE49-F238E27FC236}">
                <a16:creationId xmlns:a16="http://schemas.microsoft.com/office/drawing/2014/main" id="{1073412C-BD31-4FF8-81F8-7E47107A6C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80" y="2183995"/>
            <a:ext cx="1889835" cy="15356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302503" y="2062359"/>
            <a:ext cx="2356697" cy="3015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4" y="3296632"/>
            <a:ext cx="610638" cy="6106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2" name="ZoneTexte 31"/>
          <p:cNvSpPr txBox="1"/>
          <p:nvPr/>
        </p:nvSpPr>
        <p:spPr>
          <a:xfrm>
            <a:off x="79078" y="0"/>
            <a:ext cx="2980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Computational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2952257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C000"/>
                </a:solidFill>
              </a:rPr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Context &amp; related work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Computational model of collaborative negotiation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Negotiation based on power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Behaviors related to power in social psychology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Computational model of decision based on power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Conclusion and future work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209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Model of negotiation based on power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1626" y="1916832"/>
            <a:ext cx="8934870" cy="1296144"/>
          </a:xfrm>
        </p:spPr>
        <p:txBody>
          <a:bodyPr>
            <a:normAutofit fontScale="925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/>
              <a:t>Principle 1: Level of demand and concession </a:t>
            </a:r>
            <a:r>
              <a:rPr lang="en-US" sz="2400" i="1" dirty="0">
                <a:solidFill>
                  <a:prstClr val="black"/>
                </a:solidFill>
              </a:rPr>
              <a:t>(</a:t>
            </a:r>
            <a:r>
              <a:rPr lang="en-US" sz="2400" i="1" dirty="0" err="1">
                <a:solidFill>
                  <a:prstClr val="black"/>
                </a:solidFill>
              </a:rPr>
              <a:t>Dedreu</a:t>
            </a:r>
            <a:r>
              <a:rPr lang="en-US" sz="2400" i="1" dirty="0">
                <a:solidFill>
                  <a:prstClr val="black"/>
                </a:solidFill>
              </a:rPr>
              <a:t> et al 95)</a:t>
            </a:r>
            <a:endParaRPr lang="en-US" sz="2400" b="1" dirty="0"/>
          </a:p>
          <a:p>
            <a:pPr lvl="2"/>
            <a:r>
              <a:rPr lang="en-US" sz="2000" dirty="0"/>
              <a:t>Power is associated to a high level of demand and a low level of concessions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15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91386" y="0"/>
            <a:ext cx="3276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Decision based on power</a:t>
            </a:r>
          </a:p>
        </p:txBody>
      </p:sp>
      <p:pic>
        <p:nvPicPr>
          <p:cNvPr id="2054" name="Picture 6" descr="Image associ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348880"/>
            <a:ext cx="2945904" cy="294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68560" y="3432116"/>
            <a:ext cx="6159623" cy="2049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7220" lvl="1" indent="-342900">
              <a:spcBef>
                <a:spcPct val="20000"/>
              </a:spcBef>
              <a:buClr>
                <a:srgbClr val="4A66AC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prstClr val="black"/>
                </a:solidFill>
              </a:rPr>
              <a:t>Principle 2: Self </a:t>
            </a:r>
            <a:r>
              <a:rPr lang="en-US" sz="2200" b="1" i="1" dirty="0" err="1">
                <a:solidFill>
                  <a:prstClr val="black"/>
                </a:solidFill>
              </a:rPr>
              <a:t>vs</a:t>
            </a:r>
            <a:r>
              <a:rPr lang="en-US" sz="2200" b="1" dirty="0">
                <a:solidFill>
                  <a:prstClr val="black"/>
                </a:solidFill>
              </a:rPr>
              <a:t> other </a:t>
            </a:r>
            <a:r>
              <a:rPr lang="en-US" sz="2200" i="1" dirty="0">
                <a:solidFill>
                  <a:prstClr val="black"/>
                </a:solidFill>
              </a:rPr>
              <a:t>(</a:t>
            </a:r>
            <a:r>
              <a:rPr lang="en-US" sz="2000" i="1" dirty="0">
                <a:solidFill>
                  <a:prstClr val="black"/>
                </a:solidFill>
              </a:rPr>
              <a:t>Fiske 93, </a:t>
            </a:r>
            <a:r>
              <a:rPr lang="en-US" sz="2000" i="1" dirty="0" err="1">
                <a:solidFill>
                  <a:prstClr val="black"/>
                </a:solidFill>
              </a:rPr>
              <a:t>DeDreu</a:t>
            </a:r>
            <a:r>
              <a:rPr lang="en-US" sz="2000" i="1" dirty="0">
                <a:solidFill>
                  <a:prstClr val="black"/>
                </a:solidFill>
              </a:rPr>
              <a:t> et al 95</a:t>
            </a:r>
            <a:r>
              <a:rPr lang="en-US" sz="2200" i="1" dirty="0">
                <a:solidFill>
                  <a:prstClr val="black"/>
                </a:solidFill>
              </a:rPr>
              <a:t>)</a:t>
            </a:r>
            <a:endParaRPr lang="en-US" sz="2200" b="1" dirty="0">
              <a:solidFill>
                <a:prstClr val="black"/>
              </a:solidFill>
            </a:endParaRPr>
          </a:p>
          <a:p>
            <a:pPr marL="731520" lvl="2" indent="-182880">
              <a:spcBef>
                <a:spcPct val="20000"/>
              </a:spcBef>
              <a:buClr>
                <a:srgbClr val="4A66AC"/>
              </a:buClr>
              <a:buSzPct val="90000"/>
              <a:buFont typeface="Arial" pitchFamily="34" charset="0"/>
              <a:buChar char="•"/>
            </a:pPr>
            <a:r>
              <a:rPr lang="en-US" sz="1900" dirty="0">
                <a:solidFill>
                  <a:prstClr val="black"/>
                </a:solidFill>
              </a:rPr>
              <a:t>High-power individuals are self-centered and only interested in satisfying their own preferences.</a:t>
            </a:r>
            <a:endParaRPr lang="en-US" sz="1900" b="1" dirty="0">
              <a:solidFill>
                <a:prstClr val="black"/>
              </a:solidFill>
            </a:endParaRPr>
          </a:p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8560" y="5294784"/>
            <a:ext cx="88174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7220" lvl="1" indent="-342900">
              <a:spcBef>
                <a:spcPct val="20000"/>
              </a:spcBef>
              <a:buClr>
                <a:srgbClr val="4A66AC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200" b="1" dirty="0"/>
              <a:t>Principle 3: </a:t>
            </a:r>
            <a:r>
              <a:rPr lang="en-US" sz="2200" b="1" dirty="0">
                <a:solidFill>
                  <a:prstClr val="black"/>
                </a:solidFill>
              </a:rPr>
              <a:t>Lead of the negotiation </a:t>
            </a:r>
            <a:r>
              <a:rPr lang="en-US" sz="2400" i="1" dirty="0">
                <a:solidFill>
                  <a:prstClr val="black"/>
                </a:solidFill>
              </a:rPr>
              <a:t>(</a:t>
            </a:r>
            <a:r>
              <a:rPr lang="en-US" sz="2000" i="1" dirty="0" err="1">
                <a:solidFill>
                  <a:prstClr val="black"/>
                </a:solidFill>
              </a:rPr>
              <a:t>Dedreu,VanKleef</a:t>
            </a:r>
            <a:r>
              <a:rPr lang="en-US" sz="2000" i="1" dirty="0">
                <a:solidFill>
                  <a:prstClr val="black"/>
                </a:solidFill>
              </a:rPr>
              <a:t>, 04</a:t>
            </a:r>
            <a:r>
              <a:rPr lang="en-US" sz="2400" i="1" dirty="0">
                <a:solidFill>
                  <a:prstClr val="black"/>
                </a:solidFill>
              </a:rPr>
              <a:t>)</a:t>
            </a:r>
            <a:endParaRPr lang="en-US" sz="2400" b="1" dirty="0">
              <a:solidFill>
                <a:prstClr val="black"/>
              </a:solidFill>
            </a:endParaRPr>
          </a:p>
          <a:p>
            <a:pPr marL="731520" lvl="2" indent="-182880">
              <a:spcBef>
                <a:spcPct val="20000"/>
              </a:spcBef>
              <a:buClr>
                <a:srgbClr val="4A66AC"/>
              </a:buClr>
              <a:buSzPct val="90000"/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High-power individuals tends to make the first move</a:t>
            </a:r>
          </a:p>
          <a:p>
            <a:pPr marL="731520" lvl="2" indent="-182880">
              <a:spcBef>
                <a:spcPct val="20000"/>
              </a:spcBef>
              <a:buClr>
                <a:srgbClr val="4A66AC"/>
              </a:buClr>
              <a:buSzPct val="90000"/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Control of the flow of the negotiation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7922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16</a:t>
            </a:fld>
            <a:endParaRPr lang="fr-FR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6F7FC47C-E66C-4AF5-AA17-09356D3F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based on power</a:t>
            </a:r>
            <a:endParaRPr lang="fr-FR" sz="3600" dirty="0">
              <a:solidFill>
                <a:srgbClr val="006600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1556E920-2D39-49D1-BF92-ED760E2E9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57" y="3662358"/>
            <a:ext cx="2088232" cy="177677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FF44B8E-1846-45A9-B114-3098B6B8CB1C}"/>
              </a:ext>
            </a:extLst>
          </p:cNvPr>
          <p:cNvSpPr/>
          <p:nvPr/>
        </p:nvSpPr>
        <p:spPr>
          <a:xfrm>
            <a:off x="2853768" y="2564904"/>
            <a:ext cx="6182728" cy="3320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/>
          <p:cNvGrpSpPr/>
          <p:nvPr/>
        </p:nvGrpSpPr>
        <p:grpSpPr>
          <a:xfrm>
            <a:off x="7092280" y="3280253"/>
            <a:ext cx="1800200" cy="2244876"/>
            <a:chOff x="6948264" y="2768300"/>
            <a:chExt cx="1800200" cy="224487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E014B8-8F69-45D0-BC88-472428DD5014}"/>
                </a:ext>
              </a:extLst>
            </p:cNvPr>
            <p:cNvSpPr/>
            <p:nvPr/>
          </p:nvSpPr>
          <p:spPr>
            <a:xfrm>
              <a:off x="6948264" y="3228150"/>
              <a:ext cx="1800200" cy="17850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b="1" dirty="0">
                  <a:solidFill>
                    <a:prstClr val="black"/>
                  </a:solidFill>
                </a:rPr>
                <a:t>pow </a:t>
              </a:r>
              <a:r>
                <a:rPr lang="en-US" b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∊</a:t>
              </a:r>
              <a:r>
                <a:rPr lang="en-US" b="1" dirty="0">
                  <a:solidFill>
                    <a:prstClr val="black"/>
                  </a:solidFill>
                </a:rPr>
                <a:t> [0,1]</a:t>
              </a:r>
            </a:p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b="1" dirty="0">
                  <a:solidFill>
                    <a:prstClr val="black"/>
                  </a:solidFill>
                </a:rPr>
                <a:t>3 principles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8C44AB9-A5E4-4160-AE24-DA78158D6810}"/>
                </a:ext>
              </a:extLst>
            </p:cNvPr>
            <p:cNvSpPr/>
            <p:nvPr/>
          </p:nvSpPr>
          <p:spPr>
            <a:xfrm>
              <a:off x="6948264" y="2768300"/>
              <a:ext cx="1800200" cy="45092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Decision</a:t>
              </a:r>
              <a:endParaRPr lang="en-US" sz="2400" dirty="0"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23EB7785-DF90-40C0-8BD2-FD80B6A592B2}"/>
              </a:ext>
            </a:extLst>
          </p:cNvPr>
          <p:cNvSpPr txBox="1"/>
          <p:nvPr/>
        </p:nvSpPr>
        <p:spPr>
          <a:xfrm flipH="1">
            <a:off x="363557" y="1438426"/>
            <a:ext cx="90992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Decision based on power</a:t>
            </a:r>
          </a:p>
          <a:p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769" y="2574388"/>
            <a:ext cx="610638" cy="6106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3" name="Connecteur en angle 2"/>
          <p:cNvCxnSpPr>
            <a:stCxn id="14" idx="0"/>
            <a:endCxn id="15" idx="1"/>
          </p:cNvCxnSpPr>
          <p:nvPr/>
        </p:nvCxnSpPr>
        <p:spPr>
          <a:xfrm rot="5400000" flipH="1" flipV="1">
            <a:off x="1739396" y="2547985"/>
            <a:ext cx="782651" cy="1446096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6"/>
          <p:cNvGrpSpPr/>
          <p:nvPr/>
        </p:nvGrpSpPr>
        <p:grpSpPr>
          <a:xfrm>
            <a:off x="4933908" y="3280253"/>
            <a:ext cx="1964522" cy="2244876"/>
            <a:chOff x="4890074" y="2768300"/>
            <a:chExt cx="1964522" cy="224487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E8D74E-F19B-4494-9DBD-DE8B735FB8C1}"/>
                </a:ext>
              </a:extLst>
            </p:cNvPr>
            <p:cNvSpPr/>
            <p:nvPr/>
          </p:nvSpPr>
          <p:spPr>
            <a:xfrm>
              <a:off x="4890075" y="2768300"/>
              <a:ext cx="1964521" cy="469528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/>
                <a:t>Communication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8E014B8-8F69-45D0-BC88-472428DD5014}"/>
                </a:ext>
              </a:extLst>
            </p:cNvPr>
            <p:cNvSpPr/>
            <p:nvPr/>
          </p:nvSpPr>
          <p:spPr>
            <a:xfrm>
              <a:off x="4890074" y="3237827"/>
              <a:ext cx="1964522" cy="17753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5B55A3B-4C34-4F54-AB3C-6C0AEB43B0A6}"/>
                </a:ext>
              </a:extLst>
            </p:cNvPr>
            <p:cNvSpPr/>
            <p:nvPr/>
          </p:nvSpPr>
          <p:spPr>
            <a:xfrm>
              <a:off x="5055073" y="3405237"/>
              <a:ext cx="1634524" cy="591458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dirty="0"/>
                <a:t>Share </a:t>
              </a:r>
              <a:r>
                <a:rPr lang="en-US" sz="1600" dirty="0"/>
                <a:t>preferences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31F6DC2-FA6D-416F-9457-D644F2D3ED7E}"/>
                </a:ext>
              </a:extLst>
            </p:cNvPr>
            <p:cNvSpPr/>
            <p:nvPr/>
          </p:nvSpPr>
          <p:spPr>
            <a:xfrm>
              <a:off x="5055073" y="4166267"/>
              <a:ext cx="1634524" cy="371269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/>
                <a:t>Negotiation</a:t>
              </a: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2984534" y="3280253"/>
            <a:ext cx="1738535" cy="2235947"/>
            <a:chOff x="2951439" y="2777229"/>
            <a:chExt cx="1738535" cy="223594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E646E85-9F24-4829-9A4B-833B474F4994}"/>
                </a:ext>
              </a:extLst>
            </p:cNvPr>
            <p:cNvSpPr/>
            <p:nvPr/>
          </p:nvSpPr>
          <p:spPr>
            <a:xfrm>
              <a:off x="2951440" y="2777229"/>
              <a:ext cx="1738534" cy="450922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/>
                <a:t>Mental state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32824" y="3328136"/>
              <a:ext cx="1462450" cy="511379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/>
                <a:t>Preferences</a:t>
              </a:r>
              <a:endParaRPr lang="fr-FR" sz="1600" dirty="0"/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94FA61C2-B84D-4556-BEC7-664B4B1053EB}"/>
                </a:ext>
              </a:extLst>
            </p:cNvPr>
            <p:cNvSpPr txBox="1"/>
            <p:nvPr/>
          </p:nvSpPr>
          <p:spPr>
            <a:xfrm>
              <a:off x="3132824" y="3898543"/>
              <a:ext cx="1462450" cy="440688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sz="1600" dirty="0"/>
                <a:t>Other preferences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94FA61C2-B84D-4556-BEC7-664B4B1053EB}"/>
                </a:ext>
              </a:extLst>
            </p:cNvPr>
            <p:cNvSpPr txBox="1"/>
            <p:nvPr/>
          </p:nvSpPr>
          <p:spPr>
            <a:xfrm>
              <a:off x="3132824" y="4403041"/>
              <a:ext cx="1462450" cy="524134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sz="1600" dirty="0"/>
                <a:t>Shared proposals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8E014B8-8F69-45D0-BC88-472428DD5014}"/>
                </a:ext>
              </a:extLst>
            </p:cNvPr>
            <p:cNvSpPr/>
            <p:nvPr/>
          </p:nvSpPr>
          <p:spPr>
            <a:xfrm>
              <a:off x="2951439" y="3218940"/>
              <a:ext cx="1738535" cy="17942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ZoneTexte 28"/>
          <p:cNvSpPr txBox="1"/>
          <p:nvPr/>
        </p:nvSpPr>
        <p:spPr>
          <a:xfrm>
            <a:off x="91386" y="0"/>
            <a:ext cx="3276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Decision based on power</a:t>
            </a:r>
          </a:p>
        </p:txBody>
      </p:sp>
    </p:spTree>
    <p:extLst>
      <p:ext uri="{BB962C8B-B14F-4D97-AF65-F5344CB8AC3E}">
        <p14:creationId xmlns:p14="http://schemas.microsoft.com/office/powerpoint/2010/main" val="1709340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17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51520" y="1439593"/>
            <a:ext cx="8578555" cy="869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20000"/>
              </a:spcBef>
            </a:pPr>
            <a:r>
              <a:rPr lang="en-US" sz="2200" i="1" u="sng" dirty="0">
                <a:solidFill>
                  <a:schemeClr val="tx1"/>
                </a:solidFill>
              </a:rPr>
              <a:t>Principle 1</a:t>
            </a:r>
            <a:r>
              <a:rPr lang="en-US" sz="2200" i="1" dirty="0">
                <a:solidFill>
                  <a:schemeClr val="tx1"/>
                </a:solidFill>
              </a:rPr>
              <a:t>: </a:t>
            </a:r>
            <a:r>
              <a:rPr lang="en-US" sz="2200" dirty="0">
                <a:solidFill>
                  <a:schemeClr val="tx1"/>
                </a:solidFill>
              </a:rPr>
              <a:t>Power is associated to a high level of demand and a low level of concessions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664C0ADC-F01C-469F-B67C-D594A1C8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based on power</a:t>
            </a:r>
            <a:endParaRPr lang="fr-FR" sz="3600" dirty="0">
              <a:solidFill>
                <a:srgbClr val="006600"/>
              </a:solidFill>
            </a:endParaRPr>
          </a:p>
        </p:txBody>
      </p:sp>
      <p:pic>
        <p:nvPicPr>
          <p:cNvPr id="10" name="Picture 3" descr="E:\presentation\sv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977" y="4546416"/>
            <a:ext cx="3859254" cy="223891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2891" y="3113650"/>
            <a:ext cx="4686513" cy="202618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b="1">
                <a:solidFill>
                  <a:prstClr val="black"/>
                </a:solidFill>
              </a:rPr>
              <a:t>Level of demand</a:t>
            </a:r>
          </a:p>
          <a:p>
            <a:pPr lvl="0"/>
            <a:endParaRPr lang="fr-FR" b="1">
              <a:solidFill>
                <a:prstClr val="black"/>
              </a:solidFill>
            </a:endParaRPr>
          </a:p>
          <a:p>
            <a:pPr lvl="1"/>
            <a:r>
              <a:rPr lang="en-US" b="1">
                <a:solidFill>
                  <a:prstClr val="black"/>
                </a:solidFill>
              </a:rPr>
              <a:t>Acc:  </a:t>
            </a:r>
            <a:r>
              <a:rPr lang="en-US">
                <a:solidFill>
                  <a:prstClr val="black"/>
                </a:solidFill>
              </a:rPr>
              <a:t>Define if a value is acceptable</a:t>
            </a:r>
          </a:p>
          <a:p>
            <a:pPr lvl="0"/>
            <a:r>
              <a:rPr lang="en-US" sz="1400" i="1">
                <a:solidFill>
                  <a:prstClr val="black"/>
                </a:solidFill>
              </a:rPr>
              <a:t>Ex: Accept(Chinese) /  Condition : acc(Chinese) = True</a:t>
            </a:r>
          </a:p>
          <a:p>
            <a:pPr lvl="1"/>
            <a:endParaRPr lang="en-US" b="1">
              <a:solidFill>
                <a:prstClr val="black"/>
              </a:solidFill>
            </a:endParaRPr>
          </a:p>
          <a:p>
            <a:pPr lvl="1"/>
            <a:r>
              <a:rPr lang="en-US" b="1">
                <a:solidFill>
                  <a:prstClr val="black"/>
                </a:solidFill>
              </a:rPr>
              <a:t>Self : </a:t>
            </a:r>
            <a:r>
              <a:rPr lang="en-US">
                <a:solidFill>
                  <a:prstClr val="black"/>
                </a:solidFill>
              </a:rPr>
              <a:t>Function representing the value of </a:t>
            </a:r>
            <a:r>
              <a:rPr lang="en-US" b="1">
                <a:solidFill>
                  <a:prstClr val="black"/>
                </a:solidFill>
              </a:rPr>
              <a:t>pow </a:t>
            </a:r>
            <a:r>
              <a:rPr lang="en-US">
                <a:solidFill>
                  <a:prstClr val="black"/>
                </a:solidFill>
              </a:rPr>
              <a:t>over time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2891" y="2500078"/>
            <a:ext cx="849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Implementation: </a:t>
            </a:r>
            <a:r>
              <a:rPr lang="en-US" sz="2000" dirty="0"/>
              <a:t> Conditions to accept a proposal</a:t>
            </a:r>
            <a:endParaRPr lang="en-US" sz="2000" b="1" dirty="0"/>
          </a:p>
        </p:txBody>
      </p:sp>
      <p:sp>
        <p:nvSpPr>
          <p:cNvPr id="18" name="Rectangle 17"/>
          <p:cNvSpPr/>
          <p:nvPr/>
        </p:nvSpPr>
        <p:spPr>
          <a:xfrm>
            <a:off x="5067977" y="3102405"/>
            <a:ext cx="3826027" cy="126269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Concessions</a:t>
            </a:r>
          </a:p>
          <a:p>
            <a:r>
              <a:rPr lang="fr-FR" dirty="0">
                <a:solidFill>
                  <a:schemeClr val="tx1"/>
                </a:solidFill>
              </a:rPr>
              <a:t>        - </a:t>
            </a:r>
            <a:r>
              <a:rPr lang="fr-FR" dirty="0" err="1">
                <a:solidFill>
                  <a:schemeClr val="tx1"/>
                </a:solidFill>
              </a:rPr>
              <a:t>Lower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level</a:t>
            </a:r>
            <a:r>
              <a:rPr lang="fr-FR" dirty="0">
                <a:solidFill>
                  <a:schemeClr val="tx1"/>
                </a:solidFill>
              </a:rPr>
              <a:t> of </a:t>
            </a:r>
            <a:r>
              <a:rPr lang="fr-FR" dirty="0" err="1">
                <a:solidFill>
                  <a:schemeClr val="tx1"/>
                </a:solidFill>
              </a:rPr>
              <a:t>demand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  <a:p>
            <a:r>
              <a:rPr lang="fr-FR" dirty="0">
                <a:solidFill>
                  <a:schemeClr val="tx1"/>
                </a:solidFill>
              </a:rPr>
              <a:t>        - Self </a:t>
            </a:r>
            <a:r>
              <a:rPr lang="fr-FR" dirty="0" err="1">
                <a:solidFill>
                  <a:schemeClr val="tx1"/>
                </a:solidFill>
              </a:rPr>
              <a:t>decreases</a:t>
            </a:r>
            <a:r>
              <a:rPr lang="fr-FR" dirty="0">
                <a:solidFill>
                  <a:schemeClr val="tx1"/>
                </a:solidFill>
              </a:rPr>
              <a:t> over time.</a:t>
            </a:r>
          </a:p>
          <a:p>
            <a:r>
              <a:rPr lang="fr-FR" dirty="0">
                <a:solidFill>
                  <a:schemeClr val="tx1"/>
                </a:solidFill>
              </a:rPr>
              <a:t>        - t = nb of non </a:t>
            </a:r>
            <a:r>
              <a:rPr lang="fr-FR" dirty="0" err="1">
                <a:solidFill>
                  <a:schemeClr val="tx1"/>
                </a:solidFill>
              </a:rPr>
              <a:t>accepted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prop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7956376" y="4546416"/>
            <a:ext cx="1081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pow</a:t>
            </a:r>
            <a:r>
              <a:rPr lang="fr-FR" sz="1400" baseline="-25000" dirty="0" err="1"/>
              <a:t>A</a:t>
            </a:r>
            <a:r>
              <a:rPr lang="fr-FR" sz="1400" dirty="0"/>
              <a:t>=0.7  </a:t>
            </a:r>
            <a:r>
              <a:rPr lang="fr-FR" sz="1400" dirty="0" err="1"/>
              <a:t>pow</a:t>
            </a:r>
            <a:r>
              <a:rPr lang="fr-FR" sz="1400" baseline="-25000" dirty="0" err="1"/>
              <a:t>B</a:t>
            </a:r>
            <a:r>
              <a:rPr lang="fr-FR" sz="1400" dirty="0"/>
              <a:t>=0.4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91386" y="0"/>
            <a:ext cx="3276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Decision based on power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439629"/>
            <a:ext cx="4050104" cy="32461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6" y="6059428"/>
            <a:ext cx="4845918" cy="643815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528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18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51520" y="1439593"/>
            <a:ext cx="8578555" cy="869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20000"/>
              </a:spcBef>
            </a:pPr>
            <a:r>
              <a:rPr lang="en-US" sz="2200" i="1" u="sng" dirty="0">
                <a:solidFill>
                  <a:schemeClr val="tx1"/>
                </a:solidFill>
              </a:rPr>
              <a:t>Principle 2</a:t>
            </a:r>
            <a:r>
              <a:rPr lang="en-US" sz="2200" i="1" dirty="0">
                <a:solidFill>
                  <a:schemeClr val="tx1"/>
                </a:solidFill>
              </a:rPr>
              <a:t>: </a:t>
            </a:r>
            <a:r>
              <a:rPr lang="en-US" sz="2400" dirty="0">
                <a:solidFill>
                  <a:prstClr val="black"/>
                </a:solidFill>
              </a:rPr>
              <a:t>High-power individuals are self-centered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664C0ADC-F01C-469F-B67C-D594A1C8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based on power</a:t>
            </a:r>
            <a:endParaRPr lang="fr-FR" sz="3600" dirty="0">
              <a:solidFill>
                <a:srgbClr val="0066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2891" y="2500078"/>
            <a:ext cx="849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Implementation: </a:t>
            </a:r>
            <a:r>
              <a:rPr lang="en-US" sz="2000" dirty="0"/>
              <a:t> Choose the value of a proposal </a:t>
            </a:r>
            <a:endParaRPr lang="en-US" sz="20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91386" y="0"/>
            <a:ext cx="3276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Decision based on power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2137" y="3296906"/>
            <a:ext cx="8577937" cy="171627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>
                <a:solidFill>
                  <a:prstClr val="black"/>
                </a:solidFill>
              </a:rPr>
              <a:t>+</a:t>
            </a:r>
            <a:r>
              <a:rPr lang="en-US" dirty="0">
                <a:solidFill>
                  <a:prstClr val="black"/>
                </a:solidFill>
              </a:rPr>
              <a:t> Choose a proposal by taking into account </a:t>
            </a:r>
            <a:r>
              <a:rPr lang="en-US" b="1" dirty="0">
                <a:solidFill>
                  <a:prstClr val="black"/>
                </a:solidFill>
              </a:rPr>
              <a:t>self preferences </a:t>
            </a:r>
            <a:r>
              <a:rPr lang="en-US" dirty="0">
                <a:solidFill>
                  <a:prstClr val="black"/>
                </a:solidFill>
              </a:rPr>
              <a:t>and </a:t>
            </a:r>
            <a:r>
              <a:rPr lang="en-US" b="1" dirty="0">
                <a:solidFill>
                  <a:prstClr val="black"/>
                </a:solidFill>
              </a:rPr>
              <a:t>other preferences</a:t>
            </a:r>
          </a:p>
          <a:p>
            <a:pPr lvl="0"/>
            <a:endParaRPr lang="en-US" b="1" dirty="0">
              <a:solidFill>
                <a:prstClr val="black"/>
              </a:solidFill>
            </a:endParaRPr>
          </a:p>
          <a:p>
            <a:pPr lvl="0"/>
            <a:r>
              <a:rPr lang="en-US" b="1" dirty="0">
                <a:solidFill>
                  <a:prstClr val="black"/>
                </a:solidFill>
              </a:rPr>
              <a:t>+ </a:t>
            </a:r>
            <a:r>
              <a:rPr lang="en-US" dirty="0">
                <a:solidFill>
                  <a:prstClr val="black"/>
                </a:solidFill>
              </a:rPr>
              <a:t>The higher </a:t>
            </a:r>
            <a:r>
              <a:rPr lang="en-US" b="1" i="1" dirty="0">
                <a:solidFill>
                  <a:prstClr val="black"/>
                </a:solidFill>
              </a:rPr>
              <a:t>self(t)</a:t>
            </a:r>
            <a:r>
              <a:rPr lang="en-US" dirty="0">
                <a:solidFill>
                  <a:prstClr val="black"/>
                </a:solidFill>
              </a:rPr>
              <a:t> is, the more an agent gives </a:t>
            </a:r>
            <a:r>
              <a:rPr lang="en-US" b="1" dirty="0">
                <a:solidFill>
                  <a:prstClr val="black"/>
                </a:solidFill>
              </a:rPr>
              <a:t>weight</a:t>
            </a:r>
            <a:r>
              <a:rPr lang="en-US" dirty="0">
                <a:solidFill>
                  <a:prstClr val="black"/>
                </a:solidFill>
              </a:rPr>
              <a:t> to its preferences</a:t>
            </a:r>
            <a:endParaRPr lang="en-US" b="1" dirty="0">
              <a:solidFill>
                <a:prstClr val="black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75" y="5445224"/>
            <a:ext cx="7191375" cy="523875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3800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19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51520" y="1439593"/>
            <a:ext cx="8578555" cy="869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i="1" u="sng" dirty="0">
                <a:solidFill>
                  <a:schemeClr val="tx1"/>
                </a:solidFill>
              </a:rPr>
              <a:t>Principle 3</a:t>
            </a:r>
            <a:r>
              <a:rPr lang="en-US" sz="2200" i="1" dirty="0">
                <a:solidFill>
                  <a:schemeClr val="tx1"/>
                </a:solidFill>
              </a:rPr>
              <a:t>: </a:t>
            </a:r>
            <a:r>
              <a:rPr lang="en-US" sz="2400" dirty="0">
                <a:solidFill>
                  <a:prstClr val="black"/>
                </a:solidFill>
              </a:rPr>
              <a:t>High-power agent leads the negotiation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664C0ADC-F01C-469F-B67C-D594A1C8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based on power</a:t>
            </a:r>
            <a:endParaRPr lang="fr-FR" sz="3600" dirty="0">
              <a:solidFill>
                <a:srgbClr val="0066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2891" y="2500078"/>
            <a:ext cx="849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Implementation: </a:t>
            </a:r>
            <a:r>
              <a:rPr lang="en-US" sz="2000" dirty="0"/>
              <a:t> Choose the next utterance</a:t>
            </a:r>
            <a:endParaRPr lang="en-US" sz="20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91386" y="0"/>
            <a:ext cx="3276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Decision based on power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2137" y="3296906"/>
            <a:ext cx="8577938" cy="315643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prstClr val="black"/>
                </a:solidFill>
              </a:rPr>
              <a:t>Decision rules</a:t>
            </a:r>
          </a:p>
          <a:p>
            <a:pPr lvl="0"/>
            <a:endParaRPr lang="en-US" sz="2200" dirty="0">
              <a:solidFill>
                <a:prstClr val="black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prstClr val="black"/>
                </a:solidFill>
              </a:rPr>
              <a:t>Define a priority in the choice of the utterance</a:t>
            </a:r>
          </a:p>
          <a:p>
            <a:pPr lvl="0"/>
            <a:endParaRPr lang="en-US" sz="2200" dirty="0">
              <a:solidFill>
                <a:prstClr val="black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prstClr val="black"/>
                </a:solidFill>
              </a:rPr>
              <a:t>High-power: </a:t>
            </a:r>
            <a:r>
              <a:rPr lang="en-US" sz="2200" dirty="0">
                <a:solidFill>
                  <a:prstClr val="black"/>
                </a:solidFill>
              </a:rPr>
              <a:t>Negotiation acts</a:t>
            </a:r>
          </a:p>
          <a:p>
            <a:pPr lvl="2"/>
            <a:r>
              <a:rPr lang="en-US" sz="2000" dirty="0">
                <a:solidFill>
                  <a:prstClr val="black"/>
                </a:solidFill>
              </a:rPr>
              <a:t>(Propose, Reject, Accept).</a:t>
            </a:r>
            <a:endParaRPr lang="en-US" sz="2200" dirty="0">
              <a:solidFill>
                <a:prstClr val="black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prstClr val="black"/>
                </a:solidFill>
              </a:rPr>
              <a:t>Low-power: </a:t>
            </a:r>
            <a:r>
              <a:rPr lang="en-US" sz="2200" dirty="0">
                <a:solidFill>
                  <a:prstClr val="black"/>
                </a:solidFill>
              </a:rPr>
              <a:t>Statement acts</a:t>
            </a:r>
          </a:p>
          <a:p>
            <a:pPr lvl="2"/>
            <a:r>
              <a:rPr lang="en-US" sz="2000" dirty="0">
                <a:solidFill>
                  <a:prstClr val="black"/>
                </a:solidFill>
              </a:rPr>
              <a:t>  (</a:t>
            </a:r>
            <a:r>
              <a:rPr lang="en-US" sz="2000" dirty="0" err="1">
                <a:solidFill>
                  <a:prstClr val="black"/>
                </a:solidFill>
              </a:rPr>
              <a:t>StatePreference</a:t>
            </a:r>
            <a:r>
              <a:rPr lang="en-US" sz="2000" dirty="0">
                <a:solidFill>
                  <a:prstClr val="black"/>
                </a:solidFill>
              </a:rPr>
              <a:t>, </a:t>
            </a:r>
            <a:r>
              <a:rPr lang="en-US" sz="2000" dirty="0" err="1">
                <a:solidFill>
                  <a:prstClr val="black"/>
                </a:solidFill>
              </a:rPr>
              <a:t>AskPreference</a:t>
            </a: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01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C000"/>
                </a:solidFill>
              </a:rPr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Context &amp; related work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Computational model of collaborative negotiation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Negotiation based on power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 and future work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684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Italian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20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4427984" y="2001029"/>
            <a:ext cx="4608512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the Shanghai restaurant.“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5040560" cy="50405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1386" y="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Proposed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Example of dialogue</a:t>
            </a:r>
          </a:p>
        </p:txBody>
      </p:sp>
    </p:spTree>
    <p:extLst>
      <p:ext uri="{BB962C8B-B14F-4D97-AF65-F5344CB8AC3E}">
        <p14:creationId xmlns:p14="http://schemas.microsoft.com/office/powerpoint/2010/main" val="442953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>
                <a:solidFill>
                  <a:srgbClr val="19A95A"/>
                </a:solidFill>
              </a:rPr>
              <a:t>A: "Let's go to the Shanghai. It's a quiet, cheap Chinese restaurant on the south side."</a:t>
            </a:r>
            <a:br>
              <a:rPr lang="en-US" sz="1600" b="1" dirty="0">
                <a:solidFill>
                  <a:srgbClr val="19A95A"/>
                </a:solidFill>
              </a:rPr>
            </a:br>
            <a:br>
              <a:rPr lang="en-US" sz="1600" b="1" dirty="0">
                <a:solidFill>
                  <a:srgbClr val="19A95A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>    B: "Do you like Italian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21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4427984" y="1916832"/>
            <a:ext cx="4608512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>
                <a:solidFill>
                  <a:srgbClr val="19A95A"/>
                </a:solidFill>
              </a:rPr>
              <a:t>A: "Let's go to the Shanghai. It's a quiet, cheap Chinese restaurant on the south side."</a:t>
            </a:r>
            <a:br>
              <a:rPr lang="en-US" sz="1600" b="1" dirty="0">
                <a:solidFill>
                  <a:srgbClr val="19A95A"/>
                </a:solidFill>
              </a:rPr>
            </a:br>
            <a:br>
              <a:rPr lang="en-US" sz="1600" b="1" dirty="0">
                <a:solidFill>
                  <a:srgbClr val="19A95A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>    B: "Okay, let's go to the Shanghai restaurant.”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5040560" cy="50405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DA97B8E-52E8-4E09-951C-B73407A35AAD}"/>
              </a:ext>
            </a:extLst>
          </p:cNvPr>
          <p:cNvSpPr txBox="1"/>
          <p:nvPr/>
        </p:nvSpPr>
        <p:spPr>
          <a:xfrm>
            <a:off x="91386" y="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Proposed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E2BCD793-A108-4B0C-AFD6-57249289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Example of dialogue</a:t>
            </a:r>
          </a:p>
        </p:txBody>
      </p:sp>
    </p:spTree>
    <p:extLst>
      <p:ext uri="{BB962C8B-B14F-4D97-AF65-F5344CB8AC3E}">
        <p14:creationId xmlns:p14="http://schemas.microsoft.com/office/powerpoint/2010/main" val="2046542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Italian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22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4427984" y="2001029"/>
            <a:ext cx="4608512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the Shanghai restaurant.“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5040560" cy="50405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8" name="Rectangle 7"/>
          <p:cNvSpPr/>
          <p:nvPr/>
        </p:nvSpPr>
        <p:spPr>
          <a:xfrm>
            <a:off x="244027" y="2019316"/>
            <a:ext cx="3456384" cy="5283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51520" y="3140968"/>
            <a:ext cx="3940402" cy="8640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42717" y="5752034"/>
            <a:ext cx="3940402" cy="7013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427984" y="3375770"/>
            <a:ext cx="3248031" cy="5572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448022" y="4383882"/>
            <a:ext cx="4238778" cy="5572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448022" y="5605492"/>
            <a:ext cx="4377322" cy="7013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3B3ABE3-9EC2-469E-873C-A5C62C684DF1}"/>
              </a:ext>
            </a:extLst>
          </p:cNvPr>
          <p:cNvSpPr txBox="1"/>
          <p:nvPr/>
        </p:nvSpPr>
        <p:spPr>
          <a:xfrm>
            <a:off x="91386" y="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Proposed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12BDFC3C-1C01-4160-B20B-AB98DD070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3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Example of dialogue</a:t>
            </a:r>
          </a:p>
        </p:txBody>
      </p:sp>
    </p:spTree>
    <p:extLst>
      <p:ext uri="{BB962C8B-B14F-4D97-AF65-F5344CB8AC3E}">
        <p14:creationId xmlns:p14="http://schemas.microsoft.com/office/powerpoint/2010/main" val="177975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Italian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23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4427984" y="2001029"/>
            <a:ext cx="4608512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the Shanghai restaurant.“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5040560" cy="50405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4054759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90600" y="4990863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572000" y="2902631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427984" y="1987206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A3FAC5F-7CCF-4FA4-911D-8A5574188D63}"/>
              </a:ext>
            </a:extLst>
          </p:cNvPr>
          <p:cNvSpPr txBox="1"/>
          <p:nvPr/>
        </p:nvSpPr>
        <p:spPr>
          <a:xfrm>
            <a:off x="91386" y="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Proposed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74C4F468-574E-4102-B88C-E9B4EBDA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Example of dialogue</a:t>
            </a:r>
          </a:p>
        </p:txBody>
      </p:sp>
    </p:spTree>
    <p:extLst>
      <p:ext uri="{BB962C8B-B14F-4D97-AF65-F5344CB8AC3E}">
        <p14:creationId xmlns:p14="http://schemas.microsoft.com/office/powerpoint/2010/main" val="3268557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C000"/>
                </a:solidFill>
              </a:rPr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Context &amp; related work</a:t>
            </a:r>
          </a:p>
          <a:p>
            <a:pPr marL="457200" indent="-4572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Computational model of collaborative negotiation</a:t>
            </a:r>
          </a:p>
          <a:p>
            <a:pPr marL="457200" indent="-4572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Negotiation based on power</a:t>
            </a:r>
          </a:p>
          <a:p>
            <a:pPr marL="457200" indent="-4572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Evaluation</a:t>
            </a:r>
          </a:p>
          <a:p>
            <a:pPr marL="457200" indent="-4572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dirty="0"/>
          </a:p>
          <a:p>
            <a:pPr marL="457200" indent="-4572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Conclusion and future work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610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5575" y="1512278"/>
            <a:ext cx="8988425" cy="4876800"/>
          </a:xfrm>
        </p:spPr>
        <p:txBody>
          <a:bodyPr>
            <a:normAutofit/>
          </a:bodyPr>
          <a:lstStyle/>
          <a:p>
            <a:r>
              <a:rPr lang="en-US" dirty="0"/>
              <a:t>Evaluate the perception of behaviors related of power.</a:t>
            </a:r>
            <a:endParaRPr lang="en-US" dirty="0">
              <a:solidFill>
                <a:srgbClr val="19A95A"/>
              </a:solidFill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C000"/>
                </a:solidFill>
              </a:rPr>
              <a:t> Conditions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C000"/>
              </a:solidFill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C000"/>
              </a:solidFill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C000"/>
              </a:solidFill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C000"/>
                </a:solidFill>
              </a:rPr>
              <a:t>Procedure</a:t>
            </a:r>
            <a:endParaRPr lang="en-US" sz="3200" dirty="0">
              <a:solidFill>
                <a:srgbClr val="FFC000"/>
              </a:solidFill>
            </a:endParaRP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External judges evaluate both agent behaviors during their negotiation</a:t>
            </a:r>
            <a:r>
              <a:rPr lang="en-US" dirty="0"/>
              <a:t>.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A between-subject study on the online site </a:t>
            </a:r>
            <a:r>
              <a:rPr lang="en-US" sz="2000" i="1" u="sng" dirty="0"/>
              <a:t>CrowdFlower.com</a:t>
            </a:r>
            <a:r>
              <a:rPr lang="en-US" sz="2000" dirty="0"/>
              <a:t>.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Agents described as two friends negotiating about restaurant where to have dinner.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Total participants: 120</a:t>
            </a:r>
          </a:p>
          <a:p>
            <a:pPr marL="274320" lvl="1" indent="0">
              <a:buClr>
                <a:srgbClr val="FFC000"/>
              </a:buClr>
              <a:buNone/>
            </a:pPr>
            <a:endParaRPr lang="en-US" dirty="0"/>
          </a:p>
          <a:p>
            <a:pPr marL="274320" lvl="1" indent="0">
              <a:buClr>
                <a:srgbClr val="FFC000"/>
              </a:buClr>
              <a:buNone/>
            </a:pPr>
            <a:endParaRPr lang="en-US" dirty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lvl="2"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25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Evaluation of the model</a:t>
            </a:r>
          </a:p>
        </p:txBody>
      </p:sp>
      <p:sp>
        <p:nvSpPr>
          <p:cNvPr id="5" name="AutoShape 8" descr="Résultat de recherche d'images pour &quot;discussion icon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" name="Groupe 19"/>
          <p:cNvGrpSpPr/>
          <p:nvPr/>
        </p:nvGrpSpPr>
        <p:grpSpPr>
          <a:xfrm>
            <a:off x="7209377" y="2636912"/>
            <a:ext cx="1755111" cy="2088231"/>
            <a:chOff x="6505417" y="2352364"/>
            <a:chExt cx="2470312" cy="3291174"/>
          </a:xfrm>
        </p:grpSpPr>
        <p:pic>
          <p:nvPicPr>
            <p:cNvPr id="1028" name="Picture 4" descr="Résultat de recherche d'images pour &quot;user computer icon&quot;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3138" y="3613220"/>
              <a:ext cx="1941441" cy="2030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6505417" y="2352364"/>
              <a:ext cx="2470312" cy="1260856"/>
            </a:xfrm>
            <a:prstGeom prst="wedgeRectCallout">
              <a:avLst>
                <a:gd name="adj1" fmla="val 21364"/>
                <a:gd name="adj2" fmla="val 1288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1073412C-BD31-4FF8-81F8-7E47107A6C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8120" y="2690033"/>
              <a:ext cx="798865" cy="649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1073412C-BD31-4FF8-81F8-7E47107A6C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0427" y="2690033"/>
              <a:ext cx="798865" cy="649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10" name="Connecteur droit avec flèche 9"/>
            <p:cNvCxnSpPr>
              <a:endCxn id="14" idx="1"/>
            </p:cNvCxnSpPr>
            <p:nvPr/>
          </p:nvCxnSpPr>
          <p:spPr>
            <a:xfrm>
              <a:off x="7506986" y="3014595"/>
              <a:ext cx="58344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 flipH="1">
              <a:off x="7506986" y="3197828"/>
              <a:ext cx="583441" cy="3679"/>
            </a:xfrm>
            <a:prstGeom prst="straightConnector1">
              <a:avLst/>
            </a:prstGeom>
            <a:ln>
              <a:headEnd w="lg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ZoneTexte 25"/>
          <p:cNvSpPr txBox="1"/>
          <p:nvPr/>
        </p:nvSpPr>
        <p:spPr>
          <a:xfrm>
            <a:off x="3508408" y="2459907"/>
            <a:ext cx="351891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000" dirty="0" err="1"/>
              <a:t>Init</a:t>
            </a:r>
            <a:r>
              <a:rPr lang="en-US" sz="2000" dirty="0"/>
              <a:t> of power</a:t>
            </a:r>
          </a:p>
          <a:p>
            <a:pPr lvl="1">
              <a:buClr>
                <a:srgbClr val="FFC000"/>
              </a:buClr>
            </a:pPr>
            <a:r>
              <a:rPr lang="en-US" dirty="0"/>
              <a:t>Pow(A) = 0.9,  Pow(B) = 0.4</a:t>
            </a:r>
          </a:p>
          <a:p>
            <a:pPr lvl="1">
              <a:buClr>
                <a:srgbClr val="FFC000"/>
              </a:buClr>
            </a:pPr>
            <a:r>
              <a:rPr lang="en-US" dirty="0"/>
              <a:t>Pow(A) = 0.7,  Pow(B) = 0.4</a:t>
            </a:r>
          </a:p>
          <a:p>
            <a:pPr lvl="1">
              <a:buClr>
                <a:srgbClr val="FFC000"/>
              </a:buClr>
            </a:pPr>
            <a:r>
              <a:rPr lang="en-US" dirty="0"/>
              <a:t>Pow(A) = 0.7,  Pow(B) = 0.4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423435" y="2459907"/>
            <a:ext cx="287771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Agent preferences.</a:t>
            </a:r>
          </a:p>
          <a:p>
            <a:pPr lvl="1">
              <a:lnSpc>
                <a:spcPct val="150000"/>
              </a:lnSpc>
              <a:buClr>
                <a:srgbClr val="FFC000"/>
              </a:buClr>
            </a:pPr>
            <a:r>
              <a:rPr lang="en-US" b="1" dirty="0"/>
              <a:t>Similar</a:t>
            </a:r>
            <a:r>
              <a:rPr lang="en-US" dirty="0"/>
              <a:t> preferences</a:t>
            </a:r>
          </a:p>
          <a:p>
            <a:pPr lvl="1">
              <a:lnSpc>
                <a:spcPct val="150000"/>
              </a:lnSpc>
              <a:buClr>
                <a:srgbClr val="FFC000"/>
              </a:buClr>
            </a:pPr>
            <a:r>
              <a:rPr lang="en-US" b="1" dirty="0"/>
              <a:t>Different</a:t>
            </a:r>
            <a:r>
              <a:rPr lang="en-US" dirty="0"/>
              <a:t> preferences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486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76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Hypotheses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H1</a:t>
            </a:r>
            <a:r>
              <a:rPr lang="en-US" sz="2200" dirty="0"/>
              <a:t> The higher-power agent will more strongly be perceived as self-centered than the lower-power agent</a:t>
            </a:r>
          </a:p>
          <a:p>
            <a:pPr lvl="1"/>
            <a:endParaRPr lang="en-US" sz="2200" dirty="0">
              <a:solidFill>
                <a:srgbClr val="19A95A"/>
              </a:solidFill>
            </a:endParaRP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H2</a:t>
            </a:r>
            <a:r>
              <a:rPr lang="en-US" sz="2200" dirty="0">
                <a:solidFill>
                  <a:srgbClr val="19A95A"/>
                </a:solidFill>
              </a:rPr>
              <a:t> </a:t>
            </a:r>
            <a:r>
              <a:rPr lang="en-US" sz="2200" dirty="0"/>
              <a:t>The lower-power agent will be more strongly perceived as making larger concessions than the higher-power agent</a:t>
            </a:r>
          </a:p>
          <a:p>
            <a:pPr lvl="1"/>
            <a:endParaRPr lang="en-US" sz="2200" dirty="0">
              <a:solidFill>
                <a:srgbClr val="19A95A"/>
              </a:solidFill>
            </a:endParaRP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H3</a:t>
            </a:r>
            <a:r>
              <a:rPr lang="en-US" sz="2200" dirty="0">
                <a:solidFill>
                  <a:srgbClr val="19A95A"/>
                </a:solidFill>
              </a:rPr>
              <a:t> </a:t>
            </a:r>
            <a:r>
              <a:rPr lang="en-US" sz="2200" dirty="0"/>
              <a:t>The higher-power agent will more strongly be perceived as demanding than the lower-power agent</a:t>
            </a:r>
          </a:p>
          <a:p>
            <a:pPr marL="274320" lvl="1" indent="0">
              <a:buNone/>
            </a:pPr>
            <a:endParaRPr lang="en-US" sz="2200" dirty="0">
              <a:solidFill>
                <a:srgbClr val="19A95A"/>
              </a:solidFill>
            </a:endParaRP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H4</a:t>
            </a:r>
            <a:r>
              <a:rPr lang="en-US" sz="2200" dirty="0">
                <a:solidFill>
                  <a:srgbClr val="19A95A"/>
                </a:solidFill>
              </a:rPr>
              <a:t> </a:t>
            </a:r>
            <a:r>
              <a:rPr lang="en-US" sz="2200" dirty="0"/>
              <a:t>he higher-power agent will more strongly be perceived as taking the lead in the negotiation than the lower-power agent</a:t>
            </a:r>
            <a:endParaRPr lang="en-US" sz="2400" dirty="0">
              <a:solidFill>
                <a:srgbClr val="19A95A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26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B175FA-037C-4BE2-A9EF-E9F07923A9FF}"/>
              </a:ext>
            </a:extLst>
          </p:cNvPr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1DF4CD20-F84B-4D07-BAE8-6A1045430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Evaluation of the model</a:t>
            </a:r>
          </a:p>
        </p:txBody>
      </p:sp>
    </p:spTree>
    <p:extLst>
      <p:ext uri="{BB962C8B-B14F-4D97-AF65-F5344CB8AC3E}">
        <p14:creationId xmlns:p14="http://schemas.microsoft.com/office/powerpoint/2010/main" val="1475768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27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61786" y="1351372"/>
            <a:ext cx="3943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H1: Self centeredness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860032" y="1371765"/>
            <a:ext cx="3203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H2: Concessions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33772" y="5373216"/>
            <a:ext cx="84969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Agent A is more self-centered and makes less concessions.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Agent B tries to find the best trade-off for both parties, and is able to make larger concessions.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E55D5E34-0B49-4B7D-9777-837B85595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Evaluation of the model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83568" y="4577346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D53D89F2-AE8A-477A-A2F9-C334D7FE8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86" y="1894985"/>
            <a:ext cx="4210214" cy="32156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28731151-DA40-43DD-B470-598CF8672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894985"/>
            <a:ext cx="4137060" cy="32343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3531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fld id="{6936E76E-83C7-4D0C-AE26-C0751568CC47}" type="slidenum">
              <a:rPr lang="fr-FR" smtClean="0"/>
              <a:t>28</a:t>
            </a:fld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251520" y="5229200"/>
            <a:ext cx="81178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Agent A is more demanding than agent B.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/>
              <a:t>Agent A </a:t>
            </a:r>
            <a:r>
              <a:rPr lang="en-US" sz="2200" dirty="0"/>
              <a:t>is the one who leads the dialogue.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20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Evaluation of the model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6C63FE5-CD8F-440F-B2CB-101C2D901C66}"/>
              </a:ext>
            </a:extLst>
          </p:cNvPr>
          <p:cNvSpPr txBox="1"/>
          <p:nvPr/>
        </p:nvSpPr>
        <p:spPr>
          <a:xfrm>
            <a:off x="381991" y="1340768"/>
            <a:ext cx="3701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H3: Level of demand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AE40979-FF86-497A-AF1B-F1BBA2073296}"/>
              </a:ext>
            </a:extLst>
          </p:cNvPr>
          <p:cNvSpPr txBox="1"/>
          <p:nvPr/>
        </p:nvSpPr>
        <p:spPr>
          <a:xfrm>
            <a:off x="4664213" y="1361161"/>
            <a:ext cx="4360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H4: Lead of the dialogue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B8A974C1-7045-429E-9D7C-82B146B3C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213" y="1975928"/>
            <a:ext cx="4090138" cy="30741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24B0011C-3FE1-48A9-8B0A-9BDF277ED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75928"/>
            <a:ext cx="4090138" cy="30741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2275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Synthese</a:t>
            </a:r>
            <a:r>
              <a:rPr lang="fr-FR" dirty="0"/>
              <a:t> des </a:t>
            </a:r>
            <a:r>
              <a:rPr lang="fr-FR" dirty="0" err="1"/>
              <a:t>resultats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  <a:p>
            <a:r>
              <a:rPr lang="fr-FR" dirty="0" err="1"/>
              <a:t>Resultats</a:t>
            </a:r>
            <a:r>
              <a:rPr lang="fr-FR" dirty="0"/>
              <a:t> de ces objectifs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11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74876"/>
            <a:ext cx="8229600" cy="9906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C000"/>
                </a:solidFill>
              </a:rPr>
              <a:t>Context: Conversational agents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3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91386" y="-62630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Context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65312" y="1251761"/>
            <a:ext cx="1656184" cy="40011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Companion</a:t>
            </a:r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12" y="1748442"/>
            <a:ext cx="2664296" cy="169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822320" y="3368690"/>
            <a:ext cx="15648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dirty="0" err="1"/>
              <a:t>AlwaysOn</a:t>
            </a:r>
            <a:endParaRPr lang="fr-FR" sz="1600" b="1" dirty="0"/>
          </a:p>
          <a:p>
            <a:pPr algn="ctr"/>
            <a:r>
              <a:rPr lang="fr-FR" sz="1600" dirty="0" err="1"/>
              <a:t>Sidner</a:t>
            </a:r>
            <a:r>
              <a:rPr lang="fr-FR" sz="1600" dirty="0"/>
              <a:t> </a:t>
            </a:r>
            <a:r>
              <a:rPr lang="fr-FR" sz="1600" i="1" dirty="0"/>
              <a:t>et al, 14</a:t>
            </a:r>
            <a:endParaRPr lang="fr-FR" sz="1600" dirty="0"/>
          </a:p>
        </p:txBody>
      </p:sp>
      <p:sp>
        <p:nvSpPr>
          <p:cNvPr id="10" name="Rectangle 9"/>
          <p:cNvSpPr/>
          <p:nvPr/>
        </p:nvSpPr>
        <p:spPr>
          <a:xfrm>
            <a:off x="165312" y="1651871"/>
            <a:ext cx="2808312" cy="39490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3117640" y="1235395"/>
            <a:ext cx="1656184" cy="40011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Tutor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117640" y="1653650"/>
            <a:ext cx="2913676" cy="39490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e 18"/>
          <p:cNvGrpSpPr/>
          <p:nvPr/>
        </p:nvGrpSpPr>
        <p:grpSpPr>
          <a:xfrm>
            <a:off x="3504698" y="1742426"/>
            <a:ext cx="2095500" cy="1830590"/>
            <a:chOff x="5580112" y="2453654"/>
            <a:chExt cx="2095500" cy="1983171"/>
          </a:xfrm>
        </p:grpSpPr>
        <p:pic>
          <p:nvPicPr>
            <p:cNvPr id="20" name="Picture 5" descr="Image associé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2453654"/>
              <a:ext cx="2095500" cy="1400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ZoneTexte 20"/>
            <p:cNvSpPr txBox="1"/>
            <p:nvPr/>
          </p:nvSpPr>
          <p:spPr>
            <a:xfrm>
              <a:off x="5697713" y="3790494"/>
              <a:ext cx="1937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b="1" dirty="0" err="1"/>
                <a:t>SimSensei</a:t>
              </a:r>
              <a:endParaRPr lang="fr-FR" b="1" dirty="0"/>
            </a:p>
            <a:p>
              <a:pPr algn="ctr"/>
              <a:r>
                <a:rPr lang="fr-FR" dirty="0" err="1"/>
                <a:t>DeVault</a:t>
              </a:r>
              <a:r>
                <a:rPr lang="fr-FR" dirty="0"/>
                <a:t> </a:t>
              </a:r>
              <a:r>
                <a:rPr lang="fr-FR" i="1" dirty="0"/>
                <a:t>et al, 14</a:t>
              </a:r>
              <a:r>
                <a:rPr lang="fr-FR" dirty="0"/>
                <a:t> </a:t>
              </a:r>
            </a:p>
          </p:txBody>
        </p:sp>
      </p:grpSp>
      <p:pic>
        <p:nvPicPr>
          <p:cNvPr id="22" name="Picture 2" descr="Résultat de recherche d'images pour &quot;simcoach project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78" y="3645024"/>
            <a:ext cx="2086234" cy="144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/>
          <p:cNvSpPr txBox="1"/>
          <p:nvPr/>
        </p:nvSpPr>
        <p:spPr>
          <a:xfrm>
            <a:off x="3833469" y="5014917"/>
            <a:ext cx="147905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err="1"/>
              <a:t>SimCoach</a:t>
            </a:r>
            <a:endParaRPr lang="fr-FR" b="1" dirty="0"/>
          </a:p>
          <a:p>
            <a:r>
              <a:rPr lang="fr-FR" sz="1600" dirty="0" err="1"/>
              <a:t>Rizzo</a:t>
            </a:r>
            <a:r>
              <a:rPr lang="fr-FR" sz="1600" dirty="0"/>
              <a:t> </a:t>
            </a:r>
            <a:r>
              <a:rPr lang="fr-FR" sz="1600" i="1" dirty="0"/>
              <a:t>et al, 11</a:t>
            </a:r>
            <a:endParaRPr lang="fr-FR" sz="1600" dirty="0"/>
          </a:p>
        </p:txBody>
      </p:sp>
      <p:sp>
        <p:nvSpPr>
          <p:cNvPr id="24" name="ZoneTexte 23"/>
          <p:cNvSpPr txBox="1"/>
          <p:nvPr/>
        </p:nvSpPr>
        <p:spPr>
          <a:xfrm>
            <a:off x="6104857" y="1235395"/>
            <a:ext cx="1656184" cy="40011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Partner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04857" y="1651871"/>
            <a:ext cx="2913676" cy="39490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864" y="1742427"/>
            <a:ext cx="2064727" cy="12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ZoneTexte 26"/>
          <p:cNvSpPr txBox="1"/>
          <p:nvPr/>
        </p:nvSpPr>
        <p:spPr>
          <a:xfrm>
            <a:off x="6572277" y="2998693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REA</a:t>
            </a:r>
          </a:p>
          <a:p>
            <a:pPr algn="ctr"/>
            <a:r>
              <a:rPr lang="fr-FR" dirty="0" err="1"/>
              <a:t>Bickmore</a:t>
            </a:r>
            <a:r>
              <a:rPr lang="fr-FR" dirty="0"/>
              <a:t> </a:t>
            </a:r>
            <a:r>
              <a:rPr lang="fr-FR" i="1" dirty="0"/>
              <a:t>et al, 02</a:t>
            </a:r>
            <a:r>
              <a:rPr lang="fr-FR" dirty="0"/>
              <a:t> 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99BDECA0-3950-4C91-975C-5B29FE64CC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568" y="4077072"/>
            <a:ext cx="1545906" cy="1076055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94472" y="5216211"/>
            <a:ext cx="1497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dirty="0"/>
              <a:t>Smith </a:t>
            </a:r>
            <a:r>
              <a:rPr lang="fr-FR" sz="1600" i="1" dirty="0"/>
              <a:t>et al, 10</a:t>
            </a:r>
            <a:endParaRPr lang="fr-FR" sz="1600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837" y="3645024"/>
            <a:ext cx="1553716" cy="1293226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7137366" y="4941168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Louise</a:t>
            </a:r>
          </a:p>
          <a:p>
            <a:pPr algn="ctr"/>
            <a:r>
              <a:rPr lang="fr-FR" dirty="0" err="1"/>
              <a:t>Davi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012301" y="5999800"/>
            <a:ext cx="4762842" cy="584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Collaboration User/Agent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941458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30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3304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Conclusion &amp; future work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Conclusion 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457200" y="2555776"/>
            <a:ext cx="8507288" cy="399323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Identify 3 principles of behaviors related to power</a:t>
            </a:r>
          </a:p>
          <a:p>
            <a:pPr marL="514350" indent="-51435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Computational model of collaborative negotiation</a:t>
            </a:r>
          </a:p>
          <a:p>
            <a:pPr marL="514350" indent="-51435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Decision model based on power</a:t>
            </a:r>
          </a:p>
          <a:p>
            <a:pPr marL="514350" indent="-51435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Validation of behaviors of power by external judges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Validation of the model in HMI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Build the relation of dominance during the negotiation</a:t>
            </a:r>
          </a:p>
          <a:p>
            <a:pPr marL="788670" lvl="1" indent="-514350">
              <a:buFont typeface="+mj-lt"/>
              <a:buAutoNum type="romanLcPeriod"/>
            </a:pPr>
            <a:r>
              <a:rPr lang="en-US" sz="2400" dirty="0"/>
              <a:t>Adapt the agent to the user behavior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Validate the model in the context of HMI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7C5ECE-A7E9-4F97-8CFC-2D1207980563}"/>
              </a:ext>
            </a:extLst>
          </p:cNvPr>
          <p:cNvSpPr/>
          <p:nvPr/>
        </p:nvSpPr>
        <p:spPr>
          <a:xfrm>
            <a:off x="269776" y="1412776"/>
            <a:ext cx="8424936" cy="100811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20000"/>
              </a:spcBef>
              <a:buClr>
                <a:srgbClr val="4A66AC"/>
              </a:buClr>
              <a:buSzPct val="85000"/>
            </a:pPr>
            <a:r>
              <a:rPr lang="en-US" sz="2400" b="1" dirty="0">
                <a:solidFill>
                  <a:prstClr val="black"/>
                </a:solidFill>
              </a:rPr>
              <a:t>Goal: Impact of dominance on the negotiation strategies.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656687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31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01782" y="2916382"/>
            <a:ext cx="8229600" cy="990600"/>
          </a:xfrm>
        </p:spPr>
        <p:txBody>
          <a:bodyPr/>
          <a:lstStyle/>
          <a:p>
            <a:pPr algn="ctr"/>
            <a:r>
              <a:rPr lang="en-US">
                <a:solidFill>
                  <a:schemeClr val="accent1"/>
                </a:solidFill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28570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Collaboration in dialogue</a:t>
            </a:r>
            <a:endParaRPr lang="fr-FR" dirty="0">
              <a:solidFill>
                <a:srgbClr val="FFC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2" y="1630288"/>
            <a:ext cx="2178472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4</a:t>
            </a:fld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28" y="1630288"/>
            <a:ext cx="2160240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99723" y="3379168"/>
            <a:ext cx="216024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Expertise</a:t>
            </a:r>
          </a:p>
        </p:txBody>
      </p:sp>
      <p:sp>
        <p:nvSpPr>
          <p:cNvPr id="9" name="Rectangle 8"/>
          <p:cNvSpPr/>
          <p:nvPr/>
        </p:nvSpPr>
        <p:spPr>
          <a:xfrm>
            <a:off x="756072" y="4053733"/>
            <a:ext cx="220389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 err="1">
                <a:solidFill>
                  <a:schemeClr val="tx1"/>
                </a:solidFill>
              </a:rPr>
              <a:t>Preferences</a:t>
            </a:r>
            <a:endParaRPr lang="fr-FR" sz="2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36603" y="3410566"/>
            <a:ext cx="216024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Expertise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27327" y="4053733"/>
            <a:ext cx="2160241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 err="1">
                <a:solidFill>
                  <a:schemeClr val="tx1"/>
                </a:solidFill>
              </a:rPr>
              <a:t>Preferences</a:t>
            </a:r>
            <a:endParaRPr lang="fr-FR" sz="2600" dirty="0">
              <a:solidFill>
                <a:schemeClr val="tx1"/>
              </a:solidFill>
            </a:endParaRPr>
          </a:p>
        </p:txBody>
      </p:sp>
      <p:sp>
        <p:nvSpPr>
          <p:cNvPr id="7" name="Double flèche horizontale 6"/>
          <p:cNvSpPr/>
          <p:nvPr/>
        </p:nvSpPr>
        <p:spPr>
          <a:xfrm>
            <a:off x="3086968" y="1898398"/>
            <a:ext cx="3096344" cy="1512168"/>
          </a:xfrm>
          <a:prstGeom prst="left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b="1" dirty="0">
                <a:solidFill>
                  <a:schemeClr val="tx1"/>
                </a:solidFill>
              </a:rPr>
              <a:t>Collaborative</a:t>
            </a:r>
          </a:p>
          <a:p>
            <a:pPr algn="ctr"/>
            <a:r>
              <a:rPr lang="en-US" sz="2600" b="1" dirty="0">
                <a:solidFill>
                  <a:schemeClr val="tx1"/>
                </a:solidFill>
              </a:rPr>
              <a:t>Negotiation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756072" y="4869160"/>
            <a:ext cx="7740771" cy="16561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24324" y="4869160"/>
            <a:ext cx="7930728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 b="1" dirty="0"/>
              <a:t>Collaborative </a:t>
            </a:r>
            <a:r>
              <a:rPr lang="en-US" sz="2800" b="1" dirty="0"/>
              <a:t>negotiation</a:t>
            </a:r>
          </a:p>
          <a:p>
            <a:r>
              <a:rPr lang="en-US" sz="2400" dirty="0"/>
              <a:t>trade-of which best satisfies the interests of </a:t>
            </a:r>
            <a:r>
              <a:rPr lang="en-US" sz="2400" b="1" dirty="0"/>
              <a:t>both participants</a:t>
            </a:r>
            <a:r>
              <a:rPr lang="en-US" sz="2400" dirty="0"/>
              <a:t>, instead of maximizing </a:t>
            </a:r>
            <a:r>
              <a:rPr lang="en-US" sz="2400" b="1" dirty="0"/>
              <a:t>one participant’s interest</a:t>
            </a:r>
            <a:r>
              <a:rPr lang="en-US" sz="2400" dirty="0"/>
              <a:t>. </a:t>
            </a:r>
            <a:r>
              <a:rPr lang="fr-FR" dirty="0"/>
              <a:t>(Chu-Caroll &amp; </a:t>
            </a:r>
            <a:r>
              <a:rPr lang="fr-FR" dirty="0" err="1"/>
              <a:t>Carberry</a:t>
            </a:r>
            <a:r>
              <a:rPr lang="fr-FR" dirty="0"/>
              <a:t>, 95)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1386" y="0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Context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82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Collaboration in dialogue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5</a:t>
            </a:fld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91386" y="0"/>
            <a:ext cx="1994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Context</a:t>
            </a:r>
            <a:r>
              <a:rPr lang="fr-FR" sz="2000" b="1" dirty="0">
                <a:solidFill>
                  <a:schemeClr val="bg1"/>
                </a:solidFill>
              </a:rPr>
              <a:t> &amp; goal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91880" y="3631195"/>
            <a:ext cx="2232248" cy="9265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Social Relation</a:t>
            </a:r>
          </a:p>
        </p:txBody>
      </p:sp>
      <p:sp>
        <p:nvSpPr>
          <p:cNvPr id="3" name="Flèche vers le bas 2"/>
          <p:cNvSpPr/>
          <p:nvPr/>
        </p:nvSpPr>
        <p:spPr>
          <a:xfrm>
            <a:off x="4427984" y="472514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115616" y="5326538"/>
            <a:ext cx="6840760" cy="11178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Impact</a:t>
            </a:r>
            <a:r>
              <a:rPr lang="fr-FR" sz="2600" dirty="0">
                <a:solidFill>
                  <a:schemeClr val="tx1"/>
                </a:solidFill>
              </a:rPr>
              <a:t> of the social relation</a:t>
            </a:r>
          </a:p>
          <a:p>
            <a:pPr algn="ctr"/>
            <a:r>
              <a:rPr lang="fr-FR" sz="2600" dirty="0">
                <a:solidFill>
                  <a:schemeClr val="tx1"/>
                </a:solidFill>
              </a:rPr>
              <a:t>on the </a:t>
            </a:r>
            <a:r>
              <a:rPr lang="fr-FR" sz="2600" dirty="0" err="1">
                <a:solidFill>
                  <a:schemeClr val="tx1"/>
                </a:solidFill>
              </a:rPr>
              <a:t>negotiation</a:t>
            </a:r>
            <a:r>
              <a:rPr lang="fr-FR" sz="2600" dirty="0">
                <a:solidFill>
                  <a:schemeClr val="tx1"/>
                </a:solidFill>
              </a:rPr>
              <a:t> </a:t>
            </a:r>
            <a:r>
              <a:rPr lang="fr-FR" sz="2600" dirty="0" err="1">
                <a:solidFill>
                  <a:schemeClr val="tx1"/>
                </a:solidFill>
              </a:rPr>
              <a:t>strategy</a:t>
            </a:r>
            <a:endParaRPr lang="fr-FR" sz="2600" dirty="0">
              <a:solidFill>
                <a:schemeClr val="tx1"/>
              </a:solidFill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CFF8B845-5BF8-4A0C-98F6-B619715AAE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2" y="1630288"/>
            <a:ext cx="2178472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EF2EBBBE-8593-44B1-A72D-A22E9C08F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28" y="1630288"/>
            <a:ext cx="2160240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38F1302-F2F7-4CF9-9C4C-50FE7FDCDB4F}"/>
              </a:ext>
            </a:extLst>
          </p:cNvPr>
          <p:cNvSpPr/>
          <p:nvPr/>
        </p:nvSpPr>
        <p:spPr>
          <a:xfrm>
            <a:off x="799723" y="3379168"/>
            <a:ext cx="216024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Expertise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1AA41B-074B-4F7A-861E-89735F345CF0}"/>
              </a:ext>
            </a:extLst>
          </p:cNvPr>
          <p:cNvSpPr/>
          <p:nvPr/>
        </p:nvSpPr>
        <p:spPr>
          <a:xfrm>
            <a:off x="756072" y="4053733"/>
            <a:ext cx="220389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 err="1">
                <a:solidFill>
                  <a:schemeClr val="tx1"/>
                </a:solidFill>
              </a:rPr>
              <a:t>Preferences</a:t>
            </a:r>
            <a:endParaRPr lang="fr-FR" sz="26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756D34-B002-4AB4-AC49-78249344A7BE}"/>
              </a:ext>
            </a:extLst>
          </p:cNvPr>
          <p:cNvSpPr/>
          <p:nvPr/>
        </p:nvSpPr>
        <p:spPr>
          <a:xfrm>
            <a:off x="6336603" y="3410566"/>
            <a:ext cx="216024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Expertise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26596C-72BB-42BF-B369-6121898FA7F5}"/>
              </a:ext>
            </a:extLst>
          </p:cNvPr>
          <p:cNvSpPr/>
          <p:nvPr/>
        </p:nvSpPr>
        <p:spPr>
          <a:xfrm>
            <a:off x="6327327" y="4053733"/>
            <a:ext cx="2160241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 err="1">
                <a:solidFill>
                  <a:schemeClr val="tx1"/>
                </a:solidFill>
              </a:rPr>
              <a:t>Preferences</a:t>
            </a:r>
            <a:endParaRPr lang="fr-FR" sz="2600" dirty="0">
              <a:solidFill>
                <a:schemeClr val="tx1"/>
              </a:solidFill>
            </a:endParaRPr>
          </a:p>
        </p:txBody>
      </p:sp>
      <p:sp>
        <p:nvSpPr>
          <p:cNvPr id="23" name="Double flèche horizontale 6">
            <a:extLst>
              <a:ext uri="{FF2B5EF4-FFF2-40B4-BE49-F238E27FC236}">
                <a16:creationId xmlns:a16="http://schemas.microsoft.com/office/drawing/2014/main" id="{AF2A9A22-A058-4C7A-BC4B-F53D47BCE5B2}"/>
              </a:ext>
            </a:extLst>
          </p:cNvPr>
          <p:cNvSpPr/>
          <p:nvPr/>
        </p:nvSpPr>
        <p:spPr>
          <a:xfrm>
            <a:off x="3086968" y="1898398"/>
            <a:ext cx="3096344" cy="1512168"/>
          </a:xfrm>
          <a:prstGeom prst="left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b="1" dirty="0">
                <a:solidFill>
                  <a:schemeClr val="tx1"/>
                </a:solidFill>
              </a:rPr>
              <a:t>Collaborative</a:t>
            </a:r>
          </a:p>
          <a:p>
            <a:pPr algn="ctr"/>
            <a:r>
              <a:rPr lang="en-US" sz="2600" b="1" dirty="0">
                <a:solidFill>
                  <a:schemeClr val="tx1"/>
                </a:solidFill>
              </a:rPr>
              <a:t>Negotiation</a:t>
            </a:r>
          </a:p>
        </p:txBody>
      </p:sp>
    </p:spTree>
    <p:extLst>
      <p:ext uri="{BB962C8B-B14F-4D97-AF65-F5344CB8AC3E}">
        <p14:creationId xmlns:p14="http://schemas.microsoft.com/office/powerpoint/2010/main" val="1674184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olidFill>
                  <a:srgbClr val="FFC000"/>
                </a:solidFill>
              </a:rPr>
              <a:t>Social aspects in </a:t>
            </a:r>
            <a:r>
              <a:rPr lang="en-US" dirty="0">
                <a:solidFill>
                  <a:srgbClr val="FFC000"/>
                </a:solidFill>
              </a:rPr>
              <a:t>negotiation</a:t>
            </a:r>
            <a:r>
              <a:rPr lang="en-US" sz="2700" dirty="0">
                <a:solidFill>
                  <a:srgbClr val="FFC000"/>
                </a:solidFill>
              </a:rPr>
              <a:t>(</a:t>
            </a:r>
            <a:r>
              <a:rPr lang="en-US" sz="2700" dirty="0" err="1">
                <a:solidFill>
                  <a:srgbClr val="FFC000"/>
                </a:solidFill>
              </a:rPr>
              <a:t>Broekens</a:t>
            </a:r>
            <a:r>
              <a:rPr lang="en-US" sz="2700" dirty="0">
                <a:solidFill>
                  <a:srgbClr val="FFC000"/>
                </a:solidFill>
              </a:rPr>
              <a:t> et al, 10)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6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323528" y="1709928"/>
            <a:ext cx="5184576" cy="30648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23528" y="1772816"/>
            <a:ext cx="492439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Dominance</a:t>
            </a:r>
            <a:endParaRPr lang="en-US" sz="28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Ability to express behavior of power</a:t>
            </a:r>
            <a:r>
              <a:rPr lang="en-US" i="1" dirty="0"/>
              <a:t>(</a:t>
            </a:r>
            <a:r>
              <a:rPr lang="en-US" i="1" dirty="0" err="1"/>
              <a:t>Burgoon</a:t>
            </a:r>
            <a:r>
              <a:rPr lang="en-US" i="1" dirty="0"/>
              <a:t> &amp; Dunbar 98)</a:t>
            </a:r>
          </a:p>
          <a:p>
            <a:pPr lvl="1"/>
            <a:endParaRPr lang="en-US" i="1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Control attempts by one individual </a:t>
            </a:r>
            <a:r>
              <a:rPr lang="en-US" sz="2400" i="1" u="sng" dirty="0"/>
              <a:t>are accepted </a:t>
            </a:r>
            <a:r>
              <a:rPr lang="en-US" sz="2400" dirty="0"/>
              <a:t>by the interactional partner </a:t>
            </a:r>
            <a:r>
              <a:rPr lang="en-US" i="1" dirty="0">
                <a:solidFill>
                  <a:prstClr val="black"/>
                </a:solidFill>
              </a:rPr>
              <a:t>(</a:t>
            </a:r>
            <a:r>
              <a:rPr lang="en-US" i="1" dirty="0" err="1">
                <a:solidFill>
                  <a:prstClr val="black"/>
                </a:solidFill>
              </a:rPr>
              <a:t>Burgoon</a:t>
            </a:r>
            <a:r>
              <a:rPr lang="en-US" i="1" dirty="0">
                <a:solidFill>
                  <a:prstClr val="black"/>
                </a:solidFill>
              </a:rPr>
              <a:t> &amp; Dunbar 98)</a:t>
            </a:r>
          </a:p>
          <a:p>
            <a:pPr lvl="1"/>
            <a:endParaRPr lang="en-US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91386" y="0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Context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856E596A-F57F-4174-BE45-CD01C6C9D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916832"/>
            <a:ext cx="3414948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E605CE-174C-4F70-A314-BBB4436AE533}"/>
              </a:ext>
            </a:extLst>
          </p:cNvPr>
          <p:cNvSpPr/>
          <p:nvPr/>
        </p:nvSpPr>
        <p:spPr>
          <a:xfrm>
            <a:off x="323528" y="4941168"/>
            <a:ext cx="8136904" cy="13506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18F05D1-768A-4986-80EB-6525FB3CC5A0}"/>
              </a:ext>
            </a:extLst>
          </p:cNvPr>
          <p:cNvSpPr txBox="1"/>
          <p:nvPr/>
        </p:nvSpPr>
        <p:spPr>
          <a:xfrm>
            <a:off x="503040" y="4986466"/>
            <a:ext cx="86409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Power</a:t>
            </a:r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400" dirty="0"/>
              <a:t>Ability to influence the behavior of another person</a:t>
            </a:r>
          </a:p>
          <a:p>
            <a:r>
              <a:rPr lang="en-US" sz="2000" dirty="0"/>
              <a:t> </a:t>
            </a:r>
            <a:r>
              <a:rPr lang="en-US" i="1" dirty="0"/>
              <a:t>(</a:t>
            </a:r>
            <a:r>
              <a:rPr lang="en-US" i="1" dirty="0" err="1"/>
              <a:t>Burgoon</a:t>
            </a:r>
            <a:r>
              <a:rPr lang="en-US" i="1" dirty="0"/>
              <a:t> et al 98)</a:t>
            </a:r>
            <a:endParaRPr lang="en-US" sz="2000" b="1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79381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Social aspects in </a:t>
            </a:r>
            <a:r>
              <a:rPr lang="en-US" dirty="0">
                <a:solidFill>
                  <a:srgbClr val="FFC000"/>
                </a:solidFill>
              </a:rPr>
              <a:t>negotiation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5317" y="1412577"/>
            <a:ext cx="8229600" cy="4876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1"/>
                </a:solidFill>
              </a:rPr>
              <a:t> Non-verbal behaviors:</a:t>
            </a:r>
            <a:endParaRPr lang="en-US" sz="2000" dirty="0"/>
          </a:p>
          <a:p>
            <a:pPr lvl="2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7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1386" y="0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Context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Résultat de recherche d'images pour &quot;Bossy or wimpy: expressing social dominance by combining gaze and linguistic behaviors&quot;">
            <a:extLst>
              <a:ext uri="{FF2B5EF4-FFF2-40B4-BE49-F238E27FC236}">
                <a16:creationId xmlns:a16="http://schemas.microsoft.com/office/drawing/2014/main" id="{24C18FCD-700E-4908-A15A-C1A7C0543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03" y="2747173"/>
            <a:ext cx="4033360" cy="18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AD6EF74-380B-4967-9F00-E19943025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151" y="2455148"/>
            <a:ext cx="2352675" cy="242887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F819231-86B9-48FA-88B5-2863AF1A57A7}"/>
              </a:ext>
            </a:extLst>
          </p:cNvPr>
          <p:cNvSpPr txBox="1"/>
          <p:nvPr/>
        </p:nvSpPr>
        <p:spPr>
          <a:xfrm>
            <a:off x="4932040" y="4975428"/>
            <a:ext cx="33719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/>
              <a:t>(</a:t>
            </a:r>
            <a:r>
              <a:rPr lang="fr-FR" sz="2000" dirty="0"/>
              <a:t>Gebhard </a:t>
            </a:r>
            <a:r>
              <a:rPr lang="fr-FR" sz="2000" i="1" dirty="0"/>
              <a:t>et al,14)</a:t>
            </a:r>
            <a:endParaRPr lang="en-US" sz="2000" dirty="0"/>
          </a:p>
          <a:p>
            <a:pPr lvl="1"/>
            <a:r>
              <a:rPr lang="en-US" sz="2000" b="1" dirty="0"/>
              <a:t>Head tilts </a:t>
            </a:r>
          </a:p>
          <a:p>
            <a:pPr lvl="1"/>
            <a:r>
              <a:rPr lang="en-US" dirty="0"/>
              <a:t>raised head associated to a dominant behavior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D386948-6BD8-4636-95D6-1291621D7625}"/>
              </a:ext>
            </a:extLst>
          </p:cNvPr>
          <p:cNvSpPr txBox="1"/>
          <p:nvPr/>
        </p:nvSpPr>
        <p:spPr>
          <a:xfrm>
            <a:off x="1198151" y="5096666"/>
            <a:ext cx="26038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</a:t>
            </a:r>
            <a:r>
              <a:rPr lang="fr-FR" sz="2000" dirty="0"/>
              <a:t>Bee, André </a:t>
            </a:r>
            <a:r>
              <a:rPr lang="fr-FR" sz="2000" i="1" dirty="0"/>
              <a:t>et al, 10</a:t>
            </a:r>
            <a:r>
              <a:rPr lang="fr-FR" sz="2000" dirty="0"/>
              <a:t>)</a:t>
            </a:r>
            <a:endParaRPr lang="en-US" sz="2000" b="1" dirty="0"/>
          </a:p>
          <a:p>
            <a:r>
              <a:rPr lang="en-US" sz="2000" b="1" dirty="0"/>
              <a:t>Gaze and posture 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714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Social aspects in </a:t>
            </a:r>
            <a:r>
              <a:rPr lang="en-US" dirty="0">
                <a:solidFill>
                  <a:srgbClr val="FFC000"/>
                </a:solidFill>
              </a:rPr>
              <a:t>negotiation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1"/>
                </a:solidFill>
              </a:rPr>
              <a:t> Verbal behaviors</a:t>
            </a:r>
          </a:p>
          <a:p>
            <a:pPr lvl="1"/>
            <a:r>
              <a:rPr lang="en-US" sz="2600" b="1" dirty="0"/>
              <a:t>Linguistic style </a:t>
            </a:r>
            <a:r>
              <a:rPr lang="en-US" sz="2200" dirty="0"/>
              <a:t>(</a:t>
            </a:r>
            <a:r>
              <a:rPr lang="en-US" sz="2200" dirty="0" err="1"/>
              <a:t>Bradac</a:t>
            </a:r>
            <a:r>
              <a:rPr lang="en-US" sz="2200" dirty="0"/>
              <a:t> &amp; </a:t>
            </a:r>
            <a:r>
              <a:rPr lang="en-US" sz="2200" dirty="0" err="1"/>
              <a:t>Mulac</a:t>
            </a:r>
            <a:r>
              <a:rPr lang="en-US" sz="2200" dirty="0"/>
              <a:t>, 1984)</a:t>
            </a:r>
          </a:p>
          <a:p>
            <a:pPr lvl="2"/>
            <a:r>
              <a:rPr lang="en-US" sz="2000" dirty="0"/>
              <a:t>Dominant behavior is associated with more assertive style.</a:t>
            </a:r>
          </a:p>
          <a:p>
            <a:pPr marL="914400" lvl="2" indent="0">
              <a:buNone/>
            </a:pPr>
            <a:endParaRPr lang="en-US" sz="20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Lead of the conversation </a:t>
            </a:r>
            <a:r>
              <a:rPr lang="en-US" sz="2400" i="1" dirty="0">
                <a:solidFill>
                  <a:prstClr val="black"/>
                </a:solidFill>
              </a:rPr>
              <a:t>(</a:t>
            </a:r>
            <a:r>
              <a:rPr lang="en-US" sz="2200" i="1" dirty="0" err="1">
                <a:solidFill>
                  <a:prstClr val="black"/>
                </a:solidFill>
              </a:rPr>
              <a:t>Dedreu</a:t>
            </a:r>
            <a:r>
              <a:rPr lang="en-US" sz="2200" i="1" dirty="0">
                <a:solidFill>
                  <a:prstClr val="black"/>
                </a:solidFill>
              </a:rPr>
              <a:t> and </a:t>
            </a:r>
            <a:r>
              <a:rPr lang="en-US" sz="2200" i="1" dirty="0" err="1">
                <a:solidFill>
                  <a:prstClr val="black"/>
                </a:solidFill>
              </a:rPr>
              <a:t>VanKleef</a:t>
            </a:r>
            <a:r>
              <a:rPr lang="en-US" sz="2200" i="1" dirty="0">
                <a:solidFill>
                  <a:prstClr val="black"/>
                </a:solidFill>
              </a:rPr>
              <a:t>, 04; Burgoon98)</a:t>
            </a:r>
            <a:endParaRPr lang="en-US" sz="2200" b="1" dirty="0"/>
          </a:p>
          <a:p>
            <a:pPr lvl="2"/>
            <a:r>
              <a:rPr lang="en-US" sz="2000" dirty="0"/>
              <a:t>High-power individuals tends to make the first move</a:t>
            </a:r>
          </a:p>
          <a:p>
            <a:pPr lvl="2"/>
            <a:r>
              <a:rPr lang="en-US" sz="2000" dirty="0"/>
              <a:t>Control of the flow of the conversation</a:t>
            </a:r>
          </a:p>
          <a:p>
            <a:pPr lvl="2"/>
            <a:r>
              <a:rPr lang="en-US" sz="2000" dirty="0"/>
              <a:t>Dictating topic changes</a:t>
            </a:r>
          </a:p>
          <a:p>
            <a:pPr lvl="2"/>
            <a:endParaRPr lang="en-US" b="1" dirty="0"/>
          </a:p>
          <a:p>
            <a:pPr lvl="1"/>
            <a:r>
              <a:rPr lang="en-US" sz="2400" b="1" dirty="0"/>
              <a:t>Strategic behaviors </a:t>
            </a:r>
            <a:r>
              <a:rPr lang="en-US" sz="2200" i="1" dirty="0">
                <a:solidFill>
                  <a:prstClr val="black"/>
                </a:solidFill>
              </a:rPr>
              <a:t>(</a:t>
            </a:r>
            <a:r>
              <a:rPr lang="en-US" sz="2200" i="1" dirty="0" err="1">
                <a:solidFill>
                  <a:prstClr val="black"/>
                </a:solidFill>
              </a:rPr>
              <a:t>Dedreu</a:t>
            </a:r>
            <a:r>
              <a:rPr lang="en-US" sz="2200" i="1" dirty="0">
                <a:solidFill>
                  <a:prstClr val="black"/>
                </a:solidFill>
              </a:rPr>
              <a:t> and </a:t>
            </a:r>
            <a:r>
              <a:rPr lang="en-US" sz="2200" i="1" dirty="0" err="1">
                <a:solidFill>
                  <a:prstClr val="black"/>
                </a:solidFill>
              </a:rPr>
              <a:t>VanKleef</a:t>
            </a:r>
            <a:r>
              <a:rPr lang="en-US" sz="2200" i="1" dirty="0">
                <a:solidFill>
                  <a:prstClr val="black"/>
                </a:solidFill>
              </a:rPr>
              <a:t>, 04)</a:t>
            </a:r>
            <a:endParaRPr lang="en-US" sz="2200" b="1" dirty="0"/>
          </a:p>
          <a:p>
            <a:pPr lvl="2"/>
            <a:r>
              <a:rPr lang="en-US" sz="2000" dirty="0"/>
              <a:t>Self centeredness</a:t>
            </a:r>
          </a:p>
          <a:p>
            <a:pPr lvl="2"/>
            <a:r>
              <a:rPr lang="en-US" sz="2000" dirty="0"/>
              <a:t>Level of demand and concessions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8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1386" y="0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Context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659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C000"/>
                </a:solidFill>
              </a:rPr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Context &amp; related work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Computational model of collaborative negotiation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Model of preferences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Model of communication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Negotiation based on power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Conclusion and future work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080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1695</Words>
  <Application>Microsoft Office PowerPoint</Application>
  <PresentationFormat>Affichage à l'écran (4:3)</PresentationFormat>
  <Paragraphs>376</Paragraphs>
  <Slides>31</Slides>
  <Notes>15</Notes>
  <HiddenSlides>2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7" baseType="lpstr">
      <vt:lpstr>Arial</vt:lpstr>
      <vt:lpstr>Arial (En-têtes)</vt:lpstr>
      <vt:lpstr>Calibri</vt:lpstr>
      <vt:lpstr>Cambria Math</vt:lpstr>
      <vt:lpstr>Wingdings</vt:lpstr>
      <vt:lpstr>Clarté</vt:lpstr>
      <vt:lpstr>A computational model of power in collaborative negotiation dialogues</vt:lpstr>
      <vt:lpstr>Plan</vt:lpstr>
      <vt:lpstr>Context: Conversational agents</vt:lpstr>
      <vt:lpstr>Collaboration in dialogue</vt:lpstr>
      <vt:lpstr>Collaboration in dialogue</vt:lpstr>
      <vt:lpstr>Social aspects in negotiation(Broekens et al, 10)</vt:lpstr>
      <vt:lpstr>Social aspects in negotiation</vt:lpstr>
      <vt:lpstr>Social aspects in negotiation</vt:lpstr>
      <vt:lpstr>Plan</vt:lpstr>
      <vt:lpstr>Model of negotiation of preferences</vt:lpstr>
      <vt:lpstr>Model of negotiation of preferences</vt:lpstr>
      <vt:lpstr>Model of negotiation of preferences</vt:lpstr>
      <vt:lpstr>Model of negotiation of preferences</vt:lpstr>
      <vt:lpstr>Plan</vt:lpstr>
      <vt:lpstr>Model of negotiation based on power</vt:lpstr>
      <vt:lpstr>Model of negotiation based on power</vt:lpstr>
      <vt:lpstr>Model of negotiation based on power</vt:lpstr>
      <vt:lpstr>Model of negotiation based on power</vt:lpstr>
      <vt:lpstr>Model of negotiation based on power</vt:lpstr>
      <vt:lpstr>Example of dialogue</vt:lpstr>
      <vt:lpstr>Example of dialogue</vt:lpstr>
      <vt:lpstr>Example of dialogue</vt:lpstr>
      <vt:lpstr>Example of dialogue</vt:lpstr>
      <vt:lpstr>Plan</vt:lpstr>
      <vt:lpstr>Evaluation of the model</vt:lpstr>
      <vt:lpstr>Evaluation of the model</vt:lpstr>
      <vt:lpstr>Evaluation of the model</vt:lpstr>
      <vt:lpstr>Evaluation of the model</vt:lpstr>
      <vt:lpstr>Synthese des resultats</vt:lpstr>
      <vt:lpstr>Conclusion 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experimentateur</dc:creator>
  <cp:lastModifiedBy>Entreprise ZENIKA</cp:lastModifiedBy>
  <cp:revision>351</cp:revision>
  <dcterms:created xsi:type="dcterms:W3CDTF">2017-06-08T07:56:31Z</dcterms:created>
  <dcterms:modified xsi:type="dcterms:W3CDTF">2017-08-25T20:54:21Z</dcterms:modified>
</cp:coreProperties>
</file>