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9713-4AAC-415E-A18E-E40749AE1B7F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3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9713-4AAC-415E-A18E-E40749AE1B7F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98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9713-4AAC-415E-A18E-E40749AE1B7F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2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9713-4AAC-415E-A18E-E40749AE1B7F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63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9713-4AAC-415E-A18E-E40749AE1B7F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73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9713-4AAC-415E-A18E-E40749AE1B7F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44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9713-4AAC-415E-A18E-E40749AE1B7F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0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9713-4AAC-415E-A18E-E40749AE1B7F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10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9713-4AAC-415E-A18E-E40749AE1B7F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87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9713-4AAC-415E-A18E-E40749AE1B7F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84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9713-4AAC-415E-A18E-E40749AE1B7F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34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09713-4AAC-415E-A18E-E40749AE1B7F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08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72007" y="936104"/>
            <a:ext cx="8964488" cy="5373216"/>
            <a:chOff x="72007" y="936104"/>
            <a:chExt cx="8964488" cy="5373216"/>
          </a:xfrm>
        </p:grpSpPr>
        <p:grpSp>
          <p:nvGrpSpPr>
            <p:cNvPr id="47" name="Groupe 46"/>
            <p:cNvGrpSpPr/>
            <p:nvPr/>
          </p:nvGrpSpPr>
          <p:grpSpPr>
            <a:xfrm>
              <a:off x="72007" y="936104"/>
              <a:ext cx="8964488" cy="5373216"/>
              <a:chOff x="72007" y="936104"/>
              <a:chExt cx="8964488" cy="53732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2007" y="1412776"/>
                <a:ext cx="8964488" cy="489654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2007" y="936104"/>
                <a:ext cx="2771800" cy="47667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 smtClean="0">
                    <a:solidFill>
                      <a:schemeClr val="dk1"/>
                    </a:solidFill>
                  </a:rPr>
                  <a:t>Discolog</a:t>
                </a:r>
                <a:endParaRPr lang="fr-FR" sz="2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6156176" y="1988840"/>
                <a:ext cx="2778284" cy="432048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chemeClr val="tx1"/>
                    </a:solidFill>
                  </a:rPr>
                  <a:t>Disco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156176" y="2420888"/>
                <a:ext cx="2778283" cy="3456384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179512" y="1988840"/>
                <a:ext cx="2773334" cy="432048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chemeClr val="tx1"/>
                    </a:solidFill>
                  </a:rPr>
                  <a:t>STRIPS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74563" y="2420888"/>
                <a:ext cx="2778283" cy="345638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 descr=" 135"/>
              <p:cNvSpPr/>
              <p:nvPr/>
            </p:nvSpPr>
            <p:spPr>
              <a:xfrm>
                <a:off x="6964941" y="2586326"/>
                <a:ext cx="1279467" cy="209618"/>
              </a:xfrm>
              <a:prstGeom prst="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Reactive</a:t>
                </a:r>
                <a:r>
                  <a:rPr kumimoji="0" lang="fr-F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DC</a:t>
                </a:r>
                <a:endPara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Rectangle 50" descr=" 136"/>
              <p:cNvSpPr/>
              <p:nvPr/>
            </p:nvSpPr>
            <p:spPr>
              <a:xfrm>
                <a:off x="6979749" y="2803351"/>
                <a:ext cx="1264659" cy="71267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chemeClr val="accent5">
                    <a:lumMod val="75000"/>
                  </a:schemeClr>
                </a:solidFill>
                <a:prstDash val="sysDash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Paint_object</a:t>
                </a:r>
                <a:r>
                  <a:rPr kumimoji="0" lang="en-US" sz="105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(</a:t>
                </a:r>
                <a:r>
                  <a:rPr kumimoji="0" lang="en-US" sz="105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Obj</a:t>
                </a:r>
                <a:r>
                  <a: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)</a:t>
                </a:r>
                <a:endParaRPr kumimoji="0" lang="fr-FR" sz="105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5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Walk</a:t>
                </a:r>
                <a:r>
                  <a:rPr kumimoji="0" lang="fr-FR" sz="105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(R1,R2,D)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5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Unlock</a:t>
                </a:r>
                <a:r>
                  <a:rPr kumimoji="0" lang="fr-FR" sz="105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(D)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5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Open(D)</a:t>
                </a:r>
              </a:p>
            </p:txBody>
          </p:sp>
        </p:grpSp>
        <p:sp>
          <p:nvSpPr>
            <p:cNvPr id="53" name="Rectangle 52" descr=" 135"/>
            <p:cNvSpPr/>
            <p:nvPr/>
          </p:nvSpPr>
          <p:spPr>
            <a:xfrm>
              <a:off x="889559" y="2571310"/>
              <a:ext cx="1279467" cy="209618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Declarative</a:t>
              </a:r>
              <a:r>
                <a:rPr kumimoji="0" lang="fr-F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DC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Rectangle 53" descr=" 136"/>
            <p:cNvSpPr/>
            <p:nvPr/>
          </p:nvSpPr>
          <p:spPr>
            <a:xfrm>
              <a:off x="904367" y="2803351"/>
              <a:ext cx="1264659" cy="71267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 cap="flat" cmpd="sng" algn="ctr">
              <a:solidFill>
                <a:schemeClr val="accent3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Paintobject</a:t>
              </a:r>
              <a:r>
                <a:rPr kumimoji="0" lang="en-US" sz="105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(</a:t>
              </a:r>
              <a:r>
                <a:rPr kumimoji="0" lang="en-US" sz="105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obj</a:t>
              </a:r>
              <a:r>
                <a:rPr kumimoji="0" lang="en-US" sz="9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)</a:t>
              </a:r>
              <a:endParaRPr kumimoji="0" lang="fr-FR" sz="105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Walk</a:t>
              </a:r>
              <a:r>
                <a:rPr kumimoji="0" lang="fr-FR" sz="105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(r1,r2,d)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050" kern="0" dirty="0" smtClean="0">
                  <a:solidFill>
                    <a:prstClr val="black"/>
                  </a:solidFill>
                  <a:latin typeface="Calibri"/>
                </a:rPr>
                <a:t>u</a:t>
              </a:r>
              <a:r>
                <a:rPr kumimoji="0" lang="fr-FR" sz="105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nlock</a:t>
              </a:r>
              <a:r>
                <a:rPr kumimoji="0" lang="fr-FR" sz="105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(d)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open(d)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059832" y="2021364"/>
              <a:ext cx="2952327" cy="385590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3798025" y="1988840"/>
              <a:ext cx="12914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chemeClr val="bg1">
                      <a:lumMod val="50000"/>
                    </a:schemeClr>
                  </a:solidFill>
                </a:rPr>
                <a:t>TUprolog</a:t>
              </a:r>
              <a:endParaRPr lang="fr-FR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8" name="Connecteur droit 57"/>
            <p:cNvCxnSpPr>
              <a:stCxn id="51" idx="1"/>
              <a:endCxn id="54" idx="3"/>
            </p:cNvCxnSpPr>
            <p:nvPr/>
          </p:nvCxnSpPr>
          <p:spPr>
            <a:xfrm flipH="1">
              <a:off x="2169026" y="3159688"/>
              <a:ext cx="4810723" cy="0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tailEnd type="stealth"/>
            </a:ln>
            <a:effectLst/>
          </p:spPr>
        </p:cxnSp>
        <p:sp>
          <p:nvSpPr>
            <p:cNvPr id="60" name="Rectangle 59"/>
            <p:cNvSpPr/>
            <p:nvPr/>
          </p:nvSpPr>
          <p:spPr>
            <a:xfrm>
              <a:off x="3734962" y="2984944"/>
              <a:ext cx="1602066" cy="3455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b="1" kern="0" dirty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Convert</a:t>
              </a:r>
              <a:r>
                <a:rPr lang="fr-FR" sz="1600" b="1" kern="0" dirty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 the DM</a:t>
              </a:r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517528" y="3857568"/>
              <a:ext cx="2046325" cy="1803680"/>
              <a:chOff x="512400" y="3857568"/>
              <a:chExt cx="1518226" cy="1803680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512400" y="3857568"/>
                <a:ext cx="1518226" cy="1803680"/>
                <a:chOff x="427233" y="3811893"/>
                <a:chExt cx="1518226" cy="1803680"/>
              </a:xfrm>
            </p:grpSpPr>
            <p:pic>
              <p:nvPicPr>
                <p:cNvPr id="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7233" y="4713733"/>
                  <a:ext cx="458481" cy="563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1" name="Rectangle 60"/>
                <p:cNvSpPr/>
                <p:nvPr/>
              </p:nvSpPr>
              <p:spPr>
                <a:xfrm>
                  <a:off x="427299" y="3811893"/>
                  <a:ext cx="1512168" cy="1803680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ZoneTexte 2"/>
                <p:cNvSpPr txBox="1"/>
                <p:nvPr/>
              </p:nvSpPr>
              <p:spPr>
                <a:xfrm>
                  <a:off x="465054" y="4512941"/>
                  <a:ext cx="148040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/>
                    <a:t>STRIPS </a:t>
                  </a:r>
                </a:p>
                <a:p>
                  <a:pPr algn="ctr"/>
                  <a:r>
                    <a:rPr lang="en-US" dirty="0" smtClean="0"/>
                    <a:t>engine</a:t>
                  </a: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512466" y="3857568"/>
                <a:ext cx="1512168" cy="31848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i="1" dirty="0" smtClean="0">
                    <a:solidFill>
                      <a:schemeClr val="tx1"/>
                    </a:solidFill>
                  </a:rPr>
                  <a:t>Input</a:t>
                </a:r>
                <a:endParaRPr lang="fr-FR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16622" y="4176057"/>
                <a:ext cx="1508013" cy="289437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i="1" dirty="0" smtClean="0">
                    <a:solidFill>
                      <a:schemeClr val="tx1"/>
                    </a:solidFill>
                  </a:rPr>
                  <a:t>Goal</a:t>
                </a:r>
                <a:endParaRPr lang="fr-FR" i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445" y="4149080"/>
              <a:ext cx="2762014" cy="1556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9" name="Connecteur en angle 18"/>
            <p:cNvCxnSpPr>
              <a:endCxn id="1027" idx="0"/>
            </p:cNvCxnSpPr>
            <p:nvPr/>
          </p:nvCxnSpPr>
          <p:spPr>
            <a:xfrm>
              <a:off x="2561378" y="4046482"/>
              <a:ext cx="4992074" cy="102598"/>
            </a:xfrm>
            <a:prstGeom prst="bentConnector2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headEnd type="stealth"/>
              <a:tailEnd type="none"/>
            </a:ln>
            <a:effectLst/>
          </p:spPr>
        </p:cxnSp>
        <p:sp>
          <p:nvSpPr>
            <p:cNvPr id="71" name="Rectangle 70"/>
            <p:cNvSpPr/>
            <p:nvPr/>
          </p:nvSpPr>
          <p:spPr>
            <a:xfrm>
              <a:off x="3347863" y="3889979"/>
              <a:ext cx="2376264" cy="28607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fr-FR" sz="1600" b="1" kern="0" dirty="0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CurrentState</a:t>
              </a:r>
              <a:r>
                <a:rPr lang="fr-FR" sz="1400" b="1" kern="0" dirty="0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(</a:t>
              </a:r>
              <a:r>
                <a:rPr lang="fr-FR" sz="1400" kern="0" dirty="0" err="1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notisOpen</a:t>
              </a:r>
              <a:r>
                <a:rPr lang="fr-FR" sz="1400" kern="0" dirty="0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(D)</a:t>
              </a:r>
              <a:r>
                <a:rPr lang="fr-FR" sz="1600" kern="0" dirty="0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)</a:t>
              </a:r>
              <a:endParaRPr lang="fr-FR" sz="1600" kern="0" dirty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endParaRPr>
            </a:p>
          </p:txBody>
        </p:sp>
        <p:cxnSp>
          <p:nvCxnSpPr>
            <p:cNvPr id="73" name="Connecteur en angle 72"/>
            <p:cNvCxnSpPr>
              <a:endCxn id="1027" idx="1"/>
            </p:cNvCxnSpPr>
            <p:nvPr/>
          </p:nvCxnSpPr>
          <p:spPr>
            <a:xfrm>
              <a:off x="2561378" y="4424310"/>
              <a:ext cx="3611067" cy="5029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headEnd type="stealth"/>
              <a:tailEnd type="none"/>
            </a:ln>
            <a:effectLst/>
          </p:spPr>
        </p:cxnSp>
        <p:sp>
          <p:nvSpPr>
            <p:cNvPr id="77" name="Rectangle 76"/>
            <p:cNvSpPr/>
            <p:nvPr/>
          </p:nvSpPr>
          <p:spPr>
            <a:xfrm>
              <a:off x="3471617" y="4524833"/>
              <a:ext cx="1944217" cy="3019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fr-FR" sz="1600" b="1" kern="0" dirty="0" err="1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GoalState</a:t>
              </a:r>
              <a:r>
                <a:rPr lang="fr-FR" sz="1400" b="1" kern="0" dirty="0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(</a:t>
              </a:r>
              <a:r>
                <a:rPr lang="fr-FR" sz="1400" kern="0" dirty="0" err="1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isOpen</a:t>
              </a:r>
              <a:r>
                <a:rPr lang="fr-FR" sz="1400" kern="0" dirty="0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(D)</a:t>
              </a:r>
              <a:r>
                <a:rPr lang="fr-FR" sz="1600" kern="0" dirty="0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)</a:t>
              </a:r>
              <a:endParaRPr lang="fr-FR" sz="1600" kern="0" dirty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3218" y="5371811"/>
              <a:ext cx="2032559" cy="28943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i="1" dirty="0" smtClean="0">
                  <a:solidFill>
                    <a:schemeClr val="tx1"/>
                  </a:solidFill>
                </a:rPr>
                <a:t>Output</a:t>
              </a:r>
              <a:endParaRPr lang="fr-FR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16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72007" y="936104"/>
            <a:ext cx="8964488" cy="5373216"/>
            <a:chOff x="72007" y="936104"/>
            <a:chExt cx="8964488" cy="5373216"/>
          </a:xfrm>
        </p:grpSpPr>
        <p:grpSp>
          <p:nvGrpSpPr>
            <p:cNvPr id="47" name="Groupe 46"/>
            <p:cNvGrpSpPr/>
            <p:nvPr/>
          </p:nvGrpSpPr>
          <p:grpSpPr>
            <a:xfrm>
              <a:off x="72007" y="936104"/>
              <a:ext cx="8964488" cy="5373216"/>
              <a:chOff x="72007" y="936104"/>
              <a:chExt cx="8964488" cy="53732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2007" y="1412776"/>
                <a:ext cx="8964488" cy="489654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2007" y="936104"/>
                <a:ext cx="2771800" cy="47667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 smtClean="0">
                    <a:solidFill>
                      <a:schemeClr val="dk1"/>
                    </a:solidFill>
                  </a:rPr>
                  <a:t>Discolog</a:t>
                </a:r>
                <a:endParaRPr lang="fr-FR" sz="2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6084168" y="1988840"/>
                <a:ext cx="2850292" cy="432048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chemeClr val="tx1"/>
                    </a:solidFill>
                  </a:rPr>
                  <a:t>Disco / </a:t>
                </a:r>
                <a:r>
                  <a:rPr lang="fr-FR" dirty="0" err="1">
                    <a:solidFill>
                      <a:schemeClr val="tx1"/>
                    </a:solidFill>
                  </a:rPr>
                  <a:t>J</a:t>
                </a:r>
                <a:r>
                  <a:rPr lang="fr-FR" dirty="0" err="1" smtClean="0">
                    <a:solidFill>
                      <a:schemeClr val="tx1"/>
                    </a:solidFill>
                  </a:rPr>
                  <a:t>ava+JavaScript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084168" y="2420888"/>
                <a:ext cx="2850291" cy="3456384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179511" y="1988840"/>
                <a:ext cx="2909749" cy="432048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chemeClr val="tx1"/>
                    </a:solidFill>
                  </a:rPr>
                  <a:t>STRIPS/Prolog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74563" y="2420888"/>
                <a:ext cx="2914698" cy="345638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 descr=" 135"/>
              <p:cNvSpPr/>
              <p:nvPr/>
            </p:nvSpPr>
            <p:spPr>
              <a:xfrm>
                <a:off x="6444210" y="2481516"/>
                <a:ext cx="2376264" cy="299411"/>
              </a:xfrm>
              <a:prstGeom prst="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Reactive</a:t>
                </a:r>
                <a:r>
                  <a:rPr kumimoji="0" lang="fr-FR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DK</a:t>
                </a:r>
                <a:endPara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Rectangle 50" descr=" 136"/>
              <p:cNvSpPr/>
              <p:nvPr/>
            </p:nvSpPr>
            <p:spPr>
              <a:xfrm>
                <a:off x="6444209" y="2803351"/>
                <a:ext cx="2376264" cy="9136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chemeClr val="accent5">
                    <a:lumMod val="75000"/>
                  </a:schemeClr>
                </a:solidFill>
                <a:prstDash val="sysDash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>
                    <a:solidFill>
                      <a:prstClr val="black"/>
                    </a:solidFill>
                  </a:rPr>
                  <a:t>Move(Obj,R1,R2,Door)</a:t>
                </a:r>
                <a:endParaRPr lang="fr-FR" sz="1400" kern="0" dirty="0">
                  <a:solidFill>
                    <a:prstClr val="black"/>
                  </a:solidFill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 err="1">
                    <a:solidFill>
                      <a:prstClr val="black"/>
                    </a:solidFill>
                  </a:rPr>
                  <a:t>Unlock</a:t>
                </a:r>
                <a:r>
                  <a:rPr lang="fr-FR" sz="1400" kern="0" dirty="0">
                    <a:solidFill>
                      <a:prstClr val="black"/>
                    </a:solidFill>
                  </a:rPr>
                  <a:t>(D)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>
                    <a:solidFill>
                      <a:prstClr val="black"/>
                    </a:solidFill>
                  </a:rPr>
                  <a:t>Open(D)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>
                    <a:solidFill>
                      <a:prstClr val="black"/>
                    </a:solidFill>
                  </a:rPr>
                  <a:t>… </a:t>
                </a:r>
                <a:r>
                  <a:rPr lang="fr-FR" sz="1400" kern="0" dirty="0" err="1">
                    <a:solidFill>
                      <a:prstClr val="black"/>
                    </a:solidFill>
                  </a:rPr>
                  <a:t>etc</a:t>
                </a:r>
                <a:endParaRPr lang="fr-FR" sz="1400" kern="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Rectangle 52" descr=" 135"/>
            <p:cNvSpPr/>
            <p:nvPr/>
          </p:nvSpPr>
          <p:spPr>
            <a:xfrm>
              <a:off x="276512" y="2481516"/>
              <a:ext cx="2639302" cy="299412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Declarative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DK</a:t>
              </a:r>
              <a:endPara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Rectangle 53" descr=" 136"/>
            <p:cNvSpPr/>
            <p:nvPr/>
          </p:nvSpPr>
          <p:spPr>
            <a:xfrm>
              <a:off x="276511" y="2803351"/>
              <a:ext cx="2639303" cy="98568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 cap="flat" cmpd="sng" algn="ctr">
              <a:solidFill>
                <a:schemeClr val="accent3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just">
                <a:defRPr/>
              </a:pPr>
              <a:r>
                <a:rPr lang="fr-FR" sz="1300" kern="0" dirty="0" err="1">
                  <a:solidFill>
                    <a:prstClr val="black"/>
                  </a:solidFill>
                </a:rPr>
                <a:t>preconditions</a:t>
              </a:r>
              <a:r>
                <a:rPr lang="fr-FR" sz="1300" kern="0" dirty="0">
                  <a:solidFill>
                    <a:prstClr val="black"/>
                  </a:solidFill>
                </a:rPr>
                <a:t>(</a:t>
              </a:r>
              <a:r>
                <a:rPr lang="fr-FR" sz="1300" kern="0" dirty="0" err="1">
                  <a:solidFill>
                    <a:prstClr val="black"/>
                  </a:solidFill>
                </a:rPr>
                <a:t>unlock</a:t>
              </a:r>
              <a:r>
                <a:rPr lang="fr-FR" sz="1300" kern="0" dirty="0">
                  <a:solidFill>
                    <a:prstClr val="black"/>
                  </a:solidFill>
                </a:rPr>
                <a:t>,[</a:t>
              </a:r>
              <a:r>
                <a:rPr lang="fr-FR" sz="1300" kern="0" dirty="0" err="1">
                  <a:solidFill>
                    <a:prstClr val="black"/>
                  </a:solidFill>
                </a:rPr>
                <a:t>islocked</a:t>
              </a:r>
              <a:r>
                <a:rPr lang="fr-FR" sz="1300" kern="0" dirty="0">
                  <a:solidFill>
                    <a:prstClr val="black"/>
                  </a:solidFill>
                </a:rPr>
                <a:t>]).</a:t>
              </a:r>
            </a:p>
            <a:p>
              <a:pPr lvl="0" algn="just">
                <a:defRPr/>
              </a:pPr>
              <a:r>
                <a:rPr lang="fr-FR" sz="1300" kern="0" dirty="0">
                  <a:solidFill>
                    <a:prstClr val="black"/>
                  </a:solidFill>
                </a:rPr>
                <a:t>achieves(</a:t>
              </a:r>
              <a:r>
                <a:rPr lang="fr-FR" sz="1300" kern="0" dirty="0" err="1">
                  <a:solidFill>
                    <a:prstClr val="black"/>
                  </a:solidFill>
                </a:rPr>
                <a:t>unlock,notislocked</a:t>
              </a:r>
              <a:r>
                <a:rPr lang="fr-FR" sz="1300" kern="0" dirty="0">
                  <a:solidFill>
                    <a:prstClr val="black"/>
                  </a:solidFill>
                </a:rPr>
                <a:t>).</a:t>
              </a:r>
            </a:p>
            <a:p>
              <a:pPr lvl="0" algn="just">
                <a:defRPr/>
              </a:pPr>
              <a:r>
                <a:rPr lang="fr-FR" sz="1300" kern="0" dirty="0" err="1">
                  <a:solidFill>
                    <a:prstClr val="black"/>
                  </a:solidFill>
                </a:rPr>
                <a:t>deletes</a:t>
              </a:r>
              <a:r>
                <a:rPr lang="fr-FR" sz="1300" kern="0" dirty="0">
                  <a:solidFill>
                    <a:prstClr val="black"/>
                  </a:solidFill>
                </a:rPr>
                <a:t>(</a:t>
              </a:r>
              <a:r>
                <a:rPr lang="fr-FR" sz="1300" kern="0" dirty="0" err="1">
                  <a:solidFill>
                    <a:prstClr val="black"/>
                  </a:solidFill>
                </a:rPr>
                <a:t>unlock,islocked</a:t>
              </a:r>
              <a:r>
                <a:rPr lang="fr-FR" sz="1300" kern="0" dirty="0">
                  <a:solidFill>
                    <a:prstClr val="black"/>
                  </a:solidFill>
                </a:rPr>
                <a:t>).</a:t>
              </a:r>
            </a:p>
            <a:p>
              <a:pPr lvl="0" algn="just">
                <a:defRPr/>
              </a:pPr>
              <a:r>
                <a:rPr lang="fr-FR" sz="1300" kern="0" dirty="0" err="1" smtClean="0">
                  <a:solidFill>
                    <a:prstClr val="black"/>
                  </a:solidFill>
                </a:rPr>
                <a:t>preconditions</a:t>
              </a:r>
              <a:r>
                <a:rPr lang="fr-FR" sz="1300" kern="0" dirty="0" smtClean="0">
                  <a:solidFill>
                    <a:prstClr val="black"/>
                  </a:solidFill>
                </a:rPr>
                <a:t>(open</a:t>
              </a:r>
              <a:r>
                <a:rPr lang="fr-FR" sz="1300" kern="0" dirty="0">
                  <a:solidFill>
                    <a:prstClr val="black"/>
                  </a:solidFill>
                </a:rPr>
                <a:t>,[</a:t>
              </a:r>
              <a:r>
                <a:rPr lang="fr-FR" sz="1300" kern="0" dirty="0" err="1">
                  <a:solidFill>
                    <a:prstClr val="black"/>
                  </a:solidFill>
                </a:rPr>
                <a:t>notislocked</a:t>
              </a:r>
              <a:r>
                <a:rPr lang="fr-FR" sz="1300" kern="0" dirty="0">
                  <a:solidFill>
                    <a:prstClr val="black"/>
                  </a:solidFill>
                </a:rPr>
                <a:t>]).</a:t>
              </a:r>
            </a:p>
            <a:p>
              <a:pPr lvl="0" algn="just">
                <a:defRPr/>
              </a:pPr>
              <a:r>
                <a:rPr lang="fr-FR" sz="1300" kern="0" dirty="0" smtClean="0">
                  <a:solidFill>
                    <a:prstClr val="black"/>
                  </a:solidFill>
                </a:rPr>
                <a:t>achieves(</a:t>
              </a:r>
              <a:r>
                <a:rPr lang="fr-FR" sz="1300" kern="0" dirty="0" err="1" smtClean="0">
                  <a:solidFill>
                    <a:prstClr val="black"/>
                  </a:solidFill>
                </a:rPr>
                <a:t>open,isopen</a:t>
              </a:r>
              <a:r>
                <a:rPr lang="fr-FR" sz="1300" kern="0" dirty="0" smtClean="0">
                  <a:solidFill>
                    <a:prstClr val="black"/>
                  </a:solidFill>
                </a:rPr>
                <a:t>).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03849" y="2021364"/>
              <a:ext cx="2664296" cy="385590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3208590" y="2021364"/>
              <a:ext cx="12914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/>
                <a:t>TUprolog</a:t>
              </a:r>
              <a:endParaRPr lang="fr-FR" b="1" dirty="0"/>
            </a:p>
          </p:txBody>
        </p:sp>
        <p:cxnSp>
          <p:nvCxnSpPr>
            <p:cNvPr id="58" name="Connecteur droit 57"/>
            <p:cNvCxnSpPr>
              <a:stCxn id="51" idx="1"/>
              <a:endCxn id="54" idx="3"/>
            </p:cNvCxnSpPr>
            <p:nvPr/>
          </p:nvCxnSpPr>
          <p:spPr>
            <a:xfrm flipH="1">
              <a:off x="2915814" y="3260192"/>
              <a:ext cx="3528395" cy="36004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tailEnd type="stealth"/>
            </a:ln>
            <a:effectLst/>
          </p:spPr>
        </p:cxnSp>
        <p:sp>
          <p:nvSpPr>
            <p:cNvPr id="60" name="Rectangle 59"/>
            <p:cNvSpPr/>
            <p:nvPr/>
          </p:nvSpPr>
          <p:spPr>
            <a:xfrm>
              <a:off x="3419871" y="3087404"/>
              <a:ext cx="2232249" cy="4136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1400" b="1" kern="0" dirty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Convert</a:t>
              </a:r>
              <a:r>
                <a:rPr lang="fr-FR" sz="1400" b="1" kern="0" dirty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 the </a:t>
              </a:r>
              <a:r>
                <a:rPr lang="fr-FR" sz="1400" b="1" kern="0" dirty="0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Domain </a:t>
              </a:r>
              <a:r>
                <a:rPr lang="en-US" sz="1400" b="1" kern="0" dirty="0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Knowledge</a:t>
              </a:r>
              <a:r>
                <a:rPr lang="fr-FR" sz="1400" b="1" kern="0" dirty="0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 </a:t>
              </a:r>
              <a:endParaRPr lang="fr-FR" sz="1400" b="1" kern="0" dirty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endParaRPr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276510" y="3857568"/>
              <a:ext cx="2639306" cy="1803680"/>
              <a:chOff x="333582" y="3857568"/>
              <a:chExt cx="1958175" cy="1803680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333582" y="3857568"/>
                <a:ext cx="1958174" cy="1803680"/>
                <a:chOff x="248415" y="3811893"/>
                <a:chExt cx="1958174" cy="1803680"/>
              </a:xfrm>
            </p:grpSpPr>
            <p:pic>
              <p:nvPicPr>
                <p:cNvPr id="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417" y="4713733"/>
                  <a:ext cx="458481" cy="563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1" name="Rectangle 60"/>
                <p:cNvSpPr/>
                <p:nvPr/>
              </p:nvSpPr>
              <p:spPr>
                <a:xfrm>
                  <a:off x="248415" y="3811893"/>
                  <a:ext cx="1958174" cy="1803680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ZoneTexte 2"/>
                <p:cNvSpPr txBox="1"/>
                <p:nvPr/>
              </p:nvSpPr>
              <p:spPr>
                <a:xfrm>
                  <a:off x="465054" y="4558436"/>
                  <a:ext cx="148040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/>
                    <a:t>STRIPS </a:t>
                  </a:r>
                </a:p>
                <a:p>
                  <a:pPr algn="ctr"/>
                  <a:r>
                    <a:rPr lang="en-US" dirty="0" smtClean="0"/>
                    <a:t>engine</a:t>
                  </a: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333583" y="3857568"/>
                <a:ext cx="1958174" cy="34100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i="1" dirty="0" err="1">
                    <a:solidFill>
                      <a:schemeClr val="tx1"/>
                    </a:solidFill>
                  </a:rPr>
                  <a:t>Input:</a:t>
                </a:r>
                <a:r>
                  <a:rPr lang="fr-FR" sz="1600" i="1" dirty="0" err="1">
                    <a:solidFill>
                      <a:schemeClr val="tx1"/>
                    </a:solidFill>
                  </a:rPr>
                  <a:t>holds</a:t>
                </a:r>
                <a:r>
                  <a:rPr lang="fr-FR" sz="1600" i="1" dirty="0">
                    <a:solidFill>
                      <a:schemeClr val="tx1"/>
                    </a:solidFill>
                  </a:rPr>
                  <a:t>(</a:t>
                </a:r>
                <a:r>
                  <a:rPr lang="fr-FR" sz="1600" i="1" dirty="0" err="1">
                    <a:solidFill>
                      <a:schemeClr val="tx1"/>
                    </a:solidFill>
                  </a:rPr>
                  <a:t>islocked,init</a:t>
                </a:r>
                <a:r>
                  <a:rPr lang="fr-FR" sz="1600" i="1" dirty="0">
                    <a:solidFill>
                      <a:schemeClr val="tx1"/>
                    </a:solidFill>
                  </a:rPr>
                  <a:t>).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33584" y="4198569"/>
                <a:ext cx="1958173" cy="38255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i="1" dirty="0" smtClean="0">
                    <a:solidFill>
                      <a:schemeClr val="tx1"/>
                    </a:solidFill>
                  </a:rPr>
                  <a:t>test(Plan):-</a:t>
                </a:r>
                <a:r>
                  <a:rPr lang="fr-FR" sz="1400" i="1" dirty="0" err="1" smtClean="0">
                    <a:solidFill>
                      <a:schemeClr val="tx1"/>
                    </a:solidFill>
                  </a:rPr>
                  <a:t>solve</a:t>
                </a:r>
                <a:r>
                  <a:rPr lang="fr-FR" sz="1400" i="1" dirty="0" smtClean="0">
                    <a:solidFill>
                      <a:schemeClr val="tx1"/>
                    </a:solidFill>
                  </a:rPr>
                  <a:t>([</a:t>
                </a:r>
                <a:r>
                  <a:rPr lang="fr-FR" sz="1400" i="1" dirty="0" err="1">
                    <a:solidFill>
                      <a:schemeClr val="tx1"/>
                    </a:solidFill>
                  </a:rPr>
                  <a:t>isopen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],7,Plan)</a:t>
                </a:r>
                <a:endParaRPr lang="fr-FR" sz="1600" i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445" y="4149080"/>
              <a:ext cx="2762014" cy="1556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9" name="Connecteur en angle 18"/>
            <p:cNvCxnSpPr>
              <a:stCxn id="11" idx="3"/>
              <a:endCxn id="1027" idx="0"/>
            </p:cNvCxnSpPr>
            <p:nvPr/>
          </p:nvCxnSpPr>
          <p:spPr>
            <a:xfrm>
              <a:off x="2915816" y="4028069"/>
              <a:ext cx="4637636" cy="121011"/>
            </a:xfrm>
            <a:prstGeom prst="bentConnector2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headEnd type="stealth"/>
              <a:tailEnd type="none"/>
            </a:ln>
            <a:effectLst/>
          </p:spPr>
        </p:cxnSp>
        <p:sp>
          <p:nvSpPr>
            <p:cNvPr id="71" name="Rectangle 70"/>
            <p:cNvSpPr/>
            <p:nvPr/>
          </p:nvSpPr>
          <p:spPr>
            <a:xfrm>
              <a:off x="3419872" y="3902058"/>
              <a:ext cx="2232249" cy="28607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fr-FR" sz="1400" b="1" kern="0" dirty="0" err="1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GetCurrentState</a:t>
              </a:r>
              <a:r>
                <a:rPr lang="fr-FR" sz="1200" b="1" kern="0" dirty="0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(</a:t>
              </a:r>
              <a:r>
                <a:rPr lang="fr-FR" sz="1200" kern="0" dirty="0" err="1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isLocked</a:t>
              </a:r>
              <a:r>
                <a:rPr lang="fr-FR" sz="1200" kern="0" dirty="0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(D)</a:t>
              </a:r>
              <a:r>
                <a:rPr lang="fr-FR" sz="1400" kern="0" dirty="0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)</a:t>
              </a:r>
              <a:endParaRPr lang="fr-FR" sz="1400" kern="0" dirty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endParaRPr>
            </a:p>
          </p:txBody>
        </p:sp>
        <p:cxnSp>
          <p:nvCxnSpPr>
            <p:cNvPr id="73" name="Connecteur en angle 72"/>
            <p:cNvCxnSpPr>
              <a:stCxn id="23" idx="3"/>
            </p:cNvCxnSpPr>
            <p:nvPr/>
          </p:nvCxnSpPr>
          <p:spPr>
            <a:xfrm>
              <a:off x="2915816" y="4389849"/>
              <a:ext cx="3816424" cy="673810"/>
            </a:xfrm>
            <a:prstGeom prst="bentConnector3">
              <a:avLst>
                <a:gd name="adj1" fmla="val 43123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headEnd type="stealth"/>
              <a:tailEnd type="none"/>
            </a:ln>
            <a:effectLst/>
          </p:spPr>
        </p:cxnSp>
        <p:sp>
          <p:nvSpPr>
            <p:cNvPr id="77" name="Rectangle 76"/>
            <p:cNvSpPr/>
            <p:nvPr/>
          </p:nvSpPr>
          <p:spPr>
            <a:xfrm>
              <a:off x="3419872" y="4567238"/>
              <a:ext cx="2088233" cy="3019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fr-FR" sz="1400" b="1" kern="0" dirty="0" err="1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GetGoalState</a:t>
              </a:r>
              <a:r>
                <a:rPr lang="fr-FR" sz="1200" b="1" kern="0" dirty="0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(</a:t>
              </a:r>
              <a:r>
                <a:rPr lang="fr-FR" sz="1400" kern="0" dirty="0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Candidates</a:t>
              </a:r>
              <a:r>
                <a:rPr lang="fr-FR" sz="1600" kern="0" dirty="0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)</a:t>
              </a:r>
              <a:endParaRPr lang="fr-FR" sz="1600" kern="0" dirty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76512" y="5371811"/>
              <a:ext cx="2639304" cy="28943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i="1" dirty="0" smtClean="0">
                  <a:solidFill>
                    <a:schemeClr val="tx1"/>
                  </a:solidFill>
                </a:rPr>
                <a:t>Output</a:t>
              </a:r>
              <a:endParaRPr lang="fr-FR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275856" y="2767939"/>
              <a:ext cx="2448271" cy="2482503"/>
            </a:xfrm>
            <a:prstGeom prst="rect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19872" y="2507699"/>
              <a:ext cx="2088233" cy="4434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err="1" smtClean="0">
                  <a:solidFill>
                    <a:schemeClr val="tx1"/>
                  </a:solidFill>
                </a:rPr>
                <a:t>Generate</a:t>
              </a:r>
              <a:r>
                <a:rPr lang="fr-FR" sz="1400" b="1" dirty="0">
                  <a:solidFill>
                    <a:schemeClr val="tx1"/>
                  </a:solidFill>
                </a:rPr>
                <a:t> STRIPS </a:t>
              </a:r>
              <a:r>
                <a:rPr lang="fr-FR" sz="1400" b="1" dirty="0" smtClean="0">
                  <a:solidFill>
                    <a:schemeClr val="tx1"/>
                  </a:solidFill>
                </a:rPr>
                <a:t>Input </a:t>
              </a:r>
              <a:r>
                <a:rPr lang="fr-FR" sz="1400" b="1" dirty="0" err="1" smtClean="0">
                  <a:solidFill>
                    <a:schemeClr val="tx1"/>
                  </a:solidFill>
                </a:rPr>
                <a:t>procedure</a:t>
              </a:r>
              <a:r>
                <a:rPr lang="fr-FR" sz="1400" b="1" dirty="0" smtClean="0">
                  <a:solidFill>
                    <a:schemeClr val="tx1"/>
                  </a:solidFill>
                </a:rPr>
                <a:t> 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23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72007" y="936104"/>
            <a:ext cx="8964488" cy="5373216"/>
            <a:chOff x="72007" y="936104"/>
            <a:chExt cx="8964488" cy="5373216"/>
          </a:xfrm>
        </p:grpSpPr>
        <p:grpSp>
          <p:nvGrpSpPr>
            <p:cNvPr id="47" name="Groupe 46"/>
            <p:cNvGrpSpPr/>
            <p:nvPr/>
          </p:nvGrpSpPr>
          <p:grpSpPr>
            <a:xfrm>
              <a:off x="72007" y="936104"/>
              <a:ext cx="8964488" cy="5373216"/>
              <a:chOff x="72007" y="936104"/>
              <a:chExt cx="8964488" cy="53732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2007" y="1412776"/>
                <a:ext cx="8964488" cy="489654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2007" y="936104"/>
                <a:ext cx="2771800" cy="47667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 smtClean="0">
                    <a:solidFill>
                      <a:schemeClr val="dk1"/>
                    </a:solidFill>
                  </a:rPr>
                  <a:t>Discolog</a:t>
                </a:r>
                <a:endParaRPr lang="fr-FR" sz="2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6084168" y="1988840"/>
                <a:ext cx="2850292" cy="432048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chemeClr val="tx1"/>
                    </a:solidFill>
                  </a:rPr>
                  <a:t>Disco / </a:t>
                </a:r>
                <a:r>
                  <a:rPr lang="fr-FR" dirty="0" err="1">
                    <a:solidFill>
                      <a:schemeClr val="tx1"/>
                    </a:solidFill>
                  </a:rPr>
                  <a:t>J</a:t>
                </a:r>
                <a:r>
                  <a:rPr lang="fr-FR" dirty="0" err="1" smtClean="0">
                    <a:solidFill>
                      <a:schemeClr val="tx1"/>
                    </a:solidFill>
                  </a:rPr>
                  <a:t>ava+JavaScript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084168" y="2420888"/>
                <a:ext cx="2850291" cy="3456384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179511" y="1988840"/>
                <a:ext cx="2909749" cy="432048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chemeClr val="tx1"/>
                    </a:solidFill>
                  </a:rPr>
                  <a:t>STRIPS/Prolog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74563" y="2420888"/>
                <a:ext cx="2914698" cy="345638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 descr=" 135"/>
              <p:cNvSpPr/>
              <p:nvPr/>
            </p:nvSpPr>
            <p:spPr>
              <a:xfrm>
                <a:off x="6444210" y="2481516"/>
                <a:ext cx="2376264" cy="299411"/>
              </a:xfrm>
              <a:prstGeom prst="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Reactive</a:t>
                </a:r>
                <a:r>
                  <a:rPr kumimoji="0" lang="fr-FR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DK</a:t>
                </a:r>
                <a:endPara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Rectangle 50" descr=" 136"/>
              <p:cNvSpPr/>
              <p:nvPr/>
            </p:nvSpPr>
            <p:spPr>
              <a:xfrm>
                <a:off x="6444209" y="2803351"/>
                <a:ext cx="2376264" cy="9136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chemeClr val="accent5">
                    <a:lumMod val="75000"/>
                  </a:schemeClr>
                </a:solidFill>
                <a:prstDash val="sysDash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>
                    <a:solidFill>
                      <a:prstClr val="black"/>
                    </a:solidFill>
                  </a:rPr>
                  <a:t>Move(Obj,R1,R2,Door)</a:t>
                </a:r>
                <a:endParaRPr lang="fr-FR" sz="1400" kern="0" dirty="0">
                  <a:solidFill>
                    <a:prstClr val="black"/>
                  </a:solidFill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 err="1">
                    <a:solidFill>
                      <a:prstClr val="black"/>
                    </a:solidFill>
                  </a:rPr>
                  <a:t>Unlock</a:t>
                </a:r>
                <a:r>
                  <a:rPr lang="fr-FR" sz="1400" kern="0" dirty="0">
                    <a:solidFill>
                      <a:prstClr val="black"/>
                    </a:solidFill>
                  </a:rPr>
                  <a:t>(D)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>
                    <a:solidFill>
                      <a:prstClr val="black"/>
                    </a:solidFill>
                  </a:rPr>
                  <a:t>Open(D)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>
                    <a:solidFill>
                      <a:prstClr val="black"/>
                    </a:solidFill>
                  </a:rPr>
                  <a:t>… </a:t>
                </a:r>
                <a:r>
                  <a:rPr lang="fr-FR" sz="1400" kern="0" dirty="0" err="1">
                    <a:solidFill>
                      <a:prstClr val="black"/>
                    </a:solidFill>
                  </a:rPr>
                  <a:t>etc</a:t>
                </a:r>
                <a:endParaRPr lang="fr-FR" sz="1400" kern="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Rectangle 52" descr=" 135"/>
            <p:cNvSpPr/>
            <p:nvPr/>
          </p:nvSpPr>
          <p:spPr>
            <a:xfrm>
              <a:off x="276512" y="2481516"/>
              <a:ext cx="2639302" cy="299412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Declarative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DK</a:t>
              </a:r>
              <a:endPara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Rectangle 53" descr=" 136"/>
            <p:cNvSpPr/>
            <p:nvPr/>
          </p:nvSpPr>
          <p:spPr>
            <a:xfrm>
              <a:off x="276511" y="2803351"/>
              <a:ext cx="2639303" cy="98568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 cap="flat" cmpd="sng" algn="ctr">
              <a:solidFill>
                <a:schemeClr val="accent3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just">
                <a:defRPr/>
              </a:pPr>
              <a:r>
                <a:rPr lang="fr-FR" sz="1300" kern="0" dirty="0" err="1">
                  <a:solidFill>
                    <a:prstClr val="black"/>
                  </a:solidFill>
                </a:rPr>
                <a:t>preconditions</a:t>
              </a:r>
              <a:r>
                <a:rPr lang="fr-FR" sz="1300" kern="0" dirty="0">
                  <a:solidFill>
                    <a:prstClr val="black"/>
                  </a:solidFill>
                </a:rPr>
                <a:t>(</a:t>
              </a:r>
              <a:r>
                <a:rPr lang="fr-FR" sz="1300" kern="0" dirty="0" err="1">
                  <a:solidFill>
                    <a:prstClr val="black"/>
                  </a:solidFill>
                </a:rPr>
                <a:t>unlock</a:t>
              </a:r>
              <a:r>
                <a:rPr lang="fr-FR" sz="1300" kern="0" dirty="0">
                  <a:solidFill>
                    <a:prstClr val="black"/>
                  </a:solidFill>
                </a:rPr>
                <a:t>,[</a:t>
              </a:r>
              <a:r>
                <a:rPr lang="fr-FR" sz="1300" kern="0" dirty="0" err="1">
                  <a:solidFill>
                    <a:prstClr val="black"/>
                  </a:solidFill>
                </a:rPr>
                <a:t>islocked</a:t>
              </a:r>
              <a:r>
                <a:rPr lang="fr-FR" sz="1300" kern="0" dirty="0">
                  <a:solidFill>
                    <a:prstClr val="black"/>
                  </a:solidFill>
                </a:rPr>
                <a:t>]).</a:t>
              </a:r>
            </a:p>
            <a:p>
              <a:pPr lvl="0" algn="just">
                <a:defRPr/>
              </a:pPr>
              <a:r>
                <a:rPr lang="fr-FR" sz="1300" kern="0" dirty="0">
                  <a:solidFill>
                    <a:prstClr val="black"/>
                  </a:solidFill>
                </a:rPr>
                <a:t>achieves(</a:t>
              </a:r>
              <a:r>
                <a:rPr lang="fr-FR" sz="1300" kern="0" dirty="0" err="1">
                  <a:solidFill>
                    <a:prstClr val="black"/>
                  </a:solidFill>
                </a:rPr>
                <a:t>unlock,notislocked</a:t>
              </a:r>
              <a:r>
                <a:rPr lang="fr-FR" sz="1300" kern="0" dirty="0">
                  <a:solidFill>
                    <a:prstClr val="black"/>
                  </a:solidFill>
                </a:rPr>
                <a:t>).</a:t>
              </a:r>
            </a:p>
            <a:p>
              <a:pPr lvl="0" algn="just">
                <a:defRPr/>
              </a:pPr>
              <a:r>
                <a:rPr lang="fr-FR" sz="1300" kern="0" dirty="0" err="1">
                  <a:solidFill>
                    <a:prstClr val="black"/>
                  </a:solidFill>
                </a:rPr>
                <a:t>deletes</a:t>
              </a:r>
              <a:r>
                <a:rPr lang="fr-FR" sz="1300" kern="0" dirty="0">
                  <a:solidFill>
                    <a:prstClr val="black"/>
                  </a:solidFill>
                </a:rPr>
                <a:t>(</a:t>
              </a:r>
              <a:r>
                <a:rPr lang="fr-FR" sz="1300" kern="0" dirty="0" err="1">
                  <a:solidFill>
                    <a:prstClr val="black"/>
                  </a:solidFill>
                </a:rPr>
                <a:t>unlock,islocked</a:t>
              </a:r>
              <a:r>
                <a:rPr lang="fr-FR" sz="1300" kern="0" dirty="0">
                  <a:solidFill>
                    <a:prstClr val="black"/>
                  </a:solidFill>
                </a:rPr>
                <a:t>).</a:t>
              </a:r>
            </a:p>
            <a:p>
              <a:pPr lvl="0" algn="just">
                <a:defRPr/>
              </a:pPr>
              <a:r>
                <a:rPr lang="fr-FR" sz="1300" kern="0" dirty="0" err="1" smtClean="0">
                  <a:solidFill>
                    <a:prstClr val="black"/>
                  </a:solidFill>
                </a:rPr>
                <a:t>preconditions</a:t>
              </a:r>
              <a:r>
                <a:rPr lang="fr-FR" sz="1300" kern="0" dirty="0" smtClean="0">
                  <a:solidFill>
                    <a:prstClr val="black"/>
                  </a:solidFill>
                </a:rPr>
                <a:t>(open</a:t>
              </a:r>
              <a:r>
                <a:rPr lang="fr-FR" sz="1300" kern="0" dirty="0">
                  <a:solidFill>
                    <a:prstClr val="black"/>
                  </a:solidFill>
                </a:rPr>
                <a:t>,[</a:t>
              </a:r>
              <a:r>
                <a:rPr lang="fr-FR" sz="1300" kern="0" dirty="0" err="1">
                  <a:solidFill>
                    <a:prstClr val="black"/>
                  </a:solidFill>
                </a:rPr>
                <a:t>notislocked</a:t>
              </a:r>
              <a:r>
                <a:rPr lang="fr-FR" sz="1300" kern="0" dirty="0">
                  <a:solidFill>
                    <a:prstClr val="black"/>
                  </a:solidFill>
                </a:rPr>
                <a:t>]).</a:t>
              </a:r>
            </a:p>
            <a:p>
              <a:pPr lvl="0" algn="just">
                <a:defRPr/>
              </a:pPr>
              <a:r>
                <a:rPr lang="fr-FR" sz="1300" kern="0" dirty="0" smtClean="0">
                  <a:solidFill>
                    <a:prstClr val="black"/>
                  </a:solidFill>
                </a:rPr>
                <a:t>achieves(</a:t>
              </a:r>
              <a:r>
                <a:rPr lang="fr-FR" sz="1300" kern="0" dirty="0" err="1" smtClean="0">
                  <a:solidFill>
                    <a:prstClr val="black"/>
                  </a:solidFill>
                </a:rPr>
                <a:t>open,isopen</a:t>
              </a:r>
              <a:r>
                <a:rPr lang="fr-FR" sz="1300" kern="0" dirty="0" smtClean="0">
                  <a:solidFill>
                    <a:prstClr val="black"/>
                  </a:solidFill>
                </a:rPr>
                <a:t>).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03849" y="2021364"/>
              <a:ext cx="2664296" cy="385590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3845907" y="2021364"/>
              <a:ext cx="12914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/>
                <a:t>TUprolog</a:t>
              </a:r>
              <a:endParaRPr lang="fr-FR" b="1" dirty="0"/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276510" y="3857568"/>
              <a:ext cx="2639306" cy="1803680"/>
              <a:chOff x="333582" y="3857568"/>
              <a:chExt cx="1958175" cy="1803680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333582" y="3857568"/>
                <a:ext cx="1958174" cy="1803680"/>
                <a:chOff x="248415" y="3811893"/>
                <a:chExt cx="1958174" cy="1803680"/>
              </a:xfrm>
            </p:grpSpPr>
            <p:pic>
              <p:nvPicPr>
                <p:cNvPr id="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417" y="4713733"/>
                  <a:ext cx="458481" cy="563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1" name="Rectangle 60"/>
                <p:cNvSpPr/>
                <p:nvPr/>
              </p:nvSpPr>
              <p:spPr>
                <a:xfrm>
                  <a:off x="248415" y="3811893"/>
                  <a:ext cx="1958174" cy="1803680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ZoneTexte 2"/>
                <p:cNvSpPr txBox="1"/>
                <p:nvPr/>
              </p:nvSpPr>
              <p:spPr>
                <a:xfrm>
                  <a:off x="465054" y="4558436"/>
                  <a:ext cx="148040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/>
                    <a:t>STRIPS </a:t>
                  </a:r>
                </a:p>
                <a:p>
                  <a:pPr algn="ctr"/>
                  <a:r>
                    <a:rPr lang="en-US" dirty="0" smtClean="0"/>
                    <a:t>engine</a:t>
                  </a: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333583" y="3857568"/>
                <a:ext cx="1958174" cy="34100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i="1" dirty="0" err="1">
                    <a:solidFill>
                      <a:schemeClr val="tx1"/>
                    </a:solidFill>
                  </a:rPr>
                  <a:t>Input:</a:t>
                </a:r>
                <a:r>
                  <a:rPr lang="fr-FR" sz="1600" i="1" dirty="0" err="1">
                    <a:solidFill>
                      <a:schemeClr val="tx1"/>
                    </a:solidFill>
                  </a:rPr>
                  <a:t>holds</a:t>
                </a:r>
                <a:r>
                  <a:rPr lang="fr-FR" sz="1600" i="1" dirty="0">
                    <a:solidFill>
                      <a:schemeClr val="tx1"/>
                    </a:solidFill>
                  </a:rPr>
                  <a:t>(</a:t>
                </a:r>
                <a:r>
                  <a:rPr lang="fr-FR" sz="1600" i="1" dirty="0" err="1">
                    <a:solidFill>
                      <a:schemeClr val="tx1"/>
                    </a:solidFill>
                  </a:rPr>
                  <a:t>islocked,init</a:t>
                </a:r>
                <a:r>
                  <a:rPr lang="fr-FR" sz="1600" i="1" dirty="0">
                    <a:solidFill>
                      <a:schemeClr val="tx1"/>
                    </a:solidFill>
                  </a:rPr>
                  <a:t>).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33584" y="4198569"/>
                <a:ext cx="1958173" cy="38255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i="1" dirty="0" smtClean="0">
                    <a:solidFill>
                      <a:schemeClr val="tx1"/>
                    </a:solidFill>
                  </a:rPr>
                  <a:t>test(Plan):-</a:t>
                </a:r>
                <a:r>
                  <a:rPr lang="fr-FR" sz="1400" i="1" dirty="0" err="1" smtClean="0">
                    <a:solidFill>
                      <a:schemeClr val="tx1"/>
                    </a:solidFill>
                  </a:rPr>
                  <a:t>solve</a:t>
                </a:r>
                <a:r>
                  <a:rPr lang="fr-FR" sz="1400" i="1" dirty="0" smtClean="0">
                    <a:solidFill>
                      <a:schemeClr val="tx1"/>
                    </a:solidFill>
                  </a:rPr>
                  <a:t>([</a:t>
                </a:r>
                <a:r>
                  <a:rPr lang="fr-FR" sz="1400" i="1" dirty="0" err="1">
                    <a:solidFill>
                      <a:schemeClr val="tx1"/>
                    </a:solidFill>
                  </a:rPr>
                  <a:t>isopen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],7,Plan)</a:t>
                </a:r>
                <a:endParaRPr lang="fr-FR" sz="16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276512" y="5371811"/>
              <a:ext cx="2639304" cy="28943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i="1" dirty="0" err="1" smtClean="0">
                  <a:solidFill>
                    <a:schemeClr val="tx1"/>
                  </a:solidFill>
                </a:rPr>
                <a:t>Plan:do</a:t>
              </a:r>
              <a:r>
                <a:rPr lang="fr-FR" sz="1400" i="1" dirty="0" smtClean="0">
                  <a:solidFill>
                    <a:schemeClr val="tx1"/>
                  </a:solidFill>
                </a:rPr>
                <a:t>(</a:t>
              </a:r>
              <a:r>
                <a:rPr lang="fr-FR" sz="1400" i="1" dirty="0" err="1" smtClean="0">
                  <a:solidFill>
                    <a:schemeClr val="tx1"/>
                  </a:solidFill>
                </a:rPr>
                <a:t>unlock,do</a:t>
              </a:r>
              <a:r>
                <a:rPr lang="fr-FR" sz="1400" i="1" dirty="0" smtClean="0">
                  <a:solidFill>
                    <a:schemeClr val="tx1"/>
                  </a:solidFill>
                </a:rPr>
                <a:t>(open)).</a:t>
              </a:r>
              <a:endParaRPr lang="fr-FR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48116" y="3524011"/>
              <a:ext cx="2412269" cy="18999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35896" y="4064801"/>
              <a:ext cx="1800199" cy="30030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fr-FR" sz="1400" kern="0" dirty="0" err="1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Decompose</a:t>
              </a:r>
              <a:r>
                <a:rPr lang="fr-FR" sz="1400" kern="0" dirty="0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(Plan)</a:t>
              </a:r>
              <a:endParaRPr lang="fr-FR" sz="1400" kern="0" dirty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491878" y="3212976"/>
              <a:ext cx="2088233" cy="4434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err="1" smtClean="0">
                  <a:solidFill>
                    <a:schemeClr val="tx1"/>
                  </a:solidFill>
                </a:rPr>
                <a:t>Get</a:t>
              </a:r>
              <a:r>
                <a:rPr lang="fr-FR" sz="1400" b="1" dirty="0" smtClean="0">
                  <a:solidFill>
                    <a:schemeClr val="tx1"/>
                  </a:solidFill>
                </a:rPr>
                <a:t> </a:t>
              </a:r>
              <a:r>
                <a:rPr lang="fr-FR" sz="1400" b="1" dirty="0">
                  <a:solidFill>
                    <a:schemeClr val="tx1"/>
                  </a:solidFill>
                </a:rPr>
                <a:t>STRIPS </a:t>
              </a:r>
              <a:r>
                <a:rPr lang="fr-FR" sz="1400" b="1" dirty="0" smtClean="0">
                  <a:solidFill>
                    <a:schemeClr val="tx1"/>
                  </a:solidFill>
                </a:rPr>
                <a:t>Output </a:t>
              </a:r>
              <a:r>
                <a:rPr lang="fr-FR" sz="1400" b="1" dirty="0" err="1" smtClean="0">
                  <a:solidFill>
                    <a:schemeClr val="tx1"/>
                  </a:solidFill>
                </a:rPr>
                <a:t>procedure</a:t>
              </a:r>
              <a:r>
                <a:rPr lang="fr-FR" sz="1400" b="1" dirty="0" smtClean="0">
                  <a:solidFill>
                    <a:schemeClr val="tx1"/>
                  </a:solidFill>
                </a:rPr>
                <a:t> 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necteur en angle 13"/>
            <p:cNvCxnSpPr>
              <a:stCxn id="80" idx="3"/>
              <a:endCxn id="34" idx="1"/>
            </p:cNvCxnSpPr>
            <p:nvPr/>
          </p:nvCxnSpPr>
          <p:spPr>
            <a:xfrm flipV="1">
              <a:off x="2915816" y="3434690"/>
              <a:ext cx="576062" cy="2081840"/>
            </a:xfrm>
            <a:prstGeom prst="bentConnector3">
              <a:avLst>
                <a:gd name="adj1" fmla="val 59921"/>
              </a:avLst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34" idx="2"/>
              <a:endCxn id="33" idx="0"/>
            </p:cNvCxnSpPr>
            <p:nvPr/>
          </p:nvCxnSpPr>
          <p:spPr>
            <a:xfrm>
              <a:off x="4535995" y="3656404"/>
              <a:ext cx="1" cy="408397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527884" y="4699688"/>
              <a:ext cx="2016226" cy="457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fr-FR" sz="1400" kern="0" dirty="0" err="1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ConvertToDisco</a:t>
              </a:r>
              <a:r>
                <a:rPr lang="fr-FR" sz="1400" kern="0" dirty="0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(</a:t>
              </a:r>
              <a:r>
                <a:rPr lang="fr-FR" sz="1400" kern="0" dirty="0" err="1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Unlock</a:t>
              </a:r>
              <a:r>
                <a:rPr lang="fr-FR" sz="1400" kern="0" dirty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, </a:t>
              </a:r>
              <a:r>
                <a:rPr lang="fr-FR" sz="1400" kern="0" dirty="0" smtClean="0">
                  <a:solidFill>
                    <a:prstClr val="black"/>
                  </a:solidFill>
                  <a:latin typeface="+mj-lt"/>
                  <a:ea typeface="Times New Roman" panose="02020603050405020304" pitchFamily="18" charset="0"/>
                </a:rPr>
                <a:t>open)</a:t>
              </a:r>
              <a:endParaRPr lang="fr-FR" sz="1400" kern="0" dirty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endParaRPr>
            </a:p>
          </p:txBody>
        </p:sp>
        <p:cxnSp>
          <p:nvCxnSpPr>
            <p:cNvPr id="57" name="Connecteur droit avec flèche 56"/>
            <p:cNvCxnSpPr>
              <a:stCxn id="33" idx="2"/>
              <a:endCxn id="49" idx="0"/>
            </p:cNvCxnSpPr>
            <p:nvPr/>
          </p:nvCxnSpPr>
          <p:spPr>
            <a:xfrm>
              <a:off x="4535996" y="4365104"/>
              <a:ext cx="1" cy="334584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0466" y="3938746"/>
              <a:ext cx="2762014" cy="1485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8" name="Connecteur en angle 87"/>
            <p:cNvCxnSpPr>
              <a:stCxn id="32" idx="2"/>
              <a:endCxn id="87" idx="2"/>
            </p:cNvCxnSpPr>
            <p:nvPr/>
          </p:nvCxnSpPr>
          <p:spPr>
            <a:xfrm rot="16200000" flipH="1">
              <a:off x="6032862" y="3945325"/>
              <a:ext cx="1" cy="2957222"/>
            </a:xfrm>
            <a:prstGeom prst="bentConnector3">
              <a:avLst>
                <a:gd name="adj1" fmla="val 22860100000"/>
              </a:avLst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59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/>
          <p:cNvGrpSpPr/>
          <p:nvPr/>
        </p:nvGrpSpPr>
        <p:grpSpPr>
          <a:xfrm>
            <a:off x="72007" y="1224136"/>
            <a:ext cx="8964488" cy="5085184"/>
            <a:chOff x="72007" y="1224136"/>
            <a:chExt cx="8964488" cy="5085184"/>
          </a:xfrm>
        </p:grpSpPr>
        <p:sp>
          <p:nvSpPr>
            <p:cNvPr id="4" name="Rectangle 3"/>
            <p:cNvSpPr/>
            <p:nvPr/>
          </p:nvSpPr>
          <p:spPr>
            <a:xfrm>
              <a:off x="72007" y="1700808"/>
              <a:ext cx="8964488" cy="46085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2007" y="1224136"/>
              <a:ext cx="2771800" cy="47667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dk1"/>
                  </a:solidFill>
                </a:rPr>
                <a:t>Discolog</a:t>
              </a:r>
              <a:endParaRPr lang="fr-FR" sz="2400" dirty="0">
                <a:solidFill>
                  <a:schemeClr val="dk1"/>
                </a:solidFill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156176" y="1988840"/>
              <a:ext cx="2778284" cy="432048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Disco</a:t>
              </a:r>
              <a:r>
                <a:rPr lang="fr-FR" dirty="0" smtClean="0">
                  <a:solidFill>
                    <a:schemeClr val="tx1"/>
                  </a:solidFill>
                </a:rPr>
                <a:t>/</a:t>
              </a:r>
              <a:r>
                <a:rPr lang="fr-FR" dirty="0" err="1" smtClean="0">
                  <a:solidFill>
                    <a:schemeClr val="tx1"/>
                  </a:solidFill>
                </a:rPr>
                <a:t>Java+JavaScript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56176" y="2420888"/>
              <a:ext cx="2778283" cy="3528392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79512" y="1988840"/>
              <a:ext cx="2773334" cy="4320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STRIPS</a:t>
              </a:r>
              <a:r>
                <a:rPr lang="fr-FR" dirty="0" smtClean="0">
                  <a:solidFill>
                    <a:schemeClr val="tx1"/>
                  </a:solidFill>
                </a:rPr>
                <a:t>/Prolog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4563" y="2420888"/>
              <a:ext cx="2778283" cy="352839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0" name="Rectangle 49" descr=" 135"/>
            <p:cNvSpPr/>
            <p:nvPr/>
          </p:nvSpPr>
          <p:spPr>
            <a:xfrm>
              <a:off x="6964941" y="2586326"/>
              <a:ext cx="1279467" cy="209618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Reactive</a:t>
              </a:r>
              <a:r>
                <a:rPr kumimoji="0" lang="fr-F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DC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 descr=" 136"/>
            <p:cNvSpPr/>
            <p:nvPr/>
          </p:nvSpPr>
          <p:spPr>
            <a:xfrm>
              <a:off x="6979749" y="2803351"/>
              <a:ext cx="1264659" cy="71267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Paint_object</a:t>
              </a:r>
              <a:r>
                <a:rPr kumimoji="0" lang="en-US" sz="105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(</a:t>
              </a:r>
              <a:r>
                <a:rPr kumimoji="0" lang="en-US" sz="105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Obj</a:t>
              </a:r>
              <a:r>
                <a:rPr kumimoji="0" lang="en-US" sz="9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)</a:t>
              </a:r>
              <a:endParaRPr kumimoji="0" lang="fr-FR" sz="105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Walk</a:t>
              </a:r>
              <a:r>
                <a:rPr kumimoji="0" lang="fr-FR" sz="105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(R1,R2,D)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Unlock</a:t>
              </a:r>
              <a:r>
                <a:rPr kumimoji="0" lang="fr-FR" sz="105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(D)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Open(D)</a:t>
              </a:r>
            </a:p>
          </p:txBody>
        </p:sp>
      </p:grpSp>
      <p:sp>
        <p:nvSpPr>
          <p:cNvPr id="53" name="Rectangle 52" descr=" 135"/>
          <p:cNvSpPr/>
          <p:nvPr/>
        </p:nvSpPr>
        <p:spPr>
          <a:xfrm>
            <a:off x="889559" y="2571310"/>
            <a:ext cx="1279467" cy="209618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Declarative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DC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 descr=" 136"/>
          <p:cNvSpPr/>
          <p:nvPr/>
        </p:nvSpPr>
        <p:spPr>
          <a:xfrm>
            <a:off x="904367" y="2803351"/>
            <a:ext cx="1264659" cy="712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Paintobject</a:t>
            </a:r>
            <a: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</a:t>
            </a:r>
            <a:r>
              <a:rPr kumimoji="0" lang="en-US" sz="105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obj</a:t>
            </a:r>
            <a:r>
              <a:rPr kumimoji="0" lang="en-US" sz="9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</a:t>
            </a:r>
            <a:endParaRPr kumimoji="0" lang="fr-FR" sz="105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Walk</a:t>
            </a:r>
            <a:r>
              <a:rPr kumimoji="0" lang="fr-FR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(r1,r2,d)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50" kern="0" dirty="0" smtClean="0">
                <a:solidFill>
                  <a:prstClr val="black"/>
                </a:solidFill>
                <a:latin typeface="Calibri"/>
              </a:rPr>
              <a:t>u</a:t>
            </a:r>
            <a:r>
              <a:rPr kumimoji="0" lang="fr-FR" sz="105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nlock</a:t>
            </a:r>
            <a:r>
              <a:rPr kumimoji="0" lang="fr-FR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(d)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open(d)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059832" y="2021364"/>
            <a:ext cx="2952327" cy="39279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3798025" y="1988840"/>
            <a:ext cx="129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>
                    <a:lumMod val="50000"/>
                  </a:schemeClr>
                </a:solidFill>
              </a:rPr>
              <a:t>TUprolog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517528" y="3857568"/>
            <a:ext cx="2046325" cy="1803680"/>
            <a:chOff x="512400" y="3857568"/>
            <a:chExt cx="1518226" cy="1803680"/>
          </a:xfrm>
        </p:grpSpPr>
        <p:grpSp>
          <p:nvGrpSpPr>
            <p:cNvPr id="10" name="Groupe 9"/>
            <p:cNvGrpSpPr/>
            <p:nvPr/>
          </p:nvGrpSpPr>
          <p:grpSpPr>
            <a:xfrm>
              <a:off x="512400" y="3857568"/>
              <a:ext cx="1518226" cy="1803680"/>
              <a:chOff x="427233" y="3811893"/>
              <a:chExt cx="1518226" cy="1803680"/>
            </a:xfrm>
          </p:grpSpPr>
          <p:pic>
            <p:nvPicPr>
              <p:cNvPr id="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33" y="4713733"/>
                <a:ext cx="458481" cy="563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Rectangle 60"/>
              <p:cNvSpPr/>
              <p:nvPr/>
            </p:nvSpPr>
            <p:spPr>
              <a:xfrm>
                <a:off x="427299" y="3811893"/>
                <a:ext cx="1512168" cy="180368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ZoneTexte 2"/>
              <p:cNvSpPr txBox="1"/>
              <p:nvPr/>
            </p:nvSpPr>
            <p:spPr>
              <a:xfrm>
                <a:off x="465054" y="4512941"/>
                <a:ext cx="148040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/>
                  <a:t>STRIPS </a:t>
                </a:r>
              </a:p>
              <a:p>
                <a:pPr algn="ctr"/>
                <a:r>
                  <a:rPr lang="en-US" dirty="0" smtClean="0"/>
                  <a:t>engine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12466" y="3857568"/>
              <a:ext cx="1512168" cy="318489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i="1" dirty="0" smtClean="0">
                  <a:solidFill>
                    <a:schemeClr val="tx1"/>
                  </a:solidFill>
                </a:rPr>
                <a:t>Input</a:t>
              </a:r>
              <a:endParaRPr lang="fr-FR" i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6622" y="4176057"/>
              <a:ext cx="1508013" cy="28943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i="1" dirty="0" smtClean="0">
                  <a:solidFill>
                    <a:schemeClr val="tx1"/>
                  </a:solidFill>
                </a:rPr>
                <a:t>Goal</a:t>
              </a:r>
              <a:endParaRPr lang="fr-FR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523218" y="5371811"/>
            <a:ext cx="2032559" cy="2894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solidFill>
                  <a:schemeClr val="tx1"/>
                </a:solidFill>
              </a:rPr>
              <a:t>Output</a:t>
            </a:r>
            <a:endParaRPr lang="fr-FR" i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45" y="4298551"/>
            <a:ext cx="2762014" cy="1485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0190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178</Words>
  <Application>Microsoft Office PowerPoint</Application>
  <PresentationFormat>Affichage à l'écran (4:3)</PresentationFormat>
  <Paragraphs>88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Lydia</dc:creator>
  <cp:lastModifiedBy>Lydia</cp:lastModifiedBy>
  <cp:revision>26</cp:revision>
  <dcterms:created xsi:type="dcterms:W3CDTF">2014-09-02T10:18:26Z</dcterms:created>
  <dcterms:modified xsi:type="dcterms:W3CDTF">2014-09-07T20:25:11Z</dcterms:modified>
</cp:coreProperties>
</file>