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2"/>
  </p:notesMasterIdLst>
  <p:sldIdLst>
    <p:sldId id="257" r:id="rId3"/>
    <p:sldId id="265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8" r:id="rId14"/>
    <p:sldId id="279" r:id="rId15"/>
    <p:sldId id="280" r:id="rId16"/>
    <p:sldId id="281" r:id="rId17"/>
    <p:sldId id="282" r:id="rId18"/>
    <p:sldId id="283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304" r:id="rId30"/>
    <p:sldId id="303" r:id="rId3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24" autoAdjust="0"/>
  </p:normalViewPr>
  <p:slideViewPr>
    <p:cSldViewPr>
      <p:cViewPr>
        <p:scale>
          <a:sx n="60" d="100"/>
          <a:sy n="60" d="100"/>
        </p:scale>
        <p:origin x="-165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v>% of recovery</c:v>
          </c:tx>
          <c:marker>
            <c:symbol val="none"/>
          </c:marker>
          <c:cat>
            <c:numRef>
              <c:f>Feuil1!$F$8:$I$8</c:f>
              <c:numCache>
                <c:formatCode>General</c:formatCode>
                <c:ptCount val="4"/>
                <c:pt idx="0">
                  <c:v>0</c:v>
                </c:pt>
                <c:pt idx="1">
                  <c:v>25</c:v>
                </c:pt>
                <c:pt idx="2">
                  <c:v>50</c:v>
                </c:pt>
                <c:pt idx="3">
                  <c:v>75</c:v>
                </c:pt>
              </c:numCache>
            </c:numRef>
          </c:cat>
          <c:val>
            <c:numRef>
              <c:f>Feuil1!$F$7:$I$7</c:f>
              <c:numCache>
                <c:formatCode>General</c:formatCode>
                <c:ptCount val="4"/>
                <c:pt idx="0">
                  <c:v>0</c:v>
                </c:pt>
                <c:pt idx="1">
                  <c:v>45</c:v>
                </c:pt>
                <c:pt idx="2">
                  <c:v>68</c:v>
                </c:pt>
                <c:pt idx="3">
                  <c:v>78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058496"/>
        <c:axId val="110146624"/>
      </c:lineChart>
      <c:catAx>
        <c:axId val="1100584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% </a:t>
                </a:r>
                <a:r>
                  <a:rPr lang="fr-FR" dirty="0" smtClean="0"/>
                  <a:t>connaissance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0146624"/>
        <c:crosses val="autoZero"/>
        <c:auto val="1"/>
        <c:lblAlgn val="ctr"/>
        <c:lblOffset val="100"/>
        <c:noMultiLvlLbl val="0"/>
      </c:catAx>
      <c:valAx>
        <c:axId val="11014662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% of recovery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0058496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B2AAD-4FE9-49A7-83EF-3CDACCCAF171}" type="datetimeFigureOut">
              <a:rPr lang="fr-FR" smtClean="0"/>
              <a:t>09/09/2014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163F5-55EC-4430-9E6C-66B10EF19F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4067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Je vais vous présenter le projet</a:t>
            </a:r>
            <a:r>
              <a:rPr lang="fr-FR" baseline="0" dirty="0" smtClean="0"/>
              <a:t> réalisé durant mon stage, dont l’intitulé est ,,,,,,</a:t>
            </a:r>
          </a:p>
          <a:p>
            <a:r>
              <a:rPr lang="fr-FR" baseline="0" dirty="0" smtClean="0"/>
              <a:t>Pour cela je vais d’abord faire une brève introduction au background, je vais ensuite situer la problématique traitée pour  définir ensuite la solution proposée et sa mise en </a:t>
            </a:r>
            <a:r>
              <a:rPr lang="fr-FR" baseline="0" dirty="0" err="1" smtClean="0"/>
              <a:t>oeuvre</a:t>
            </a:r>
            <a:r>
              <a:rPr lang="fr-FR" baseline="0" dirty="0" smtClean="0"/>
              <a:t>. Je terminerai par parler des travaux futurs envisagés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231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i="1" dirty="0" smtClean="0">
                <a:solidFill>
                  <a:schemeClr val="accent3">
                    <a:lumMod val="50000"/>
                  </a:schemeClr>
                </a:solidFill>
              </a:rPr>
              <a:t>Proposer une nouvelle décomposition de la tâche invalide,</a:t>
            </a:r>
          </a:p>
          <a:p>
            <a:pPr algn="just"/>
            <a:r>
              <a:rPr lang="fr-FR" i="1" dirty="0" smtClean="0">
                <a:solidFill>
                  <a:schemeClr val="accent3">
                    <a:lumMod val="50000"/>
                  </a:schemeClr>
                </a:solidFill>
              </a:rPr>
              <a:t>Si aucune décomposition &lt;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10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875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74797">
              <a:defRPr/>
            </a:pPr>
            <a:r>
              <a:rPr lang="fr-FR" dirty="0" smtClean="0"/>
              <a:t>Il faut que tu dises (sans l’écrire) que si on pouvait tout déclarer, on retomberait sur du plan </a:t>
            </a:r>
            <a:r>
              <a:rPr lang="fr-FR" dirty="0" err="1" smtClean="0"/>
              <a:t>repair</a:t>
            </a:r>
            <a:r>
              <a:rPr lang="fr-FR" dirty="0" smtClean="0"/>
              <a:t> classique, mais que sur des problèmes réels, justement, ça n’est pas possible. Et de même que si on ne mets rien, on ne va rien réparer, ce qui t’amène à </a:t>
            </a:r>
          </a:p>
          <a:p>
            <a:pPr marL="0" lvl="2" defTabSz="874797">
              <a:defRPr/>
            </a:pPr>
            <a:r>
              <a:rPr lang="fr-FR" dirty="0" smtClean="0"/>
              <a:t>-&gt;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15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764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Réparer</a:t>
            </a:r>
            <a:r>
              <a:rPr lang="fr-FR" baseline="0" dirty="0" smtClean="0"/>
              <a:t> une tâche sur STRIPS revient à réparer la condition affectée par le breakdown</a:t>
            </a:r>
          </a:p>
          <a:p>
            <a:r>
              <a:rPr lang="fr-FR" baseline="0" dirty="0" smtClean="0"/>
              <a:t>Alors, on va d’abord récupérer toutes les tâches affectées par le breakdown en </a:t>
            </a:r>
            <a:r>
              <a:rPr lang="fr-FR" baseline="0" dirty="0" err="1" smtClean="0"/>
              <a:t>utlisant</a:t>
            </a:r>
            <a:r>
              <a:rPr lang="fr-FR" baseline="0" dirty="0" smtClean="0"/>
              <a:t> le statut de la tache dans le HTN, ainsi en fonction du statut on </a:t>
            </a:r>
            <a:r>
              <a:rPr lang="fr-FR" baseline="0" dirty="0" err="1" smtClean="0"/>
              <a:t>récupere</a:t>
            </a:r>
            <a:r>
              <a:rPr lang="fr-FR" baseline="0" dirty="0" smtClean="0"/>
              <a:t> les candidats pouvant </a:t>
            </a:r>
            <a:r>
              <a:rPr lang="fr-FR" baseline="0" dirty="0" err="1" smtClean="0"/>
              <a:t>etre</a:t>
            </a:r>
            <a:r>
              <a:rPr lang="fr-FR" baseline="0" dirty="0" smtClean="0"/>
              <a:t> réparer.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16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764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74797">
              <a:defRPr/>
            </a:pPr>
            <a:r>
              <a:rPr lang="fr-FR" dirty="0" smtClean="0"/>
              <a:t>Ensuite,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Discolog</a:t>
            </a:r>
            <a:r>
              <a:rPr lang="fr-FR" baseline="0" dirty="0" smtClean="0"/>
              <a:t> convertit une partie du DC réactif a un formalisme déclaratif pour permettre a STRIPS de raisonner, enfin, il observe l’</a:t>
            </a:r>
            <a:r>
              <a:rPr lang="fr-FR" baseline="0" dirty="0" err="1" smtClean="0"/>
              <a:t>etat</a:t>
            </a:r>
            <a:r>
              <a:rPr lang="fr-FR" baseline="0" dirty="0" smtClean="0"/>
              <a:t> courant du monde et le communique a STRIPS comme état initial.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17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764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74797">
              <a:defRPr/>
            </a:pPr>
            <a:r>
              <a:rPr lang="fr-FR" dirty="0" smtClean="0"/>
              <a:t>Il faut que tu dises (sans l’écrire) que si on pouvait tout déclarer, on retomberait sur du plan </a:t>
            </a:r>
            <a:r>
              <a:rPr lang="fr-FR" dirty="0" err="1" smtClean="0"/>
              <a:t>repair</a:t>
            </a:r>
            <a:r>
              <a:rPr lang="fr-FR" dirty="0" smtClean="0"/>
              <a:t> classique, mais que sur des problèmes réels, justement, ça n’est pas possible. Et de même que si on ne mets rien, on ne va rien réparer, ce qui t’amène à </a:t>
            </a:r>
          </a:p>
          <a:p>
            <a:pPr marL="0" lvl="2" defTabSz="874797">
              <a:defRPr/>
            </a:pPr>
            <a:r>
              <a:rPr lang="fr-FR" dirty="0" smtClean="0"/>
              <a:t>-&gt;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18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764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74797">
              <a:defRPr/>
            </a:pPr>
            <a:r>
              <a:rPr lang="fr-FR" dirty="0" smtClean="0"/>
              <a:t>Il faut que tu dises (sans l’écrire) que si on pouvait tout déclarer, on retomberait sur du plan </a:t>
            </a:r>
            <a:r>
              <a:rPr lang="fr-FR" dirty="0" err="1" smtClean="0"/>
              <a:t>repair</a:t>
            </a:r>
            <a:r>
              <a:rPr lang="fr-FR" dirty="0" smtClean="0"/>
              <a:t> classique, mais que sur des problèmes réels, justement, ça n’est pas possible. Et de même que si on ne mets rien, on ne va rien réparer, ce qui t’amène à </a:t>
            </a:r>
          </a:p>
          <a:p>
            <a:pPr marL="0" lvl="2" defTabSz="874797">
              <a:defRPr/>
            </a:pPr>
            <a:r>
              <a:rPr lang="fr-FR" dirty="0" smtClean="0"/>
              <a:t>-&gt;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19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7645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74797">
              <a:defRPr/>
            </a:pPr>
            <a:r>
              <a:rPr lang="fr-FR" dirty="0" smtClean="0"/>
              <a:t>Il faut que tu dises (sans l’écrire) que si on pouvait tout déclarer, on retomberait sur du plan </a:t>
            </a:r>
            <a:r>
              <a:rPr lang="fr-FR" dirty="0" err="1" smtClean="0"/>
              <a:t>repair</a:t>
            </a:r>
            <a:r>
              <a:rPr lang="fr-FR" dirty="0" smtClean="0"/>
              <a:t> classique, mais que sur des problèmes réels, justement, ça n’est pas possible. Et de même que si on ne mets rien, on ne va rien réparer, ce qui t’amène à </a:t>
            </a:r>
          </a:p>
          <a:p>
            <a:pPr marL="0" lvl="2" defTabSz="874797">
              <a:defRPr/>
            </a:pPr>
            <a:r>
              <a:rPr lang="fr-FR" dirty="0" smtClean="0"/>
              <a:t>-&gt;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20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764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23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9636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L’</a:t>
            </a:r>
            <a:r>
              <a:rPr lang="fr-FR" dirty="0" err="1" smtClean="0"/>
              <a:t>etude</a:t>
            </a:r>
            <a:r>
              <a:rPr lang="fr-FR" dirty="0" smtClean="0"/>
              <a:t> </a:t>
            </a:r>
            <a:r>
              <a:rPr lang="fr-FR" dirty="0" err="1" smtClean="0"/>
              <a:t>experimentale</a:t>
            </a:r>
            <a:r>
              <a:rPr lang="fr-FR" dirty="0" smtClean="0"/>
              <a:t> est en cours de réalisation</a:t>
            </a:r>
            <a:r>
              <a:rPr lang="fr-FR" baseline="0" dirty="0" smtClean="0"/>
              <a:t> et le reste de mon stage sera consacré à l’achever.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24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3980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L’</a:t>
            </a:r>
            <a:r>
              <a:rPr lang="fr-FR" dirty="0" err="1" smtClean="0"/>
              <a:t>etude</a:t>
            </a:r>
            <a:r>
              <a:rPr lang="fr-FR" dirty="0" smtClean="0"/>
              <a:t> </a:t>
            </a:r>
            <a:r>
              <a:rPr lang="fr-FR" dirty="0" err="1" smtClean="0"/>
              <a:t>experimentale</a:t>
            </a:r>
            <a:r>
              <a:rPr lang="fr-FR" dirty="0" smtClean="0"/>
              <a:t> est en cours de réalisation</a:t>
            </a:r>
            <a:r>
              <a:rPr lang="fr-FR" baseline="0" dirty="0" smtClean="0"/>
              <a:t> et le reste de mon stage sera consacré à l’achever.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25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39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but</a:t>
            </a:r>
            <a:r>
              <a:rPr lang="fr-FR" baseline="0" dirty="0" smtClean="0"/>
              <a:t> de la planification est de construire un modèle logique du monde sous forme </a:t>
            </a:r>
            <a:r>
              <a:rPr lang="fr-FR" baseline="0" dirty="0" err="1" smtClean="0"/>
              <a:t>d’ens</a:t>
            </a:r>
            <a:r>
              <a:rPr lang="fr-FR" baseline="0" dirty="0" smtClean="0"/>
              <a:t> d’états et d’actions pour pouvoir raisonner dessus. Le résultat de ce raisonnement est un plan, chaque action du plan est ensuite </a:t>
            </a:r>
            <a:r>
              <a:rPr lang="fr-FR" baseline="0" dirty="0" err="1" smtClean="0"/>
              <a:t>executé</a:t>
            </a:r>
            <a:r>
              <a:rPr lang="fr-FR" baseline="0" dirty="0" smtClean="0"/>
              <a:t> dans le monde réel, Cependant, il ce peut que l’</a:t>
            </a:r>
            <a:r>
              <a:rPr lang="fr-FR" baseline="0" dirty="0" err="1" smtClean="0"/>
              <a:t>execution</a:t>
            </a:r>
            <a:r>
              <a:rPr lang="fr-FR" baseline="0" dirty="0" smtClean="0"/>
              <a:t> du plan ne corresponde pas a ce qu’a été prévu dans le plan. Ceci est du soit a une </a:t>
            </a:r>
            <a:r>
              <a:rPr lang="fr-FR" baseline="0" dirty="0" err="1" smtClean="0"/>
              <a:t>modelisation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incomplete</a:t>
            </a:r>
            <a:r>
              <a:rPr lang="fr-FR" baseline="0" dirty="0" smtClean="0"/>
              <a:t> soit un environnement dynamique.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2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7524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L’</a:t>
            </a:r>
            <a:r>
              <a:rPr lang="fr-FR" dirty="0" err="1" smtClean="0"/>
              <a:t>etude</a:t>
            </a:r>
            <a:r>
              <a:rPr lang="fr-FR" dirty="0" smtClean="0"/>
              <a:t> </a:t>
            </a:r>
            <a:r>
              <a:rPr lang="fr-FR" dirty="0" err="1" smtClean="0"/>
              <a:t>experimentale</a:t>
            </a:r>
            <a:r>
              <a:rPr lang="fr-FR" dirty="0" smtClean="0"/>
              <a:t> est en cours de réalisation</a:t>
            </a:r>
            <a:r>
              <a:rPr lang="fr-FR" baseline="0" dirty="0" smtClean="0"/>
              <a:t> et le reste de mon stage sera consacré à l’achever.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26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398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dirty="0" smtClean="0"/>
              <a:t>Système </a:t>
            </a:r>
            <a:r>
              <a:rPr lang="fr-FR" dirty="0" err="1" smtClean="0"/>
              <a:t>précedents</a:t>
            </a:r>
            <a:r>
              <a:rPr lang="fr-FR" dirty="0" smtClean="0"/>
              <a:t> =&gt; formalisme déclaratif</a:t>
            </a:r>
          </a:p>
          <a:p>
            <a:pPr algn="just"/>
            <a:r>
              <a:rPr lang="fr-FR" dirty="0" smtClean="0"/>
              <a:t>Formalisme réactif</a:t>
            </a:r>
          </a:p>
          <a:p>
            <a:pPr lvl="1" algn="just"/>
            <a:r>
              <a:rPr lang="fr-FR" dirty="0" smtClean="0"/>
              <a:t>HTN modélisé manuellement par le </a:t>
            </a:r>
            <a:r>
              <a:rPr lang="fr-FR" dirty="0" err="1" smtClean="0"/>
              <a:t>modelisateur</a:t>
            </a:r>
            <a:endParaRPr lang="fr-FR" dirty="0" smtClean="0"/>
          </a:p>
          <a:p>
            <a:pPr lvl="1" algn="just"/>
            <a:r>
              <a:rPr lang="fr-FR" dirty="0" smtClean="0"/>
              <a:t> pas de phase de planification (prédiction du future)</a:t>
            </a:r>
          </a:p>
          <a:p>
            <a:pPr lvl="1" algn="just"/>
            <a:r>
              <a:rPr lang="fr-FR" dirty="0" smtClean="0"/>
              <a:t>Evaluation dans l’état courant observable sans possibilité de </a:t>
            </a:r>
            <a:r>
              <a:rPr lang="fr-FR" dirty="0" err="1" smtClean="0"/>
              <a:t>backtrack</a:t>
            </a:r>
            <a:endParaRPr lang="fr-FR" dirty="0" smtClean="0"/>
          </a:p>
          <a:p>
            <a:pPr lvl="1" algn="just"/>
            <a:r>
              <a:rPr lang="fr-FR" dirty="0" smtClean="0"/>
              <a:t>On s’</a:t>
            </a:r>
            <a:r>
              <a:rPr lang="fr-FR" dirty="0" err="1" smtClean="0"/>
              <a:t>interesse</a:t>
            </a:r>
            <a:r>
              <a:rPr lang="fr-FR" dirty="0" smtClean="0"/>
              <a:t> au</a:t>
            </a:r>
            <a:r>
              <a:rPr lang="fr-FR" baseline="0" dirty="0" smtClean="0"/>
              <a:t> HTN </a:t>
            </a:r>
            <a:r>
              <a:rPr lang="fr-FR" baseline="0" dirty="0" err="1" smtClean="0"/>
              <a:t>reactifs</a:t>
            </a:r>
            <a:r>
              <a:rPr lang="fr-FR" baseline="0" dirty="0" smtClean="0"/>
              <a:t> a DC incomplet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3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867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dirty="0" smtClean="0"/>
              <a:t>Système </a:t>
            </a:r>
            <a:r>
              <a:rPr lang="fr-FR" dirty="0" err="1" smtClean="0"/>
              <a:t>précedents</a:t>
            </a:r>
            <a:r>
              <a:rPr lang="fr-FR" dirty="0" smtClean="0"/>
              <a:t> =&gt; formalisme déclaratif</a:t>
            </a:r>
          </a:p>
          <a:p>
            <a:pPr algn="just"/>
            <a:r>
              <a:rPr lang="fr-FR" dirty="0" smtClean="0"/>
              <a:t>Formalisme réactif</a:t>
            </a:r>
          </a:p>
          <a:p>
            <a:pPr lvl="1" algn="just"/>
            <a:r>
              <a:rPr lang="fr-FR" dirty="0" smtClean="0"/>
              <a:t>HTN modélisé manuellement par le </a:t>
            </a:r>
            <a:r>
              <a:rPr lang="fr-FR" dirty="0" err="1" smtClean="0"/>
              <a:t>modelisateur</a:t>
            </a:r>
            <a:endParaRPr lang="fr-FR" dirty="0" smtClean="0"/>
          </a:p>
          <a:p>
            <a:pPr lvl="1" algn="just"/>
            <a:r>
              <a:rPr lang="fr-FR" dirty="0" smtClean="0"/>
              <a:t> pas de phase de planification (prédiction du future)</a:t>
            </a:r>
          </a:p>
          <a:p>
            <a:pPr lvl="1" algn="just"/>
            <a:r>
              <a:rPr lang="fr-FR" dirty="0" smtClean="0"/>
              <a:t>Evaluation dans l’état courant observable sans possibilité de </a:t>
            </a:r>
            <a:r>
              <a:rPr lang="fr-FR" dirty="0" err="1" smtClean="0"/>
              <a:t>backtrack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4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85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dirty="0" smtClean="0"/>
              <a:t>Système </a:t>
            </a:r>
            <a:r>
              <a:rPr lang="fr-FR" dirty="0" err="1" smtClean="0"/>
              <a:t>précedents</a:t>
            </a:r>
            <a:r>
              <a:rPr lang="fr-FR" dirty="0" smtClean="0"/>
              <a:t> =&gt; formalisme déclaratif</a:t>
            </a:r>
          </a:p>
          <a:p>
            <a:pPr algn="just"/>
            <a:r>
              <a:rPr lang="fr-FR" dirty="0" smtClean="0"/>
              <a:t>Formalisme réactif</a:t>
            </a:r>
          </a:p>
          <a:p>
            <a:pPr lvl="1" algn="just"/>
            <a:r>
              <a:rPr lang="fr-FR" dirty="0" smtClean="0"/>
              <a:t>HTN modélisé manuellement par le </a:t>
            </a:r>
            <a:r>
              <a:rPr lang="fr-FR" dirty="0" err="1" smtClean="0"/>
              <a:t>modelisateur</a:t>
            </a:r>
            <a:endParaRPr lang="fr-FR" dirty="0" smtClean="0"/>
          </a:p>
          <a:p>
            <a:pPr lvl="1" algn="just"/>
            <a:r>
              <a:rPr lang="fr-FR" dirty="0" smtClean="0"/>
              <a:t> pas de phase de planification (prédiction du future)</a:t>
            </a:r>
          </a:p>
          <a:p>
            <a:pPr lvl="1" algn="just"/>
            <a:r>
              <a:rPr lang="fr-FR" dirty="0" smtClean="0"/>
              <a:t>Evaluation dans l’état courant observable sans possibilité de </a:t>
            </a:r>
            <a:r>
              <a:rPr lang="fr-FR" dirty="0" err="1" smtClean="0"/>
              <a:t>backtrack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5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85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dirty="0" smtClean="0"/>
              <a:t>Système </a:t>
            </a:r>
            <a:r>
              <a:rPr lang="fr-FR" dirty="0" err="1" smtClean="0"/>
              <a:t>précedents</a:t>
            </a:r>
            <a:r>
              <a:rPr lang="fr-FR" dirty="0" smtClean="0"/>
              <a:t> =&gt; formalisme déclaratif</a:t>
            </a:r>
          </a:p>
          <a:p>
            <a:pPr algn="just"/>
            <a:r>
              <a:rPr lang="fr-FR" dirty="0" smtClean="0"/>
              <a:t>Formalisme réactif</a:t>
            </a:r>
          </a:p>
          <a:p>
            <a:pPr lvl="1" algn="just"/>
            <a:r>
              <a:rPr lang="fr-FR" dirty="0" smtClean="0"/>
              <a:t>HTN modélisé manuellement par le </a:t>
            </a:r>
            <a:r>
              <a:rPr lang="fr-FR" dirty="0" err="1" smtClean="0"/>
              <a:t>modelisateur</a:t>
            </a:r>
            <a:endParaRPr lang="fr-FR" dirty="0" smtClean="0"/>
          </a:p>
          <a:p>
            <a:pPr lvl="1" algn="just"/>
            <a:r>
              <a:rPr lang="fr-FR" dirty="0" smtClean="0"/>
              <a:t> pas de phase de planification (prédiction du future)</a:t>
            </a:r>
          </a:p>
          <a:p>
            <a:pPr lvl="1" algn="just"/>
            <a:r>
              <a:rPr lang="fr-FR" dirty="0" smtClean="0"/>
              <a:t>Evaluation dans l’état courant observable sans possibilité de </a:t>
            </a:r>
            <a:r>
              <a:rPr lang="fr-FR" dirty="0" err="1" smtClean="0"/>
              <a:t>backtrack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6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85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dirty="0" smtClean="0"/>
              <a:t>Système </a:t>
            </a:r>
            <a:r>
              <a:rPr lang="fr-FR" dirty="0" err="1" smtClean="0"/>
              <a:t>précedents</a:t>
            </a:r>
            <a:r>
              <a:rPr lang="fr-FR" dirty="0" smtClean="0"/>
              <a:t> =&gt; formalisme déclaratif</a:t>
            </a:r>
          </a:p>
          <a:p>
            <a:pPr algn="just"/>
            <a:r>
              <a:rPr lang="fr-FR" dirty="0" smtClean="0"/>
              <a:t>Formalisme réactif</a:t>
            </a:r>
          </a:p>
          <a:p>
            <a:pPr lvl="1" algn="just"/>
            <a:r>
              <a:rPr lang="fr-FR" dirty="0" smtClean="0"/>
              <a:t>HTN modélisé manuellement par le </a:t>
            </a:r>
            <a:r>
              <a:rPr lang="fr-FR" dirty="0" err="1" smtClean="0"/>
              <a:t>modelisateur</a:t>
            </a:r>
            <a:endParaRPr lang="fr-FR" dirty="0" smtClean="0"/>
          </a:p>
          <a:p>
            <a:pPr lvl="1" algn="just"/>
            <a:r>
              <a:rPr lang="fr-FR" dirty="0" smtClean="0"/>
              <a:t> pas de phase de planification (prédiction du future)</a:t>
            </a:r>
          </a:p>
          <a:p>
            <a:pPr lvl="1" algn="just"/>
            <a:r>
              <a:rPr lang="fr-FR" dirty="0" smtClean="0"/>
              <a:t>Evaluation dans l’état courant observable sans possibilité de </a:t>
            </a:r>
            <a:r>
              <a:rPr lang="fr-FR" dirty="0" err="1" smtClean="0"/>
              <a:t>backtrack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7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85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dirty="0" smtClean="0"/>
              <a:t>Système </a:t>
            </a:r>
            <a:r>
              <a:rPr lang="fr-FR" dirty="0" err="1" smtClean="0"/>
              <a:t>précedents</a:t>
            </a:r>
            <a:r>
              <a:rPr lang="fr-FR" dirty="0" smtClean="0"/>
              <a:t> =&gt; formalisme déclaratif</a:t>
            </a:r>
          </a:p>
          <a:p>
            <a:pPr algn="just"/>
            <a:r>
              <a:rPr lang="fr-FR" dirty="0" smtClean="0"/>
              <a:t>Formalisme réactif</a:t>
            </a:r>
          </a:p>
          <a:p>
            <a:pPr lvl="1" algn="just"/>
            <a:r>
              <a:rPr lang="fr-FR" dirty="0" smtClean="0"/>
              <a:t>HTN modélisé manuellement par le </a:t>
            </a:r>
            <a:r>
              <a:rPr lang="fr-FR" dirty="0" err="1" smtClean="0"/>
              <a:t>modelisateur</a:t>
            </a:r>
            <a:endParaRPr lang="fr-FR" dirty="0" smtClean="0"/>
          </a:p>
          <a:p>
            <a:pPr lvl="1" algn="just"/>
            <a:r>
              <a:rPr lang="fr-FR" dirty="0" smtClean="0"/>
              <a:t> pas de phase de planification (prédiction du future)</a:t>
            </a:r>
          </a:p>
          <a:p>
            <a:pPr lvl="1" algn="just"/>
            <a:r>
              <a:rPr lang="fr-FR" dirty="0" smtClean="0"/>
              <a:t>Evaluation dans l’état courant observable sans possibilité de </a:t>
            </a:r>
            <a:r>
              <a:rPr lang="fr-FR" dirty="0" err="1" smtClean="0"/>
              <a:t>backtrack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8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85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dirty="0" smtClean="0"/>
              <a:t>Système </a:t>
            </a:r>
            <a:r>
              <a:rPr lang="fr-FR" dirty="0" err="1" smtClean="0"/>
              <a:t>précedents</a:t>
            </a:r>
            <a:r>
              <a:rPr lang="fr-FR" dirty="0" smtClean="0"/>
              <a:t> =&gt; formalisme déclaratif</a:t>
            </a:r>
          </a:p>
          <a:p>
            <a:pPr algn="just"/>
            <a:r>
              <a:rPr lang="fr-FR" dirty="0" smtClean="0"/>
              <a:t>Formalisme réactif</a:t>
            </a:r>
          </a:p>
          <a:p>
            <a:pPr lvl="1" algn="just"/>
            <a:r>
              <a:rPr lang="fr-FR" dirty="0" smtClean="0"/>
              <a:t>HTN modélisé manuellement par le </a:t>
            </a:r>
            <a:r>
              <a:rPr lang="fr-FR" dirty="0" err="1" smtClean="0"/>
              <a:t>modelisateur</a:t>
            </a:r>
            <a:endParaRPr lang="fr-FR" dirty="0" smtClean="0"/>
          </a:p>
          <a:p>
            <a:pPr lvl="1" algn="just"/>
            <a:r>
              <a:rPr lang="fr-FR" dirty="0" smtClean="0"/>
              <a:t> pas de phase de planification (prédiction du future)</a:t>
            </a:r>
          </a:p>
          <a:p>
            <a:pPr lvl="1" algn="just"/>
            <a:r>
              <a:rPr lang="fr-FR" dirty="0" smtClean="0"/>
              <a:t>Evaluation dans l’état courant observable sans possibilité de </a:t>
            </a:r>
            <a:r>
              <a:rPr lang="fr-FR" dirty="0" err="1" smtClean="0"/>
              <a:t>backtrack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2ABD-2F4C-446C-B150-ECCE059A5A75}" type="slidenum">
              <a:rPr lang="fr-FR" smtClean="0">
                <a:solidFill>
                  <a:prstClr val="black"/>
                </a:solidFill>
              </a:rPr>
              <a:pPr/>
              <a:t>9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8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A33A-9227-4C60-8689-BB15BFE2E081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09/09/2014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AEB2-7AC6-489F-96DD-34989344D54B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89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95BF-ACEE-4903-B543-88266597E86E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09/09/2014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AEB2-7AC6-489F-96DD-34989344D54B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777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150A-C484-4D3C-924B-2383640C9D86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09/09/2014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AEB2-7AC6-489F-96DD-34989344D54B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125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1DAB-52DD-406C-B5A3-638B87915B6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09/09/2014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F9BE-91A4-4ED9-A2CA-F551ED484E28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751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1DAB-52DD-406C-B5A3-638B87915B6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09/09/2014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F9BE-91A4-4ED9-A2CA-F551ED484E28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582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1DAB-52DD-406C-B5A3-638B87915B6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09/09/2014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F9BE-91A4-4ED9-A2CA-F551ED484E28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319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1DAB-52DD-406C-B5A3-638B87915B6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09/09/2014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F9BE-91A4-4ED9-A2CA-F551ED484E28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847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1DAB-52DD-406C-B5A3-638B87915B6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09/09/2014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F9BE-91A4-4ED9-A2CA-F551ED484E28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738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1DAB-52DD-406C-B5A3-638B87915B6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09/09/2014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F9BE-91A4-4ED9-A2CA-F551ED484E28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380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1DAB-52DD-406C-B5A3-638B87915B6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09/09/2014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F9BE-91A4-4ED9-A2CA-F551ED484E28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5368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1DAB-52DD-406C-B5A3-638B87915B6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09/09/2014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F9BE-91A4-4ED9-A2CA-F551ED484E28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44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A974-8908-41B6-9FC0-6452094AA6F0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09/09/2014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AEB2-7AC6-489F-96DD-34989344D54B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7480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1DAB-52DD-406C-B5A3-638B87915B6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09/09/2014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F9BE-91A4-4ED9-A2CA-F551ED484E28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2117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1DAB-52DD-406C-B5A3-638B87915B6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09/09/2014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F9BE-91A4-4ED9-A2CA-F551ED484E28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1262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1DAB-52DD-406C-B5A3-638B87915B6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09/09/2014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F9BE-91A4-4ED9-A2CA-F551ED484E28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00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2A2A-BC58-4F82-8901-45472A6B37AC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09/09/2014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AEB2-7AC6-489F-96DD-34989344D54B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45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18D-635A-4269-A0F4-88481CA2AAC1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09/09/2014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AEB2-7AC6-489F-96DD-34989344D54B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45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7CA8-C600-46AD-9B29-F3592448DE38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09/09/2014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AEB2-7AC6-489F-96DD-34989344D54B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87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17BA-724A-421B-9933-FE0BE12506CF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09/09/2014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AEB2-7AC6-489F-96DD-34989344D54B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39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A56C-1E12-414F-A54E-AE7E312BA369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09/09/2014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AEB2-7AC6-489F-96DD-34989344D54B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74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807B-69DF-462C-BF05-9B243B85727A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09/09/2014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AEB2-7AC6-489F-96DD-34989344D54B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44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E896-C739-408A-9E82-634383E3B968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09/09/2014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AEB2-7AC6-489F-96DD-34989344D54B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1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C889F-23A3-44E3-839F-356AB148F299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09/09/2014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3AEB2-7AC6-489F-96DD-34989344D54B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310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61DAB-52DD-406C-B5A3-638B87915B6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09/09/2014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AF9BE-91A4-4ED9-A2CA-F551ED484E28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92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/>
          <p:cNvSpPr txBox="1"/>
          <p:nvPr/>
        </p:nvSpPr>
        <p:spPr>
          <a:xfrm>
            <a:off x="2387428" y="2062589"/>
            <a:ext cx="4639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prstClr val="black"/>
                </a:solidFill>
                <a:latin typeface="Calibri Light"/>
              </a:rPr>
              <a:t>Présenté par: Lydia OULDOUALI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3202298" y="2710661"/>
            <a:ext cx="2811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  <a:latin typeface="Calibri Light"/>
                <a:ea typeface="Times New Roman"/>
              </a:rPr>
              <a:t>Encadré par : </a:t>
            </a:r>
            <a:r>
              <a:rPr lang="en-US" i="1" dirty="0">
                <a:solidFill>
                  <a:prstClr val="black"/>
                </a:solidFill>
                <a:latin typeface="Calibri Light"/>
                <a:ea typeface="Times New Roman"/>
              </a:rPr>
              <a:t>Charles Rich</a:t>
            </a:r>
          </a:p>
          <a:p>
            <a:pPr algn="ctr"/>
            <a:r>
              <a:rPr lang="en-US" i="1" dirty="0">
                <a:solidFill>
                  <a:prstClr val="black"/>
                </a:solidFill>
                <a:latin typeface="Calibri Light"/>
                <a:ea typeface="Times New Roman"/>
              </a:rPr>
              <a:t>	        </a:t>
            </a:r>
            <a:r>
              <a:rPr lang="fr-FR" i="1" dirty="0">
                <a:solidFill>
                  <a:prstClr val="black"/>
                </a:solidFill>
                <a:latin typeface="Calibri Light"/>
                <a:ea typeface="Times New Roman"/>
              </a:rPr>
              <a:t>Nicolas Sabouret</a:t>
            </a:r>
            <a:endParaRPr lang="fr-FR" sz="1200" dirty="0">
              <a:solidFill>
                <a:prstClr val="black"/>
              </a:solidFill>
              <a:latin typeface="Calibri Light"/>
              <a:ea typeface="Times New Roman"/>
            </a:endParaRPr>
          </a:p>
        </p:txBody>
      </p:sp>
      <p:grpSp>
        <p:nvGrpSpPr>
          <p:cNvPr id="25" name="Groupe 24"/>
          <p:cNvGrpSpPr/>
          <p:nvPr/>
        </p:nvGrpSpPr>
        <p:grpSpPr>
          <a:xfrm>
            <a:off x="542679" y="3356992"/>
            <a:ext cx="7650265" cy="3191673"/>
            <a:chOff x="755576" y="3314089"/>
            <a:chExt cx="7650265" cy="3392993"/>
          </a:xfrm>
        </p:grpSpPr>
        <p:grpSp>
          <p:nvGrpSpPr>
            <p:cNvPr id="6" name="Groupe 5"/>
            <p:cNvGrpSpPr/>
            <p:nvPr/>
          </p:nvGrpSpPr>
          <p:grpSpPr>
            <a:xfrm>
              <a:off x="2527221" y="3912946"/>
              <a:ext cx="5878620" cy="2794136"/>
              <a:chOff x="2007043" y="4018565"/>
              <a:chExt cx="5878620" cy="2794136"/>
            </a:xfrm>
          </p:grpSpPr>
          <p:sp>
            <p:nvSpPr>
              <p:cNvPr id="18" name="ZoneTexte 17"/>
              <p:cNvSpPr txBox="1"/>
              <p:nvPr/>
            </p:nvSpPr>
            <p:spPr>
              <a:xfrm>
                <a:off x="2387428" y="5105502"/>
                <a:ext cx="5498235" cy="319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400" dirty="0">
                    <a:solidFill>
                      <a:prstClr val="black"/>
                    </a:solidFill>
                    <a:latin typeface="Calibri Light"/>
                    <a:cs typeface="Times New Roman" panose="02020603050405020304" pitchFamily="18" charset="0"/>
                  </a:rPr>
                  <a:t>Système hybride (HTN &amp; STRIPS) avec domaine incomplet.</a:t>
                </a:r>
              </a:p>
            </p:txBody>
          </p:sp>
          <p:sp>
            <p:nvSpPr>
              <p:cNvPr id="19" name="ZoneTexte 18"/>
              <p:cNvSpPr txBox="1"/>
              <p:nvPr/>
            </p:nvSpPr>
            <p:spPr>
              <a:xfrm>
                <a:off x="2007043" y="4018565"/>
                <a:ext cx="1616148" cy="351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b="1" dirty="0">
                    <a:solidFill>
                      <a:prstClr val="black"/>
                    </a:solidFill>
                    <a:latin typeface="Calibri Light"/>
                    <a:cs typeface="Times New Roman" panose="02020603050405020304" pitchFamily="18" charset="0"/>
                  </a:rPr>
                  <a:t>1</a:t>
                </a:r>
                <a:r>
                  <a:rPr lang="fr-FR" sz="1600" b="1" dirty="0" smtClean="0">
                    <a:solidFill>
                      <a:prstClr val="black"/>
                    </a:solidFill>
                    <a:latin typeface="Calibri Light"/>
                    <a:cs typeface="Times New Roman" panose="02020603050405020304" pitchFamily="18" charset="0"/>
                  </a:rPr>
                  <a:t>. </a:t>
                </a:r>
                <a:r>
                  <a:rPr lang="fr-FR" sz="1600" b="1" dirty="0">
                    <a:solidFill>
                      <a:prstClr val="black"/>
                    </a:solidFill>
                    <a:latin typeface="Calibri Light"/>
                    <a:cs typeface="Times New Roman" panose="02020603050405020304" pitchFamily="18" charset="0"/>
                  </a:rPr>
                  <a:t>Problématique </a:t>
                </a:r>
                <a:endParaRPr lang="fr-FR" sz="1600" dirty="0">
                  <a:solidFill>
                    <a:prstClr val="black"/>
                  </a:solidFill>
                  <a:latin typeface="Calibri Ligh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ZoneTexte 19"/>
              <p:cNvSpPr txBox="1"/>
              <p:nvPr/>
            </p:nvSpPr>
            <p:spPr>
              <a:xfrm>
                <a:off x="2028521" y="4756972"/>
                <a:ext cx="1602520" cy="351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solidFill>
                      <a:prstClr val="black"/>
                    </a:solidFill>
                    <a:latin typeface="Calibri Light"/>
                    <a:cs typeface="Times New Roman" panose="02020603050405020304" pitchFamily="18" charset="0"/>
                  </a:rPr>
                  <a:t>2</a:t>
                </a:r>
                <a:r>
                  <a:rPr lang="fr-FR" sz="1600" b="1" dirty="0" smtClean="0">
                    <a:solidFill>
                      <a:prstClr val="black"/>
                    </a:solidFill>
                    <a:latin typeface="Calibri Light"/>
                    <a:cs typeface="Times New Roman" panose="02020603050405020304" pitchFamily="18" charset="0"/>
                  </a:rPr>
                  <a:t>. </a:t>
                </a:r>
                <a:r>
                  <a:rPr lang="fr-FR" sz="1600" b="1" dirty="0">
                    <a:solidFill>
                      <a:prstClr val="black"/>
                    </a:solidFill>
                    <a:latin typeface="Calibri Light"/>
                    <a:cs typeface="Times New Roman" panose="02020603050405020304" pitchFamily="18" charset="0"/>
                  </a:rPr>
                  <a:t>Proposition</a:t>
                </a:r>
              </a:p>
            </p:txBody>
          </p:sp>
          <p:sp>
            <p:nvSpPr>
              <p:cNvPr id="21" name="ZoneTexte 20"/>
              <p:cNvSpPr txBox="1"/>
              <p:nvPr/>
            </p:nvSpPr>
            <p:spPr>
              <a:xfrm>
                <a:off x="2028519" y="6452792"/>
                <a:ext cx="3108026" cy="35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solidFill>
                      <a:prstClr val="black"/>
                    </a:solidFill>
                    <a:latin typeface="Calibri Light"/>
                    <a:cs typeface="Times New Roman" panose="02020603050405020304" pitchFamily="18" charset="0"/>
                  </a:rPr>
                  <a:t>4</a:t>
                </a:r>
                <a:r>
                  <a:rPr lang="fr-FR" sz="1600" b="1" dirty="0" smtClean="0">
                    <a:solidFill>
                      <a:prstClr val="black"/>
                    </a:solidFill>
                    <a:latin typeface="Calibri Light"/>
                    <a:cs typeface="Times New Roman" panose="02020603050405020304" pitchFamily="18" charset="0"/>
                  </a:rPr>
                  <a:t>. Conclusion et travaux </a:t>
                </a:r>
                <a:r>
                  <a:rPr lang="fr-FR" sz="1600" b="1" dirty="0">
                    <a:solidFill>
                      <a:prstClr val="black"/>
                    </a:solidFill>
                    <a:latin typeface="Calibri Light"/>
                    <a:cs typeface="Times New Roman" panose="02020603050405020304" pitchFamily="18" charset="0"/>
                  </a:rPr>
                  <a:t>futurs</a:t>
                </a:r>
              </a:p>
            </p:txBody>
          </p:sp>
        </p:grpSp>
        <p:sp>
          <p:nvSpPr>
            <p:cNvPr id="24" name="ZoneTexte 23"/>
            <p:cNvSpPr txBox="1"/>
            <p:nvPr/>
          </p:nvSpPr>
          <p:spPr>
            <a:xfrm>
              <a:off x="755576" y="3314089"/>
              <a:ext cx="4176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prstClr val="black"/>
                  </a:solidFill>
                  <a:latin typeface="Calibri Light"/>
                  <a:cs typeface="Times New Roman" panose="02020603050405020304" pitchFamily="18" charset="0"/>
                </a:rPr>
                <a:t>Plan de la représentation </a:t>
              </a:r>
            </a:p>
          </p:txBody>
        </p:sp>
      </p:grpSp>
      <p:pic>
        <p:nvPicPr>
          <p:cNvPr id="1026" name="Picture 2" descr="http://www.apres-bac-es.com/wp-content/uploads/2014/01/Paris-Dauphin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2909"/>
            <a:ext cx="1769031" cy="88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à coins arrondis 16"/>
          <p:cNvSpPr/>
          <p:nvPr/>
        </p:nvSpPr>
        <p:spPr>
          <a:xfrm>
            <a:off x="755576" y="980728"/>
            <a:ext cx="7704856" cy="1008112"/>
          </a:xfrm>
          <a:prstGeom prst="roundRect">
            <a:avLst/>
          </a:prstGeom>
          <a:solidFill>
            <a:srgbClr val="00B0F0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prstClr val="white"/>
                </a:solidFill>
                <a:latin typeface="Calibri Light"/>
              </a:rPr>
              <a:t>Réparation de plans dans les </a:t>
            </a:r>
            <a:r>
              <a:rPr lang="fr-FR" sz="2800" b="1" dirty="0" err="1">
                <a:solidFill>
                  <a:prstClr val="white"/>
                </a:solidFill>
                <a:latin typeface="Calibri Light"/>
              </a:rPr>
              <a:t>HTNs</a:t>
            </a:r>
            <a:r>
              <a:rPr lang="fr-FR" sz="2800" b="1" dirty="0">
                <a:solidFill>
                  <a:prstClr val="white"/>
                </a:solidFill>
                <a:latin typeface="Calibri Light"/>
              </a:rPr>
              <a:t> réactifs avec modèles incomplets.</a:t>
            </a:r>
          </a:p>
        </p:txBody>
      </p:sp>
      <p:pic>
        <p:nvPicPr>
          <p:cNvPr id="1028" name="Picture 4" descr="http://perso.limsi.fr/luddens/logo_lims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71" y="94917"/>
            <a:ext cx="1402593" cy="74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694709" y="4269564"/>
            <a:ext cx="30948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prstClr val="black"/>
                </a:solidFill>
                <a:latin typeface="Calibri Light"/>
                <a:cs typeface="Times New Roman" panose="02020603050405020304" pitchFamily="18" charset="0"/>
              </a:rPr>
              <a:t>Breakdowns</a:t>
            </a:r>
            <a:r>
              <a:rPr lang="fr-FR" sz="1400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fr-FR" sz="1400" dirty="0">
                <a:solidFill>
                  <a:prstClr val="black"/>
                </a:solidFill>
                <a:latin typeface="Calibri Light"/>
                <a:cs typeface="Times New Roman" panose="02020603050405020304" pitchFamily="18" charset="0"/>
              </a:rPr>
              <a:t>et réparation de plans.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2790373" y="5616515"/>
            <a:ext cx="5498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prstClr val="black"/>
                </a:solidFill>
                <a:latin typeface="Calibri Light"/>
                <a:cs typeface="Times New Roman" panose="02020603050405020304" pitchFamily="18" charset="0"/>
              </a:rPr>
              <a:t>Implémentation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prstClr val="black"/>
                </a:solidFill>
                <a:latin typeface="Calibri Light"/>
                <a:cs typeface="Times New Roman" panose="02020603050405020304" pitchFamily="18" charset="0"/>
              </a:rPr>
              <a:t>Tests et résultats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2335801" y="5264313"/>
            <a:ext cx="2491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prstClr val="black"/>
                </a:solidFill>
                <a:latin typeface="Calibri Light"/>
                <a:cs typeface="Times New Roman" panose="02020603050405020304" pitchFamily="18" charset="0"/>
              </a:rPr>
              <a:t>3</a:t>
            </a:r>
            <a:r>
              <a:rPr lang="fr-FR" sz="1600" b="1" dirty="0" smtClean="0">
                <a:solidFill>
                  <a:prstClr val="black"/>
                </a:solidFill>
                <a:latin typeface="Calibri Light"/>
                <a:cs typeface="Times New Roman" panose="02020603050405020304" pitchFamily="18" charset="0"/>
              </a:rPr>
              <a:t>. </a:t>
            </a:r>
            <a:r>
              <a:rPr lang="fr-FR" sz="1600" b="1" dirty="0">
                <a:solidFill>
                  <a:prstClr val="black"/>
                </a:solidFill>
                <a:latin typeface="Calibri Light"/>
                <a:cs typeface="Times New Roman" panose="02020603050405020304" pitchFamily="18" charset="0"/>
              </a:rPr>
              <a:t>Mise en œuvre</a:t>
            </a:r>
          </a:p>
        </p:txBody>
      </p:sp>
    </p:spTree>
    <p:extLst>
      <p:ext uri="{BB962C8B-B14F-4D97-AF65-F5344CB8AC3E}">
        <p14:creationId xmlns:p14="http://schemas.microsoft.com/office/powerpoint/2010/main" val="296341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1014" y="971509"/>
            <a:ext cx="8287199" cy="555796"/>
          </a:xfrm>
          <a:ln w="9525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fr-FR" sz="3600" b="1" dirty="0" smtClean="0">
                <a:solidFill>
                  <a:prstClr val="black"/>
                </a:solidFill>
                <a:latin typeface="+mj-lt"/>
                <a:ea typeface="+mj-ea"/>
                <a:cs typeface="+mj-cs"/>
              </a:rPr>
              <a:t>Existant: </a:t>
            </a:r>
            <a:r>
              <a:rPr lang="fr-FR" sz="3200" b="1" dirty="0" smtClean="0">
                <a:solidFill>
                  <a:prstClr val="black"/>
                </a:solidFill>
                <a:latin typeface="+mj-lt"/>
                <a:ea typeface="+mj-ea"/>
                <a:cs typeface="+mj-cs"/>
              </a:rPr>
              <a:t>réparation </a:t>
            </a:r>
            <a:r>
              <a:rPr lang="fr-FR" sz="3200" b="1" dirty="0">
                <a:solidFill>
                  <a:prstClr val="black"/>
                </a:solidFill>
                <a:latin typeface="+mj-lt"/>
                <a:ea typeface="+mj-ea"/>
                <a:cs typeface="+mj-cs"/>
              </a:rPr>
              <a:t>de </a:t>
            </a:r>
            <a:r>
              <a:rPr lang="fr-FR" sz="3200" b="1" dirty="0" smtClean="0">
                <a:solidFill>
                  <a:prstClr val="black"/>
                </a:solidFill>
                <a:latin typeface="+mj-lt"/>
                <a:ea typeface="+mj-ea"/>
                <a:cs typeface="+mj-cs"/>
              </a:rPr>
              <a:t>plans HTN </a:t>
            </a:r>
            <a:r>
              <a:rPr lang="fr-FR" sz="3200" b="1" u="sng" dirty="0" smtClean="0">
                <a:solidFill>
                  <a:prstClr val="black"/>
                </a:solidFill>
                <a:latin typeface="+mj-lt"/>
                <a:ea typeface="+mj-ea"/>
                <a:cs typeface="+mj-cs"/>
              </a:rPr>
              <a:t>déclaratifs</a:t>
            </a:r>
            <a:endParaRPr lang="fr-FR" sz="3600" b="1" u="sng" dirty="0">
              <a:solidFill>
                <a:prstClr val="black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1014" y="2150550"/>
            <a:ext cx="4056970" cy="645644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white"/>
                </a:solidFill>
              </a:rPr>
              <a:t>Approches basées sur des structures additionnelles  </a:t>
            </a:r>
            <a:r>
              <a:rPr lang="fr-FR" dirty="0" smtClean="0">
                <a:solidFill>
                  <a:prstClr val="white"/>
                </a:solidFill>
              </a:rPr>
              <a:t>(</a:t>
            </a:r>
            <a:r>
              <a:rPr lang="fr-FR" sz="1400" dirty="0" smtClean="0">
                <a:solidFill>
                  <a:prstClr val="white"/>
                </a:solidFill>
              </a:rPr>
              <a:t>Ayan07, Boeala02,Warfield07</a:t>
            </a:r>
            <a:r>
              <a:rPr lang="fr-FR" sz="2000" dirty="0" smtClean="0">
                <a:solidFill>
                  <a:prstClr val="white"/>
                </a:solidFill>
              </a:rPr>
              <a:t>)</a:t>
            </a:r>
            <a:endParaRPr lang="fr-FR" sz="14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99140" y="2153908"/>
            <a:ext cx="3828135" cy="642286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prstClr val="white"/>
                </a:solidFill>
              </a:rPr>
              <a:t>Approches basées sur une heuristique</a:t>
            </a:r>
          </a:p>
          <a:p>
            <a:r>
              <a:rPr lang="fr-FR" dirty="0">
                <a:solidFill>
                  <a:prstClr val="white"/>
                </a:solidFill>
              </a:rPr>
              <a:t>(</a:t>
            </a:r>
            <a:r>
              <a:rPr lang="fr-FR" dirty="0" err="1">
                <a:solidFill>
                  <a:prstClr val="white"/>
                </a:solidFill>
              </a:rPr>
              <a:t>Hayashi</a:t>
            </a:r>
            <a:r>
              <a:rPr lang="fr-FR" dirty="0">
                <a:solidFill>
                  <a:prstClr val="white"/>
                </a:solidFill>
              </a:rPr>
              <a:t>, 06)</a:t>
            </a:r>
          </a:p>
        </p:txBody>
      </p:sp>
      <p:sp>
        <p:nvSpPr>
          <p:cNvPr id="7" name="Rectangle 6"/>
          <p:cNvSpPr/>
          <p:nvPr/>
        </p:nvSpPr>
        <p:spPr>
          <a:xfrm>
            <a:off x="4999140" y="2861794"/>
            <a:ext cx="3828135" cy="3056524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dirty="0">
                <a:solidFill>
                  <a:srgbClr val="A5A5A5">
                    <a:lumMod val="50000"/>
                  </a:srgbClr>
                </a:solidFill>
              </a:rPr>
              <a:t>Système </a:t>
            </a:r>
            <a:r>
              <a:rPr lang="fr-FR" dirty="0" err="1">
                <a:solidFill>
                  <a:srgbClr val="A5A5A5">
                    <a:lumMod val="50000"/>
                  </a:srgbClr>
                </a:solidFill>
              </a:rPr>
              <a:t>Dynagent</a:t>
            </a:r>
            <a:endParaRPr lang="fr-FR" dirty="0">
              <a:solidFill>
                <a:srgbClr val="A5A5A5">
                  <a:lumMod val="50000"/>
                </a:srgbClr>
              </a:solidFill>
            </a:endParaRPr>
          </a:p>
          <a:p>
            <a:pPr algn="just"/>
            <a:endParaRPr lang="fr-FR" dirty="0">
              <a:solidFill>
                <a:srgbClr val="A5A5A5">
                  <a:lumMod val="50000"/>
                </a:srgbClr>
              </a:solidFill>
            </a:endParaRPr>
          </a:p>
          <a:p>
            <a:pPr algn="just"/>
            <a:r>
              <a:rPr lang="fr-FR" dirty="0">
                <a:solidFill>
                  <a:srgbClr val="A5A5A5">
                    <a:lumMod val="50000"/>
                  </a:srgbClr>
                </a:solidFill>
              </a:rPr>
              <a:t>Etendre la définition du HTN pour utiliser l’heuristique.</a:t>
            </a:r>
          </a:p>
          <a:p>
            <a:pPr algn="just"/>
            <a:endParaRPr lang="fr-FR" dirty="0">
              <a:solidFill>
                <a:srgbClr val="A5A5A5">
                  <a:lumMod val="50000"/>
                </a:srgbClr>
              </a:solidFill>
            </a:endParaRPr>
          </a:p>
          <a:p>
            <a:pPr algn="just"/>
            <a:r>
              <a:rPr lang="fr-FR" dirty="0">
                <a:solidFill>
                  <a:srgbClr val="A5A5A5">
                    <a:lumMod val="50000"/>
                  </a:srgbClr>
                </a:solidFill>
              </a:rPr>
              <a:t>Choisir la meilleure décomposition à chaque niveau de planification.</a:t>
            </a:r>
          </a:p>
          <a:p>
            <a:pPr algn="just"/>
            <a:endParaRPr lang="fr-FR" dirty="0">
              <a:solidFill>
                <a:srgbClr val="A5A5A5">
                  <a:lumMod val="50000"/>
                </a:srgbClr>
              </a:solidFill>
            </a:endParaRPr>
          </a:p>
          <a:p>
            <a:pPr algn="just"/>
            <a:r>
              <a:rPr lang="fr-FR" dirty="0">
                <a:solidFill>
                  <a:srgbClr val="A5A5A5">
                    <a:lumMod val="50000"/>
                  </a:srgbClr>
                </a:solidFill>
              </a:rPr>
              <a:t>Le choix du meilleur plan candidat pour la réparation du plan.</a:t>
            </a:r>
          </a:p>
        </p:txBody>
      </p:sp>
      <p:cxnSp>
        <p:nvCxnSpPr>
          <p:cNvPr id="9" name="Connecteur droit avec flèche 8"/>
          <p:cNvCxnSpPr>
            <a:stCxn id="248" idx="2"/>
            <a:endCxn id="4" idx="0"/>
          </p:cNvCxnSpPr>
          <p:nvPr/>
        </p:nvCxnSpPr>
        <p:spPr>
          <a:xfrm flipH="1">
            <a:off x="2399499" y="2028910"/>
            <a:ext cx="2142404" cy="121640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248" idx="2"/>
            <a:endCxn id="5" idx="0"/>
          </p:cNvCxnSpPr>
          <p:nvPr/>
        </p:nvCxnSpPr>
        <p:spPr>
          <a:xfrm>
            <a:off x="4541903" y="2028910"/>
            <a:ext cx="2371305" cy="124998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/>
          <p:cNvGrpSpPr/>
          <p:nvPr/>
        </p:nvGrpSpPr>
        <p:grpSpPr>
          <a:xfrm>
            <a:off x="371014" y="2866924"/>
            <a:ext cx="4056970" cy="3056524"/>
            <a:chOff x="415243" y="2777717"/>
            <a:chExt cx="3816424" cy="3056524"/>
          </a:xfrm>
        </p:grpSpPr>
        <p:sp>
          <p:nvSpPr>
            <p:cNvPr id="6" name="Rectangle 5"/>
            <p:cNvSpPr/>
            <p:nvPr/>
          </p:nvSpPr>
          <p:spPr>
            <a:xfrm>
              <a:off x="415243" y="2777717"/>
              <a:ext cx="3816424" cy="3056524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just"/>
              <a:r>
                <a:rPr lang="fr-FR" dirty="0">
                  <a:solidFill>
                    <a:srgbClr val="A5A5A5">
                      <a:lumMod val="50000"/>
                    </a:srgbClr>
                  </a:solidFill>
                </a:rPr>
                <a:t>Utiliser le graphe de dépendance pour détecter la tâche qui a causé le </a:t>
              </a:r>
              <a:r>
                <a:rPr lang="fr-FR" i="1" dirty="0">
                  <a:solidFill>
                    <a:srgbClr val="A5A5A5">
                      <a:lumMod val="50000"/>
                    </a:srgbClr>
                  </a:solidFill>
                </a:rPr>
                <a:t>breakdown.</a:t>
              </a:r>
            </a:p>
            <a:p>
              <a:pPr algn="just"/>
              <a:endParaRPr lang="fr-FR" i="1" dirty="0">
                <a:solidFill>
                  <a:srgbClr val="A5A5A5">
                    <a:lumMod val="50000"/>
                  </a:srgbClr>
                </a:solidFill>
              </a:endParaRPr>
            </a:p>
          </p:txBody>
        </p:sp>
        <p:grpSp>
          <p:nvGrpSpPr>
            <p:cNvPr id="8" name="Groupe 7"/>
            <p:cNvGrpSpPr/>
            <p:nvPr/>
          </p:nvGrpSpPr>
          <p:grpSpPr>
            <a:xfrm>
              <a:off x="505494" y="3813203"/>
              <a:ext cx="3603886" cy="1852063"/>
              <a:chOff x="496774" y="3687361"/>
              <a:chExt cx="3603886" cy="1852063"/>
            </a:xfrm>
          </p:grpSpPr>
          <p:sp>
            <p:nvSpPr>
              <p:cNvPr id="190" name="Organigramme : Terminateur 189"/>
              <p:cNvSpPr/>
              <p:nvPr/>
            </p:nvSpPr>
            <p:spPr>
              <a:xfrm>
                <a:off x="1151170" y="4185088"/>
                <a:ext cx="445020" cy="226364"/>
              </a:xfrm>
              <a:prstGeom prst="flowChartTerminator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T3</a:t>
                </a:r>
                <a:endParaRPr lang="fr-FR" sz="1200" dirty="0">
                  <a:solidFill>
                    <a:prstClr val="black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" name="Organigramme : Terminateur 194"/>
              <p:cNvSpPr/>
              <p:nvPr/>
            </p:nvSpPr>
            <p:spPr>
              <a:xfrm>
                <a:off x="2133552" y="3687361"/>
                <a:ext cx="444426" cy="225911"/>
              </a:xfrm>
              <a:prstGeom prst="flowChartTerminator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</a:t>
                </a:r>
                <a:endParaRPr lang="fr-FR" sz="1200" dirty="0">
                  <a:solidFill>
                    <a:prstClr val="black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7" name="Connecteur droit 226"/>
              <p:cNvCxnSpPr>
                <a:endCxn id="230" idx="0"/>
              </p:cNvCxnSpPr>
              <p:nvPr/>
            </p:nvCxnSpPr>
            <p:spPr>
              <a:xfrm>
                <a:off x="3422963" y="4441660"/>
                <a:ext cx="423696" cy="314044"/>
              </a:xfrm>
              <a:prstGeom prst="line">
                <a:avLst/>
              </a:prstGeom>
              <a:gradFill>
                <a:gsLst>
                  <a:gs pos="100000">
                    <a:srgbClr val="E8E7E7"/>
                  </a:gs>
                  <a:gs pos="3000">
                    <a:sysClr val="window" lastClr="FFFFFF"/>
                  </a:gs>
                </a:gsLst>
                <a:lin ang="5400000" scaled="0"/>
              </a:gra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228" name="Connecteur droit 227"/>
              <p:cNvCxnSpPr>
                <a:endCxn id="229" idx="0"/>
              </p:cNvCxnSpPr>
              <p:nvPr/>
            </p:nvCxnSpPr>
            <p:spPr>
              <a:xfrm flipH="1">
                <a:off x="2927305" y="4441660"/>
                <a:ext cx="495658" cy="314292"/>
              </a:xfrm>
              <a:prstGeom prst="line">
                <a:avLst/>
              </a:prstGeom>
              <a:gradFill>
                <a:gsLst>
                  <a:gs pos="100000">
                    <a:srgbClr val="E8E7E7"/>
                  </a:gs>
                  <a:gs pos="3000">
                    <a:sysClr val="window" lastClr="FFFFFF"/>
                  </a:gs>
                </a:gsLst>
                <a:lin ang="5400000" scaled="0"/>
              </a:gra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229" name="Organigramme : Terminateur 228"/>
              <p:cNvSpPr/>
              <p:nvPr/>
            </p:nvSpPr>
            <p:spPr>
              <a:xfrm>
                <a:off x="2704793" y="4755952"/>
                <a:ext cx="445023" cy="227267"/>
              </a:xfrm>
              <a:prstGeom prst="flowChartTerminator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T21</a:t>
                </a:r>
                <a:endParaRPr lang="fr-FR" sz="1200" dirty="0">
                  <a:solidFill>
                    <a:prstClr val="black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0" name="Organigramme : Terminateur 229"/>
              <p:cNvSpPr/>
              <p:nvPr/>
            </p:nvSpPr>
            <p:spPr>
              <a:xfrm>
                <a:off x="3624149" y="4755704"/>
                <a:ext cx="445020" cy="227051"/>
              </a:xfrm>
              <a:prstGeom prst="flowChartTerminator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T22</a:t>
                </a:r>
                <a:endParaRPr lang="fr-FR" sz="1200" dirty="0">
                  <a:solidFill>
                    <a:prstClr val="black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8" name="Triangle isocèle 237"/>
              <p:cNvSpPr/>
              <p:nvPr/>
            </p:nvSpPr>
            <p:spPr>
              <a:xfrm>
                <a:off x="3592658" y="5000502"/>
                <a:ext cx="508002" cy="538922"/>
              </a:xfrm>
              <a:prstGeom prst="triangl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Triangle isocèle 238"/>
              <p:cNvSpPr/>
              <p:nvPr/>
            </p:nvSpPr>
            <p:spPr>
              <a:xfrm>
                <a:off x="2667960" y="4992351"/>
                <a:ext cx="511060" cy="539381"/>
              </a:xfrm>
              <a:prstGeom prst="triangle">
                <a:avLst>
                  <a:gd name="adj" fmla="val 52195"/>
                </a:avLst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Triangle isocèle 241"/>
              <p:cNvSpPr/>
              <p:nvPr/>
            </p:nvSpPr>
            <p:spPr>
              <a:xfrm>
                <a:off x="1747463" y="4974918"/>
                <a:ext cx="511060" cy="543931"/>
              </a:xfrm>
              <a:prstGeom prst="triangle">
                <a:avLst>
                  <a:gd name="adj" fmla="val 52195"/>
                </a:avLst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Triangle isocèle 242"/>
              <p:cNvSpPr/>
              <p:nvPr/>
            </p:nvSpPr>
            <p:spPr>
              <a:xfrm>
                <a:off x="496774" y="4984136"/>
                <a:ext cx="511060" cy="534713"/>
              </a:xfrm>
              <a:prstGeom prst="triangle">
                <a:avLst>
                  <a:gd name="adj" fmla="val 52195"/>
                </a:avLst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1" name="Groupe 40"/>
              <p:cNvGrpSpPr/>
              <p:nvPr/>
            </p:nvGrpSpPr>
            <p:grpSpPr>
              <a:xfrm>
                <a:off x="525351" y="3913272"/>
                <a:ext cx="3143307" cy="1073573"/>
                <a:chOff x="1826574" y="306296"/>
                <a:chExt cx="3363897" cy="1328517"/>
              </a:xfrm>
            </p:grpSpPr>
            <p:grpSp>
              <p:nvGrpSpPr>
                <p:cNvPr id="43" name="Groupe 42"/>
                <p:cNvGrpSpPr/>
                <p:nvPr/>
              </p:nvGrpSpPr>
              <p:grpSpPr>
                <a:xfrm>
                  <a:off x="1826574" y="306296"/>
                  <a:ext cx="3100959" cy="1328517"/>
                  <a:chOff x="1828551" y="306296"/>
                  <a:chExt cx="3100959" cy="1328517"/>
                </a:xfrm>
              </p:grpSpPr>
              <p:grpSp>
                <p:nvGrpSpPr>
                  <p:cNvPr id="46" name="Groupe 45"/>
                  <p:cNvGrpSpPr/>
                  <p:nvPr/>
                </p:nvGrpSpPr>
                <p:grpSpPr>
                  <a:xfrm>
                    <a:off x="1828551" y="306296"/>
                    <a:ext cx="3100959" cy="1328517"/>
                    <a:chOff x="1828551" y="306296"/>
                    <a:chExt cx="3100959" cy="1328517"/>
                  </a:xfrm>
                </p:grpSpPr>
                <p:grpSp>
                  <p:nvGrpSpPr>
                    <p:cNvPr id="50" name="Groupe 49"/>
                    <p:cNvGrpSpPr/>
                    <p:nvPr/>
                  </p:nvGrpSpPr>
                  <p:grpSpPr>
                    <a:xfrm>
                      <a:off x="1828551" y="306296"/>
                      <a:ext cx="3100959" cy="1323420"/>
                      <a:chOff x="1828551" y="306296"/>
                      <a:chExt cx="3100959" cy="1323420"/>
                    </a:xfrm>
                  </p:grpSpPr>
                  <p:grpSp>
                    <p:nvGrpSpPr>
                      <p:cNvPr id="96" name="Groupe 95"/>
                      <p:cNvGrpSpPr/>
                      <p:nvPr/>
                    </p:nvGrpSpPr>
                    <p:grpSpPr>
                      <a:xfrm>
                        <a:off x="2066679" y="306296"/>
                        <a:ext cx="2862831" cy="1042185"/>
                        <a:chOff x="1771458" y="256825"/>
                        <a:chExt cx="2862980" cy="1096482"/>
                      </a:xfrm>
                      <a:gradFill>
                        <a:gsLst>
                          <a:gs pos="100000">
                            <a:srgbClr val="E8E7E7"/>
                          </a:gs>
                          <a:gs pos="3000">
                            <a:sysClr val="window" lastClr="FFFFFF"/>
                          </a:gs>
                        </a:gsLst>
                        <a:lin ang="5400000" scaled="0"/>
                      </a:gradFill>
                    </p:grpSpPr>
                    <p:cxnSp>
                      <p:nvCxnSpPr>
                        <p:cNvPr id="100" name="Connecteur droit 99"/>
                        <p:cNvCxnSpPr>
                          <a:stCxn id="190" idx="2"/>
                          <a:endCxn id="49" idx="0"/>
                        </p:cNvCxnSpPr>
                        <p:nvPr/>
                      </p:nvCxnSpPr>
                      <p:spPr>
                        <a:xfrm>
                          <a:off x="2441227" y="905427"/>
                          <a:ext cx="0" cy="447880"/>
                        </a:xfrm>
                        <a:prstGeom prst="line">
                          <a:avLst/>
                        </a:prstGeom>
                        <a:gradFill>
                          <a:gsLst>
                            <a:gs pos="100000">
                              <a:srgbClr val="E8E7E7"/>
                            </a:gs>
                            <a:gs pos="3000">
                              <a:sysClr val="window" lastClr="FFFFFF"/>
                            </a:gs>
                          </a:gsLst>
                          <a:lin ang="5400000" scaled="0"/>
                        </a:gradFill>
                        <a:ln w="635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  <a:tailEnd type="triangle"/>
                        </a:ln>
                        <a:effectLst/>
                      </p:spPr>
                    </p:cxnSp>
                    <p:grpSp>
                      <p:nvGrpSpPr>
                        <p:cNvPr id="101" name="Groupe 100"/>
                        <p:cNvGrpSpPr/>
                        <p:nvPr/>
                      </p:nvGrpSpPr>
                      <p:grpSpPr>
                        <a:xfrm>
                          <a:off x="2441228" y="256825"/>
                          <a:ext cx="2193210" cy="353890"/>
                          <a:chOff x="1603085" y="256825"/>
                          <a:chExt cx="2193376" cy="353890"/>
                        </a:xfrm>
                        <a:grpFill/>
                      </p:grpSpPr>
                      <p:cxnSp>
                        <p:nvCxnSpPr>
                          <p:cNvPr id="104" name="Connecteur droit 103"/>
                          <p:cNvCxnSpPr>
                            <a:stCxn id="195" idx="2"/>
                            <a:endCxn id="190" idx="0"/>
                          </p:cNvCxnSpPr>
                          <p:nvPr/>
                        </p:nvCxnSpPr>
                        <p:spPr>
                          <a:xfrm flipH="1">
                            <a:off x="1603085" y="256825"/>
                            <a:ext cx="1051140" cy="353890"/>
                          </a:xfrm>
                          <a:prstGeom prst="line">
                            <a:avLst/>
                          </a:prstGeom>
                          <a:grpFill/>
                          <a:ln w="12700" cap="flat" cmpd="sng" algn="ctr">
                            <a:solidFill>
                              <a:sysClr val="windowText" lastClr="000000"/>
                            </a:solidFill>
                            <a:prstDash val="solid"/>
                            <a:miter lim="800000"/>
                            <a:tailEnd type="triangle"/>
                          </a:ln>
                          <a:effectLst/>
                        </p:spPr>
                      </p:cxnSp>
                      <p:cxnSp>
                        <p:nvCxnSpPr>
                          <p:cNvPr id="105" name="Connecteur droit 104"/>
                          <p:cNvCxnSpPr>
                            <a:stCxn id="195" idx="2"/>
                          </p:cNvCxnSpPr>
                          <p:nvPr/>
                        </p:nvCxnSpPr>
                        <p:spPr>
                          <a:xfrm>
                            <a:off x="2654225" y="256826"/>
                            <a:ext cx="1142236" cy="351647"/>
                          </a:xfrm>
                          <a:prstGeom prst="line">
                            <a:avLst/>
                          </a:prstGeom>
                          <a:grpFill/>
                          <a:ln w="12700" cap="flat" cmpd="sng" algn="ctr">
                            <a:solidFill>
                              <a:sysClr val="windowText" lastClr="000000"/>
                            </a:solidFill>
                            <a:prstDash val="solid"/>
                            <a:miter lim="800000"/>
                            <a:headEnd type="none"/>
                            <a:tailEnd type="triangle"/>
                          </a:ln>
                          <a:effectLst/>
                        </p:spPr>
                      </p:cxnSp>
                    </p:grpSp>
                    <p:cxnSp>
                      <p:nvCxnSpPr>
                        <p:cNvPr id="102" name="Connecteur droit 101"/>
                        <p:cNvCxnSpPr>
                          <a:stCxn id="190" idx="2"/>
                          <a:endCxn id="47" idx="0"/>
                        </p:cNvCxnSpPr>
                        <p:nvPr/>
                      </p:nvCxnSpPr>
                      <p:spPr>
                        <a:xfrm>
                          <a:off x="2441227" y="905427"/>
                          <a:ext cx="670652" cy="447876"/>
                        </a:xfrm>
                        <a:prstGeom prst="line">
                          <a:avLst/>
                        </a:prstGeom>
                        <a:gradFill>
                          <a:gsLst>
                            <a:gs pos="100000">
                              <a:srgbClr val="E8E7E7"/>
                            </a:gs>
                            <a:gs pos="3000">
                              <a:sysClr val="window" lastClr="FFFFFF"/>
                            </a:gs>
                          </a:gsLst>
                          <a:lin ang="5400000" scaled="0"/>
                        </a:gradFill>
                        <a:ln w="635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  <a:tailEnd type="triangle"/>
                        </a:ln>
                        <a:effectLst/>
                      </p:spPr>
                    </p:cxnSp>
                    <p:cxnSp>
                      <p:nvCxnSpPr>
                        <p:cNvPr id="103" name="Connecteur droit 102"/>
                        <p:cNvCxnSpPr>
                          <a:stCxn id="190" idx="2"/>
                          <a:endCxn id="53" idx="0"/>
                        </p:cNvCxnSpPr>
                        <p:nvPr/>
                      </p:nvCxnSpPr>
                      <p:spPr>
                        <a:xfrm flipH="1">
                          <a:off x="1771458" y="905427"/>
                          <a:ext cx="669770" cy="447878"/>
                        </a:xfrm>
                        <a:prstGeom prst="line">
                          <a:avLst/>
                        </a:prstGeom>
                        <a:gradFill>
                          <a:gsLst>
                            <a:gs pos="100000">
                              <a:srgbClr val="E8E7E7"/>
                            </a:gs>
                            <a:gs pos="3000">
                              <a:sysClr val="window" lastClr="FFFFFF"/>
                            </a:gs>
                          </a:gsLst>
                          <a:lin ang="5400000" scaled="0"/>
                        </a:gradFill>
                        <a:ln w="635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  <a:tailEnd type="triangle"/>
                        </a:ln>
                        <a:effectLst/>
                      </p:spPr>
                    </p:cxnSp>
                  </p:grpSp>
                  <p:sp>
                    <p:nvSpPr>
                      <p:cNvPr id="53" name="Organigramme : Terminateur 52"/>
                      <p:cNvSpPr/>
                      <p:nvPr/>
                    </p:nvSpPr>
                    <p:spPr>
                      <a:xfrm>
                        <a:off x="1828551" y="1348479"/>
                        <a:ext cx="476254" cy="281237"/>
                      </a:xfrm>
                      <a:prstGeom prst="flowChartTerminator">
                        <a:avLst/>
                      </a:prstGeom>
                      <a:solidFill>
                        <a:sysClr val="window" lastClr="FFFFFF"/>
                      </a:solidFill>
                      <a:ln w="9525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US" sz="1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T11</a:t>
                        </a:r>
                        <a:endParaRPr lang="fr-FR" sz="1200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49" name="Organigramme : Terminateur 48"/>
                    <p:cNvSpPr/>
                    <p:nvPr/>
                  </p:nvSpPr>
                  <p:spPr>
                    <a:xfrm>
                      <a:off x="2498289" y="1348480"/>
                      <a:ext cx="476251" cy="286333"/>
                    </a:xfrm>
                    <a:prstGeom prst="flowChartTerminator">
                      <a:avLst/>
                    </a:prstGeom>
                    <a:solidFill>
                      <a:sysClr val="window" lastClr="FFFFFF"/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T12</a:t>
                      </a:r>
                      <a:endParaRPr lang="fr-FR" sz="12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47" name="Organigramme : Terminateur 46"/>
                  <p:cNvSpPr/>
                  <p:nvPr/>
                </p:nvSpPr>
                <p:spPr>
                  <a:xfrm>
                    <a:off x="3168906" y="1348478"/>
                    <a:ext cx="476251" cy="280422"/>
                  </a:xfrm>
                  <a:prstGeom prst="flowChartTerminator">
                    <a:avLst/>
                  </a:prstGeom>
                  <a:solidFill>
                    <a:sysClr val="window" lastClr="FFFFFF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sz="10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T13</a:t>
                    </a:r>
                    <a:endParaRPr lang="fr-FR" sz="12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4" name="Organigramme : Terminateur 43"/>
                <p:cNvSpPr/>
                <p:nvPr/>
              </p:nvSpPr>
              <p:spPr>
                <a:xfrm>
                  <a:off x="4714856" y="634901"/>
                  <a:ext cx="475615" cy="319631"/>
                </a:xfrm>
                <a:prstGeom prst="flowChartTerminator">
                  <a:avLst/>
                </a:prstGeom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0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T2</a:t>
                  </a:r>
                  <a:endParaRPr lang="fr-FR" sz="12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248" name="ZoneTexte 247"/>
          <p:cNvSpPr txBox="1"/>
          <p:nvPr/>
        </p:nvSpPr>
        <p:spPr>
          <a:xfrm>
            <a:off x="1775501" y="1628800"/>
            <a:ext cx="5532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>
                <a:solidFill>
                  <a:srgbClr val="E7E6E6">
                    <a:lumMod val="10000"/>
                  </a:srgbClr>
                </a:solidFill>
              </a:rPr>
              <a:t>Préserve au maximum la structure du plan original</a:t>
            </a:r>
          </a:p>
        </p:txBody>
      </p:sp>
      <p:sp>
        <p:nvSpPr>
          <p:cNvPr id="224" name="ZoneTexte 223"/>
          <p:cNvSpPr txBox="1"/>
          <p:nvPr/>
        </p:nvSpPr>
        <p:spPr>
          <a:xfrm>
            <a:off x="1068342" y="6093296"/>
            <a:ext cx="726659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prstClr val="black">
                    <a:lumMod val="95000"/>
                    <a:lumOff val="5000"/>
                  </a:prstClr>
                </a:solidFill>
              </a:rPr>
              <a:t>Nécessite une modélisation complète du domaine de connaissances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738" y="1648483"/>
            <a:ext cx="369763" cy="360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10" y="6147879"/>
            <a:ext cx="365465" cy="38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dirty="0" smtClean="0">
                <a:solidFill>
                  <a:prstClr val="black">
                    <a:tint val="75000"/>
                  </a:prstClr>
                </a:solidFill>
              </a:rPr>
              <a:t>9</a:t>
            </a:r>
            <a:endParaRPr lang="fr-FR" sz="1200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6" name="Groupe 55"/>
          <p:cNvGrpSpPr/>
          <p:nvPr/>
        </p:nvGrpSpPr>
        <p:grpSpPr>
          <a:xfrm>
            <a:off x="35496" y="165288"/>
            <a:ext cx="9073008" cy="687477"/>
            <a:chOff x="35496" y="165288"/>
            <a:chExt cx="9073008" cy="687477"/>
          </a:xfrm>
        </p:grpSpPr>
        <p:grpSp>
          <p:nvGrpSpPr>
            <p:cNvPr id="57" name="Groupe 56"/>
            <p:cNvGrpSpPr/>
            <p:nvPr/>
          </p:nvGrpSpPr>
          <p:grpSpPr>
            <a:xfrm>
              <a:off x="35496" y="165288"/>
              <a:ext cx="9073008" cy="687477"/>
              <a:chOff x="35496" y="165288"/>
              <a:chExt cx="9073008" cy="687477"/>
            </a:xfrm>
          </p:grpSpPr>
          <p:sp>
            <p:nvSpPr>
              <p:cNvPr id="59" name="AutoShape 24"/>
              <p:cNvSpPr>
                <a:spLocks noChangeArrowheads="1"/>
              </p:cNvSpPr>
              <p:nvPr/>
            </p:nvSpPr>
            <p:spPr bwMode="auto">
              <a:xfrm>
                <a:off x="5508104" y="299109"/>
                <a:ext cx="1880190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Mise en œuvre</a:t>
                </a:r>
              </a:p>
            </p:txBody>
          </p:sp>
          <p:sp>
            <p:nvSpPr>
              <p:cNvPr id="60" name="AutoShape 24"/>
              <p:cNvSpPr>
                <a:spLocks noChangeArrowheads="1"/>
              </p:cNvSpPr>
              <p:nvPr/>
            </p:nvSpPr>
            <p:spPr bwMode="auto">
              <a:xfrm>
                <a:off x="35496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6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Background</a:t>
                </a:r>
              </a:p>
            </p:txBody>
          </p:sp>
          <p:sp>
            <p:nvSpPr>
              <p:cNvPr id="61" name="AutoShape 24"/>
              <p:cNvSpPr>
                <a:spLocks noChangeArrowheads="1"/>
              </p:cNvSpPr>
              <p:nvPr/>
            </p:nvSpPr>
            <p:spPr bwMode="auto">
              <a:xfrm>
                <a:off x="1547664" y="165288"/>
                <a:ext cx="2448273" cy="687477"/>
              </a:xfrm>
              <a:prstGeom prst="chevron">
                <a:avLst>
                  <a:gd name="adj" fmla="val 65204"/>
                </a:avLst>
              </a:prstGeom>
              <a:solidFill>
                <a:srgbClr val="00B0F0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en-US" sz="1600" b="1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Problématique</a:t>
                </a:r>
              </a:p>
            </p:txBody>
          </p:sp>
          <p:sp>
            <p:nvSpPr>
              <p:cNvPr id="62" name="AutoShape 24"/>
              <p:cNvSpPr>
                <a:spLocks noChangeArrowheads="1"/>
              </p:cNvSpPr>
              <p:nvPr/>
            </p:nvSpPr>
            <p:spPr bwMode="auto">
              <a:xfrm>
                <a:off x="7228313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Travaux futurs</a:t>
                </a:r>
              </a:p>
            </p:txBody>
          </p:sp>
        </p:grpSp>
        <p:sp>
          <p:nvSpPr>
            <p:cNvPr id="58" name="AutoShape 24"/>
            <p:cNvSpPr>
              <a:spLocks noChangeArrowheads="1"/>
            </p:cNvSpPr>
            <p:nvPr/>
          </p:nvSpPr>
          <p:spPr bwMode="auto">
            <a:xfrm>
              <a:off x="3813129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14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094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5" y="836712"/>
            <a:ext cx="8431739" cy="1017305"/>
          </a:xfrm>
        </p:spPr>
        <p:txBody>
          <a:bodyPr>
            <a:normAutofit fontScale="90000"/>
          </a:bodyPr>
          <a:lstStyle/>
          <a:p>
            <a:r>
              <a:rPr lang="fr-FR" sz="3100" b="1" dirty="0" smtClean="0"/>
              <a:t>Problème </a:t>
            </a:r>
            <a:r>
              <a:rPr lang="fr-FR" sz="3600" b="1" dirty="0" smtClean="0"/>
              <a:t>: Réparation de plans dans les HTN </a:t>
            </a:r>
            <a:r>
              <a:rPr lang="fr-FR" sz="3600" b="1" u="sng" dirty="0" smtClean="0"/>
              <a:t>réactifs</a:t>
            </a:r>
            <a:endParaRPr lang="fr-FR" sz="3100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33772" y="3993405"/>
            <a:ext cx="7886700" cy="2027883"/>
          </a:xfrm>
        </p:spPr>
        <p:txBody>
          <a:bodyPr>
            <a:normAutofit/>
          </a:bodyPr>
          <a:lstStyle/>
          <a:p>
            <a:pPr algn="just"/>
            <a:r>
              <a:rPr lang="fr-FR" dirty="0" smtClean="0"/>
              <a:t>combiner HTN réactif + modèle déclaratif </a:t>
            </a:r>
            <a:r>
              <a:rPr lang="fr-FR" b="1" dirty="0" smtClean="0"/>
              <a:t>incomplet.</a:t>
            </a:r>
          </a:p>
          <a:p>
            <a:pPr algn="just"/>
            <a:r>
              <a:rPr lang="fr-FR" dirty="0" smtClean="0"/>
              <a:t>Planificateur déclaratif</a:t>
            </a:r>
          </a:p>
          <a:p>
            <a:pPr algn="just"/>
            <a:r>
              <a:rPr lang="fr-FR" dirty="0" smtClean="0"/>
              <a:t>Réparation locale</a:t>
            </a:r>
            <a:endParaRPr lang="fr-FR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95536" y="2933849"/>
            <a:ext cx="80913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 smtClean="0">
                <a:solidFill>
                  <a:prstClr val="black"/>
                </a:solidFill>
              </a:rPr>
              <a:t>Proposition</a:t>
            </a:r>
            <a:r>
              <a:rPr lang="fr-FR" sz="3600" b="1" dirty="0" smtClean="0">
                <a:solidFill>
                  <a:prstClr val="black"/>
                </a:solidFill>
              </a:rPr>
              <a:t>: Un système hybride</a:t>
            </a:r>
            <a:endParaRPr lang="fr-FR" b="1" dirty="0">
              <a:solidFill>
                <a:prstClr val="black"/>
              </a:solidFill>
            </a:endParaRPr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>
          <a:xfrm>
            <a:off x="976951" y="1772816"/>
            <a:ext cx="7255718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dirty="0" smtClean="0">
                <a:solidFill>
                  <a:prstClr val="black"/>
                </a:solidFill>
              </a:rPr>
              <a:t>Pas de raisonnement sur la décomposition de tâches.</a:t>
            </a:r>
          </a:p>
          <a:p>
            <a:pPr algn="just"/>
            <a:r>
              <a:rPr lang="fr-FR" dirty="0" smtClean="0">
                <a:solidFill>
                  <a:prstClr val="black"/>
                </a:solidFill>
              </a:rPr>
              <a:t>Pas de réparation possible dans le cas de </a:t>
            </a:r>
            <a:r>
              <a:rPr lang="fr-FR" i="1" dirty="0" smtClean="0">
                <a:solidFill>
                  <a:prstClr val="black"/>
                </a:solidFill>
              </a:rPr>
              <a:t>breakdown.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10</a:t>
            </a:r>
            <a:endParaRPr lang="fr-FR" sz="1200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35496" y="165288"/>
            <a:ext cx="9073008" cy="687477"/>
            <a:chOff x="35496" y="165288"/>
            <a:chExt cx="9073008" cy="687477"/>
          </a:xfrm>
        </p:grpSpPr>
        <p:grpSp>
          <p:nvGrpSpPr>
            <p:cNvPr id="16" name="Groupe 15"/>
            <p:cNvGrpSpPr/>
            <p:nvPr/>
          </p:nvGrpSpPr>
          <p:grpSpPr>
            <a:xfrm>
              <a:off x="35496" y="165288"/>
              <a:ext cx="9073008" cy="687477"/>
              <a:chOff x="35496" y="165288"/>
              <a:chExt cx="9073008" cy="687477"/>
            </a:xfrm>
          </p:grpSpPr>
          <p:sp>
            <p:nvSpPr>
              <p:cNvPr id="17" name="AutoShape 24"/>
              <p:cNvSpPr>
                <a:spLocks noChangeArrowheads="1"/>
              </p:cNvSpPr>
              <p:nvPr/>
            </p:nvSpPr>
            <p:spPr bwMode="auto">
              <a:xfrm>
                <a:off x="5508104" y="299109"/>
                <a:ext cx="1880190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Mise en œuvre</a:t>
                </a:r>
              </a:p>
            </p:txBody>
          </p:sp>
          <p:sp>
            <p:nvSpPr>
              <p:cNvPr id="18" name="AutoShape 24"/>
              <p:cNvSpPr>
                <a:spLocks noChangeArrowheads="1"/>
              </p:cNvSpPr>
              <p:nvPr/>
            </p:nvSpPr>
            <p:spPr bwMode="auto">
              <a:xfrm>
                <a:off x="35496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6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Background</a:t>
                </a:r>
              </a:p>
            </p:txBody>
          </p:sp>
          <p:sp>
            <p:nvSpPr>
              <p:cNvPr id="20" name="AutoShape 24"/>
              <p:cNvSpPr>
                <a:spLocks noChangeArrowheads="1"/>
              </p:cNvSpPr>
              <p:nvPr/>
            </p:nvSpPr>
            <p:spPr bwMode="auto">
              <a:xfrm>
                <a:off x="1547664" y="165288"/>
                <a:ext cx="2448273" cy="687477"/>
              </a:xfrm>
              <a:prstGeom prst="chevron">
                <a:avLst>
                  <a:gd name="adj" fmla="val 65204"/>
                </a:avLst>
              </a:prstGeom>
              <a:solidFill>
                <a:srgbClr val="00B0F0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en-US" sz="1600" b="1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Problématique</a:t>
                </a:r>
              </a:p>
            </p:txBody>
          </p:sp>
          <p:sp>
            <p:nvSpPr>
              <p:cNvPr id="21" name="AutoShape 24"/>
              <p:cNvSpPr>
                <a:spLocks noChangeArrowheads="1"/>
              </p:cNvSpPr>
              <p:nvPr/>
            </p:nvSpPr>
            <p:spPr bwMode="auto">
              <a:xfrm>
                <a:off x="7228313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Travaux futurs</a:t>
                </a:r>
              </a:p>
            </p:txBody>
          </p:sp>
        </p:grpSp>
        <p:sp>
          <p:nvSpPr>
            <p:cNvPr id="22" name="AutoShape 24"/>
            <p:cNvSpPr>
              <a:spLocks noChangeArrowheads="1"/>
            </p:cNvSpPr>
            <p:nvPr/>
          </p:nvSpPr>
          <p:spPr bwMode="auto">
            <a:xfrm>
              <a:off x="3813129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14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155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>
            <a:stCxn id="29" idx="1"/>
            <a:endCxn id="36" idx="0"/>
          </p:cNvCxnSpPr>
          <p:nvPr/>
        </p:nvCxnSpPr>
        <p:spPr>
          <a:xfrm flipH="1">
            <a:off x="7632670" y="3751909"/>
            <a:ext cx="154" cy="199500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 descr=" 2"/>
          <p:cNvSpPr>
            <a:spLocks noGrp="1"/>
          </p:cNvSpPr>
          <p:nvPr>
            <p:ph type="title"/>
          </p:nvPr>
        </p:nvSpPr>
        <p:spPr>
          <a:xfrm>
            <a:off x="549890" y="908720"/>
            <a:ext cx="7886700" cy="1056682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/>
              <a:t>Architecture du système proposé</a:t>
            </a:r>
            <a:endParaRPr lang="fr-FR" sz="3600" b="1" dirty="0"/>
          </a:p>
        </p:txBody>
      </p:sp>
      <p:grpSp>
        <p:nvGrpSpPr>
          <p:cNvPr id="12" name="Groupe 11"/>
          <p:cNvGrpSpPr/>
          <p:nvPr/>
        </p:nvGrpSpPr>
        <p:grpSpPr>
          <a:xfrm>
            <a:off x="755576" y="1927644"/>
            <a:ext cx="7704856" cy="4021635"/>
            <a:chOff x="755576" y="1927644"/>
            <a:chExt cx="6790606" cy="4021635"/>
          </a:xfrm>
        </p:grpSpPr>
        <p:grpSp>
          <p:nvGrpSpPr>
            <p:cNvPr id="13" name="Groupe 12" descr=" 46"/>
            <p:cNvGrpSpPr/>
            <p:nvPr/>
          </p:nvGrpSpPr>
          <p:grpSpPr>
            <a:xfrm>
              <a:off x="3563887" y="1927644"/>
              <a:ext cx="3982295" cy="2578585"/>
              <a:chOff x="3563887" y="1927644"/>
              <a:chExt cx="3982295" cy="2578585"/>
            </a:xfrm>
          </p:grpSpPr>
          <p:sp>
            <p:nvSpPr>
              <p:cNvPr id="29" name="Arrondir un rectangle avec un coin diagonal 28"/>
              <p:cNvSpPr/>
              <p:nvPr/>
            </p:nvSpPr>
            <p:spPr>
              <a:xfrm>
                <a:off x="6087372" y="3180255"/>
                <a:ext cx="1458810" cy="571654"/>
              </a:xfrm>
              <a:prstGeom prst="round2DiagRect">
                <a:avLst/>
              </a:prstGeom>
              <a:ln w="22225"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prstClr val="black"/>
                    </a:solidFill>
                  </a:rPr>
                  <a:t>Contrôleur</a:t>
                </a:r>
                <a:endParaRPr lang="fr-FR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0" name="Connecteur en angle 29"/>
              <p:cNvCxnSpPr>
                <a:stCxn id="34" idx="3"/>
                <a:endCxn id="29" idx="0"/>
              </p:cNvCxnSpPr>
              <p:nvPr/>
            </p:nvCxnSpPr>
            <p:spPr>
              <a:xfrm flipV="1">
                <a:off x="7310058" y="3466082"/>
                <a:ext cx="236124" cy="902782"/>
              </a:xfrm>
              <a:prstGeom prst="bentConnector3">
                <a:avLst>
                  <a:gd name="adj1" fmla="val 196814"/>
                </a:avLst>
              </a:prstGeom>
              <a:ln>
                <a:prstDash val="sysDot"/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" name="Connecteur en angle 30"/>
              <p:cNvCxnSpPr>
                <a:stCxn id="34" idx="1"/>
                <a:endCxn id="29" idx="2"/>
              </p:cNvCxnSpPr>
              <p:nvPr/>
            </p:nvCxnSpPr>
            <p:spPr>
              <a:xfrm rot="10800000">
                <a:off x="6087373" y="3466082"/>
                <a:ext cx="235853" cy="902782"/>
              </a:xfrm>
              <a:prstGeom prst="bentConnector3">
                <a:avLst>
                  <a:gd name="adj1" fmla="val 196925"/>
                </a:avLst>
              </a:prstGeom>
              <a:ln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en angle 31"/>
              <p:cNvCxnSpPr>
                <a:stCxn id="23" idx="3"/>
                <a:endCxn id="29" idx="3"/>
              </p:cNvCxnSpPr>
              <p:nvPr/>
            </p:nvCxnSpPr>
            <p:spPr>
              <a:xfrm>
                <a:off x="3563887" y="2324953"/>
                <a:ext cx="3252890" cy="855302"/>
              </a:xfrm>
              <a:prstGeom prst="bentConnector2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4493240" y="1927644"/>
                <a:ext cx="1518920" cy="3696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>
                    <a:solidFill>
                      <a:srgbClr val="00B0F0"/>
                    </a:solidFill>
                  </a:rPr>
                  <a:t>Exécuter(Action)</a:t>
                </a:r>
                <a:endParaRPr lang="fr-FR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323225" y="4231498"/>
                <a:ext cx="986833" cy="274731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prstClr val="black"/>
                    </a:solidFill>
                  </a:rPr>
                  <a:t>Observer</a:t>
                </a:r>
              </a:p>
            </p:txBody>
          </p:sp>
        </p:grpSp>
        <p:grpSp>
          <p:nvGrpSpPr>
            <p:cNvPr id="14" name="Groupe 13" descr=" 45"/>
            <p:cNvGrpSpPr/>
            <p:nvPr/>
          </p:nvGrpSpPr>
          <p:grpSpPr>
            <a:xfrm>
              <a:off x="755576" y="2157009"/>
              <a:ext cx="2808311" cy="3792270"/>
              <a:chOff x="755576" y="2157009"/>
              <a:chExt cx="2808311" cy="379227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143920" y="2701431"/>
                <a:ext cx="2098362" cy="94651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0" name="Groupe 19"/>
              <p:cNvGrpSpPr/>
              <p:nvPr/>
            </p:nvGrpSpPr>
            <p:grpSpPr>
              <a:xfrm>
                <a:off x="755576" y="2157009"/>
                <a:ext cx="2808311" cy="3792270"/>
                <a:chOff x="1252595" y="2396438"/>
                <a:chExt cx="2383301" cy="3336818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1562712" y="4331646"/>
                  <a:ext cx="1780796" cy="127246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1952001" y="4403691"/>
                  <a:ext cx="991526" cy="524494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prstClr val="white"/>
                      </a:solidFill>
                    </a:rPr>
                    <a:t>Disco (HTN)</a:t>
                  </a: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1619672" y="2396438"/>
                  <a:ext cx="2016224" cy="295547"/>
                </a:xfrm>
                <a:prstGeom prst="rect">
                  <a:avLst/>
                </a:prstGeom>
                <a:ln w="22225">
                  <a:solidFill>
                    <a:srgbClr val="00B0F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 err="1">
                      <a:solidFill>
                        <a:prstClr val="black"/>
                      </a:solidFill>
                    </a:rPr>
                    <a:t>Discolog</a:t>
                  </a:r>
                  <a:endParaRPr lang="fr-FR" b="1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Arrondir un rectangle avec un coin diagonal 23"/>
                <p:cNvSpPr/>
                <p:nvPr/>
              </p:nvSpPr>
              <p:spPr>
                <a:xfrm>
                  <a:off x="1252595" y="2761611"/>
                  <a:ext cx="2376264" cy="2971645"/>
                </a:xfrm>
                <a:prstGeom prst="round2DiagRect">
                  <a:avLst>
                    <a:gd name="adj1" fmla="val 16667"/>
                    <a:gd name="adj2" fmla="val 1420"/>
                  </a:avLst>
                </a:prstGeom>
                <a:noFill/>
                <a:ln w="2222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1582167" y="3711066"/>
                  <a:ext cx="1780796" cy="349703"/>
                </a:xfrm>
                <a:prstGeom prst="rect">
                  <a:avLst/>
                </a:prstGeom>
                <a:noFill/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>
                      <a:solidFill>
                        <a:prstClr val="white">
                          <a:lumMod val="50000"/>
                        </a:prstClr>
                      </a:solidFill>
                    </a:rPr>
                    <a:t>Domaine de connaissances</a:t>
                  </a: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52001" y="4975592"/>
                  <a:ext cx="991525" cy="524494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prstClr val="black"/>
                      </a:solidFill>
                    </a:rPr>
                    <a:t>STRIPS</a:t>
                  </a:r>
                </a:p>
              </p:txBody>
            </p:sp>
            <p:cxnSp>
              <p:nvCxnSpPr>
                <p:cNvPr id="27" name="Connecteur en angle 26"/>
                <p:cNvCxnSpPr>
                  <a:stCxn id="43" idx="3"/>
                  <a:endCxn id="22" idx="3"/>
                </p:cNvCxnSpPr>
                <p:nvPr/>
              </p:nvCxnSpPr>
              <p:spPr>
                <a:xfrm flipH="1">
                  <a:off x="2943527" y="3112181"/>
                  <a:ext cx="194133" cy="1553757"/>
                </a:xfrm>
                <a:prstGeom prst="bentConnector3">
                  <a:avLst>
                    <a:gd name="adj1" fmla="val -196476"/>
                  </a:avLst>
                </a:prstGeom>
                <a:ln w="1905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necteur en angle 27"/>
                <p:cNvCxnSpPr>
                  <a:stCxn id="42" idx="1"/>
                  <a:endCxn id="26" idx="1"/>
                </p:cNvCxnSpPr>
                <p:nvPr/>
              </p:nvCxnSpPr>
              <p:spPr>
                <a:xfrm rot="10800000" flipH="1" flipV="1">
                  <a:off x="1760457" y="3481817"/>
                  <a:ext cx="191543" cy="1756022"/>
                </a:xfrm>
                <a:prstGeom prst="bentConnector3">
                  <a:avLst>
                    <a:gd name="adj1" fmla="val -188147"/>
                  </a:avLst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5" name="Image 14" descr=" 34"/>
            <p:cNvPicPr/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0642" y="5466171"/>
              <a:ext cx="478127" cy="436224"/>
            </a:xfrm>
            <a:prstGeom prst="rect">
              <a:avLst/>
            </a:prstGeom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100000">
                  <a:srgbClr val="5B9BD5">
                    <a:lumMod val="20000"/>
                    <a:lumOff val="80000"/>
                  </a:srgbClr>
                </a:gs>
              </a:gsLst>
              <a:lin ang="5400000" scaled="1"/>
            </a:gra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5" name="Espace réservé du numéro de diapositive 77" descr=" 7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11</a:t>
            </a:r>
            <a:endParaRPr lang="fr-FR" sz="12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6" name="Picture 2" descr="http://sr.photos2.fotosearch.com/bthumb/CSP/CSP993/k1474553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279" y="5746910"/>
            <a:ext cx="682781" cy="67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Arrondir un rectangle avec un coin diagonal 36"/>
          <p:cNvSpPr/>
          <p:nvPr/>
        </p:nvSpPr>
        <p:spPr>
          <a:xfrm>
            <a:off x="7772184" y="5455770"/>
            <a:ext cx="1250107" cy="293049"/>
          </a:xfrm>
          <a:prstGeom prst="round2Diag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prstClr val="black"/>
                </a:solidFill>
              </a:rPr>
              <a:t>Etat courant</a:t>
            </a:r>
          </a:p>
        </p:txBody>
      </p:sp>
      <p:sp>
        <p:nvSpPr>
          <p:cNvPr id="38" name="Rectangle 37"/>
          <p:cNvSpPr/>
          <p:nvPr/>
        </p:nvSpPr>
        <p:spPr>
          <a:xfrm rot="16200000">
            <a:off x="6583606" y="5029082"/>
            <a:ext cx="1415346" cy="3696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B0F0"/>
                </a:solidFill>
              </a:rPr>
              <a:t>Exécuter(Action)</a:t>
            </a:r>
            <a:endParaRPr lang="fr-FR" sz="1600" dirty="0">
              <a:solidFill>
                <a:srgbClr val="00B0F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 rot="16200000">
            <a:off x="8514935" y="3863917"/>
            <a:ext cx="757284" cy="257428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70AD47"/>
                </a:solidFill>
              </a:rPr>
              <a:t>Succès</a:t>
            </a:r>
            <a:endParaRPr lang="fr-FR" sz="2000" dirty="0">
              <a:solidFill>
                <a:srgbClr val="70AD47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 rot="16200000">
            <a:off x="6133171" y="3877945"/>
            <a:ext cx="616764" cy="229373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0000"/>
                </a:solidFill>
              </a:rPr>
              <a:t>Echec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42" name="Organigramme : Alternative 41"/>
          <p:cNvSpPr/>
          <p:nvPr/>
        </p:nvSpPr>
        <p:spPr>
          <a:xfrm>
            <a:off x="1434575" y="3215974"/>
            <a:ext cx="1841281" cy="349122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/>
                </a:solidFill>
              </a:rPr>
              <a:t>DC déclaratif</a:t>
            </a:r>
          </a:p>
        </p:txBody>
      </p:sp>
      <p:sp>
        <p:nvSpPr>
          <p:cNvPr id="43" name="Organigramme : Alternative 42"/>
          <p:cNvSpPr/>
          <p:nvPr/>
        </p:nvSpPr>
        <p:spPr>
          <a:xfrm>
            <a:off x="1434575" y="2771802"/>
            <a:ext cx="1841281" cy="397288"/>
          </a:xfrm>
          <a:prstGeom prst="flowChartAlternate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white"/>
                </a:solidFill>
              </a:rPr>
              <a:t>DC réactif</a:t>
            </a:r>
          </a:p>
        </p:txBody>
      </p:sp>
      <p:grpSp>
        <p:nvGrpSpPr>
          <p:cNvPr id="46" name="Groupe 45"/>
          <p:cNvGrpSpPr/>
          <p:nvPr/>
        </p:nvGrpSpPr>
        <p:grpSpPr>
          <a:xfrm>
            <a:off x="35496" y="165288"/>
            <a:ext cx="9073008" cy="687477"/>
            <a:chOff x="35496" y="165288"/>
            <a:chExt cx="9073008" cy="687477"/>
          </a:xfrm>
        </p:grpSpPr>
        <p:sp>
          <p:nvSpPr>
            <p:cNvPr id="47" name="AutoShape 24"/>
            <p:cNvSpPr>
              <a:spLocks noChangeArrowheads="1"/>
            </p:cNvSpPr>
            <p:nvPr/>
          </p:nvSpPr>
          <p:spPr bwMode="auto">
            <a:xfrm>
              <a:off x="5508104" y="299109"/>
              <a:ext cx="1880190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Mise en œuvre</a:t>
              </a:r>
            </a:p>
          </p:txBody>
        </p:sp>
        <p:sp>
          <p:nvSpPr>
            <p:cNvPr id="48" name="AutoShape 24"/>
            <p:cNvSpPr>
              <a:spLocks noChangeArrowheads="1"/>
            </p:cNvSpPr>
            <p:nvPr/>
          </p:nvSpPr>
          <p:spPr bwMode="auto">
            <a:xfrm>
              <a:off x="35496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</a:p>
          </p:txBody>
        </p:sp>
        <p:sp>
          <p:nvSpPr>
            <p:cNvPr id="49" name="AutoShape 24"/>
            <p:cNvSpPr>
              <a:spLocks noChangeArrowheads="1"/>
            </p:cNvSpPr>
            <p:nvPr/>
          </p:nvSpPr>
          <p:spPr bwMode="auto">
            <a:xfrm>
              <a:off x="1755705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4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50" name="AutoShape 24"/>
            <p:cNvSpPr>
              <a:spLocks noChangeArrowheads="1"/>
            </p:cNvSpPr>
            <p:nvPr/>
          </p:nvSpPr>
          <p:spPr bwMode="auto">
            <a:xfrm>
              <a:off x="3275855" y="165288"/>
              <a:ext cx="2448273" cy="687477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20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en-US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51" name="AutoShape 24"/>
            <p:cNvSpPr>
              <a:spLocks noChangeArrowheads="1"/>
            </p:cNvSpPr>
            <p:nvPr/>
          </p:nvSpPr>
          <p:spPr bwMode="auto">
            <a:xfrm>
              <a:off x="7228313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futurs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714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>
            <a:stCxn id="29" idx="1"/>
            <a:endCxn id="36" idx="0"/>
          </p:cNvCxnSpPr>
          <p:nvPr/>
        </p:nvCxnSpPr>
        <p:spPr>
          <a:xfrm flipH="1">
            <a:off x="7632670" y="3751909"/>
            <a:ext cx="154" cy="199500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 descr=" 2"/>
          <p:cNvSpPr>
            <a:spLocks noGrp="1"/>
          </p:cNvSpPr>
          <p:nvPr>
            <p:ph type="title"/>
          </p:nvPr>
        </p:nvSpPr>
        <p:spPr>
          <a:xfrm>
            <a:off x="549890" y="908720"/>
            <a:ext cx="7886700" cy="1056682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/>
              <a:t>Architecture du système proposé</a:t>
            </a:r>
            <a:endParaRPr lang="fr-FR" sz="3600" b="1" dirty="0"/>
          </a:p>
        </p:txBody>
      </p:sp>
      <p:grpSp>
        <p:nvGrpSpPr>
          <p:cNvPr id="12" name="Groupe 11"/>
          <p:cNvGrpSpPr/>
          <p:nvPr/>
        </p:nvGrpSpPr>
        <p:grpSpPr>
          <a:xfrm>
            <a:off x="755576" y="1927644"/>
            <a:ext cx="7704856" cy="4021635"/>
            <a:chOff x="755576" y="1927644"/>
            <a:chExt cx="6790606" cy="4021635"/>
          </a:xfrm>
        </p:grpSpPr>
        <p:grpSp>
          <p:nvGrpSpPr>
            <p:cNvPr id="13" name="Groupe 12" descr=" 46"/>
            <p:cNvGrpSpPr/>
            <p:nvPr/>
          </p:nvGrpSpPr>
          <p:grpSpPr>
            <a:xfrm>
              <a:off x="3563887" y="1927644"/>
              <a:ext cx="3982295" cy="2578585"/>
              <a:chOff x="3563887" y="1927644"/>
              <a:chExt cx="3982295" cy="2578585"/>
            </a:xfrm>
          </p:grpSpPr>
          <p:sp>
            <p:nvSpPr>
              <p:cNvPr id="29" name="Arrondir un rectangle avec un coin diagonal 28"/>
              <p:cNvSpPr/>
              <p:nvPr/>
            </p:nvSpPr>
            <p:spPr>
              <a:xfrm>
                <a:off x="6087372" y="3180255"/>
                <a:ext cx="1458810" cy="571654"/>
              </a:xfrm>
              <a:prstGeom prst="round2DiagRect">
                <a:avLst/>
              </a:prstGeom>
              <a:ln w="22225"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prstClr val="black"/>
                    </a:solidFill>
                  </a:rPr>
                  <a:t>Contrôleur</a:t>
                </a:r>
                <a:endParaRPr lang="fr-FR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0" name="Connecteur en angle 29"/>
              <p:cNvCxnSpPr>
                <a:stCxn id="34" idx="3"/>
                <a:endCxn id="29" idx="0"/>
              </p:cNvCxnSpPr>
              <p:nvPr/>
            </p:nvCxnSpPr>
            <p:spPr>
              <a:xfrm flipV="1">
                <a:off x="7310058" y="3466082"/>
                <a:ext cx="236124" cy="902782"/>
              </a:xfrm>
              <a:prstGeom prst="bentConnector3">
                <a:avLst>
                  <a:gd name="adj1" fmla="val 196814"/>
                </a:avLst>
              </a:prstGeom>
              <a:ln>
                <a:prstDash val="sysDot"/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" name="Connecteur en angle 30"/>
              <p:cNvCxnSpPr>
                <a:stCxn id="34" idx="1"/>
                <a:endCxn id="29" idx="2"/>
              </p:cNvCxnSpPr>
              <p:nvPr/>
            </p:nvCxnSpPr>
            <p:spPr>
              <a:xfrm rot="10800000">
                <a:off x="6087373" y="3466082"/>
                <a:ext cx="235853" cy="902782"/>
              </a:xfrm>
              <a:prstGeom prst="bentConnector3">
                <a:avLst>
                  <a:gd name="adj1" fmla="val 196925"/>
                </a:avLst>
              </a:prstGeom>
              <a:ln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en angle 31"/>
              <p:cNvCxnSpPr>
                <a:stCxn id="23" idx="3"/>
                <a:endCxn id="29" idx="3"/>
              </p:cNvCxnSpPr>
              <p:nvPr/>
            </p:nvCxnSpPr>
            <p:spPr>
              <a:xfrm>
                <a:off x="3563887" y="2324953"/>
                <a:ext cx="3252890" cy="855302"/>
              </a:xfrm>
              <a:prstGeom prst="bentConnector2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4493240" y="1927644"/>
                <a:ext cx="1518920" cy="3696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>
                    <a:solidFill>
                      <a:srgbClr val="00B0F0"/>
                    </a:solidFill>
                  </a:rPr>
                  <a:t>Exécuter(Action)</a:t>
                </a:r>
                <a:endParaRPr lang="fr-FR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323225" y="4231498"/>
                <a:ext cx="986833" cy="274731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prstClr val="black"/>
                    </a:solidFill>
                  </a:rPr>
                  <a:t>Observer</a:t>
                </a:r>
              </a:p>
            </p:txBody>
          </p:sp>
        </p:grpSp>
        <p:grpSp>
          <p:nvGrpSpPr>
            <p:cNvPr id="14" name="Groupe 13" descr=" 45"/>
            <p:cNvGrpSpPr/>
            <p:nvPr/>
          </p:nvGrpSpPr>
          <p:grpSpPr>
            <a:xfrm>
              <a:off x="755576" y="2157009"/>
              <a:ext cx="2808311" cy="3792270"/>
              <a:chOff x="755576" y="2157009"/>
              <a:chExt cx="2808311" cy="379227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143920" y="2701431"/>
                <a:ext cx="2098362" cy="94651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0" name="Groupe 19"/>
              <p:cNvGrpSpPr/>
              <p:nvPr/>
            </p:nvGrpSpPr>
            <p:grpSpPr>
              <a:xfrm>
                <a:off x="755576" y="2157009"/>
                <a:ext cx="2808311" cy="3792270"/>
                <a:chOff x="1252595" y="2396438"/>
                <a:chExt cx="2383301" cy="3336818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1562712" y="4331646"/>
                  <a:ext cx="1780796" cy="127246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1952001" y="4403691"/>
                  <a:ext cx="991526" cy="524494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prstClr val="white"/>
                      </a:solidFill>
                    </a:rPr>
                    <a:t>Disco</a:t>
                  </a: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1619672" y="2396438"/>
                  <a:ext cx="2016224" cy="295547"/>
                </a:xfrm>
                <a:prstGeom prst="rect">
                  <a:avLst/>
                </a:prstGeom>
                <a:ln w="22225">
                  <a:solidFill>
                    <a:srgbClr val="00B0F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 err="1">
                      <a:solidFill>
                        <a:prstClr val="black"/>
                      </a:solidFill>
                    </a:rPr>
                    <a:t>Discolog</a:t>
                  </a:r>
                  <a:endParaRPr lang="fr-FR" b="1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Arrondir un rectangle avec un coin diagonal 23"/>
                <p:cNvSpPr/>
                <p:nvPr/>
              </p:nvSpPr>
              <p:spPr>
                <a:xfrm>
                  <a:off x="1252595" y="2761611"/>
                  <a:ext cx="2376264" cy="2971645"/>
                </a:xfrm>
                <a:prstGeom prst="round2DiagRect">
                  <a:avLst>
                    <a:gd name="adj1" fmla="val 16667"/>
                    <a:gd name="adj2" fmla="val 1420"/>
                  </a:avLst>
                </a:prstGeom>
                <a:noFill/>
                <a:ln w="2222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1582167" y="3711066"/>
                  <a:ext cx="1780796" cy="349703"/>
                </a:xfrm>
                <a:prstGeom prst="rect">
                  <a:avLst/>
                </a:prstGeom>
                <a:noFill/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>
                      <a:solidFill>
                        <a:prstClr val="white">
                          <a:lumMod val="50000"/>
                        </a:prstClr>
                      </a:solidFill>
                    </a:rPr>
                    <a:t>Domaine de connaissances</a:t>
                  </a: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52001" y="4975592"/>
                  <a:ext cx="991525" cy="524494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prstClr val="black"/>
                      </a:solidFill>
                    </a:rPr>
                    <a:t>STRIPS</a:t>
                  </a:r>
                </a:p>
              </p:txBody>
            </p:sp>
            <p:cxnSp>
              <p:nvCxnSpPr>
                <p:cNvPr id="27" name="Connecteur en angle 26"/>
                <p:cNvCxnSpPr>
                  <a:stCxn id="43" idx="3"/>
                  <a:endCxn id="22" idx="3"/>
                </p:cNvCxnSpPr>
                <p:nvPr/>
              </p:nvCxnSpPr>
              <p:spPr>
                <a:xfrm flipH="1">
                  <a:off x="2943527" y="3112181"/>
                  <a:ext cx="194133" cy="1553757"/>
                </a:xfrm>
                <a:prstGeom prst="bentConnector3">
                  <a:avLst>
                    <a:gd name="adj1" fmla="val -196476"/>
                  </a:avLst>
                </a:prstGeom>
                <a:ln w="1905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necteur en angle 27"/>
                <p:cNvCxnSpPr>
                  <a:stCxn id="42" idx="1"/>
                  <a:endCxn id="26" idx="1"/>
                </p:cNvCxnSpPr>
                <p:nvPr/>
              </p:nvCxnSpPr>
              <p:spPr>
                <a:xfrm rot="10800000" flipH="1" flipV="1">
                  <a:off x="1760457" y="3481817"/>
                  <a:ext cx="191543" cy="1756022"/>
                </a:xfrm>
                <a:prstGeom prst="bentConnector3">
                  <a:avLst>
                    <a:gd name="adj1" fmla="val -188147"/>
                  </a:avLst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5" name="Image 14" descr=" 34"/>
            <p:cNvPicPr/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0642" y="5466171"/>
              <a:ext cx="478127" cy="436224"/>
            </a:xfrm>
            <a:prstGeom prst="rect">
              <a:avLst/>
            </a:prstGeom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100000">
                  <a:srgbClr val="5B9BD5">
                    <a:lumMod val="20000"/>
                    <a:lumOff val="80000"/>
                  </a:srgbClr>
                </a:gs>
              </a:gsLst>
              <a:lin ang="5400000" scaled="1"/>
            </a:gra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6" name="Connecteur en angle 15" descr=" 30"/>
            <p:cNvCxnSpPr/>
            <p:nvPr/>
          </p:nvCxnSpPr>
          <p:spPr>
            <a:xfrm rot="10800000" flipV="1">
              <a:off x="2748053" y="3334840"/>
              <a:ext cx="3339319" cy="1540238"/>
            </a:xfrm>
            <a:prstGeom prst="bentConnector3">
              <a:avLst>
                <a:gd name="adj1" fmla="val 42203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Espace réservé du numéro de diapositive 77" descr=" 7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11</a:t>
            </a:r>
            <a:endParaRPr lang="fr-FR" sz="12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6" name="Picture 2" descr="http://sr.photos2.fotosearch.com/bthumb/CSP/CSP993/k1474553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279" y="5746910"/>
            <a:ext cx="682781" cy="67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Arrondir un rectangle avec un coin diagonal 36"/>
          <p:cNvSpPr/>
          <p:nvPr/>
        </p:nvSpPr>
        <p:spPr>
          <a:xfrm>
            <a:off x="7772184" y="5455770"/>
            <a:ext cx="1250107" cy="293049"/>
          </a:xfrm>
          <a:prstGeom prst="round2Diag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prstClr val="black"/>
                </a:solidFill>
              </a:rPr>
              <a:t>Etat courant</a:t>
            </a:r>
          </a:p>
        </p:txBody>
      </p:sp>
      <p:sp>
        <p:nvSpPr>
          <p:cNvPr id="38" name="Rectangle 37"/>
          <p:cNvSpPr/>
          <p:nvPr/>
        </p:nvSpPr>
        <p:spPr>
          <a:xfrm rot="16200000">
            <a:off x="6583606" y="5029082"/>
            <a:ext cx="1415346" cy="3696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B0F0"/>
                </a:solidFill>
              </a:rPr>
              <a:t>Exécuter(Action)</a:t>
            </a:r>
            <a:endParaRPr lang="fr-FR" sz="1600" dirty="0">
              <a:solidFill>
                <a:srgbClr val="00B0F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 rot="16200000">
            <a:off x="8514935" y="3863917"/>
            <a:ext cx="757284" cy="257428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70AD47"/>
                </a:solidFill>
              </a:rPr>
              <a:t>Succès</a:t>
            </a:r>
            <a:endParaRPr lang="fr-FR" sz="2000" dirty="0">
              <a:solidFill>
                <a:srgbClr val="70AD47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 rot="16200000">
            <a:off x="6133171" y="3877945"/>
            <a:ext cx="616764" cy="229373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0000"/>
                </a:solidFill>
              </a:rPr>
              <a:t>Echec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42" name="Organigramme : Alternative 41"/>
          <p:cNvSpPr/>
          <p:nvPr/>
        </p:nvSpPr>
        <p:spPr>
          <a:xfrm>
            <a:off x="1434575" y="3215974"/>
            <a:ext cx="1841281" cy="349122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/>
                </a:solidFill>
              </a:rPr>
              <a:t>DC déclaratif</a:t>
            </a:r>
          </a:p>
        </p:txBody>
      </p:sp>
      <p:sp>
        <p:nvSpPr>
          <p:cNvPr id="43" name="Organigramme : Alternative 42"/>
          <p:cNvSpPr/>
          <p:nvPr/>
        </p:nvSpPr>
        <p:spPr>
          <a:xfrm>
            <a:off x="1434575" y="2771802"/>
            <a:ext cx="1841281" cy="397288"/>
          </a:xfrm>
          <a:prstGeom prst="flowChartAlternate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white"/>
                </a:solidFill>
              </a:rPr>
              <a:t>DC réactif</a:t>
            </a:r>
          </a:p>
        </p:txBody>
      </p:sp>
      <p:sp>
        <p:nvSpPr>
          <p:cNvPr id="44" name="Étoile à 7 branches 43" descr=" 164"/>
          <p:cNvSpPr/>
          <p:nvPr/>
        </p:nvSpPr>
        <p:spPr>
          <a:xfrm>
            <a:off x="4253936" y="3824184"/>
            <a:ext cx="1871208" cy="476830"/>
          </a:xfrm>
          <a:prstGeom prst="star7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Breakdown</a:t>
            </a:r>
          </a:p>
        </p:txBody>
      </p:sp>
      <p:grpSp>
        <p:nvGrpSpPr>
          <p:cNvPr id="50" name="Groupe 49"/>
          <p:cNvGrpSpPr/>
          <p:nvPr/>
        </p:nvGrpSpPr>
        <p:grpSpPr>
          <a:xfrm>
            <a:off x="35496" y="165288"/>
            <a:ext cx="9073008" cy="687477"/>
            <a:chOff x="35496" y="165288"/>
            <a:chExt cx="9073008" cy="687477"/>
          </a:xfrm>
        </p:grpSpPr>
        <p:sp>
          <p:nvSpPr>
            <p:cNvPr id="51" name="AutoShape 24"/>
            <p:cNvSpPr>
              <a:spLocks noChangeArrowheads="1"/>
            </p:cNvSpPr>
            <p:nvPr/>
          </p:nvSpPr>
          <p:spPr bwMode="auto">
            <a:xfrm>
              <a:off x="5508104" y="299109"/>
              <a:ext cx="1880190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Mise en œuvre</a:t>
              </a:r>
            </a:p>
          </p:txBody>
        </p:sp>
        <p:sp>
          <p:nvSpPr>
            <p:cNvPr id="52" name="AutoShape 24"/>
            <p:cNvSpPr>
              <a:spLocks noChangeArrowheads="1"/>
            </p:cNvSpPr>
            <p:nvPr/>
          </p:nvSpPr>
          <p:spPr bwMode="auto">
            <a:xfrm>
              <a:off x="35496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</a:p>
          </p:txBody>
        </p:sp>
        <p:sp>
          <p:nvSpPr>
            <p:cNvPr id="53" name="AutoShape 24"/>
            <p:cNvSpPr>
              <a:spLocks noChangeArrowheads="1"/>
            </p:cNvSpPr>
            <p:nvPr/>
          </p:nvSpPr>
          <p:spPr bwMode="auto">
            <a:xfrm>
              <a:off x="1755705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4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54" name="AutoShape 24"/>
            <p:cNvSpPr>
              <a:spLocks noChangeArrowheads="1"/>
            </p:cNvSpPr>
            <p:nvPr/>
          </p:nvSpPr>
          <p:spPr bwMode="auto">
            <a:xfrm>
              <a:off x="3275855" y="165288"/>
              <a:ext cx="2448273" cy="687477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20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en-US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55" name="AutoShape 24"/>
            <p:cNvSpPr>
              <a:spLocks noChangeArrowheads="1"/>
            </p:cNvSpPr>
            <p:nvPr/>
          </p:nvSpPr>
          <p:spPr bwMode="auto">
            <a:xfrm>
              <a:off x="7228313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futurs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772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>
            <a:stCxn id="29" idx="1"/>
            <a:endCxn id="36" idx="0"/>
          </p:cNvCxnSpPr>
          <p:nvPr/>
        </p:nvCxnSpPr>
        <p:spPr>
          <a:xfrm flipH="1">
            <a:off x="7632670" y="3751909"/>
            <a:ext cx="154" cy="199500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 descr=" 2"/>
          <p:cNvSpPr>
            <a:spLocks noGrp="1"/>
          </p:cNvSpPr>
          <p:nvPr>
            <p:ph type="title"/>
          </p:nvPr>
        </p:nvSpPr>
        <p:spPr>
          <a:xfrm>
            <a:off x="493694" y="968821"/>
            <a:ext cx="7886700" cy="1056682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/>
              <a:t>Architecture du système proposé</a:t>
            </a:r>
            <a:endParaRPr lang="fr-FR" sz="3600" b="1" dirty="0"/>
          </a:p>
        </p:txBody>
      </p:sp>
      <p:grpSp>
        <p:nvGrpSpPr>
          <p:cNvPr id="12" name="Groupe 11"/>
          <p:cNvGrpSpPr/>
          <p:nvPr/>
        </p:nvGrpSpPr>
        <p:grpSpPr>
          <a:xfrm>
            <a:off x="755576" y="1927644"/>
            <a:ext cx="7704856" cy="4021635"/>
            <a:chOff x="755576" y="1927644"/>
            <a:chExt cx="6790606" cy="4021635"/>
          </a:xfrm>
        </p:grpSpPr>
        <p:grpSp>
          <p:nvGrpSpPr>
            <p:cNvPr id="13" name="Groupe 12" descr=" 46"/>
            <p:cNvGrpSpPr/>
            <p:nvPr/>
          </p:nvGrpSpPr>
          <p:grpSpPr>
            <a:xfrm>
              <a:off x="3563887" y="1927644"/>
              <a:ext cx="3982295" cy="2578585"/>
              <a:chOff x="3563887" y="1927644"/>
              <a:chExt cx="3982295" cy="2578585"/>
            </a:xfrm>
          </p:grpSpPr>
          <p:sp>
            <p:nvSpPr>
              <p:cNvPr id="29" name="Arrondir un rectangle avec un coin diagonal 28"/>
              <p:cNvSpPr/>
              <p:nvPr/>
            </p:nvSpPr>
            <p:spPr>
              <a:xfrm>
                <a:off x="6087372" y="3180255"/>
                <a:ext cx="1458810" cy="571654"/>
              </a:xfrm>
              <a:prstGeom prst="round2DiagRect">
                <a:avLst/>
              </a:prstGeom>
              <a:ln w="22225"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prstClr val="black"/>
                    </a:solidFill>
                  </a:rPr>
                  <a:t>Contrôleur</a:t>
                </a:r>
                <a:endParaRPr lang="fr-FR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0" name="Connecteur en angle 29"/>
              <p:cNvCxnSpPr>
                <a:stCxn id="34" idx="3"/>
                <a:endCxn id="29" idx="0"/>
              </p:cNvCxnSpPr>
              <p:nvPr/>
            </p:nvCxnSpPr>
            <p:spPr>
              <a:xfrm flipV="1">
                <a:off x="7310058" y="3466082"/>
                <a:ext cx="236124" cy="902782"/>
              </a:xfrm>
              <a:prstGeom prst="bentConnector3">
                <a:avLst>
                  <a:gd name="adj1" fmla="val 196814"/>
                </a:avLst>
              </a:prstGeom>
              <a:ln>
                <a:prstDash val="sysDot"/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" name="Connecteur en angle 30"/>
              <p:cNvCxnSpPr>
                <a:stCxn id="34" idx="1"/>
                <a:endCxn id="29" idx="2"/>
              </p:cNvCxnSpPr>
              <p:nvPr/>
            </p:nvCxnSpPr>
            <p:spPr>
              <a:xfrm rot="10800000">
                <a:off x="6087373" y="3466082"/>
                <a:ext cx="235853" cy="902782"/>
              </a:xfrm>
              <a:prstGeom prst="bentConnector3">
                <a:avLst>
                  <a:gd name="adj1" fmla="val 196925"/>
                </a:avLst>
              </a:prstGeom>
              <a:ln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en angle 31"/>
              <p:cNvCxnSpPr>
                <a:stCxn id="23" idx="3"/>
                <a:endCxn id="29" idx="3"/>
              </p:cNvCxnSpPr>
              <p:nvPr/>
            </p:nvCxnSpPr>
            <p:spPr>
              <a:xfrm>
                <a:off x="3563887" y="2324953"/>
                <a:ext cx="3252890" cy="855302"/>
              </a:xfrm>
              <a:prstGeom prst="bentConnector2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4493240" y="1927644"/>
                <a:ext cx="1518920" cy="3696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>
                    <a:solidFill>
                      <a:srgbClr val="00B0F0"/>
                    </a:solidFill>
                  </a:rPr>
                  <a:t>Exécuter(Action)</a:t>
                </a:r>
                <a:endParaRPr lang="fr-FR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323225" y="4231498"/>
                <a:ext cx="986833" cy="274731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prstClr val="black"/>
                    </a:solidFill>
                  </a:rPr>
                  <a:t>Observer</a:t>
                </a:r>
              </a:p>
            </p:txBody>
          </p:sp>
        </p:grpSp>
        <p:grpSp>
          <p:nvGrpSpPr>
            <p:cNvPr id="14" name="Groupe 13" descr=" 45"/>
            <p:cNvGrpSpPr/>
            <p:nvPr/>
          </p:nvGrpSpPr>
          <p:grpSpPr>
            <a:xfrm>
              <a:off x="755576" y="2157009"/>
              <a:ext cx="2808311" cy="3792270"/>
              <a:chOff x="755576" y="2157009"/>
              <a:chExt cx="2808311" cy="379227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143920" y="2701431"/>
                <a:ext cx="2098362" cy="94651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0" name="Groupe 19"/>
              <p:cNvGrpSpPr/>
              <p:nvPr/>
            </p:nvGrpSpPr>
            <p:grpSpPr>
              <a:xfrm>
                <a:off x="755576" y="2157009"/>
                <a:ext cx="2808311" cy="3792270"/>
                <a:chOff x="1252595" y="2396438"/>
                <a:chExt cx="2383301" cy="3336818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1562712" y="4331646"/>
                  <a:ext cx="1780796" cy="127246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1952001" y="4403691"/>
                  <a:ext cx="991526" cy="524494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prstClr val="white"/>
                      </a:solidFill>
                    </a:rPr>
                    <a:t>Disco</a:t>
                  </a: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1619672" y="2396438"/>
                  <a:ext cx="2016224" cy="295547"/>
                </a:xfrm>
                <a:prstGeom prst="rect">
                  <a:avLst/>
                </a:prstGeom>
                <a:ln w="22225">
                  <a:solidFill>
                    <a:srgbClr val="00B0F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 err="1">
                      <a:solidFill>
                        <a:prstClr val="black"/>
                      </a:solidFill>
                    </a:rPr>
                    <a:t>Discolog</a:t>
                  </a:r>
                  <a:endParaRPr lang="fr-FR" b="1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Arrondir un rectangle avec un coin diagonal 23"/>
                <p:cNvSpPr/>
                <p:nvPr/>
              </p:nvSpPr>
              <p:spPr>
                <a:xfrm>
                  <a:off x="1252595" y="2761611"/>
                  <a:ext cx="2376264" cy="2971645"/>
                </a:xfrm>
                <a:prstGeom prst="round2DiagRect">
                  <a:avLst>
                    <a:gd name="adj1" fmla="val 16667"/>
                    <a:gd name="adj2" fmla="val 1420"/>
                  </a:avLst>
                </a:prstGeom>
                <a:noFill/>
                <a:ln w="2222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1582167" y="3711066"/>
                  <a:ext cx="1780796" cy="349703"/>
                </a:xfrm>
                <a:prstGeom prst="rect">
                  <a:avLst/>
                </a:prstGeom>
                <a:noFill/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>
                      <a:solidFill>
                        <a:prstClr val="white">
                          <a:lumMod val="50000"/>
                        </a:prstClr>
                      </a:solidFill>
                    </a:rPr>
                    <a:t>Domaine de connaissances</a:t>
                  </a: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52001" y="4975592"/>
                  <a:ext cx="991525" cy="524494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prstClr val="black"/>
                      </a:solidFill>
                    </a:rPr>
                    <a:t>STRIPS</a:t>
                  </a:r>
                </a:p>
              </p:txBody>
            </p:sp>
            <p:cxnSp>
              <p:nvCxnSpPr>
                <p:cNvPr id="27" name="Connecteur en angle 26"/>
                <p:cNvCxnSpPr>
                  <a:stCxn id="43" idx="3"/>
                  <a:endCxn id="22" idx="3"/>
                </p:cNvCxnSpPr>
                <p:nvPr/>
              </p:nvCxnSpPr>
              <p:spPr>
                <a:xfrm flipH="1">
                  <a:off x="2943527" y="3112181"/>
                  <a:ext cx="194133" cy="1553757"/>
                </a:xfrm>
                <a:prstGeom prst="bentConnector3">
                  <a:avLst>
                    <a:gd name="adj1" fmla="val -196476"/>
                  </a:avLst>
                </a:prstGeom>
                <a:ln w="1905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necteur en angle 27"/>
                <p:cNvCxnSpPr>
                  <a:stCxn id="42" idx="1"/>
                  <a:endCxn id="26" idx="1"/>
                </p:cNvCxnSpPr>
                <p:nvPr/>
              </p:nvCxnSpPr>
              <p:spPr>
                <a:xfrm rot="10800000" flipH="1" flipV="1">
                  <a:off x="1760457" y="3481817"/>
                  <a:ext cx="191543" cy="1756022"/>
                </a:xfrm>
                <a:prstGeom prst="bentConnector3">
                  <a:avLst>
                    <a:gd name="adj1" fmla="val -188147"/>
                  </a:avLst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5" name="Image 14" descr=" 34"/>
            <p:cNvPicPr/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0642" y="5466171"/>
              <a:ext cx="478127" cy="436224"/>
            </a:xfrm>
            <a:prstGeom prst="rect">
              <a:avLst/>
            </a:prstGeom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100000">
                  <a:srgbClr val="5B9BD5">
                    <a:lumMod val="20000"/>
                    <a:lumOff val="80000"/>
                  </a:srgbClr>
                </a:gs>
              </a:gsLst>
              <a:lin ang="5400000" scaled="1"/>
            </a:gra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5" name="Espace réservé du numéro de diapositive 77" descr=" 7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11</a:t>
            </a:r>
            <a:endParaRPr lang="fr-FR" sz="12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6" name="Picture 2" descr="http://sr.photos2.fotosearch.com/bthumb/CSP/CSP993/k1474553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279" y="5746910"/>
            <a:ext cx="682781" cy="67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Arrondir un rectangle avec un coin diagonal 36"/>
          <p:cNvSpPr/>
          <p:nvPr/>
        </p:nvSpPr>
        <p:spPr>
          <a:xfrm>
            <a:off x="7772184" y="5455770"/>
            <a:ext cx="1250107" cy="293049"/>
          </a:xfrm>
          <a:prstGeom prst="round2Diag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prstClr val="black"/>
                </a:solidFill>
              </a:rPr>
              <a:t>Etat courant</a:t>
            </a:r>
          </a:p>
        </p:txBody>
      </p:sp>
      <p:sp>
        <p:nvSpPr>
          <p:cNvPr id="38" name="Rectangle 37"/>
          <p:cNvSpPr/>
          <p:nvPr/>
        </p:nvSpPr>
        <p:spPr>
          <a:xfrm rot="16200000">
            <a:off x="6583606" y="5029082"/>
            <a:ext cx="1415346" cy="3696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B0F0"/>
                </a:solidFill>
              </a:rPr>
              <a:t>Exécuter(Action)</a:t>
            </a:r>
            <a:endParaRPr lang="fr-FR" sz="1600" dirty="0">
              <a:solidFill>
                <a:srgbClr val="00B0F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 rot="16200000">
            <a:off x="8514935" y="3863917"/>
            <a:ext cx="757284" cy="257428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70AD47"/>
                </a:solidFill>
              </a:rPr>
              <a:t>Succès</a:t>
            </a:r>
            <a:endParaRPr lang="fr-FR" sz="2000" dirty="0">
              <a:solidFill>
                <a:srgbClr val="70AD47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 rot="16200000">
            <a:off x="6133171" y="3877945"/>
            <a:ext cx="616764" cy="229373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0000"/>
                </a:solidFill>
              </a:rPr>
              <a:t>Echec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42" name="Organigramme : Alternative 41"/>
          <p:cNvSpPr/>
          <p:nvPr/>
        </p:nvSpPr>
        <p:spPr>
          <a:xfrm>
            <a:off x="1434575" y="3215974"/>
            <a:ext cx="1841281" cy="349122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/>
                </a:solidFill>
              </a:rPr>
              <a:t>DC déclaratif</a:t>
            </a:r>
          </a:p>
        </p:txBody>
      </p:sp>
      <p:sp>
        <p:nvSpPr>
          <p:cNvPr id="43" name="Organigramme : Alternative 42"/>
          <p:cNvSpPr/>
          <p:nvPr/>
        </p:nvSpPr>
        <p:spPr>
          <a:xfrm>
            <a:off x="1434575" y="2771802"/>
            <a:ext cx="1841281" cy="397288"/>
          </a:xfrm>
          <a:prstGeom prst="flowChartAlternate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white"/>
                </a:solidFill>
              </a:rPr>
              <a:t>DC réactif</a:t>
            </a:r>
          </a:p>
        </p:txBody>
      </p:sp>
      <p:cxnSp>
        <p:nvCxnSpPr>
          <p:cNvPr id="41" name="Connecteur en angle 40" descr=" 31"/>
          <p:cNvCxnSpPr>
            <a:stCxn id="26" idx="3"/>
            <a:endCxn id="29" idx="3"/>
          </p:cNvCxnSpPr>
          <p:nvPr/>
        </p:nvCxnSpPr>
        <p:spPr>
          <a:xfrm flipV="1">
            <a:off x="3016303" y="3180255"/>
            <a:ext cx="4616521" cy="2205986"/>
          </a:xfrm>
          <a:prstGeom prst="bentConnector4">
            <a:avLst>
              <a:gd name="adj1" fmla="val 52616"/>
              <a:gd name="adj2" fmla="val 110363"/>
            </a:avLst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 descr=" 33"/>
          <p:cNvSpPr/>
          <p:nvPr/>
        </p:nvSpPr>
        <p:spPr>
          <a:xfrm>
            <a:off x="4034759" y="4571360"/>
            <a:ext cx="2770457" cy="35609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70AD47"/>
                </a:solidFill>
              </a:rPr>
              <a:t>Générer(Plan={A1,A2,…,An})</a:t>
            </a:r>
          </a:p>
        </p:txBody>
      </p:sp>
      <p:grpSp>
        <p:nvGrpSpPr>
          <p:cNvPr id="47" name="Groupe 46"/>
          <p:cNvGrpSpPr/>
          <p:nvPr/>
        </p:nvGrpSpPr>
        <p:grpSpPr>
          <a:xfrm>
            <a:off x="35496" y="165288"/>
            <a:ext cx="9073008" cy="687477"/>
            <a:chOff x="35496" y="165288"/>
            <a:chExt cx="9073008" cy="687477"/>
          </a:xfrm>
        </p:grpSpPr>
        <p:sp>
          <p:nvSpPr>
            <p:cNvPr id="48" name="AutoShape 24"/>
            <p:cNvSpPr>
              <a:spLocks noChangeArrowheads="1"/>
            </p:cNvSpPr>
            <p:nvPr/>
          </p:nvSpPr>
          <p:spPr bwMode="auto">
            <a:xfrm>
              <a:off x="5508104" y="299109"/>
              <a:ext cx="1880190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Mise en œuvre</a:t>
              </a:r>
            </a:p>
          </p:txBody>
        </p:sp>
        <p:sp>
          <p:nvSpPr>
            <p:cNvPr id="49" name="AutoShape 24"/>
            <p:cNvSpPr>
              <a:spLocks noChangeArrowheads="1"/>
            </p:cNvSpPr>
            <p:nvPr/>
          </p:nvSpPr>
          <p:spPr bwMode="auto">
            <a:xfrm>
              <a:off x="35496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</a:p>
          </p:txBody>
        </p:sp>
        <p:sp>
          <p:nvSpPr>
            <p:cNvPr id="50" name="AutoShape 24"/>
            <p:cNvSpPr>
              <a:spLocks noChangeArrowheads="1"/>
            </p:cNvSpPr>
            <p:nvPr/>
          </p:nvSpPr>
          <p:spPr bwMode="auto">
            <a:xfrm>
              <a:off x="1755705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4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51" name="AutoShape 24"/>
            <p:cNvSpPr>
              <a:spLocks noChangeArrowheads="1"/>
            </p:cNvSpPr>
            <p:nvPr/>
          </p:nvSpPr>
          <p:spPr bwMode="auto">
            <a:xfrm>
              <a:off x="3275855" y="165288"/>
              <a:ext cx="2448273" cy="687477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20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en-US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52" name="AutoShape 24"/>
            <p:cNvSpPr>
              <a:spLocks noChangeArrowheads="1"/>
            </p:cNvSpPr>
            <p:nvPr/>
          </p:nvSpPr>
          <p:spPr bwMode="auto">
            <a:xfrm>
              <a:off x="7228313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futurs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100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>
          <a:xfrm>
            <a:off x="556641" y="980728"/>
            <a:ext cx="7886700" cy="975642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/>
              <a:t>Modèle et algorithme</a:t>
            </a:r>
            <a:endParaRPr lang="fr-FR" sz="2800" b="1" dirty="0"/>
          </a:p>
        </p:txBody>
      </p:sp>
      <p:sp>
        <p:nvSpPr>
          <p:cNvPr id="188" name="Espace réservé du numéro de diapositive 187" descr=" 1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12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3" name="Groupe 52"/>
          <p:cNvGrpSpPr/>
          <p:nvPr/>
        </p:nvGrpSpPr>
        <p:grpSpPr>
          <a:xfrm>
            <a:off x="35496" y="188640"/>
            <a:ext cx="9073008" cy="687477"/>
            <a:chOff x="35496" y="188640"/>
            <a:chExt cx="9073008" cy="687477"/>
          </a:xfrm>
        </p:grpSpPr>
        <p:sp>
          <p:nvSpPr>
            <p:cNvPr id="58" name="AutoShape 24"/>
            <p:cNvSpPr>
              <a:spLocks noChangeArrowheads="1"/>
            </p:cNvSpPr>
            <p:nvPr/>
          </p:nvSpPr>
          <p:spPr bwMode="auto">
            <a:xfrm>
              <a:off x="5508104" y="299109"/>
              <a:ext cx="1880190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Mise en œuvre</a:t>
              </a:r>
            </a:p>
          </p:txBody>
        </p:sp>
        <p:sp>
          <p:nvSpPr>
            <p:cNvPr id="59" name="AutoShape 24"/>
            <p:cNvSpPr>
              <a:spLocks noChangeArrowheads="1"/>
            </p:cNvSpPr>
            <p:nvPr/>
          </p:nvSpPr>
          <p:spPr bwMode="auto">
            <a:xfrm>
              <a:off x="35496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</a:p>
          </p:txBody>
        </p:sp>
        <p:sp>
          <p:nvSpPr>
            <p:cNvPr id="60" name="AutoShape 24"/>
            <p:cNvSpPr>
              <a:spLocks noChangeArrowheads="1"/>
            </p:cNvSpPr>
            <p:nvPr/>
          </p:nvSpPr>
          <p:spPr bwMode="auto">
            <a:xfrm>
              <a:off x="1755705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4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61" name="AutoShape 24"/>
            <p:cNvSpPr>
              <a:spLocks noChangeArrowheads="1"/>
            </p:cNvSpPr>
            <p:nvPr/>
          </p:nvSpPr>
          <p:spPr bwMode="auto">
            <a:xfrm>
              <a:off x="3275855" y="188640"/>
              <a:ext cx="2448273" cy="687477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20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en-US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62" name="AutoShape 24"/>
            <p:cNvSpPr>
              <a:spLocks noChangeArrowheads="1"/>
            </p:cNvSpPr>
            <p:nvPr/>
          </p:nvSpPr>
          <p:spPr bwMode="auto">
            <a:xfrm>
              <a:off x="7228313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futurs</a:t>
              </a:r>
            </a:p>
          </p:txBody>
        </p:sp>
      </p:grpSp>
      <p:grpSp>
        <p:nvGrpSpPr>
          <p:cNvPr id="128" name="Groupe 127"/>
          <p:cNvGrpSpPr/>
          <p:nvPr/>
        </p:nvGrpSpPr>
        <p:grpSpPr>
          <a:xfrm>
            <a:off x="251520" y="2132856"/>
            <a:ext cx="8496944" cy="4248472"/>
            <a:chOff x="225562" y="1800200"/>
            <a:chExt cx="8496944" cy="4248472"/>
          </a:xfrm>
        </p:grpSpPr>
        <p:grpSp>
          <p:nvGrpSpPr>
            <p:cNvPr id="129" name="Groupe 128"/>
            <p:cNvGrpSpPr/>
            <p:nvPr/>
          </p:nvGrpSpPr>
          <p:grpSpPr>
            <a:xfrm>
              <a:off x="225562" y="1800200"/>
              <a:ext cx="8496944" cy="4248472"/>
              <a:chOff x="225562" y="1800200"/>
              <a:chExt cx="8496944" cy="4248472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225562" y="1800200"/>
                <a:ext cx="8496944" cy="4248472"/>
              </a:xfrm>
              <a:prstGeom prst="rect">
                <a:avLst/>
              </a:prstGeom>
              <a:noFill/>
              <a:ln w="952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fr-FR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6456729" y="1988840"/>
                <a:ext cx="2049753" cy="432048"/>
              </a:xfrm>
              <a:prstGeom prst="rect">
                <a:avLst/>
              </a:prstGeom>
              <a:noFill/>
              <a:ln w="25400" cap="flat" cmpd="sng" algn="ctr">
                <a:solidFill>
                  <a:srgbClr val="4BACC6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fr-FR" sz="2000" b="1" kern="0" dirty="0">
                    <a:solidFill>
                      <a:prstClr val="black"/>
                    </a:solidFill>
                  </a:rPr>
                  <a:t>Disco </a:t>
                </a:r>
                <a:endParaRPr lang="fr-FR" b="1" kern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6456250" y="2413761"/>
                <a:ext cx="2050232" cy="2115579"/>
              </a:xfrm>
              <a:prstGeom prst="rect">
                <a:avLst/>
              </a:prstGeom>
              <a:noFill/>
              <a:ln w="25400" cap="flat" cmpd="sng" algn="ctr">
                <a:solidFill>
                  <a:srgbClr val="4BACC6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fr-FR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467543" y="1988840"/>
                <a:ext cx="1846251" cy="432048"/>
              </a:xfrm>
              <a:prstGeom prst="rect">
                <a:avLst/>
              </a:prstGeom>
              <a:noFill/>
              <a:ln w="25400" cap="flat" cmpd="sng" algn="ctr">
                <a:solidFill>
                  <a:srgbClr val="9BBB59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fr-FR" sz="2000" b="1" kern="0" dirty="0">
                    <a:solidFill>
                      <a:prstClr val="black"/>
                    </a:solidFill>
                  </a:rPr>
                  <a:t>STRIPS</a:t>
                </a:r>
                <a:endParaRPr lang="fr-FR" b="1" kern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462595" y="2420888"/>
                <a:ext cx="1851199" cy="2108452"/>
              </a:xfrm>
              <a:prstGeom prst="rect">
                <a:avLst/>
              </a:prstGeom>
              <a:noFill/>
              <a:ln w="25400" cap="flat" cmpd="sng" algn="ctr">
                <a:solidFill>
                  <a:srgbClr val="9BBB59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fr-FR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Rectangle 157" descr=" 135"/>
              <p:cNvSpPr/>
              <p:nvPr/>
            </p:nvSpPr>
            <p:spPr>
              <a:xfrm>
                <a:off x="6601326" y="2481517"/>
                <a:ext cx="1617124" cy="332502"/>
              </a:xfrm>
              <a:prstGeom prst="rect">
                <a:avLst/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fr-FR" b="1" kern="0" dirty="0" err="1">
                    <a:solidFill>
                      <a:prstClr val="white"/>
                    </a:solidFill>
                  </a:rPr>
                  <a:t>Reactive</a:t>
                </a:r>
                <a:r>
                  <a:rPr lang="fr-FR" b="1" kern="0" dirty="0">
                    <a:solidFill>
                      <a:prstClr val="white"/>
                    </a:solidFill>
                  </a:rPr>
                  <a:t> DK</a:t>
                </a:r>
              </a:p>
            </p:txBody>
          </p:sp>
          <p:sp>
            <p:nvSpPr>
              <p:cNvPr id="159" name="Rectangle 158" descr=" 136"/>
              <p:cNvSpPr/>
              <p:nvPr/>
            </p:nvSpPr>
            <p:spPr>
              <a:xfrm>
                <a:off x="6601326" y="2814019"/>
                <a:ext cx="1617124" cy="363155"/>
              </a:xfrm>
              <a:prstGeom prst="rect">
                <a:avLst/>
              </a:prstGeom>
              <a:solidFill>
                <a:srgbClr val="4BACC6">
                  <a:lumMod val="40000"/>
                  <a:lumOff val="60000"/>
                </a:srgbClr>
              </a:solidFill>
              <a:ln w="25400" cap="flat" cmpd="sng" algn="ctr">
                <a:solidFill>
                  <a:srgbClr val="4BACC6">
                    <a:lumMod val="75000"/>
                  </a:srgbClr>
                </a:solidFill>
                <a:prstDash val="sysDash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fr-FR" sz="10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7" name="Groupe 146"/>
            <p:cNvGrpSpPr/>
            <p:nvPr/>
          </p:nvGrpSpPr>
          <p:grpSpPr>
            <a:xfrm>
              <a:off x="513594" y="3312368"/>
              <a:ext cx="1664168" cy="935233"/>
              <a:chOff x="424316" y="3266693"/>
              <a:chExt cx="1234692" cy="935233"/>
            </a:xfrm>
          </p:grpSpPr>
          <p:pic>
            <p:nvPicPr>
              <p:cNvPr id="15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316" y="3266693"/>
                <a:ext cx="458481" cy="5634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2" name="ZoneTexte 151"/>
              <p:cNvSpPr txBox="1"/>
              <p:nvPr/>
            </p:nvSpPr>
            <p:spPr>
              <a:xfrm>
                <a:off x="635035" y="3555595"/>
                <a:ext cx="102397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kern="0" dirty="0">
                    <a:solidFill>
                      <a:prstClr val="black"/>
                    </a:solidFill>
                  </a:rPr>
                  <a:t>STRIPS </a:t>
                </a:r>
              </a:p>
              <a:p>
                <a:pPr algn="ctr"/>
                <a:r>
                  <a:rPr lang="en-US" kern="0" dirty="0">
                    <a:solidFill>
                      <a:prstClr val="black"/>
                    </a:solidFill>
                  </a:rPr>
                  <a:t>engine</a:t>
                </a:r>
              </a:p>
            </p:txBody>
          </p:sp>
        </p:grpSp>
      </p:grpSp>
      <p:sp>
        <p:nvSpPr>
          <p:cNvPr id="160" name="Rectangle 159"/>
          <p:cNvSpPr/>
          <p:nvPr/>
        </p:nvSpPr>
        <p:spPr>
          <a:xfrm>
            <a:off x="251520" y="1700808"/>
            <a:ext cx="2448272" cy="432048"/>
          </a:xfrm>
          <a:prstGeom prst="rect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fr-FR" sz="2400" kern="0" dirty="0">
                <a:solidFill>
                  <a:prstClr val="black"/>
                </a:solidFill>
              </a:rPr>
              <a:t>Discolog</a:t>
            </a:r>
          </a:p>
        </p:txBody>
      </p:sp>
      <p:pic>
        <p:nvPicPr>
          <p:cNvPr id="1026" name="Picture 2" descr="F:\planning\redac\Pictures\tree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573016"/>
            <a:ext cx="1779619" cy="123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2" descr="http://sr.photos2.fotosearch.com/bthumb/CSP/CSP993/k1474553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600" y="5602294"/>
            <a:ext cx="682781" cy="67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" name="Arrondir un rectangle avec un coin diagonal 161"/>
          <p:cNvSpPr/>
          <p:nvPr/>
        </p:nvSpPr>
        <p:spPr>
          <a:xfrm>
            <a:off x="4639505" y="5311154"/>
            <a:ext cx="1250107" cy="293049"/>
          </a:xfrm>
          <a:prstGeom prst="round2Diag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prstClr val="black"/>
                </a:solidFill>
              </a:rPr>
              <a:t>Etat courant</a:t>
            </a:r>
          </a:p>
        </p:txBody>
      </p:sp>
      <p:sp>
        <p:nvSpPr>
          <p:cNvPr id="3" name="Rectangle 2"/>
          <p:cNvSpPr/>
          <p:nvPr/>
        </p:nvSpPr>
        <p:spPr>
          <a:xfrm>
            <a:off x="6465202" y="5157192"/>
            <a:ext cx="2084241" cy="422102"/>
          </a:xfrm>
          <a:prstGeom prst="rect">
            <a:avLst/>
          </a:prstGeom>
          <a:noFill/>
          <a:ln w="12700" cap="flat" cmpd="sng" algn="ctr">
            <a:solidFill>
              <a:srgbClr val="4BACC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FR" sz="1600" kern="0" dirty="0">
                <a:solidFill>
                  <a:prstClr val="black"/>
                </a:solidFill>
              </a:rPr>
              <a:t>Décomposer/Exécuter</a:t>
            </a:r>
          </a:p>
        </p:txBody>
      </p:sp>
      <p:cxnSp>
        <p:nvCxnSpPr>
          <p:cNvPr id="10" name="Connecteur droit 9"/>
          <p:cNvCxnSpPr>
            <a:stCxn id="155" idx="2"/>
            <a:endCxn id="3" idx="0"/>
          </p:cNvCxnSpPr>
          <p:nvPr/>
        </p:nvCxnSpPr>
        <p:spPr>
          <a:xfrm flipH="1">
            <a:off x="7507323" y="4861996"/>
            <a:ext cx="1" cy="295196"/>
          </a:xfrm>
          <a:prstGeom prst="line">
            <a:avLst/>
          </a:prstGeom>
          <a:noFill/>
          <a:ln w="25400" cap="flat" cmpd="sng" algn="ctr">
            <a:solidFill>
              <a:srgbClr val="4BACC6">
                <a:lumMod val="75000"/>
              </a:srgbClr>
            </a:solidFill>
            <a:prstDash val="solid"/>
          </a:ln>
          <a:effectLst/>
        </p:spPr>
      </p:cxnSp>
      <p:cxnSp>
        <p:nvCxnSpPr>
          <p:cNvPr id="15" name="Connecteur en angle 14"/>
          <p:cNvCxnSpPr>
            <a:stCxn id="3" idx="2"/>
            <a:endCxn id="161" idx="3"/>
          </p:cNvCxnSpPr>
          <p:nvPr/>
        </p:nvCxnSpPr>
        <p:spPr>
          <a:xfrm rot="5400000">
            <a:off x="5993161" y="4427514"/>
            <a:ext cx="362383" cy="2665942"/>
          </a:xfrm>
          <a:prstGeom prst="bentConnector2">
            <a:avLst/>
          </a:prstGeom>
          <a:noFill/>
          <a:ln w="25400" cap="flat" cmpd="sng" algn="ctr">
            <a:solidFill>
              <a:srgbClr val="4BACC6">
                <a:lumMod val="75000"/>
              </a:srgbClr>
            </a:solidFill>
            <a:prstDash val="solid"/>
            <a:tailEnd type="stealth"/>
          </a:ln>
          <a:effectLst/>
        </p:spPr>
      </p:cxnSp>
      <p:cxnSp>
        <p:nvCxnSpPr>
          <p:cNvPr id="165" name="Connecteur en angle 164" descr=" 168"/>
          <p:cNvCxnSpPr>
            <a:endCxn id="161" idx="0"/>
          </p:cNvCxnSpPr>
          <p:nvPr/>
        </p:nvCxnSpPr>
        <p:spPr>
          <a:xfrm rot="10800000" flipV="1">
            <a:off x="4499991" y="4385166"/>
            <a:ext cx="1982696" cy="1217128"/>
          </a:xfrm>
          <a:prstGeom prst="bentConnector2">
            <a:avLst/>
          </a:prstGeom>
          <a:ln w="19050"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Étoile à 7 branches 162" descr=" 164"/>
          <p:cNvSpPr/>
          <p:nvPr/>
        </p:nvSpPr>
        <p:spPr>
          <a:xfrm>
            <a:off x="3564386" y="4626974"/>
            <a:ext cx="1871208" cy="476830"/>
          </a:xfrm>
          <a:prstGeom prst="star7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Breakdown</a:t>
            </a:r>
          </a:p>
        </p:txBody>
      </p:sp>
    </p:spTree>
    <p:extLst>
      <p:ext uri="{BB962C8B-B14F-4D97-AF65-F5344CB8AC3E}">
        <p14:creationId xmlns:p14="http://schemas.microsoft.com/office/powerpoint/2010/main" val="377153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>
          <a:xfrm>
            <a:off x="556641" y="980728"/>
            <a:ext cx="7886700" cy="975642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/>
              <a:t>Modèle et algorithme</a:t>
            </a:r>
            <a:endParaRPr lang="fr-FR" sz="2800" b="1" dirty="0"/>
          </a:p>
        </p:txBody>
      </p:sp>
      <p:sp>
        <p:nvSpPr>
          <p:cNvPr id="188" name="Espace réservé du numéro de diapositive 187" descr=" 1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12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3" name="Groupe 52"/>
          <p:cNvGrpSpPr/>
          <p:nvPr/>
        </p:nvGrpSpPr>
        <p:grpSpPr>
          <a:xfrm>
            <a:off x="35496" y="188640"/>
            <a:ext cx="9073008" cy="687477"/>
            <a:chOff x="35496" y="188640"/>
            <a:chExt cx="9073008" cy="687477"/>
          </a:xfrm>
        </p:grpSpPr>
        <p:sp>
          <p:nvSpPr>
            <p:cNvPr id="58" name="AutoShape 24"/>
            <p:cNvSpPr>
              <a:spLocks noChangeArrowheads="1"/>
            </p:cNvSpPr>
            <p:nvPr/>
          </p:nvSpPr>
          <p:spPr bwMode="auto">
            <a:xfrm>
              <a:off x="5508104" y="299109"/>
              <a:ext cx="1880190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Mise en œuvre</a:t>
              </a:r>
            </a:p>
          </p:txBody>
        </p:sp>
        <p:sp>
          <p:nvSpPr>
            <p:cNvPr id="59" name="AutoShape 24"/>
            <p:cNvSpPr>
              <a:spLocks noChangeArrowheads="1"/>
            </p:cNvSpPr>
            <p:nvPr/>
          </p:nvSpPr>
          <p:spPr bwMode="auto">
            <a:xfrm>
              <a:off x="35496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</a:p>
          </p:txBody>
        </p:sp>
        <p:sp>
          <p:nvSpPr>
            <p:cNvPr id="60" name="AutoShape 24"/>
            <p:cNvSpPr>
              <a:spLocks noChangeArrowheads="1"/>
            </p:cNvSpPr>
            <p:nvPr/>
          </p:nvSpPr>
          <p:spPr bwMode="auto">
            <a:xfrm>
              <a:off x="1755705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4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61" name="AutoShape 24"/>
            <p:cNvSpPr>
              <a:spLocks noChangeArrowheads="1"/>
            </p:cNvSpPr>
            <p:nvPr/>
          </p:nvSpPr>
          <p:spPr bwMode="auto">
            <a:xfrm>
              <a:off x="3275855" y="188640"/>
              <a:ext cx="2448273" cy="687477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20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en-US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62" name="AutoShape 24"/>
            <p:cNvSpPr>
              <a:spLocks noChangeArrowheads="1"/>
            </p:cNvSpPr>
            <p:nvPr/>
          </p:nvSpPr>
          <p:spPr bwMode="auto">
            <a:xfrm>
              <a:off x="7228313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futurs</a:t>
              </a:r>
            </a:p>
          </p:txBody>
        </p:sp>
      </p:grpSp>
      <p:grpSp>
        <p:nvGrpSpPr>
          <p:cNvPr id="129" name="Groupe 128"/>
          <p:cNvGrpSpPr/>
          <p:nvPr/>
        </p:nvGrpSpPr>
        <p:grpSpPr>
          <a:xfrm>
            <a:off x="251520" y="1988840"/>
            <a:ext cx="8496944" cy="4392488"/>
            <a:chOff x="225562" y="1656184"/>
            <a:chExt cx="8496944" cy="4392488"/>
          </a:xfrm>
        </p:grpSpPr>
        <p:sp>
          <p:nvSpPr>
            <p:cNvPr id="153" name="Rectangle 152"/>
            <p:cNvSpPr/>
            <p:nvPr/>
          </p:nvSpPr>
          <p:spPr>
            <a:xfrm>
              <a:off x="225562" y="1656184"/>
              <a:ext cx="8496944" cy="4392488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fr-FR" kern="0">
                <a:solidFill>
                  <a:prstClr val="black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6456729" y="1988840"/>
              <a:ext cx="2049753" cy="432048"/>
            </a:xfrm>
            <a:prstGeom prst="rect">
              <a:avLst/>
            </a:prstGeom>
            <a:noFill/>
            <a:ln w="25400" cap="flat" cmpd="sng" algn="ctr">
              <a:solidFill>
                <a:srgbClr val="4BACC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fr-FR" sz="2000" b="1" kern="0" dirty="0">
                  <a:solidFill>
                    <a:prstClr val="black"/>
                  </a:solidFill>
                </a:rPr>
                <a:t>Disco </a:t>
              </a:r>
              <a:endParaRPr lang="fr-FR" b="1" kern="0" dirty="0">
                <a:solidFill>
                  <a:prstClr val="black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6456250" y="2413761"/>
              <a:ext cx="2050232" cy="2263177"/>
            </a:xfrm>
            <a:prstGeom prst="rect">
              <a:avLst/>
            </a:prstGeom>
            <a:noFill/>
            <a:ln w="25400" cap="flat" cmpd="sng" algn="ctr">
              <a:solidFill>
                <a:srgbClr val="4BACC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 kern="0">
                <a:solidFill>
                  <a:prstClr val="black"/>
                </a:solidFill>
              </a:endParaRPr>
            </a:p>
          </p:txBody>
        </p:sp>
        <p:sp>
          <p:nvSpPr>
            <p:cNvPr id="158" name="Rectangle 157" descr=" 135"/>
            <p:cNvSpPr/>
            <p:nvPr/>
          </p:nvSpPr>
          <p:spPr>
            <a:xfrm>
              <a:off x="6562266" y="2481515"/>
              <a:ext cx="1779618" cy="332504"/>
            </a:xfrm>
            <a:prstGeom prst="rect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fr-FR" b="1" kern="0" dirty="0" smtClean="0">
                  <a:solidFill>
                    <a:prstClr val="white"/>
                  </a:solidFill>
                </a:rPr>
                <a:t>DC </a:t>
              </a:r>
              <a:r>
                <a:rPr lang="fr-FR" b="1" kern="0" dirty="0" err="1" smtClean="0">
                  <a:solidFill>
                    <a:prstClr val="white"/>
                  </a:solidFill>
                </a:rPr>
                <a:t>Reactif</a:t>
              </a:r>
              <a:endParaRPr lang="fr-FR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159" name="Rectangle 158" descr=" 136"/>
            <p:cNvSpPr/>
            <p:nvPr/>
          </p:nvSpPr>
          <p:spPr>
            <a:xfrm>
              <a:off x="6562267" y="2814019"/>
              <a:ext cx="1779618" cy="36315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4BACC6">
                  <a:lumMod val="75000"/>
                </a:srgbClr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fr-FR" sz="1000" kern="0" dirty="0">
                <a:solidFill>
                  <a:prstClr val="black"/>
                </a:solidFill>
              </a:endParaRPr>
            </a:p>
          </p:txBody>
        </p:sp>
      </p:grpSp>
      <p:sp>
        <p:nvSpPr>
          <p:cNvPr id="160" name="Rectangle 159"/>
          <p:cNvSpPr/>
          <p:nvPr/>
        </p:nvSpPr>
        <p:spPr>
          <a:xfrm>
            <a:off x="251520" y="1565278"/>
            <a:ext cx="2088232" cy="432048"/>
          </a:xfrm>
          <a:prstGeom prst="rect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fr-FR" sz="2400" kern="0" dirty="0">
                <a:solidFill>
                  <a:prstClr val="black"/>
                </a:solidFill>
              </a:rPr>
              <a:t>Discolog</a:t>
            </a:r>
          </a:p>
        </p:txBody>
      </p:sp>
      <p:pic>
        <p:nvPicPr>
          <p:cNvPr id="1026" name="Picture 2" descr="F:\planning\redac\Pictures\tree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573016"/>
            <a:ext cx="1779619" cy="1239915"/>
          </a:xfrm>
          <a:prstGeom prst="rect">
            <a:avLst/>
          </a:prstGeom>
          <a:noFill/>
          <a:ln w="9525" cap="flat" cmpd="sng" algn="ctr">
            <a:solidFill>
              <a:srgbClr val="4BACC6">
                <a:lumMod val="75000"/>
              </a:srgbClr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2" descr="http://sr.photos2.fotosearch.com/bthumb/CSP/CSP993/k1474553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600" y="5602294"/>
            <a:ext cx="682781" cy="67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e 26"/>
          <p:cNvGrpSpPr/>
          <p:nvPr/>
        </p:nvGrpSpPr>
        <p:grpSpPr>
          <a:xfrm>
            <a:off x="2555777" y="1968569"/>
            <a:ext cx="3618575" cy="3399674"/>
            <a:chOff x="2699792" y="2292356"/>
            <a:chExt cx="3312368" cy="2240679"/>
          </a:xfrm>
        </p:grpSpPr>
        <p:sp>
          <p:nvSpPr>
            <p:cNvPr id="25" name="Rectangle 24"/>
            <p:cNvSpPr/>
            <p:nvPr/>
          </p:nvSpPr>
          <p:spPr>
            <a:xfrm>
              <a:off x="2699792" y="2423092"/>
              <a:ext cx="3312368" cy="2109943"/>
            </a:xfrm>
            <a:prstGeom prst="rect">
              <a:avLst/>
            </a:prstGeom>
            <a:noFill/>
            <a:ln w="19050" cap="flat" cmpd="sng" algn="ctr">
              <a:solidFill>
                <a:srgbClr val="4BACC6">
                  <a:lumMod val="75000"/>
                </a:srgb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/>
              <a:endParaRPr lang="fr-FR" kern="0" dirty="0">
                <a:solidFill>
                  <a:prstClr val="black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855995" y="2292356"/>
              <a:ext cx="999960" cy="38663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ln>
                    <a:solidFill>
                      <a:prstClr val="black"/>
                    </a:solidFill>
                  </a:ln>
                  <a:solidFill>
                    <a:prstClr val="black"/>
                  </a:solidFill>
                </a:rPr>
                <a:t>Recover</a:t>
              </a:r>
              <a:endParaRPr lang="fr-FR" dirty="0">
                <a:ln>
                  <a:solidFill>
                    <a:prstClr val="black"/>
                  </a:solidFill>
                </a:ln>
                <a:solidFill>
                  <a:prstClr val="black"/>
                </a:solidFill>
              </a:endParaRPr>
            </a:p>
          </p:txBody>
        </p:sp>
      </p:grpSp>
      <p:cxnSp>
        <p:nvCxnSpPr>
          <p:cNvPr id="30" name="Connecteur droit avec flèche 29"/>
          <p:cNvCxnSpPr/>
          <p:nvPr/>
        </p:nvCxnSpPr>
        <p:spPr>
          <a:xfrm flipH="1">
            <a:off x="6174352" y="3509830"/>
            <a:ext cx="308335" cy="0"/>
          </a:xfrm>
          <a:prstGeom prst="straightConnector1">
            <a:avLst/>
          </a:prstGeom>
          <a:noFill/>
          <a:ln w="38100" cap="flat" cmpd="sng" algn="ctr">
            <a:solidFill>
              <a:srgbClr val="4BACC6">
                <a:lumMod val="75000"/>
              </a:srgbClr>
            </a:solidFill>
            <a:prstDash val="solid"/>
            <a:tailEnd type="stealth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3131840" y="3654610"/>
            <a:ext cx="2592288" cy="367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prstClr val="black"/>
                </a:solidFill>
              </a:rPr>
              <a:t>Définir les candidats</a:t>
            </a:r>
          </a:p>
        </p:txBody>
      </p:sp>
      <p:cxnSp>
        <p:nvCxnSpPr>
          <p:cNvPr id="34" name="Connecteur en angle 33"/>
          <p:cNvCxnSpPr>
            <a:stCxn id="1026" idx="1"/>
            <a:endCxn id="32" idx="3"/>
          </p:cNvCxnSpPr>
          <p:nvPr/>
        </p:nvCxnSpPr>
        <p:spPr>
          <a:xfrm rot="10800000">
            <a:off x="5724128" y="3838150"/>
            <a:ext cx="864096" cy="354825"/>
          </a:xfrm>
          <a:prstGeom prst="bentConnector3">
            <a:avLst>
              <a:gd name="adj1" fmla="val 61056"/>
            </a:avLst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au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279738"/>
              </p:ext>
            </p:extLst>
          </p:nvPr>
        </p:nvGraphicFramePr>
        <p:xfrm>
          <a:off x="3131840" y="4070960"/>
          <a:ext cx="2592288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/>
                <a:gridCol w="1296144"/>
              </a:tblGrid>
              <a:tr h="278773">
                <a:tc>
                  <a:txBody>
                    <a:bodyPr/>
                    <a:lstStyle/>
                    <a:p>
                      <a:pPr algn="ctr"/>
                      <a:r>
                        <a:rPr lang="fr-FR" sz="1300" b="1" dirty="0" smtClean="0"/>
                        <a:t>Statut</a:t>
                      </a:r>
                      <a:endParaRPr lang="fr-FR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dirty="0" smtClean="0"/>
                        <a:t>Candidat</a:t>
                      </a:r>
                      <a:endParaRPr lang="fr-FR" sz="1300" b="1" dirty="0"/>
                    </a:p>
                  </a:txBody>
                  <a:tcPr/>
                </a:tc>
              </a:tr>
              <a:tr h="278773"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err="1" smtClean="0"/>
                        <a:t>Failed</a:t>
                      </a:r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err="1" smtClean="0"/>
                        <a:t>Postcondition</a:t>
                      </a:r>
                      <a:endParaRPr lang="fr-FR" sz="1300" dirty="0"/>
                    </a:p>
                  </a:txBody>
                  <a:tcPr/>
                </a:tc>
              </a:tr>
              <a:tr h="278773"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smtClean="0"/>
                        <a:t>Non(</a:t>
                      </a:r>
                      <a:r>
                        <a:rPr lang="fr-FR" sz="1300" dirty="0" err="1" smtClean="0"/>
                        <a:t>live|done</a:t>
                      </a:r>
                      <a:r>
                        <a:rPr lang="fr-FR" sz="1300" dirty="0" smtClean="0"/>
                        <a:t>)</a:t>
                      </a:r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err="1" smtClean="0"/>
                        <a:t>Precondition</a:t>
                      </a:r>
                      <a:endParaRPr lang="fr-FR" sz="1300" dirty="0"/>
                    </a:p>
                  </a:txBody>
                  <a:tcPr/>
                </a:tc>
              </a:tr>
              <a:tr h="247094"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err="1" smtClean="0"/>
                        <a:t>nonprimitive</a:t>
                      </a:r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smtClean="0"/>
                        <a:t>Applicabilité</a:t>
                      </a:r>
                      <a:endParaRPr lang="fr-FR" sz="13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7" name="Arrondir un rectangle avec un coin diagonal 206"/>
          <p:cNvSpPr/>
          <p:nvPr/>
        </p:nvSpPr>
        <p:spPr>
          <a:xfrm>
            <a:off x="4683129" y="5569450"/>
            <a:ext cx="1250107" cy="293049"/>
          </a:xfrm>
          <a:prstGeom prst="round2Diag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prstClr val="black"/>
                </a:solidFill>
              </a:rPr>
              <a:t>Etat courant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93501" y="2321496"/>
            <a:ext cx="1846251" cy="432048"/>
          </a:xfrm>
          <a:prstGeom prst="rect">
            <a:avLst/>
          </a:prstGeom>
          <a:noFill/>
          <a:ln w="2540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FR" sz="2000" b="1" kern="0" dirty="0">
                <a:solidFill>
                  <a:prstClr val="black"/>
                </a:solidFill>
              </a:rPr>
              <a:t>STRIPS</a:t>
            </a:r>
            <a:endParaRPr lang="fr-FR" b="1" kern="0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8553" y="2753544"/>
            <a:ext cx="1851199" cy="2256050"/>
          </a:xfrm>
          <a:prstGeom prst="rect">
            <a:avLst/>
          </a:prstGeom>
          <a:noFill/>
          <a:ln w="2540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 kern="0">
              <a:solidFill>
                <a:prstClr val="black"/>
              </a:solidFill>
            </a:endParaRPr>
          </a:p>
        </p:txBody>
      </p:sp>
      <p:sp>
        <p:nvSpPr>
          <p:cNvPr id="38" name="Rectangle 37" descr=" 135"/>
          <p:cNvSpPr/>
          <p:nvPr/>
        </p:nvSpPr>
        <p:spPr>
          <a:xfrm>
            <a:off x="590502" y="2814171"/>
            <a:ext cx="1613218" cy="3218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b="1" kern="0" dirty="0" smtClean="0">
                <a:solidFill>
                  <a:prstClr val="white"/>
                </a:solidFill>
              </a:rPr>
              <a:t>DC </a:t>
            </a:r>
            <a:r>
              <a:rPr lang="fr-FR" b="1" kern="0" dirty="0" err="1" smtClean="0">
                <a:solidFill>
                  <a:prstClr val="white"/>
                </a:solidFill>
              </a:rPr>
              <a:t>Declaratif</a:t>
            </a:r>
            <a:endParaRPr lang="fr-FR" b="1" kern="0" dirty="0">
              <a:solidFill>
                <a:prstClr val="white"/>
              </a:solidFill>
            </a:endParaRPr>
          </a:p>
        </p:txBody>
      </p:sp>
      <p:sp>
        <p:nvSpPr>
          <p:cNvPr id="39" name="Rectangle 38" descr=" 136"/>
          <p:cNvSpPr/>
          <p:nvPr/>
        </p:nvSpPr>
        <p:spPr>
          <a:xfrm>
            <a:off x="590502" y="3136007"/>
            <a:ext cx="1613218" cy="3738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25400" cap="flat" cmpd="sng" algn="ctr">
            <a:solidFill>
              <a:srgbClr val="9BBB59">
                <a:lumMod val="75000"/>
              </a:srgbClr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defRPr/>
            </a:pPr>
            <a:endParaRPr lang="fr-FR" sz="1050" kern="0" dirty="0">
              <a:solidFill>
                <a:prstClr val="black"/>
              </a:solidFill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45024"/>
            <a:ext cx="617959" cy="56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ZoneTexte 40"/>
          <p:cNvSpPr txBox="1"/>
          <p:nvPr/>
        </p:nvSpPr>
        <p:spPr>
          <a:xfrm>
            <a:off x="823568" y="3933926"/>
            <a:ext cx="13801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kern="0" dirty="0">
                <a:solidFill>
                  <a:prstClr val="black"/>
                </a:solidFill>
              </a:rPr>
              <a:t>STRIPS </a:t>
            </a:r>
          </a:p>
          <a:p>
            <a:pPr algn="ctr"/>
            <a:r>
              <a:rPr lang="en-US" kern="0" dirty="0">
                <a:solidFill>
                  <a:prstClr val="black"/>
                </a:solidFill>
              </a:rPr>
              <a:t>engine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0502" y="3645024"/>
            <a:ext cx="1613218" cy="100811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10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>
          <a:xfrm>
            <a:off x="556641" y="980728"/>
            <a:ext cx="7886700" cy="975642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/>
              <a:t>Modèle et algorithme</a:t>
            </a:r>
            <a:endParaRPr lang="fr-FR" sz="2800" b="1" dirty="0"/>
          </a:p>
        </p:txBody>
      </p:sp>
      <p:sp>
        <p:nvSpPr>
          <p:cNvPr id="188" name="Espace réservé du numéro de diapositive 187" descr=" 1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12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3" name="Groupe 52"/>
          <p:cNvGrpSpPr/>
          <p:nvPr/>
        </p:nvGrpSpPr>
        <p:grpSpPr>
          <a:xfrm>
            <a:off x="35496" y="188640"/>
            <a:ext cx="9073008" cy="687477"/>
            <a:chOff x="35496" y="188640"/>
            <a:chExt cx="9073008" cy="687477"/>
          </a:xfrm>
        </p:grpSpPr>
        <p:sp>
          <p:nvSpPr>
            <p:cNvPr id="58" name="AutoShape 24"/>
            <p:cNvSpPr>
              <a:spLocks noChangeArrowheads="1"/>
            </p:cNvSpPr>
            <p:nvPr/>
          </p:nvSpPr>
          <p:spPr bwMode="auto">
            <a:xfrm>
              <a:off x="5508104" y="299109"/>
              <a:ext cx="1880190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Mise en œuvre</a:t>
              </a:r>
            </a:p>
          </p:txBody>
        </p:sp>
        <p:sp>
          <p:nvSpPr>
            <p:cNvPr id="59" name="AutoShape 24"/>
            <p:cNvSpPr>
              <a:spLocks noChangeArrowheads="1"/>
            </p:cNvSpPr>
            <p:nvPr/>
          </p:nvSpPr>
          <p:spPr bwMode="auto">
            <a:xfrm>
              <a:off x="35496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</a:p>
          </p:txBody>
        </p:sp>
        <p:sp>
          <p:nvSpPr>
            <p:cNvPr id="60" name="AutoShape 24"/>
            <p:cNvSpPr>
              <a:spLocks noChangeArrowheads="1"/>
            </p:cNvSpPr>
            <p:nvPr/>
          </p:nvSpPr>
          <p:spPr bwMode="auto">
            <a:xfrm>
              <a:off x="1755705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4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61" name="AutoShape 24"/>
            <p:cNvSpPr>
              <a:spLocks noChangeArrowheads="1"/>
            </p:cNvSpPr>
            <p:nvPr/>
          </p:nvSpPr>
          <p:spPr bwMode="auto">
            <a:xfrm>
              <a:off x="3275855" y="188640"/>
              <a:ext cx="2448273" cy="687477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20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en-US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62" name="AutoShape 24"/>
            <p:cNvSpPr>
              <a:spLocks noChangeArrowheads="1"/>
            </p:cNvSpPr>
            <p:nvPr/>
          </p:nvSpPr>
          <p:spPr bwMode="auto">
            <a:xfrm>
              <a:off x="7228313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futurs</a:t>
              </a:r>
            </a:p>
          </p:txBody>
        </p:sp>
      </p:grpSp>
      <p:grpSp>
        <p:nvGrpSpPr>
          <p:cNvPr id="129" name="Groupe 128"/>
          <p:cNvGrpSpPr/>
          <p:nvPr/>
        </p:nvGrpSpPr>
        <p:grpSpPr>
          <a:xfrm>
            <a:off x="251520" y="1988840"/>
            <a:ext cx="8496944" cy="4392488"/>
            <a:chOff x="225562" y="1656184"/>
            <a:chExt cx="8496944" cy="4392488"/>
          </a:xfrm>
        </p:grpSpPr>
        <p:sp>
          <p:nvSpPr>
            <p:cNvPr id="153" name="Rectangle 152"/>
            <p:cNvSpPr/>
            <p:nvPr/>
          </p:nvSpPr>
          <p:spPr>
            <a:xfrm>
              <a:off x="225562" y="1656184"/>
              <a:ext cx="8496944" cy="4392488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fr-FR" kern="0">
                <a:solidFill>
                  <a:prstClr val="black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6456729" y="1988840"/>
              <a:ext cx="2049753" cy="432048"/>
            </a:xfrm>
            <a:prstGeom prst="rect">
              <a:avLst/>
            </a:prstGeom>
            <a:noFill/>
            <a:ln w="25400" cap="flat" cmpd="sng" algn="ctr">
              <a:solidFill>
                <a:srgbClr val="4BACC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fr-FR" sz="2000" b="1" kern="0" dirty="0">
                  <a:solidFill>
                    <a:prstClr val="black"/>
                  </a:solidFill>
                </a:rPr>
                <a:t>Disco </a:t>
              </a:r>
              <a:endParaRPr lang="fr-FR" b="1" kern="0" dirty="0">
                <a:solidFill>
                  <a:prstClr val="black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6456250" y="2413761"/>
              <a:ext cx="2050232" cy="2263177"/>
            </a:xfrm>
            <a:prstGeom prst="rect">
              <a:avLst/>
            </a:prstGeom>
            <a:noFill/>
            <a:ln w="25400" cap="flat" cmpd="sng" algn="ctr">
              <a:solidFill>
                <a:srgbClr val="4BACC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 kern="0">
                <a:solidFill>
                  <a:prstClr val="black"/>
                </a:solidFill>
              </a:endParaRPr>
            </a:p>
          </p:txBody>
        </p:sp>
        <p:sp>
          <p:nvSpPr>
            <p:cNvPr id="158" name="Rectangle 157" descr=" 135"/>
            <p:cNvSpPr/>
            <p:nvPr/>
          </p:nvSpPr>
          <p:spPr>
            <a:xfrm>
              <a:off x="6562266" y="2481515"/>
              <a:ext cx="1779618" cy="332504"/>
            </a:xfrm>
            <a:prstGeom prst="rect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fr-FR" b="1" kern="0" dirty="0" smtClean="0">
                  <a:solidFill>
                    <a:prstClr val="white"/>
                  </a:solidFill>
                </a:rPr>
                <a:t>DC </a:t>
              </a:r>
              <a:r>
                <a:rPr lang="fr-FR" b="1" kern="0" dirty="0" err="1" smtClean="0">
                  <a:solidFill>
                    <a:prstClr val="white"/>
                  </a:solidFill>
                </a:rPr>
                <a:t>Reactive</a:t>
              </a:r>
              <a:r>
                <a:rPr lang="fr-FR" b="1" kern="0" dirty="0" smtClean="0">
                  <a:solidFill>
                    <a:prstClr val="white"/>
                  </a:solidFill>
                </a:rPr>
                <a:t> </a:t>
              </a:r>
              <a:endParaRPr lang="fr-FR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159" name="Rectangle 158" descr=" 136"/>
            <p:cNvSpPr/>
            <p:nvPr/>
          </p:nvSpPr>
          <p:spPr>
            <a:xfrm>
              <a:off x="6562267" y="2814019"/>
              <a:ext cx="1779618" cy="36315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4BACC6">
                  <a:lumMod val="75000"/>
                </a:srgbClr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fr-FR" sz="1000" kern="0" dirty="0">
                <a:solidFill>
                  <a:prstClr val="black"/>
                </a:solidFill>
              </a:endParaRPr>
            </a:p>
          </p:txBody>
        </p:sp>
      </p:grpSp>
      <p:sp>
        <p:nvSpPr>
          <p:cNvPr id="160" name="Rectangle 159"/>
          <p:cNvSpPr/>
          <p:nvPr/>
        </p:nvSpPr>
        <p:spPr>
          <a:xfrm>
            <a:off x="251520" y="1565278"/>
            <a:ext cx="2088232" cy="432048"/>
          </a:xfrm>
          <a:prstGeom prst="rect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fr-FR" sz="2400" kern="0" dirty="0">
                <a:solidFill>
                  <a:prstClr val="black"/>
                </a:solidFill>
              </a:rPr>
              <a:t>Discolog</a:t>
            </a:r>
          </a:p>
        </p:txBody>
      </p:sp>
      <p:pic>
        <p:nvPicPr>
          <p:cNvPr id="1026" name="Picture 2" descr="F:\planning\redac\Pictures\tree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573016"/>
            <a:ext cx="1779619" cy="1239915"/>
          </a:xfrm>
          <a:prstGeom prst="rect">
            <a:avLst/>
          </a:prstGeom>
          <a:noFill/>
          <a:ln w="9525" cap="flat" cmpd="sng" algn="ctr">
            <a:solidFill>
              <a:srgbClr val="4BACC6">
                <a:lumMod val="75000"/>
              </a:srgbClr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2" descr="http://sr.photos2.fotosearch.com/bthumb/CSP/CSP993/k1474553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600" y="5602294"/>
            <a:ext cx="682781" cy="67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e 26"/>
          <p:cNvGrpSpPr/>
          <p:nvPr/>
        </p:nvGrpSpPr>
        <p:grpSpPr>
          <a:xfrm>
            <a:off x="2555777" y="1968569"/>
            <a:ext cx="3618575" cy="3399674"/>
            <a:chOff x="2699792" y="2292356"/>
            <a:chExt cx="3312368" cy="2240679"/>
          </a:xfrm>
        </p:grpSpPr>
        <p:sp>
          <p:nvSpPr>
            <p:cNvPr id="25" name="Rectangle 24"/>
            <p:cNvSpPr/>
            <p:nvPr/>
          </p:nvSpPr>
          <p:spPr>
            <a:xfrm>
              <a:off x="2699792" y="2423092"/>
              <a:ext cx="3312368" cy="2109943"/>
            </a:xfrm>
            <a:prstGeom prst="rect">
              <a:avLst/>
            </a:prstGeom>
            <a:noFill/>
            <a:ln w="19050" cap="flat" cmpd="sng" algn="ctr">
              <a:solidFill>
                <a:srgbClr val="4BACC6">
                  <a:lumMod val="75000"/>
                </a:srgb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/>
              <a:endParaRPr lang="fr-FR" kern="0" dirty="0">
                <a:solidFill>
                  <a:prstClr val="black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855995" y="2292356"/>
              <a:ext cx="999960" cy="38663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ln>
                    <a:solidFill>
                      <a:prstClr val="black"/>
                    </a:solidFill>
                  </a:ln>
                  <a:solidFill>
                    <a:prstClr val="black"/>
                  </a:solidFill>
                </a:rPr>
                <a:t>Recover</a:t>
              </a:r>
              <a:endParaRPr lang="fr-FR" dirty="0">
                <a:ln>
                  <a:solidFill>
                    <a:prstClr val="black"/>
                  </a:solidFill>
                </a:ln>
                <a:solidFill>
                  <a:prstClr val="black"/>
                </a:solidFill>
              </a:endParaRPr>
            </a:p>
          </p:txBody>
        </p:sp>
      </p:grpSp>
      <p:cxnSp>
        <p:nvCxnSpPr>
          <p:cNvPr id="30" name="Connecteur droit avec flèche 29"/>
          <p:cNvCxnSpPr/>
          <p:nvPr/>
        </p:nvCxnSpPr>
        <p:spPr>
          <a:xfrm flipH="1">
            <a:off x="6174352" y="3509830"/>
            <a:ext cx="308335" cy="0"/>
          </a:xfrm>
          <a:prstGeom prst="straightConnector1">
            <a:avLst/>
          </a:prstGeom>
          <a:noFill/>
          <a:ln w="38100" cap="flat" cmpd="sng" algn="ctr">
            <a:solidFill>
              <a:srgbClr val="4BACC6">
                <a:lumMod val="75000"/>
              </a:srgbClr>
            </a:solidFill>
            <a:prstDash val="solid"/>
            <a:tailEnd type="stealth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3131840" y="3654610"/>
            <a:ext cx="2592288" cy="367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prstClr val="black"/>
                </a:solidFill>
              </a:rPr>
              <a:t>Définir les candidats</a:t>
            </a:r>
          </a:p>
        </p:txBody>
      </p:sp>
      <p:cxnSp>
        <p:nvCxnSpPr>
          <p:cNvPr id="34" name="Connecteur en angle 33"/>
          <p:cNvCxnSpPr>
            <a:stCxn id="1026" idx="1"/>
            <a:endCxn id="32" idx="3"/>
          </p:cNvCxnSpPr>
          <p:nvPr/>
        </p:nvCxnSpPr>
        <p:spPr>
          <a:xfrm rot="10800000">
            <a:off x="5724128" y="3838150"/>
            <a:ext cx="864096" cy="354825"/>
          </a:xfrm>
          <a:prstGeom prst="bentConnector3">
            <a:avLst>
              <a:gd name="adj1" fmla="val 61056"/>
            </a:avLst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au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377531"/>
              </p:ext>
            </p:extLst>
          </p:nvPr>
        </p:nvGraphicFramePr>
        <p:xfrm>
          <a:off x="3131840" y="4070960"/>
          <a:ext cx="2592288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/>
                <a:gridCol w="1296144"/>
              </a:tblGrid>
              <a:tr h="278773">
                <a:tc>
                  <a:txBody>
                    <a:bodyPr/>
                    <a:lstStyle/>
                    <a:p>
                      <a:pPr algn="ctr"/>
                      <a:r>
                        <a:rPr lang="fr-FR" sz="1300" b="1" dirty="0" smtClean="0"/>
                        <a:t>Statut</a:t>
                      </a:r>
                      <a:endParaRPr lang="fr-FR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dirty="0" smtClean="0"/>
                        <a:t>Candidat</a:t>
                      </a:r>
                      <a:endParaRPr lang="fr-FR" sz="1300" b="1" dirty="0"/>
                    </a:p>
                  </a:txBody>
                  <a:tcPr/>
                </a:tc>
              </a:tr>
              <a:tr h="278773"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err="1" smtClean="0"/>
                        <a:t>Failed</a:t>
                      </a:r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err="1" smtClean="0"/>
                        <a:t>Postcondition</a:t>
                      </a:r>
                      <a:endParaRPr lang="fr-FR" sz="1300" dirty="0"/>
                    </a:p>
                  </a:txBody>
                  <a:tcPr/>
                </a:tc>
              </a:tr>
              <a:tr h="278773"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smtClean="0"/>
                        <a:t>Non(</a:t>
                      </a:r>
                      <a:r>
                        <a:rPr lang="fr-FR" sz="1300" dirty="0" err="1" smtClean="0"/>
                        <a:t>live|done</a:t>
                      </a:r>
                      <a:r>
                        <a:rPr lang="fr-FR" sz="1300" dirty="0" smtClean="0"/>
                        <a:t>)</a:t>
                      </a:r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err="1" smtClean="0"/>
                        <a:t>Precondition</a:t>
                      </a:r>
                      <a:endParaRPr lang="fr-FR" sz="1300" dirty="0"/>
                    </a:p>
                  </a:txBody>
                  <a:tcPr/>
                </a:tc>
              </a:tr>
              <a:tr h="247094"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err="1" smtClean="0"/>
                        <a:t>nonprimitive</a:t>
                      </a:r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 smtClean="0"/>
                        <a:t>Applicabilité</a:t>
                      </a:r>
                      <a:endParaRPr lang="fr-FR" sz="13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7" name="Arrondir un rectangle avec un coin diagonal 206"/>
          <p:cNvSpPr/>
          <p:nvPr/>
        </p:nvSpPr>
        <p:spPr>
          <a:xfrm>
            <a:off x="4683129" y="5569450"/>
            <a:ext cx="1250107" cy="293049"/>
          </a:xfrm>
          <a:prstGeom prst="round2Diag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prstClr val="black"/>
                </a:solidFill>
              </a:rPr>
              <a:t>Etat courant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93501" y="2321496"/>
            <a:ext cx="1846251" cy="432048"/>
          </a:xfrm>
          <a:prstGeom prst="rect">
            <a:avLst/>
          </a:prstGeom>
          <a:noFill/>
          <a:ln w="2540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FR" sz="2000" b="1" kern="0" dirty="0">
                <a:solidFill>
                  <a:prstClr val="black"/>
                </a:solidFill>
              </a:rPr>
              <a:t>STRIPS</a:t>
            </a:r>
            <a:endParaRPr lang="fr-FR" b="1" kern="0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8553" y="2753544"/>
            <a:ext cx="1851199" cy="2256050"/>
          </a:xfrm>
          <a:prstGeom prst="rect">
            <a:avLst/>
          </a:prstGeom>
          <a:noFill/>
          <a:ln w="2540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 kern="0">
              <a:solidFill>
                <a:prstClr val="black"/>
              </a:solidFill>
            </a:endParaRPr>
          </a:p>
        </p:txBody>
      </p:sp>
      <p:sp>
        <p:nvSpPr>
          <p:cNvPr id="38" name="Rectangle 37" descr=" 135"/>
          <p:cNvSpPr/>
          <p:nvPr/>
        </p:nvSpPr>
        <p:spPr>
          <a:xfrm>
            <a:off x="590502" y="2814171"/>
            <a:ext cx="1613218" cy="3218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b="1" kern="0" dirty="0" smtClean="0">
                <a:solidFill>
                  <a:prstClr val="white"/>
                </a:solidFill>
              </a:rPr>
              <a:t>DC </a:t>
            </a:r>
            <a:r>
              <a:rPr lang="fr-FR" b="1" kern="0" dirty="0" err="1" smtClean="0">
                <a:solidFill>
                  <a:prstClr val="white"/>
                </a:solidFill>
              </a:rPr>
              <a:t>Declarative</a:t>
            </a:r>
            <a:endParaRPr lang="fr-FR" b="1" kern="0" dirty="0">
              <a:solidFill>
                <a:prstClr val="white"/>
              </a:solidFill>
            </a:endParaRPr>
          </a:p>
        </p:txBody>
      </p:sp>
      <p:sp>
        <p:nvSpPr>
          <p:cNvPr id="39" name="Rectangle 38" descr=" 136"/>
          <p:cNvSpPr/>
          <p:nvPr/>
        </p:nvSpPr>
        <p:spPr>
          <a:xfrm>
            <a:off x="590502" y="3136007"/>
            <a:ext cx="1613218" cy="3738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25400" cap="flat" cmpd="sng" algn="ctr">
            <a:solidFill>
              <a:srgbClr val="9BBB59">
                <a:lumMod val="75000"/>
              </a:srgbClr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defRPr/>
            </a:pPr>
            <a:endParaRPr lang="fr-FR" sz="1050" kern="0" dirty="0">
              <a:solidFill>
                <a:prstClr val="black"/>
              </a:solidFill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45024"/>
            <a:ext cx="617959" cy="56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ZoneTexte 40"/>
          <p:cNvSpPr txBox="1"/>
          <p:nvPr/>
        </p:nvSpPr>
        <p:spPr>
          <a:xfrm>
            <a:off x="823568" y="3933926"/>
            <a:ext cx="13801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kern="0" dirty="0">
                <a:solidFill>
                  <a:prstClr val="black"/>
                </a:solidFill>
              </a:rPr>
              <a:t>STRIPS </a:t>
            </a:r>
          </a:p>
          <a:p>
            <a:pPr algn="ctr"/>
            <a:r>
              <a:rPr lang="en-US" kern="0" dirty="0">
                <a:solidFill>
                  <a:prstClr val="black"/>
                </a:solidFill>
              </a:rPr>
              <a:t>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066891" y="2555186"/>
            <a:ext cx="2657237" cy="3824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prstClr val="black"/>
                </a:solidFill>
              </a:rPr>
              <a:t>Domaine de Connaissances</a:t>
            </a:r>
          </a:p>
        </p:txBody>
      </p:sp>
      <p:cxnSp>
        <p:nvCxnSpPr>
          <p:cNvPr id="9" name="Connecteur en angle 8"/>
          <p:cNvCxnSpPr>
            <a:stCxn id="158" idx="1"/>
            <a:endCxn id="6" idx="3"/>
          </p:cNvCxnSpPr>
          <p:nvPr/>
        </p:nvCxnSpPr>
        <p:spPr>
          <a:xfrm rot="10800000">
            <a:off x="5724128" y="2746417"/>
            <a:ext cx="864096" cy="234006"/>
          </a:xfrm>
          <a:prstGeom prst="bentConnector3">
            <a:avLst>
              <a:gd name="adj1" fmla="val 68953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Rectangle 47"/>
          <p:cNvSpPr/>
          <p:nvPr/>
        </p:nvSpPr>
        <p:spPr>
          <a:xfrm>
            <a:off x="3297242" y="3096950"/>
            <a:ext cx="2210862" cy="3824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prstClr val="black"/>
                </a:solidFill>
              </a:rPr>
              <a:t>Etat initial</a:t>
            </a:r>
          </a:p>
        </p:txBody>
      </p:sp>
      <p:cxnSp>
        <p:nvCxnSpPr>
          <p:cNvPr id="49" name="Connecteur en angle 48"/>
          <p:cNvCxnSpPr>
            <a:stCxn id="158" idx="1"/>
            <a:endCxn id="48" idx="3"/>
          </p:cNvCxnSpPr>
          <p:nvPr/>
        </p:nvCxnSpPr>
        <p:spPr>
          <a:xfrm rot="10800000" flipV="1">
            <a:off x="5508104" y="2980423"/>
            <a:ext cx="1080120" cy="307758"/>
          </a:xfrm>
          <a:prstGeom prst="bentConnector3">
            <a:avLst>
              <a:gd name="adj1" fmla="val 56318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en angle 19"/>
          <p:cNvCxnSpPr>
            <a:stCxn id="6" idx="1"/>
            <a:endCxn id="38" idx="3"/>
          </p:cNvCxnSpPr>
          <p:nvPr/>
        </p:nvCxnSpPr>
        <p:spPr>
          <a:xfrm rot="10800000" flipV="1">
            <a:off x="2203721" y="2746417"/>
            <a:ext cx="863171" cy="228672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en angle 62"/>
          <p:cNvCxnSpPr>
            <a:stCxn id="48" idx="1"/>
            <a:endCxn id="38" idx="3"/>
          </p:cNvCxnSpPr>
          <p:nvPr/>
        </p:nvCxnSpPr>
        <p:spPr>
          <a:xfrm rot="10800000">
            <a:off x="2203720" y="2975089"/>
            <a:ext cx="1093522" cy="313092"/>
          </a:xfrm>
          <a:prstGeom prst="bentConnector3">
            <a:avLst>
              <a:gd name="adj1" fmla="val 59984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Rectangle 23"/>
          <p:cNvSpPr/>
          <p:nvPr/>
        </p:nvSpPr>
        <p:spPr>
          <a:xfrm>
            <a:off x="590502" y="3645024"/>
            <a:ext cx="1613218" cy="100811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64" name="Connecteur en angle 63"/>
          <p:cNvCxnSpPr>
            <a:stCxn id="32" idx="1"/>
            <a:endCxn id="24" idx="3"/>
          </p:cNvCxnSpPr>
          <p:nvPr/>
        </p:nvCxnSpPr>
        <p:spPr>
          <a:xfrm rot="10800000" flipV="1">
            <a:off x="2203720" y="3838148"/>
            <a:ext cx="928120" cy="310931"/>
          </a:xfrm>
          <a:prstGeom prst="bentConnector3">
            <a:avLst>
              <a:gd name="adj1" fmla="val 54411"/>
            </a:avLst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360246" y="3767584"/>
            <a:ext cx="632823" cy="301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prstClr val="black"/>
                </a:solidFill>
              </a:rPr>
              <a:t>Buts</a:t>
            </a:r>
          </a:p>
        </p:txBody>
      </p:sp>
    </p:spTree>
    <p:extLst>
      <p:ext uri="{BB962C8B-B14F-4D97-AF65-F5344CB8AC3E}">
        <p14:creationId xmlns:p14="http://schemas.microsoft.com/office/powerpoint/2010/main" val="280329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>
          <a:xfrm>
            <a:off x="556641" y="980728"/>
            <a:ext cx="7886700" cy="975642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/>
              <a:t>Modèle et algorithme</a:t>
            </a:r>
            <a:endParaRPr lang="fr-FR" sz="2800" b="1" dirty="0"/>
          </a:p>
        </p:txBody>
      </p:sp>
      <p:sp>
        <p:nvSpPr>
          <p:cNvPr id="188" name="Espace réservé du numéro de diapositive 187" descr=" 1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12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29" name="Groupe 128"/>
          <p:cNvGrpSpPr/>
          <p:nvPr/>
        </p:nvGrpSpPr>
        <p:grpSpPr>
          <a:xfrm>
            <a:off x="251520" y="1988840"/>
            <a:ext cx="8496944" cy="4392488"/>
            <a:chOff x="225562" y="1656184"/>
            <a:chExt cx="8496944" cy="4392488"/>
          </a:xfrm>
        </p:grpSpPr>
        <p:sp>
          <p:nvSpPr>
            <p:cNvPr id="153" name="Rectangle 152"/>
            <p:cNvSpPr/>
            <p:nvPr/>
          </p:nvSpPr>
          <p:spPr>
            <a:xfrm>
              <a:off x="225562" y="1656184"/>
              <a:ext cx="8496944" cy="4392488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fr-FR" kern="0">
                <a:solidFill>
                  <a:prstClr val="black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6456729" y="1988840"/>
              <a:ext cx="2049753" cy="432048"/>
            </a:xfrm>
            <a:prstGeom prst="rect">
              <a:avLst/>
            </a:prstGeom>
            <a:noFill/>
            <a:ln w="25400" cap="flat" cmpd="sng" algn="ctr">
              <a:solidFill>
                <a:srgbClr val="4BACC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fr-FR" sz="2000" b="1" kern="0" dirty="0">
                  <a:solidFill>
                    <a:prstClr val="black"/>
                  </a:solidFill>
                </a:rPr>
                <a:t>Disco </a:t>
              </a:r>
              <a:endParaRPr lang="fr-FR" b="1" kern="0" dirty="0">
                <a:solidFill>
                  <a:prstClr val="black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6456250" y="2413761"/>
              <a:ext cx="2050232" cy="2263177"/>
            </a:xfrm>
            <a:prstGeom prst="rect">
              <a:avLst/>
            </a:prstGeom>
            <a:noFill/>
            <a:ln w="25400" cap="flat" cmpd="sng" algn="ctr">
              <a:solidFill>
                <a:srgbClr val="4BACC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 kern="0">
                <a:solidFill>
                  <a:prstClr val="black"/>
                </a:solidFill>
              </a:endParaRPr>
            </a:p>
          </p:txBody>
        </p:sp>
        <p:sp>
          <p:nvSpPr>
            <p:cNvPr id="158" name="Rectangle 157" descr=" 135"/>
            <p:cNvSpPr/>
            <p:nvPr/>
          </p:nvSpPr>
          <p:spPr>
            <a:xfrm>
              <a:off x="6562266" y="2481515"/>
              <a:ext cx="1779618" cy="332504"/>
            </a:xfrm>
            <a:prstGeom prst="rect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fr-FR" b="1" kern="0" dirty="0">
                  <a:solidFill>
                    <a:prstClr val="white"/>
                  </a:solidFill>
                </a:rPr>
                <a:t>DC  procédural</a:t>
              </a:r>
            </a:p>
          </p:txBody>
        </p:sp>
        <p:sp>
          <p:nvSpPr>
            <p:cNvPr id="159" name="Rectangle 158" descr=" 136"/>
            <p:cNvSpPr/>
            <p:nvPr/>
          </p:nvSpPr>
          <p:spPr>
            <a:xfrm>
              <a:off x="6562267" y="2814019"/>
              <a:ext cx="1779618" cy="36315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4BACC6">
                  <a:lumMod val="75000"/>
                </a:srgbClr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fr-FR" sz="1000" kern="0" dirty="0">
                <a:solidFill>
                  <a:prstClr val="black"/>
                </a:solidFill>
              </a:endParaRPr>
            </a:p>
          </p:txBody>
        </p:sp>
      </p:grpSp>
      <p:sp>
        <p:nvSpPr>
          <p:cNvPr id="160" name="Rectangle 159"/>
          <p:cNvSpPr/>
          <p:nvPr/>
        </p:nvSpPr>
        <p:spPr>
          <a:xfrm>
            <a:off x="251520" y="1565278"/>
            <a:ext cx="2088232" cy="432048"/>
          </a:xfrm>
          <a:prstGeom prst="rect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fr-FR" sz="2400" kern="0" dirty="0">
                <a:solidFill>
                  <a:prstClr val="black"/>
                </a:solidFill>
              </a:rPr>
              <a:t>Discolog</a:t>
            </a:r>
          </a:p>
        </p:txBody>
      </p:sp>
      <p:pic>
        <p:nvPicPr>
          <p:cNvPr id="1026" name="Picture 2" descr="F:\planning\redac\Pictures\tree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573016"/>
            <a:ext cx="1779619" cy="1239915"/>
          </a:xfrm>
          <a:prstGeom prst="rect">
            <a:avLst/>
          </a:prstGeom>
          <a:noFill/>
          <a:ln w="9525" cap="flat" cmpd="sng" algn="ctr">
            <a:solidFill>
              <a:srgbClr val="4BACC6">
                <a:lumMod val="75000"/>
              </a:srgbClr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2" descr="http://sr.photos2.fotosearch.com/bthumb/CSP/CSP993/k1474553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600" y="5602294"/>
            <a:ext cx="682781" cy="67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465202" y="5157192"/>
            <a:ext cx="2084241" cy="422101"/>
          </a:xfrm>
          <a:prstGeom prst="rect">
            <a:avLst/>
          </a:prstGeom>
          <a:noFill/>
          <a:ln w="12700" cap="flat" cmpd="sng" algn="ctr">
            <a:solidFill>
              <a:srgbClr val="4BACC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FR" sz="1600" kern="0" dirty="0">
                <a:solidFill>
                  <a:prstClr val="black"/>
                </a:solidFill>
              </a:rPr>
              <a:t>Décomposer/Exécuter</a:t>
            </a:r>
          </a:p>
        </p:txBody>
      </p:sp>
      <p:cxnSp>
        <p:nvCxnSpPr>
          <p:cNvPr id="10" name="Connecteur droit 9"/>
          <p:cNvCxnSpPr>
            <a:stCxn id="155" idx="2"/>
            <a:endCxn id="3" idx="0"/>
          </p:cNvCxnSpPr>
          <p:nvPr/>
        </p:nvCxnSpPr>
        <p:spPr>
          <a:xfrm flipH="1">
            <a:off x="7507323" y="5009594"/>
            <a:ext cx="1" cy="147598"/>
          </a:xfrm>
          <a:prstGeom prst="line">
            <a:avLst/>
          </a:prstGeom>
          <a:noFill/>
          <a:ln w="25400" cap="flat" cmpd="sng" algn="ctr">
            <a:solidFill>
              <a:srgbClr val="4BACC6">
                <a:lumMod val="75000"/>
              </a:srgbClr>
            </a:solidFill>
            <a:prstDash val="solid"/>
          </a:ln>
          <a:effectLst/>
        </p:spPr>
      </p:cxnSp>
      <p:cxnSp>
        <p:nvCxnSpPr>
          <p:cNvPr id="15" name="Connecteur en angle 14"/>
          <p:cNvCxnSpPr>
            <a:stCxn id="3" idx="2"/>
            <a:endCxn id="161" idx="3"/>
          </p:cNvCxnSpPr>
          <p:nvPr/>
        </p:nvCxnSpPr>
        <p:spPr>
          <a:xfrm rot="5400000">
            <a:off x="5993160" y="4427514"/>
            <a:ext cx="362384" cy="2665942"/>
          </a:xfrm>
          <a:prstGeom prst="bentConnector2">
            <a:avLst/>
          </a:prstGeom>
          <a:noFill/>
          <a:ln w="25400" cap="flat" cmpd="sng" algn="ctr">
            <a:solidFill>
              <a:srgbClr val="4BACC6">
                <a:lumMod val="75000"/>
              </a:srgbClr>
            </a:solidFill>
            <a:prstDash val="solid"/>
            <a:tailEnd type="stealth"/>
          </a:ln>
          <a:effectLst/>
        </p:spPr>
      </p:cxnSp>
      <p:sp>
        <p:nvSpPr>
          <p:cNvPr id="207" name="Arrondir un rectangle avec un coin diagonal 206"/>
          <p:cNvSpPr/>
          <p:nvPr/>
        </p:nvSpPr>
        <p:spPr>
          <a:xfrm>
            <a:off x="4683129" y="5569450"/>
            <a:ext cx="1250107" cy="293049"/>
          </a:xfrm>
          <a:prstGeom prst="round2Diag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prstClr val="black"/>
                </a:solidFill>
              </a:rPr>
              <a:t>Etat courant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93501" y="2321496"/>
            <a:ext cx="1846251" cy="432048"/>
          </a:xfrm>
          <a:prstGeom prst="rect">
            <a:avLst/>
          </a:prstGeom>
          <a:noFill/>
          <a:ln w="2540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FR" sz="2000" b="1" kern="0" dirty="0">
                <a:solidFill>
                  <a:prstClr val="black"/>
                </a:solidFill>
              </a:rPr>
              <a:t>STRIPS</a:t>
            </a:r>
            <a:endParaRPr lang="fr-FR" b="1" kern="0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8553" y="2753544"/>
            <a:ext cx="1851199" cy="2256050"/>
          </a:xfrm>
          <a:prstGeom prst="rect">
            <a:avLst/>
          </a:prstGeom>
          <a:noFill/>
          <a:ln w="2540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 kern="0">
              <a:solidFill>
                <a:prstClr val="black"/>
              </a:solidFill>
            </a:endParaRPr>
          </a:p>
        </p:txBody>
      </p:sp>
      <p:sp>
        <p:nvSpPr>
          <p:cNvPr id="38" name="Rectangle 37" descr=" 135"/>
          <p:cNvSpPr/>
          <p:nvPr/>
        </p:nvSpPr>
        <p:spPr>
          <a:xfrm>
            <a:off x="590502" y="2814171"/>
            <a:ext cx="1613218" cy="3218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sz="1400" b="1" kern="0" dirty="0">
                <a:solidFill>
                  <a:prstClr val="white"/>
                </a:solidFill>
              </a:rPr>
              <a:t>DC déclaratif</a:t>
            </a:r>
          </a:p>
        </p:txBody>
      </p:sp>
      <p:sp>
        <p:nvSpPr>
          <p:cNvPr id="39" name="Rectangle 38" descr=" 136"/>
          <p:cNvSpPr/>
          <p:nvPr/>
        </p:nvSpPr>
        <p:spPr>
          <a:xfrm>
            <a:off x="590502" y="3136007"/>
            <a:ext cx="1613218" cy="3738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25400" cap="flat" cmpd="sng" algn="ctr">
            <a:solidFill>
              <a:srgbClr val="9BBB59">
                <a:lumMod val="75000"/>
              </a:srgbClr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defRPr/>
            </a:pPr>
            <a:endParaRPr lang="fr-FR" sz="1050" kern="0" dirty="0">
              <a:solidFill>
                <a:prstClr val="black"/>
              </a:solidFill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45024"/>
            <a:ext cx="617959" cy="56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ZoneTexte 40"/>
          <p:cNvSpPr txBox="1"/>
          <p:nvPr/>
        </p:nvSpPr>
        <p:spPr>
          <a:xfrm>
            <a:off x="823568" y="3933926"/>
            <a:ext cx="13801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kern="0" dirty="0">
                <a:solidFill>
                  <a:prstClr val="black"/>
                </a:solidFill>
              </a:rPr>
              <a:t>STRIPS </a:t>
            </a:r>
          </a:p>
          <a:p>
            <a:pPr algn="ctr"/>
            <a:r>
              <a:rPr lang="en-US" kern="0" dirty="0">
                <a:solidFill>
                  <a:prstClr val="black"/>
                </a:solidFill>
              </a:rPr>
              <a:t>engine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0502" y="3645024"/>
            <a:ext cx="1613218" cy="100811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44" name="Connecteur en angle 43"/>
          <p:cNvCxnSpPr/>
          <p:nvPr/>
        </p:nvCxnSpPr>
        <p:spPr>
          <a:xfrm flipV="1">
            <a:off x="2203720" y="2753544"/>
            <a:ext cx="4300825" cy="1395536"/>
          </a:xfrm>
          <a:prstGeom prst="bentConnector3">
            <a:avLst>
              <a:gd name="adj1" fmla="val 5645"/>
            </a:avLst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695800" y="2573169"/>
            <a:ext cx="3532384" cy="48200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FR" sz="2000" b="1" kern="0" dirty="0">
                <a:solidFill>
                  <a:srgbClr val="70AD47">
                    <a:lumMod val="75000"/>
                  </a:srgbClr>
                </a:solidFill>
              </a:rPr>
              <a:t>Générer le plan de réparation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403704" y="5941676"/>
            <a:ext cx="938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0AD47">
                    <a:lumMod val="75000"/>
                  </a:srgbClr>
                </a:solidFill>
              </a:rPr>
              <a:t>Succès</a:t>
            </a:r>
          </a:p>
        </p:txBody>
      </p:sp>
      <p:grpSp>
        <p:nvGrpSpPr>
          <p:cNvPr id="64" name="Groupe 63"/>
          <p:cNvGrpSpPr/>
          <p:nvPr/>
        </p:nvGrpSpPr>
        <p:grpSpPr>
          <a:xfrm>
            <a:off x="35496" y="165288"/>
            <a:ext cx="9073008" cy="687477"/>
            <a:chOff x="35496" y="165288"/>
            <a:chExt cx="9073008" cy="687477"/>
          </a:xfrm>
        </p:grpSpPr>
        <p:sp>
          <p:nvSpPr>
            <p:cNvPr id="65" name="AutoShape 24"/>
            <p:cNvSpPr>
              <a:spLocks noChangeArrowheads="1"/>
            </p:cNvSpPr>
            <p:nvPr/>
          </p:nvSpPr>
          <p:spPr bwMode="auto">
            <a:xfrm>
              <a:off x="5508104" y="299109"/>
              <a:ext cx="1880190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Mise en œuvre</a:t>
              </a:r>
            </a:p>
          </p:txBody>
        </p:sp>
        <p:sp>
          <p:nvSpPr>
            <p:cNvPr id="66" name="AutoShape 24"/>
            <p:cNvSpPr>
              <a:spLocks noChangeArrowheads="1"/>
            </p:cNvSpPr>
            <p:nvPr/>
          </p:nvSpPr>
          <p:spPr bwMode="auto">
            <a:xfrm>
              <a:off x="35496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</a:p>
          </p:txBody>
        </p:sp>
        <p:sp>
          <p:nvSpPr>
            <p:cNvPr id="67" name="AutoShape 24"/>
            <p:cNvSpPr>
              <a:spLocks noChangeArrowheads="1"/>
            </p:cNvSpPr>
            <p:nvPr/>
          </p:nvSpPr>
          <p:spPr bwMode="auto">
            <a:xfrm>
              <a:off x="1755705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4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68" name="AutoShape 24"/>
            <p:cNvSpPr>
              <a:spLocks noChangeArrowheads="1"/>
            </p:cNvSpPr>
            <p:nvPr/>
          </p:nvSpPr>
          <p:spPr bwMode="auto">
            <a:xfrm>
              <a:off x="3275855" y="165288"/>
              <a:ext cx="2448273" cy="687477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20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en-US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69" name="AutoShape 24"/>
            <p:cNvSpPr>
              <a:spLocks noChangeArrowheads="1"/>
            </p:cNvSpPr>
            <p:nvPr/>
          </p:nvSpPr>
          <p:spPr bwMode="auto">
            <a:xfrm>
              <a:off x="7228313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futurs</a:t>
              </a:r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2555777" y="2067385"/>
            <a:ext cx="3744415" cy="3399674"/>
            <a:chOff x="2555777" y="2067385"/>
            <a:chExt cx="3744415" cy="3399674"/>
          </a:xfrm>
        </p:grpSpPr>
        <p:grpSp>
          <p:nvGrpSpPr>
            <p:cNvPr id="46" name="Groupe 45"/>
            <p:cNvGrpSpPr/>
            <p:nvPr/>
          </p:nvGrpSpPr>
          <p:grpSpPr>
            <a:xfrm>
              <a:off x="2555777" y="2067385"/>
              <a:ext cx="3744415" cy="3399674"/>
              <a:chOff x="2555777" y="2067385"/>
              <a:chExt cx="3744415" cy="3399674"/>
            </a:xfrm>
          </p:grpSpPr>
          <p:grpSp>
            <p:nvGrpSpPr>
              <p:cNvPr id="47" name="Groupe 46"/>
              <p:cNvGrpSpPr/>
              <p:nvPr/>
            </p:nvGrpSpPr>
            <p:grpSpPr>
              <a:xfrm>
                <a:off x="2555777" y="2067385"/>
                <a:ext cx="3744415" cy="3399674"/>
                <a:chOff x="2699792" y="2292356"/>
                <a:chExt cx="3427559" cy="2240679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2699792" y="2423092"/>
                  <a:ext cx="3427559" cy="2109943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4BACC6">
                      <a:lumMod val="75000"/>
                    </a:srgbClr>
                  </a:solidFill>
                  <a:prstDash val="sysDash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fr-FR" kern="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3855995" y="2292356"/>
                  <a:ext cx="999960" cy="38663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err="1">
                      <a:ln>
                        <a:solidFill>
                          <a:prstClr val="black"/>
                        </a:solidFill>
                      </a:ln>
                      <a:solidFill>
                        <a:prstClr val="black"/>
                      </a:solidFill>
                    </a:rPr>
                    <a:t>Recover</a:t>
                  </a:r>
                  <a:endParaRPr lang="fr-FR" dirty="0">
                    <a:ln>
                      <a:solidFill>
                        <a:prstClr val="black"/>
                      </a:solidFill>
                    </a:ln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5" name="Rectangle 54"/>
              <p:cNvSpPr/>
              <p:nvPr/>
            </p:nvSpPr>
            <p:spPr>
              <a:xfrm>
                <a:off x="2695801" y="4149080"/>
                <a:ext cx="3532384" cy="8605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dirty="0">
                    <a:solidFill>
                      <a:prstClr val="black"/>
                    </a:solidFill>
                  </a:rPr>
                  <a:t>Chaque action STRIPS est convertie en tâche primitive,</a:t>
                </a:r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2695800" y="3217822"/>
              <a:ext cx="3532384" cy="8544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>
                  <a:solidFill>
                    <a:prstClr val="black"/>
                  </a:solidFill>
                </a:rPr>
                <a:t>Chaque candidat </a:t>
              </a:r>
              <a:r>
                <a:rPr lang="fr-FR" dirty="0">
                  <a:solidFill>
                    <a:prstClr val="black"/>
                  </a:solidFill>
                  <a:sym typeface="Wingdings" panose="05000000000000000000" pitchFamily="2" charset="2"/>
                </a:rPr>
                <a:t> </a:t>
              </a:r>
              <a:r>
                <a:rPr lang="fr-FR" dirty="0">
                  <a:solidFill>
                    <a:prstClr val="black"/>
                  </a:solidFill>
                </a:rPr>
                <a:t>plan(candidat)</a:t>
              </a:r>
            </a:p>
            <a:p>
              <a:r>
                <a:rPr lang="fr-FR" dirty="0">
                  <a:solidFill>
                    <a:prstClr val="black"/>
                  </a:solidFill>
                </a:rPr>
                <a:t>Retourner le meilleur plan.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106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>
          <a:xfrm>
            <a:off x="628650" y="941190"/>
            <a:ext cx="7886700" cy="975642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/>
              <a:t>Modèle et algorithme</a:t>
            </a:r>
            <a:endParaRPr lang="fr-FR" sz="2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308005" y="2390520"/>
            <a:ext cx="7140664" cy="3296477"/>
            <a:chOff x="308005" y="2390520"/>
            <a:chExt cx="7140664" cy="3296477"/>
          </a:xfrm>
        </p:grpSpPr>
        <p:sp>
          <p:nvSpPr>
            <p:cNvPr id="43" name="Rectangle 42" descr=" 43"/>
            <p:cNvSpPr/>
            <p:nvPr/>
          </p:nvSpPr>
          <p:spPr>
            <a:xfrm>
              <a:off x="2776216" y="3968525"/>
              <a:ext cx="815653" cy="2795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b="1" dirty="0">
                  <a:solidFill>
                    <a:prstClr val="black"/>
                  </a:solidFill>
                </a:rPr>
                <a:t>At(Obj,R2)</a:t>
              </a:r>
            </a:p>
          </p:txBody>
        </p:sp>
        <p:sp>
          <p:nvSpPr>
            <p:cNvPr id="44" name="Rectangle 43" descr=" 44"/>
            <p:cNvSpPr/>
            <p:nvPr/>
          </p:nvSpPr>
          <p:spPr>
            <a:xfrm>
              <a:off x="1746067" y="3968524"/>
              <a:ext cx="903304" cy="27207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rgbClr val="FF0000"/>
                  </a:solidFill>
                </a:rPr>
                <a:t>isOpen</a:t>
              </a:r>
              <a:r>
                <a:rPr lang="en-US" sz="1000" b="1" dirty="0">
                  <a:solidFill>
                    <a:srgbClr val="FF0000"/>
                  </a:solidFill>
                </a:rPr>
                <a:t>(Door)</a:t>
              </a:r>
              <a:endParaRPr lang="fr-FR" sz="1000" b="1" dirty="0">
                <a:solidFill>
                  <a:srgbClr val="FF0000"/>
                </a:solidFill>
              </a:endParaRPr>
            </a:p>
            <a:p>
              <a:pPr algn="ctr"/>
              <a:r>
                <a:rPr lang="fr-FR" sz="1000" b="1" dirty="0">
                  <a:solidFill>
                    <a:prstClr val="black"/>
                  </a:solidFill>
                </a:rPr>
                <a:t>At(Obj,R1)</a:t>
              </a:r>
            </a:p>
          </p:txBody>
        </p:sp>
        <p:sp>
          <p:nvSpPr>
            <p:cNvPr id="87" name="Rectangle 86" descr=" 87"/>
            <p:cNvSpPr/>
            <p:nvPr/>
          </p:nvSpPr>
          <p:spPr>
            <a:xfrm>
              <a:off x="1098966" y="2973898"/>
              <a:ext cx="6349703" cy="27130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>
                <a:solidFill>
                  <a:prstClr val="white"/>
                </a:solidFill>
              </a:endParaRPr>
            </a:p>
          </p:txBody>
        </p:sp>
        <p:sp>
          <p:nvSpPr>
            <p:cNvPr id="88" name="Organigramme : Terminateur 87" descr=" 88"/>
            <p:cNvSpPr/>
            <p:nvPr/>
          </p:nvSpPr>
          <p:spPr>
            <a:xfrm>
              <a:off x="1600221" y="3280183"/>
              <a:ext cx="2135717" cy="346867"/>
            </a:xfrm>
            <a:prstGeom prst="flowChartTerminator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Move (</a:t>
              </a:r>
              <a:r>
                <a:rPr lang="en-US" sz="1000" b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Obj</a:t>
              </a:r>
              <a:r>
                <a:rPr lang="en-US" sz="10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, R1, R2, Door)</a:t>
              </a:r>
              <a:endParaRPr lang="fr-FR" sz="11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89" name="Connecteur droit avec flèche 88" descr=" 89"/>
            <p:cNvCxnSpPr>
              <a:stCxn id="88" idx="2"/>
              <a:endCxn id="90" idx="0"/>
            </p:cNvCxnSpPr>
            <p:nvPr/>
          </p:nvCxnSpPr>
          <p:spPr>
            <a:xfrm>
              <a:off x="2668080" y="3627050"/>
              <a:ext cx="13013" cy="640716"/>
            </a:xfrm>
            <a:prstGeom prst="straightConnector1">
              <a:avLst/>
            </a:prstGeom>
            <a:ln w="3175"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Organigramme : Terminateur 89" descr=" 90"/>
            <p:cNvSpPr/>
            <p:nvPr/>
          </p:nvSpPr>
          <p:spPr>
            <a:xfrm>
              <a:off x="1661796" y="4267766"/>
              <a:ext cx="2038594" cy="330532"/>
            </a:xfrm>
            <a:prstGeom prst="flowChartTerminator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Walk (Room1, Room2, Door)</a:t>
              </a:r>
              <a:endParaRPr lang="fr-FR" sz="11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1" name="Organigramme : Terminateur 90" descr=" 91"/>
            <p:cNvSpPr/>
            <p:nvPr/>
          </p:nvSpPr>
          <p:spPr>
            <a:xfrm>
              <a:off x="3814297" y="4270042"/>
              <a:ext cx="1350623" cy="325979"/>
            </a:xfrm>
            <a:prstGeom prst="flowChartTerminator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Put-down (</a:t>
              </a:r>
              <a:r>
                <a:rPr lang="en-US" sz="100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Obj</a:t>
              </a:r>
              <a:r>
                <a:rPr lang="en-US" sz="100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)</a:t>
              </a:r>
              <a:r>
                <a:rPr lang="en-US" sz="110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fr-FR" sz="11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2" name="Organigramme : Terminateur 91" descr=" 92"/>
            <p:cNvSpPr/>
            <p:nvPr/>
          </p:nvSpPr>
          <p:spPr>
            <a:xfrm>
              <a:off x="308005" y="4259652"/>
              <a:ext cx="1213701" cy="335649"/>
            </a:xfrm>
            <a:prstGeom prst="flowChartTerminator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Pick-up (</a:t>
              </a:r>
              <a:r>
                <a:rPr lang="en-US" sz="100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Obj</a:t>
              </a:r>
              <a:r>
                <a:rPr lang="en-US" sz="100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)</a:t>
              </a:r>
              <a:r>
                <a:rPr lang="en-US" sz="110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fr-FR" sz="11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93" name="Connecteur droit avec flèche 92" descr=" 93"/>
            <p:cNvCxnSpPr>
              <a:stCxn id="88" idx="2"/>
              <a:endCxn id="92" idx="0"/>
            </p:cNvCxnSpPr>
            <p:nvPr/>
          </p:nvCxnSpPr>
          <p:spPr>
            <a:xfrm flipH="1">
              <a:off x="914856" y="3627050"/>
              <a:ext cx="1753224" cy="63260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necteur droit avec flèche 93" descr=" 94"/>
            <p:cNvCxnSpPr>
              <a:stCxn id="88" idx="2"/>
              <a:endCxn id="91" idx="0"/>
            </p:cNvCxnSpPr>
            <p:nvPr/>
          </p:nvCxnSpPr>
          <p:spPr>
            <a:xfrm>
              <a:off x="2668080" y="3627050"/>
              <a:ext cx="1821529" cy="64299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Organigramme : Terminateur 94" descr=" 95"/>
            <p:cNvSpPr/>
            <p:nvPr/>
          </p:nvSpPr>
          <p:spPr>
            <a:xfrm>
              <a:off x="3452383" y="2390520"/>
              <a:ext cx="2126552" cy="358528"/>
            </a:xfrm>
            <a:prstGeom prst="flowChartTerminator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Move&amp;paint</a:t>
              </a:r>
              <a:r>
                <a:rPr lang="en-US" sz="1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 (</a:t>
              </a:r>
              <a:r>
                <a:rPr lang="en-US" sz="1400" b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Obj</a:t>
              </a:r>
              <a:r>
                <a:rPr lang="en-US" sz="1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)</a:t>
              </a:r>
              <a:endParaRPr lang="fr-FR" sz="16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96" name="Connecteur droit 95" descr=" 96"/>
            <p:cNvCxnSpPr>
              <a:stCxn id="95" idx="2"/>
              <a:endCxn id="88" idx="0"/>
            </p:cNvCxnSpPr>
            <p:nvPr/>
          </p:nvCxnSpPr>
          <p:spPr>
            <a:xfrm flipH="1">
              <a:off x="2668080" y="2749048"/>
              <a:ext cx="1847579" cy="5311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Organigramme : Terminateur 96" descr=" 97"/>
            <p:cNvSpPr/>
            <p:nvPr/>
          </p:nvSpPr>
          <p:spPr>
            <a:xfrm>
              <a:off x="5646635" y="3291945"/>
              <a:ext cx="1795066" cy="346867"/>
            </a:xfrm>
            <a:prstGeom prst="flowChartTerminator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Paint_object</a:t>
              </a:r>
              <a:r>
                <a:rPr lang="en-US" sz="11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(</a:t>
              </a:r>
              <a:r>
                <a:rPr lang="en-US" sz="1100" b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Obj</a:t>
              </a:r>
              <a:r>
                <a:rPr lang="en-US" sz="10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)</a:t>
              </a:r>
              <a:endParaRPr lang="fr-FR" sz="11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98" name="Connecteur droit 97" descr=" 98"/>
            <p:cNvCxnSpPr>
              <a:stCxn id="95" idx="2"/>
              <a:endCxn id="97" idx="0"/>
            </p:cNvCxnSpPr>
            <p:nvPr/>
          </p:nvCxnSpPr>
          <p:spPr>
            <a:xfrm>
              <a:off x="4515659" y="2749048"/>
              <a:ext cx="2028509" cy="5428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9" name="Groupe 98" descr=" 99"/>
            <p:cNvGrpSpPr/>
            <p:nvPr/>
          </p:nvGrpSpPr>
          <p:grpSpPr>
            <a:xfrm>
              <a:off x="5757655" y="3638812"/>
              <a:ext cx="1630639" cy="970732"/>
              <a:chOff x="5793084" y="3680037"/>
              <a:chExt cx="1630639" cy="970732"/>
            </a:xfrm>
          </p:grpSpPr>
          <p:grpSp>
            <p:nvGrpSpPr>
              <p:cNvPr id="100" name="Groupe 99"/>
              <p:cNvGrpSpPr/>
              <p:nvPr/>
            </p:nvGrpSpPr>
            <p:grpSpPr>
              <a:xfrm>
                <a:off x="5793084" y="3680037"/>
                <a:ext cx="1630639" cy="970732"/>
                <a:chOff x="800920" y="-640749"/>
                <a:chExt cx="1700822" cy="1023360"/>
              </a:xfrm>
            </p:grpSpPr>
            <p:sp>
              <p:nvSpPr>
                <p:cNvPr id="105" name="Organigramme : Terminateur 104"/>
                <p:cNvSpPr/>
                <p:nvPr/>
              </p:nvSpPr>
              <p:spPr>
                <a:xfrm>
                  <a:off x="1974737" y="54428"/>
                  <a:ext cx="527005" cy="328182"/>
                </a:xfrm>
                <a:prstGeom prst="flowChartTerminator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00">
                      <a:solidFill>
                        <a:prstClr val="black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fr-FR" sz="100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06" name="Organigramme : Terminateur 105"/>
                <p:cNvSpPr/>
                <p:nvPr/>
              </p:nvSpPr>
              <p:spPr>
                <a:xfrm>
                  <a:off x="800920" y="54429"/>
                  <a:ext cx="570689" cy="328182"/>
                </a:xfrm>
                <a:prstGeom prst="flowChartTerminator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00">
                      <a:solidFill>
                        <a:prstClr val="black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fr-FR" sz="100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cxnSp>
              <p:nvCxnSpPr>
                <p:cNvPr id="107" name="Connecteur droit avec flèche 106"/>
                <p:cNvCxnSpPr>
                  <a:stCxn id="97" idx="2"/>
                  <a:endCxn id="106" idx="0"/>
                </p:cNvCxnSpPr>
                <p:nvPr/>
              </p:nvCxnSpPr>
              <p:spPr>
                <a:xfrm flipH="1">
                  <a:off x="1086265" y="-640749"/>
                  <a:ext cx="535020" cy="695178"/>
                </a:xfrm>
                <a:prstGeom prst="straightConnector1">
                  <a:avLst/>
                </a:prstGeom>
                <a:ln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avec flèche 107"/>
                <p:cNvCxnSpPr>
                  <a:stCxn id="97" idx="2"/>
                  <a:endCxn id="105" idx="0"/>
                </p:cNvCxnSpPr>
                <p:nvPr/>
              </p:nvCxnSpPr>
              <p:spPr>
                <a:xfrm>
                  <a:off x="1621285" y="-640749"/>
                  <a:ext cx="616955" cy="695177"/>
                </a:xfrm>
                <a:prstGeom prst="straightConnector1">
                  <a:avLst/>
                </a:prstGeom>
                <a:ln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1" name="Rectangle 100"/>
              <p:cNvSpPr/>
              <p:nvPr/>
            </p:nvSpPr>
            <p:spPr>
              <a:xfrm>
                <a:off x="6487340" y="4297592"/>
                <a:ext cx="488599" cy="3333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…</a:t>
                </a:r>
                <a:endParaRPr lang="fr-FR" sz="10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109" name="Organigramme : Préparation 108" descr=" 109"/>
            <p:cNvSpPr/>
            <p:nvPr/>
          </p:nvSpPr>
          <p:spPr>
            <a:xfrm>
              <a:off x="3548535" y="2475688"/>
              <a:ext cx="219075" cy="188338"/>
            </a:xfrm>
            <a:prstGeom prst="flowChartPreparati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10" name="Organigramme : Préparation 109" descr=" 110"/>
            <p:cNvSpPr/>
            <p:nvPr/>
          </p:nvSpPr>
          <p:spPr>
            <a:xfrm>
              <a:off x="5316601" y="2485096"/>
              <a:ext cx="219075" cy="188338"/>
            </a:xfrm>
            <a:prstGeom prst="flowChartPreparation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11" name="Organigramme : Préparation 110" descr=" 111"/>
            <p:cNvSpPr/>
            <p:nvPr/>
          </p:nvSpPr>
          <p:spPr>
            <a:xfrm>
              <a:off x="1636529" y="3364234"/>
              <a:ext cx="219075" cy="188338"/>
            </a:xfrm>
            <a:prstGeom prst="flowChartPreparati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12" name="Organigramme : Préparation 111" descr=" 112"/>
            <p:cNvSpPr/>
            <p:nvPr/>
          </p:nvSpPr>
          <p:spPr>
            <a:xfrm>
              <a:off x="3436729" y="3364803"/>
              <a:ext cx="219075" cy="188338"/>
            </a:xfrm>
            <a:prstGeom prst="flowChartPreparation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13" name="Organigramme : Préparation 112" descr=" 113"/>
            <p:cNvSpPr/>
            <p:nvPr/>
          </p:nvSpPr>
          <p:spPr>
            <a:xfrm>
              <a:off x="5757655" y="3387177"/>
              <a:ext cx="219075" cy="188338"/>
            </a:xfrm>
            <a:prstGeom prst="flowChartPreparation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14" name="Organigramme : Préparation 113" descr=" 114"/>
            <p:cNvSpPr/>
            <p:nvPr/>
          </p:nvSpPr>
          <p:spPr>
            <a:xfrm>
              <a:off x="7116651" y="3364492"/>
              <a:ext cx="219075" cy="188338"/>
            </a:xfrm>
            <a:prstGeom prst="flowChartPreparation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15" name="Organigramme : Préparation 114" descr=" 115"/>
            <p:cNvSpPr/>
            <p:nvPr/>
          </p:nvSpPr>
          <p:spPr>
            <a:xfrm>
              <a:off x="360357" y="4334064"/>
              <a:ext cx="187477" cy="145251"/>
            </a:xfrm>
            <a:prstGeom prst="flowChartPreparati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16" name="Organigramme : Préparation 115" descr=" 116"/>
            <p:cNvSpPr/>
            <p:nvPr/>
          </p:nvSpPr>
          <p:spPr>
            <a:xfrm>
              <a:off x="1314990" y="4334064"/>
              <a:ext cx="154143" cy="145251"/>
            </a:xfrm>
            <a:prstGeom prst="flowChartPreparati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17" name="Organigramme : Préparation 116" descr=" 117"/>
            <p:cNvSpPr/>
            <p:nvPr/>
          </p:nvSpPr>
          <p:spPr>
            <a:xfrm>
              <a:off x="1719425" y="4347432"/>
              <a:ext cx="144086" cy="160088"/>
            </a:xfrm>
            <a:prstGeom prst="flowChartPreparati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18" name="Organigramme : Préparation 117" descr=" 118"/>
            <p:cNvSpPr/>
            <p:nvPr/>
          </p:nvSpPr>
          <p:spPr>
            <a:xfrm>
              <a:off x="3470912" y="4351668"/>
              <a:ext cx="155246" cy="138867"/>
            </a:xfrm>
            <a:prstGeom prst="flowChartPreparation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19" name="Organigramme : Préparation 118" descr=" 119"/>
            <p:cNvSpPr/>
            <p:nvPr/>
          </p:nvSpPr>
          <p:spPr>
            <a:xfrm>
              <a:off x="3868777" y="4342050"/>
              <a:ext cx="188888" cy="143224"/>
            </a:xfrm>
            <a:prstGeom prst="flowChartPreparation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20" name="Organigramme : Préparation 119" descr=" 120"/>
            <p:cNvSpPr/>
            <p:nvPr/>
          </p:nvSpPr>
          <p:spPr>
            <a:xfrm>
              <a:off x="4948897" y="4342050"/>
              <a:ext cx="189741" cy="145251"/>
            </a:xfrm>
            <a:prstGeom prst="flowChartPreparation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64" name="Étoile à 7 branches 163" descr=" 164"/>
            <p:cNvSpPr/>
            <p:nvPr/>
          </p:nvSpPr>
          <p:spPr>
            <a:xfrm>
              <a:off x="1484692" y="5073471"/>
              <a:ext cx="1871208" cy="476830"/>
            </a:xfrm>
            <a:prstGeom prst="star7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FF0000"/>
                  </a:solidFill>
                </a:rPr>
                <a:t>Breakdown</a:t>
              </a:r>
            </a:p>
          </p:txBody>
        </p:sp>
        <p:cxnSp>
          <p:nvCxnSpPr>
            <p:cNvPr id="168" name="Connecteur en angle 167" descr=" 168"/>
            <p:cNvCxnSpPr/>
            <p:nvPr/>
          </p:nvCxnSpPr>
          <p:spPr>
            <a:xfrm rot="10800000" flipH="1">
              <a:off x="1683327" y="4427477"/>
              <a:ext cx="49426" cy="740437"/>
            </a:xfrm>
            <a:prstGeom prst="bentConnector3">
              <a:avLst>
                <a:gd name="adj1" fmla="val -259291"/>
              </a:avLst>
            </a:prstGeom>
            <a:ln w="19050">
              <a:solidFill>
                <a:srgbClr val="FF000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8" name="Espace réservé du numéro de diapositive 187" descr=" 1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12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7" name="Groupe 66"/>
          <p:cNvGrpSpPr/>
          <p:nvPr/>
        </p:nvGrpSpPr>
        <p:grpSpPr>
          <a:xfrm>
            <a:off x="35496" y="165288"/>
            <a:ext cx="9073008" cy="687477"/>
            <a:chOff x="35496" y="165288"/>
            <a:chExt cx="9073008" cy="687477"/>
          </a:xfrm>
        </p:grpSpPr>
        <p:sp>
          <p:nvSpPr>
            <p:cNvPr id="68" name="AutoShape 24"/>
            <p:cNvSpPr>
              <a:spLocks noChangeArrowheads="1"/>
            </p:cNvSpPr>
            <p:nvPr/>
          </p:nvSpPr>
          <p:spPr bwMode="auto">
            <a:xfrm>
              <a:off x="5508104" y="299109"/>
              <a:ext cx="1880190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Mise en œuvre</a:t>
              </a:r>
            </a:p>
          </p:txBody>
        </p:sp>
        <p:sp>
          <p:nvSpPr>
            <p:cNvPr id="69" name="AutoShape 24"/>
            <p:cNvSpPr>
              <a:spLocks noChangeArrowheads="1"/>
            </p:cNvSpPr>
            <p:nvPr/>
          </p:nvSpPr>
          <p:spPr bwMode="auto">
            <a:xfrm>
              <a:off x="35496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</a:p>
          </p:txBody>
        </p:sp>
        <p:sp>
          <p:nvSpPr>
            <p:cNvPr id="70" name="AutoShape 24"/>
            <p:cNvSpPr>
              <a:spLocks noChangeArrowheads="1"/>
            </p:cNvSpPr>
            <p:nvPr/>
          </p:nvSpPr>
          <p:spPr bwMode="auto">
            <a:xfrm>
              <a:off x="1755705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4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71" name="AutoShape 24"/>
            <p:cNvSpPr>
              <a:spLocks noChangeArrowheads="1"/>
            </p:cNvSpPr>
            <p:nvPr/>
          </p:nvSpPr>
          <p:spPr bwMode="auto">
            <a:xfrm>
              <a:off x="3275855" y="165288"/>
              <a:ext cx="2448273" cy="687477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20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en-US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72" name="AutoShape 24"/>
            <p:cNvSpPr>
              <a:spLocks noChangeArrowheads="1"/>
            </p:cNvSpPr>
            <p:nvPr/>
          </p:nvSpPr>
          <p:spPr bwMode="auto">
            <a:xfrm>
              <a:off x="7228313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futurs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174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 descr=" 3"/>
          <p:cNvSpPr>
            <a:spLocks noGrp="1"/>
          </p:cNvSpPr>
          <p:nvPr>
            <p:ph idx="1"/>
          </p:nvPr>
        </p:nvSpPr>
        <p:spPr>
          <a:xfrm>
            <a:off x="107503" y="4330904"/>
            <a:ext cx="6120681" cy="2202620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r>
              <a:rPr lang="fr-FR" sz="3000" b="1" dirty="0" smtClean="0">
                <a:solidFill>
                  <a:srgbClr val="A5A5A5">
                    <a:lumMod val="50000"/>
                  </a:srgbClr>
                </a:solidFill>
                <a:latin typeface="Calibri"/>
              </a:rPr>
              <a:t>Breakdown</a:t>
            </a:r>
            <a:r>
              <a:rPr lang="fr-FR" sz="2200" dirty="0" smtClean="0">
                <a:solidFill>
                  <a:srgbClr val="A5A5A5">
                    <a:lumMod val="50000"/>
                  </a:srgbClr>
                </a:solidFill>
                <a:latin typeface="Calibri"/>
              </a:rPr>
              <a:t>:</a:t>
            </a:r>
          </a:p>
          <a:p>
            <a:pPr marL="342900" lvl="1" indent="0">
              <a:buNone/>
            </a:pPr>
            <a:r>
              <a:rPr lang="fr-FR" sz="2600" dirty="0" smtClean="0">
                <a:solidFill>
                  <a:srgbClr val="A5A5A5">
                    <a:lumMod val="50000"/>
                  </a:srgbClr>
                </a:solidFill>
                <a:latin typeface="Calibri"/>
              </a:rPr>
              <a:t>Déviation par rapport aux étapes prévues dans le processus de planification.</a:t>
            </a:r>
            <a:endParaRPr lang="fr-FR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2000" dirty="0" smtClean="0">
                <a:solidFill>
                  <a:srgbClr val="A5A5A5">
                    <a:lumMod val="50000"/>
                  </a:srgbClr>
                </a:solidFill>
                <a:latin typeface="Calibri"/>
              </a:rPr>
              <a:t>Modélisation incomplète du système.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2000" dirty="0" smtClean="0">
                <a:solidFill>
                  <a:srgbClr val="A5A5A5">
                    <a:lumMod val="50000"/>
                  </a:srgbClr>
                </a:solidFill>
                <a:latin typeface="Calibri"/>
              </a:rPr>
              <a:t>Environnement dynamique</a:t>
            </a:r>
            <a:r>
              <a:rPr lang="fr-FR" sz="2550" dirty="0" smtClean="0">
                <a:solidFill>
                  <a:srgbClr val="A5A5A5">
                    <a:lumMod val="50000"/>
                  </a:srgbClr>
                </a:solidFill>
                <a:latin typeface="Calibri"/>
              </a:rPr>
              <a:t>.</a:t>
            </a:r>
          </a:p>
          <a:p>
            <a:endParaRPr lang="fr-F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Arrondir un rectangle avec un coin diagonal 3" descr=" 4"/>
          <p:cNvSpPr/>
          <p:nvPr/>
        </p:nvSpPr>
        <p:spPr>
          <a:xfrm>
            <a:off x="6499048" y="2995887"/>
            <a:ext cx="1440160" cy="576064"/>
          </a:xfrm>
          <a:prstGeom prst="round2Diag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Contrôleur</a:t>
            </a:r>
          </a:p>
        </p:txBody>
      </p:sp>
      <p:cxnSp>
        <p:nvCxnSpPr>
          <p:cNvPr id="6" name="Connecteur en angle 5" descr=" 6"/>
          <p:cNvCxnSpPr/>
          <p:nvPr/>
        </p:nvCxnSpPr>
        <p:spPr>
          <a:xfrm>
            <a:off x="4429934" y="2731988"/>
            <a:ext cx="2958360" cy="263899"/>
          </a:xfrm>
          <a:prstGeom prst="bentConnector3">
            <a:avLst>
              <a:gd name="adj1" fmla="val 100285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numéro de diapositive 12" descr=" 13"/>
          <p:cNvSpPr>
            <a:spLocks noGrp="1"/>
          </p:cNvSpPr>
          <p:nvPr>
            <p:ph type="sldNum" sz="quarter" idx="12"/>
          </p:nvPr>
        </p:nvSpPr>
        <p:spPr>
          <a:xfrm>
            <a:off x="6395462" y="5562392"/>
            <a:ext cx="2057400" cy="365125"/>
          </a:xfrm>
        </p:spPr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4</a:t>
            </a:r>
            <a:endParaRPr lang="fr-FR" sz="1200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54" name="Connecteur en angle 53" descr=" 14"/>
          <p:cNvCxnSpPr>
            <a:stCxn id="64" idx="1"/>
          </p:cNvCxnSpPr>
          <p:nvPr/>
        </p:nvCxnSpPr>
        <p:spPr>
          <a:xfrm rot="10800000">
            <a:off x="6499048" y="3283920"/>
            <a:ext cx="189344" cy="763409"/>
          </a:xfrm>
          <a:prstGeom prst="bentConnector3">
            <a:avLst>
              <a:gd name="adj1" fmla="val 38919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 descr=" 12"/>
          <p:cNvSpPr/>
          <p:nvPr/>
        </p:nvSpPr>
        <p:spPr>
          <a:xfrm rot="16200000">
            <a:off x="5471079" y="3545390"/>
            <a:ext cx="758626" cy="2340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FF0000"/>
                </a:solidFill>
              </a:rPr>
              <a:t>Echec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56" name="Connecteur en angle 55" descr=" 10"/>
          <p:cNvCxnSpPr>
            <a:stCxn id="64" idx="3"/>
          </p:cNvCxnSpPr>
          <p:nvPr/>
        </p:nvCxnSpPr>
        <p:spPr>
          <a:xfrm flipV="1">
            <a:off x="7731213" y="3283919"/>
            <a:ext cx="207995" cy="763409"/>
          </a:xfrm>
          <a:prstGeom prst="bentConnector3">
            <a:avLst>
              <a:gd name="adj1" fmla="val 404159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Rectangle 56" descr=" 11"/>
          <p:cNvSpPr/>
          <p:nvPr/>
        </p:nvSpPr>
        <p:spPr>
          <a:xfrm rot="5400000">
            <a:off x="8285767" y="3551013"/>
            <a:ext cx="758626" cy="2340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70AD47"/>
                </a:solidFill>
              </a:rPr>
              <a:t>Succès</a:t>
            </a:r>
            <a:endParaRPr lang="fr-FR" dirty="0">
              <a:solidFill>
                <a:srgbClr val="70AD47"/>
              </a:solidFill>
            </a:endParaRPr>
          </a:p>
        </p:txBody>
      </p:sp>
      <p:pic>
        <p:nvPicPr>
          <p:cNvPr id="58" name="Picture 2" descr=" 6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737" y="5198507"/>
            <a:ext cx="682781" cy="67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Arrondir un rectangle avec un coin diagonal 58" descr=" 63"/>
          <p:cNvSpPr/>
          <p:nvPr/>
        </p:nvSpPr>
        <p:spPr>
          <a:xfrm>
            <a:off x="7277634" y="4768146"/>
            <a:ext cx="1250107" cy="293049"/>
          </a:xfrm>
          <a:prstGeom prst="round2Diag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prstClr val="black"/>
                </a:solidFill>
              </a:rPr>
              <a:t>Etat courant</a:t>
            </a:r>
          </a:p>
        </p:txBody>
      </p:sp>
      <p:sp>
        <p:nvSpPr>
          <p:cNvPr id="60" name="Rectangle 59"/>
          <p:cNvSpPr/>
          <p:nvPr/>
        </p:nvSpPr>
        <p:spPr>
          <a:xfrm rot="16200000">
            <a:off x="6610946" y="4548499"/>
            <a:ext cx="9403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dirty="0">
                <a:solidFill>
                  <a:srgbClr val="00B0F0"/>
                </a:solidFill>
              </a:rPr>
              <a:t>Exécuter(Ai)</a:t>
            </a:r>
          </a:p>
        </p:txBody>
      </p:sp>
      <p:cxnSp>
        <p:nvCxnSpPr>
          <p:cNvPr id="62" name="Connecteur droit avec flèche 61" descr=" 8"/>
          <p:cNvCxnSpPr>
            <a:stCxn id="4" idx="1"/>
            <a:endCxn id="58" idx="0"/>
          </p:cNvCxnSpPr>
          <p:nvPr/>
        </p:nvCxnSpPr>
        <p:spPr>
          <a:xfrm>
            <a:off x="7219128" y="3571951"/>
            <a:ext cx="0" cy="162655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 descr=" 9"/>
          <p:cNvSpPr/>
          <p:nvPr/>
        </p:nvSpPr>
        <p:spPr>
          <a:xfrm>
            <a:off x="6688392" y="3915948"/>
            <a:ext cx="1042821" cy="26276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prstClr val="black"/>
                </a:solidFill>
              </a:rPr>
              <a:t>Observer</a:t>
            </a:r>
          </a:p>
        </p:txBody>
      </p:sp>
      <p:grpSp>
        <p:nvGrpSpPr>
          <p:cNvPr id="66" name="Groupe 65"/>
          <p:cNvGrpSpPr/>
          <p:nvPr/>
        </p:nvGrpSpPr>
        <p:grpSpPr>
          <a:xfrm>
            <a:off x="4860032" y="2520384"/>
            <a:ext cx="1696965" cy="393620"/>
            <a:chOff x="3635019" y="2202721"/>
            <a:chExt cx="1441037" cy="393619"/>
          </a:xfrm>
        </p:grpSpPr>
        <p:sp>
          <p:nvSpPr>
            <p:cNvPr id="68" name="Ellipse 67"/>
            <p:cNvSpPr/>
            <p:nvPr/>
          </p:nvSpPr>
          <p:spPr>
            <a:xfrm>
              <a:off x="3635019" y="2202721"/>
              <a:ext cx="1441037" cy="393619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prstClr val="white"/>
                </a:solidFill>
              </a:endParaRPr>
            </a:p>
          </p:txBody>
        </p:sp>
        <p:sp>
          <p:nvSpPr>
            <p:cNvPr id="69" name="ZoneTexte 68"/>
            <p:cNvSpPr txBox="1"/>
            <p:nvPr/>
          </p:nvSpPr>
          <p:spPr>
            <a:xfrm>
              <a:off x="3695986" y="2266079"/>
              <a:ext cx="1319102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>
                  <a:solidFill>
                    <a:prstClr val="white"/>
                  </a:solidFill>
                </a:rPr>
                <a:t>Plan={A1,A2,…,An}</a:t>
              </a:r>
            </a:p>
          </p:txBody>
        </p:sp>
      </p:grpSp>
      <p:grpSp>
        <p:nvGrpSpPr>
          <p:cNvPr id="35" name="Groupe 34"/>
          <p:cNvGrpSpPr/>
          <p:nvPr/>
        </p:nvGrpSpPr>
        <p:grpSpPr>
          <a:xfrm>
            <a:off x="35496" y="165288"/>
            <a:ext cx="9073008" cy="687477"/>
            <a:chOff x="35496" y="165288"/>
            <a:chExt cx="9073008" cy="687477"/>
          </a:xfrm>
        </p:grpSpPr>
        <p:grpSp>
          <p:nvGrpSpPr>
            <p:cNvPr id="37" name="Groupe 36"/>
            <p:cNvGrpSpPr/>
            <p:nvPr/>
          </p:nvGrpSpPr>
          <p:grpSpPr>
            <a:xfrm>
              <a:off x="35496" y="165288"/>
              <a:ext cx="9073008" cy="687477"/>
              <a:chOff x="35496" y="165288"/>
              <a:chExt cx="9073008" cy="687477"/>
            </a:xfrm>
          </p:grpSpPr>
          <p:sp>
            <p:nvSpPr>
              <p:cNvPr id="39" name="AutoShape 24"/>
              <p:cNvSpPr>
                <a:spLocks noChangeArrowheads="1"/>
              </p:cNvSpPr>
              <p:nvPr/>
            </p:nvSpPr>
            <p:spPr bwMode="auto">
              <a:xfrm>
                <a:off x="5508104" y="299109"/>
                <a:ext cx="1880190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Mise en œuvre</a:t>
                </a:r>
              </a:p>
            </p:txBody>
          </p:sp>
          <p:sp>
            <p:nvSpPr>
              <p:cNvPr id="40" name="AutoShape 24"/>
              <p:cNvSpPr>
                <a:spLocks noChangeArrowheads="1"/>
              </p:cNvSpPr>
              <p:nvPr/>
            </p:nvSpPr>
            <p:spPr bwMode="auto">
              <a:xfrm>
                <a:off x="35496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6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Background</a:t>
                </a:r>
              </a:p>
            </p:txBody>
          </p:sp>
          <p:sp>
            <p:nvSpPr>
              <p:cNvPr id="41" name="AutoShape 24"/>
              <p:cNvSpPr>
                <a:spLocks noChangeArrowheads="1"/>
              </p:cNvSpPr>
              <p:nvPr/>
            </p:nvSpPr>
            <p:spPr bwMode="auto">
              <a:xfrm>
                <a:off x="1547664" y="165288"/>
                <a:ext cx="2448273" cy="687477"/>
              </a:xfrm>
              <a:prstGeom prst="chevron">
                <a:avLst>
                  <a:gd name="adj" fmla="val 65204"/>
                </a:avLst>
              </a:prstGeom>
              <a:solidFill>
                <a:srgbClr val="00B0F0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en-US" sz="1600" b="1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Problématique</a:t>
                </a:r>
              </a:p>
            </p:txBody>
          </p:sp>
          <p:sp>
            <p:nvSpPr>
              <p:cNvPr id="42" name="AutoShape 24"/>
              <p:cNvSpPr>
                <a:spLocks noChangeArrowheads="1"/>
              </p:cNvSpPr>
              <p:nvPr/>
            </p:nvSpPr>
            <p:spPr bwMode="auto">
              <a:xfrm>
                <a:off x="7228313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Travaux futurs</a:t>
                </a:r>
              </a:p>
            </p:txBody>
          </p:sp>
        </p:grpSp>
        <p:sp>
          <p:nvSpPr>
            <p:cNvPr id="38" name="AutoShape 24"/>
            <p:cNvSpPr>
              <a:spLocks noChangeArrowheads="1"/>
            </p:cNvSpPr>
            <p:nvPr/>
          </p:nvSpPr>
          <p:spPr bwMode="auto">
            <a:xfrm>
              <a:off x="3813129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14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611560" y="800241"/>
            <a:ext cx="7886700" cy="1325563"/>
          </a:xfrm>
        </p:spPr>
        <p:txBody>
          <a:bodyPr/>
          <a:lstStyle/>
          <a:p>
            <a:r>
              <a:rPr lang="fr-FR" dirty="0" smtClean="0"/>
              <a:t>Contexte: planification et exécution de plans</a:t>
            </a:r>
            <a:endParaRPr lang="fr-FR" dirty="0"/>
          </a:p>
        </p:txBody>
      </p:sp>
      <p:grpSp>
        <p:nvGrpSpPr>
          <p:cNvPr id="14" name="Groupe 13"/>
          <p:cNvGrpSpPr/>
          <p:nvPr/>
        </p:nvGrpSpPr>
        <p:grpSpPr>
          <a:xfrm>
            <a:off x="133883" y="2205247"/>
            <a:ext cx="4564162" cy="1378783"/>
            <a:chOff x="251521" y="2205247"/>
            <a:chExt cx="4564162" cy="1378783"/>
          </a:xfrm>
        </p:grpSpPr>
        <p:sp>
          <p:nvSpPr>
            <p:cNvPr id="46" name="Arrondir un rectangle avec un coin diagonal 45"/>
            <p:cNvSpPr/>
            <p:nvPr/>
          </p:nvSpPr>
          <p:spPr>
            <a:xfrm>
              <a:off x="251521" y="2205247"/>
              <a:ext cx="4564162" cy="1378783"/>
            </a:xfrm>
            <a:prstGeom prst="round2Diag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897270" y="2629531"/>
              <a:ext cx="1650302" cy="85751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prstClr val="white"/>
                  </a:solidFill>
                </a:rPr>
                <a:t>Raisonnement sur les actions et le changement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889438" y="2249385"/>
              <a:ext cx="1658134" cy="33263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prstClr val="white"/>
                  </a:solidFill>
                </a:rPr>
                <a:t>Planificateur</a:t>
              </a:r>
              <a:endParaRPr lang="fr-FR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47" name="Groupe 46"/>
            <p:cNvGrpSpPr/>
            <p:nvPr/>
          </p:nvGrpSpPr>
          <p:grpSpPr>
            <a:xfrm>
              <a:off x="441166" y="2497768"/>
              <a:ext cx="1746226" cy="785310"/>
              <a:chOff x="1166090" y="2514801"/>
              <a:chExt cx="1809639" cy="894038"/>
            </a:xfrm>
          </p:grpSpPr>
          <p:sp>
            <p:nvSpPr>
              <p:cNvPr id="48" name="Ellipse 47"/>
              <p:cNvSpPr/>
              <p:nvPr/>
            </p:nvSpPr>
            <p:spPr>
              <a:xfrm>
                <a:off x="1166090" y="2514801"/>
                <a:ext cx="1809639" cy="89403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ZoneTexte 48"/>
              <p:cNvSpPr txBox="1"/>
              <p:nvPr/>
            </p:nvSpPr>
            <p:spPr>
              <a:xfrm>
                <a:off x="1274313" y="2633836"/>
                <a:ext cx="1701416" cy="5956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prstClr val="white">
                        <a:lumMod val="95000"/>
                      </a:prstClr>
                    </a:solidFill>
                  </a:rPr>
                  <a:t>Ensemble d’ états </a:t>
                </a:r>
              </a:p>
              <a:p>
                <a:pPr algn="ctr"/>
                <a:r>
                  <a:rPr lang="fr-FR" sz="1400" dirty="0">
                    <a:solidFill>
                      <a:prstClr val="white">
                        <a:lumMod val="95000"/>
                      </a:prstClr>
                    </a:solidFill>
                  </a:rPr>
                  <a:t>du monde + Actions</a:t>
                </a:r>
              </a:p>
            </p:txBody>
          </p:sp>
        </p:grpSp>
        <p:sp>
          <p:nvSpPr>
            <p:cNvPr id="50" name="ZoneTexte 49"/>
            <p:cNvSpPr txBox="1"/>
            <p:nvPr/>
          </p:nvSpPr>
          <p:spPr>
            <a:xfrm>
              <a:off x="272733" y="3264174"/>
              <a:ext cx="2187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>
                  <a:solidFill>
                    <a:prstClr val="white">
                      <a:lumMod val="50000"/>
                    </a:prstClr>
                  </a:solidFill>
                </a:rPr>
                <a:t>Domaine de connaissances</a:t>
              </a:r>
            </a:p>
          </p:txBody>
        </p:sp>
      </p:grpSp>
      <p:sp>
        <p:nvSpPr>
          <p:cNvPr id="61" name="Flèche vers le bas 60"/>
          <p:cNvSpPr/>
          <p:nvPr/>
        </p:nvSpPr>
        <p:spPr>
          <a:xfrm rot="16200000">
            <a:off x="2209604" y="2630750"/>
            <a:ext cx="456010" cy="483746"/>
          </a:xfrm>
          <a:prstGeom prst="down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black"/>
              </a:solidFill>
            </a:endParaRPr>
          </a:p>
        </p:txBody>
      </p:sp>
      <p:cxnSp>
        <p:nvCxnSpPr>
          <p:cNvPr id="45" name="Connecteur en angle 44" descr=" 19"/>
          <p:cNvCxnSpPr>
            <a:stCxn id="4" idx="3"/>
            <a:endCxn id="44" idx="0"/>
          </p:cNvCxnSpPr>
          <p:nvPr/>
        </p:nvCxnSpPr>
        <p:spPr>
          <a:xfrm rot="16200000" flipV="1">
            <a:off x="5036747" y="813505"/>
            <a:ext cx="746502" cy="3618261"/>
          </a:xfrm>
          <a:prstGeom prst="bentConnector3">
            <a:avLst>
              <a:gd name="adj1" fmla="val 130623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Étoile à 7 branches 35" descr=" 17"/>
          <p:cNvSpPr/>
          <p:nvPr/>
        </p:nvSpPr>
        <p:spPr>
          <a:xfrm>
            <a:off x="4735167" y="1753337"/>
            <a:ext cx="2016224" cy="451910"/>
          </a:xfrm>
          <a:prstGeom prst="star7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C00000"/>
                </a:solidFill>
              </a:rPr>
              <a:t>Breakdown</a:t>
            </a:r>
          </a:p>
        </p:txBody>
      </p:sp>
    </p:spTree>
    <p:extLst>
      <p:ext uri="{BB962C8B-B14F-4D97-AF65-F5344CB8AC3E}">
        <p14:creationId xmlns:p14="http://schemas.microsoft.com/office/powerpoint/2010/main" val="46169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>
          <a:xfrm>
            <a:off x="628650" y="941190"/>
            <a:ext cx="7886700" cy="975642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/>
              <a:t>Modèle et algorithme</a:t>
            </a:r>
            <a:endParaRPr lang="fr-FR" sz="2800" b="1" dirty="0"/>
          </a:p>
        </p:txBody>
      </p:sp>
      <p:sp>
        <p:nvSpPr>
          <p:cNvPr id="188" name="Espace réservé du numéro de diapositive 187" descr=" 1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12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90" name="Groupe 189"/>
          <p:cNvGrpSpPr/>
          <p:nvPr/>
        </p:nvGrpSpPr>
        <p:grpSpPr>
          <a:xfrm>
            <a:off x="84448" y="1069133"/>
            <a:ext cx="8954054" cy="5312195"/>
            <a:chOff x="82442" y="332656"/>
            <a:chExt cx="8954054" cy="5312195"/>
          </a:xfrm>
        </p:grpSpPr>
        <p:sp>
          <p:nvSpPr>
            <p:cNvPr id="191" name="Rectangle 190" descr=" 43"/>
            <p:cNvSpPr/>
            <p:nvPr/>
          </p:nvSpPr>
          <p:spPr>
            <a:xfrm>
              <a:off x="2626261" y="3252859"/>
              <a:ext cx="815653" cy="279589"/>
            </a:xfrm>
            <a:prstGeom prst="rect">
              <a:avLst/>
            </a:prstGeom>
            <a:solidFill>
              <a:srgbClr val="70AD47">
                <a:lumMod val="60000"/>
                <a:lumOff val="40000"/>
              </a:srgbClr>
            </a:solidFill>
            <a:ln w="19050" cap="flat" cmpd="sng" algn="ctr">
              <a:solidFill>
                <a:srgbClr val="92D050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fr-FR" sz="1050" b="1" kern="0" dirty="0">
                  <a:solidFill>
                    <a:prstClr val="black"/>
                  </a:solidFill>
                </a:rPr>
                <a:t>At(Obj,R2)</a:t>
              </a:r>
            </a:p>
          </p:txBody>
        </p:sp>
        <p:sp>
          <p:nvSpPr>
            <p:cNvPr id="192" name="Rectangle 191" descr=" 44"/>
            <p:cNvSpPr/>
            <p:nvPr/>
          </p:nvSpPr>
          <p:spPr>
            <a:xfrm>
              <a:off x="1547724" y="3252858"/>
              <a:ext cx="996867" cy="278793"/>
            </a:xfrm>
            <a:prstGeom prst="rect">
              <a:avLst/>
            </a:prstGeom>
            <a:solidFill>
              <a:srgbClr val="70AD47">
                <a:lumMod val="60000"/>
                <a:lumOff val="40000"/>
              </a:srgbClr>
            </a:solidFill>
            <a:ln w="19050" cap="flat" cmpd="sng" algn="ctr">
              <a:solidFill>
                <a:srgbClr val="92D050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050" b="1" kern="0" dirty="0" err="1">
                  <a:solidFill>
                    <a:prstClr val="black"/>
                  </a:solidFill>
                </a:rPr>
                <a:t>isOpen</a:t>
              </a:r>
              <a:r>
                <a:rPr lang="en-US" sz="1050" b="1" kern="0" dirty="0">
                  <a:solidFill>
                    <a:prstClr val="black"/>
                  </a:solidFill>
                </a:rPr>
                <a:t>(Door)</a:t>
              </a:r>
              <a:endParaRPr lang="fr-FR" sz="1050" b="1" kern="0" dirty="0">
                <a:solidFill>
                  <a:prstClr val="black"/>
                </a:solidFill>
              </a:endParaRPr>
            </a:p>
            <a:p>
              <a:pPr algn="ctr">
                <a:defRPr/>
              </a:pPr>
              <a:r>
                <a:rPr lang="fr-FR" sz="1050" b="1" kern="0" dirty="0">
                  <a:solidFill>
                    <a:prstClr val="black"/>
                  </a:solidFill>
                </a:rPr>
                <a:t>At(Obj,R1)</a:t>
              </a:r>
            </a:p>
          </p:txBody>
        </p:sp>
        <p:sp>
          <p:nvSpPr>
            <p:cNvPr id="193" name="Rectangle 192" descr=" 87"/>
            <p:cNvSpPr/>
            <p:nvPr/>
          </p:nvSpPr>
          <p:spPr>
            <a:xfrm>
              <a:off x="898465" y="2084053"/>
              <a:ext cx="6349703" cy="271309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fr-FR" kern="0">
                <a:solidFill>
                  <a:prstClr val="white"/>
                </a:solidFill>
              </a:endParaRPr>
            </a:p>
          </p:txBody>
        </p:sp>
        <p:sp>
          <p:nvSpPr>
            <p:cNvPr id="194" name="Organigramme : Terminateur 193" descr=" 88"/>
            <p:cNvSpPr/>
            <p:nvPr/>
          </p:nvSpPr>
          <p:spPr>
            <a:xfrm>
              <a:off x="1500179" y="2390338"/>
              <a:ext cx="2135717" cy="346867"/>
            </a:xfrm>
            <a:prstGeom prst="flowChartTerminator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05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Move (</a:t>
              </a:r>
              <a:r>
                <a:rPr lang="en-US" sz="1050" b="1" kern="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Obj</a:t>
              </a:r>
              <a:r>
                <a:rPr lang="en-US" sz="105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, R1, R2, Door)</a:t>
              </a:r>
              <a:endParaRPr lang="fr-FR" sz="1200" kern="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95" name="Connecteur droit avec flèche 194" descr=" 89"/>
            <p:cNvCxnSpPr>
              <a:stCxn id="194" idx="2"/>
              <a:endCxn id="196" idx="0"/>
            </p:cNvCxnSpPr>
            <p:nvPr/>
          </p:nvCxnSpPr>
          <p:spPr>
            <a:xfrm flipH="1">
              <a:off x="2544591" y="2737205"/>
              <a:ext cx="23447" cy="865319"/>
            </a:xfrm>
            <a:prstGeom prst="straightConnector1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  <a:tailEnd type="none"/>
            </a:ln>
            <a:effectLst/>
          </p:spPr>
        </p:cxnSp>
        <p:sp>
          <p:nvSpPr>
            <p:cNvPr id="196" name="Organigramme : Terminateur 195" descr=" 90"/>
            <p:cNvSpPr/>
            <p:nvPr/>
          </p:nvSpPr>
          <p:spPr>
            <a:xfrm>
              <a:off x="1525294" y="3602524"/>
              <a:ext cx="2038594" cy="343533"/>
            </a:xfrm>
            <a:prstGeom prst="flowChartTerminator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050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Walk (Room1, Room2, Door)</a:t>
              </a:r>
              <a:endParaRPr lang="fr-FR" sz="1200" kern="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7" name="Organigramme : Terminateur 196" descr=" 91"/>
            <p:cNvSpPr/>
            <p:nvPr/>
          </p:nvSpPr>
          <p:spPr>
            <a:xfrm>
              <a:off x="3653425" y="3604800"/>
              <a:ext cx="1350623" cy="325979"/>
            </a:xfrm>
            <a:prstGeom prst="flowChartTerminator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100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Put-down (</a:t>
              </a:r>
              <a:r>
                <a:rPr lang="en-US" sz="1100" kern="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Obj</a:t>
              </a:r>
              <a:r>
                <a:rPr lang="en-US" sz="1100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)</a:t>
              </a:r>
              <a:r>
                <a:rPr lang="en-US" sz="1400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fr-FR" sz="1400" kern="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8" name="Organigramme : Terminateur 197" descr=" 92"/>
            <p:cNvSpPr/>
            <p:nvPr/>
          </p:nvSpPr>
          <p:spPr>
            <a:xfrm>
              <a:off x="82442" y="3630786"/>
              <a:ext cx="1321205" cy="315271"/>
            </a:xfrm>
            <a:prstGeom prst="flowChartTerminator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100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Pick-up (</a:t>
              </a:r>
              <a:r>
                <a:rPr lang="en-US" sz="1100" kern="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Obj</a:t>
              </a:r>
              <a:r>
                <a:rPr lang="en-US" sz="1100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)</a:t>
              </a:r>
              <a:r>
                <a:rPr lang="en-US" sz="1400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fr-FR" sz="1400" kern="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99" name="Connecteur droit avec flèche 198" descr=" 93"/>
            <p:cNvCxnSpPr>
              <a:stCxn id="194" idx="2"/>
              <a:endCxn id="198" idx="0"/>
            </p:cNvCxnSpPr>
            <p:nvPr/>
          </p:nvCxnSpPr>
          <p:spPr>
            <a:xfrm flipH="1">
              <a:off x="743045" y="2737205"/>
              <a:ext cx="1824993" cy="893581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200" name="Connecteur droit avec flèche 199" descr=" 94"/>
            <p:cNvCxnSpPr>
              <a:stCxn id="194" idx="2"/>
              <a:endCxn id="197" idx="0"/>
            </p:cNvCxnSpPr>
            <p:nvPr/>
          </p:nvCxnSpPr>
          <p:spPr>
            <a:xfrm>
              <a:off x="2568038" y="2737205"/>
              <a:ext cx="1760699" cy="86759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none"/>
            </a:ln>
            <a:effectLst/>
          </p:spPr>
        </p:cxnSp>
        <p:sp>
          <p:nvSpPr>
            <p:cNvPr id="201" name="Organigramme : Terminateur 200" descr=" 95"/>
            <p:cNvSpPr/>
            <p:nvPr/>
          </p:nvSpPr>
          <p:spPr>
            <a:xfrm>
              <a:off x="3251882" y="1362351"/>
              <a:ext cx="2126552" cy="358528"/>
            </a:xfrm>
            <a:prstGeom prst="flowChartTerminator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400" b="1" kern="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Move&amp;paint</a:t>
              </a:r>
              <a:r>
                <a:rPr lang="en-US" sz="14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 (</a:t>
              </a:r>
              <a:r>
                <a:rPr lang="en-US" sz="1400" b="1" kern="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Obj</a:t>
              </a:r>
              <a:r>
                <a:rPr lang="en-US" sz="14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)</a:t>
              </a:r>
              <a:endParaRPr lang="fr-FR" sz="1600" kern="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02" name="Connecteur droit 201" descr=" 96"/>
            <p:cNvCxnSpPr>
              <a:stCxn id="201" idx="2"/>
              <a:endCxn id="194" idx="0"/>
            </p:cNvCxnSpPr>
            <p:nvPr/>
          </p:nvCxnSpPr>
          <p:spPr>
            <a:xfrm flipH="1">
              <a:off x="2568038" y="1720879"/>
              <a:ext cx="1747120" cy="66945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03" name="Connecteur droit 202" descr=" 98"/>
            <p:cNvCxnSpPr>
              <a:stCxn id="201" idx="2"/>
              <a:endCxn id="224" idx="0"/>
            </p:cNvCxnSpPr>
            <p:nvPr/>
          </p:nvCxnSpPr>
          <p:spPr>
            <a:xfrm>
              <a:off x="4315158" y="1720879"/>
              <a:ext cx="1879589" cy="66945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204" name="Groupe 203" descr=" 99"/>
            <p:cNvGrpSpPr/>
            <p:nvPr/>
          </p:nvGrpSpPr>
          <p:grpSpPr>
            <a:xfrm>
              <a:off x="5378434" y="2737204"/>
              <a:ext cx="1614185" cy="1195852"/>
              <a:chOff x="5614364" y="3668274"/>
              <a:chExt cx="1614185" cy="1195852"/>
            </a:xfrm>
          </p:grpSpPr>
          <p:grpSp>
            <p:nvGrpSpPr>
              <p:cNvPr id="227" name="Groupe 226"/>
              <p:cNvGrpSpPr/>
              <p:nvPr/>
            </p:nvGrpSpPr>
            <p:grpSpPr>
              <a:xfrm>
                <a:off x="5614364" y="3668274"/>
                <a:ext cx="1614185" cy="1193574"/>
                <a:chOff x="614514" y="-653150"/>
                <a:chExt cx="1683664" cy="1258284"/>
              </a:xfrm>
            </p:grpSpPr>
            <p:sp>
              <p:nvSpPr>
                <p:cNvPr id="229" name="Organigramme : Terminateur 228"/>
                <p:cNvSpPr/>
                <p:nvPr/>
              </p:nvSpPr>
              <p:spPr>
                <a:xfrm>
                  <a:off x="1771172" y="288878"/>
                  <a:ext cx="527006" cy="316256"/>
                </a:xfrm>
                <a:prstGeom prst="flowChartTerminator">
                  <a:avLst/>
                </a:prstGeom>
                <a:solidFill>
                  <a:sysClr val="window" lastClr="FFFFFF"/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r>
                    <a:rPr lang="en-US" sz="1000" kern="0">
                      <a:solidFill>
                        <a:prstClr val="black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fr-FR" sz="1000" kern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30" name="Organigramme : Terminateur 229"/>
                <p:cNvSpPr/>
                <p:nvPr/>
              </p:nvSpPr>
              <p:spPr>
                <a:xfrm>
                  <a:off x="614514" y="269216"/>
                  <a:ext cx="570688" cy="328182"/>
                </a:xfrm>
                <a:prstGeom prst="flowChartTerminator">
                  <a:avLst/>
                </a:prstGeom>
                <a:solidFill>
                  <a:sysClr val="window" lastClr="FFFFFF"/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r>
                    <a:rPr lang="en-US" sz="1000" kern="0">
                      <a:solidFill>
                        <a:prstClr val="black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fr-FR" sz="1000" kern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cxnSp>
              <p:nvCxnSpPr>
                <p:cNvPr id="231" name="Connecteur droit avec flèche 230"/>
                <p:cNvCxnSpPr>
                  <a:stCxn id="224" idx="2"/>
                  <a:endCxn id="230" idx="0"/>
                </p:cNvCxnSpPr>
                <p:nvPr/>
              </p:nvCxnSpPr>
              <p:spPr>
                <a:xfrm flipH="1">
                  <a:off x="899858" y="-653150"/>
                  <a:ext cx="566105" cy="922366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none"/>
                </a:ln>
                <a:effectLst/>
              </p:spPr>
            </p:cxnSp>
            <p:cxnSp>
              <p:nvCxnSpPr>
                <p:cNvPr id="232" name="Connecteur droit avec flèche 231"/>
                <p:cNvCxnSpPr>
                  <a:stCxn id="224" idx="2"/>
                  <a:endCxn id="229" idx="0"/>
                </p:cNvCxnSpPr>
                <p:nvPr/>
              </p:nvCxnSpPr>
              <p:spPr>
                <a:xfrm>
                  <a:off x="1465963" y="-653150"/>
                  <a:ext cx="568712" cy="942028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none"/>
                </a:ln>
                <a:effectLst/>
              </p:spPr>
            </p:cxnSp>
          </p:grpSp>
          <p:sp>
            <p:nvSpPr>
              <p:cNvPr id="228" name="Rectangle 227"/>
              <p:cNvSpPr/>
              <p:nvPr/>
            </p:nvSpPr>
            <p:spPr>
              <a:xfrm>
                <a:off x="6189475" y="4530771"/>
                <a:ext cx="488599" cy="33335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fr-FR" sz="1200" b="1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…</a:t>
                </a:r>
                <a:endParaRPr lang="fr-FR" sz="10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205" name="Organigramme : Préparation 204" descr=" 109"/>
            <p:cNvSpPr/>
            <p:nvPr/>
          </p:nvSpPr>
          <p:spPr>
            <a:xfrm>
              <a:off x="3348034" y="1440462"/>
              <a:ext cx="219075" cy="188338"/>
            </a:xfrm>
            <a:prstGeom prst="flowChartPreparation">
              <a:avLst/>
            </a:prstGeom>
            <a:solidFill>
              <a:srgbClr val="00B05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kern="0">
                <a:solidFill>
                  <a:prstClr val="black"/>
                </a:solidFill>
              </a:endParaRPr>
            </a:p>
          </p:txBody>
        </p:sp>
        <p:sp>
          <p:nvSpPr>
            <p:cNvPr id="206" name="Organigramme : Préparation 205" descr=" 110"/>
            <p:cNvSpPr/>
            <p:nvPr/>
          </p:nvSpPr>
          <p:spPr>
            <a:xfrm>
              <a:off x="5056923" y="1440462"/>
              <a:ext cx="219075" cy="188338"/>
            </a:xfrm>
            <a:prstGeom prst="flowChartPreparation">
              <a:avLst/>
            </a:prstGeom>
            <a:solidFill>
              <a:srgbClr val="00B05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kern="0">
                <a:solidFill>
                  <a:prstClr val="black"/>
                </a:solidFill>
              </a:endParaRPr>
            </a:p>
          </p:txBody>
        </p:sp>
        <p:sp>
          <p:nvSpPr>
            <p:cNvPr id="207" name="Organigramme : Préparation 206" descr=" 111"/>
            <p:cNvSpPr/>
            <p:nvPr/>
          </p:nvSpPr>
          <p:spPr>
            <a:xfrm>
              <a:off x="1545658" y="2474389"/>
              <a:ext cx="219075" cy="188338"/>
            </a:xfrm>
            <a:prstGeom prst="flowChartPreparation">
              <a:avLst/>
            </a:prstGeom>
            <a:solidFill>
              <a:srgbClr val="00B05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kern="0">
                <a:solidFill>
                  <a:prstClr val="black"/>
                </a:solidFill>
              </a:endParaRPr>
            </a:p>
          </p:txBody>
        </p:sp>
        <p:sp>
          <p:nvSpPr>
            <p:cNvPr id="208" name="Organigramme : Préparation 207" descr=" 112"/>
            <p:cNvSpPr/>
            <p:nvPr/>
          </p:nvSpPr>
          <p:spPr>
            <a:xfrm>
              <a:off x="3344813" y="2474958"/>
              <a:ext cx="219075" cy="188338"/>
            </a:xfrm>
            <a:prstGeom prst="flowChartPreparation">
              <a:avLst/>
            </a:prstGeom>
            <a:solidFill>
              <a:srgbClr val="00B05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kern="0">
                <a:solidFill>
                  <a:prstClr val="black"/>
                </a:solidFill>
              </a:endParaRPr>
            </a:p>
          </p:txBody>
        </p:sp>
        <p:grpSp>
          <p:nvGrpSpPr>
            <p:cNvPr id="209" name="Groupe 208"/>
            <p:cNvGrpSpPr/>
            <p:nvPr/>
          </p:nvGrpSpPr>
          <p:grpSpPr>
            <a:xfrm>
              <a:off x="5297214" y="2390337"/>
              <a:ext cx="1795066" cy="346867"/>
              <a:chOff x="5116100" y="2472227"/>
              <a:chExt cx="1795066" cy="346867"/>
            </a:xfrm>
          </p:grpSpPr>
          <p:sp>
            <p:nvSpPr>
              <p:cNvPr id="224" name="Organigramme : Terminateur 223" descr=" 97"/>
              <p:cNvSpPr/>
              <p:nvPr/>
            </p:nvSpPr>
            <p:spPr>
              <a:xfrm>
                <a:off x="5116100" y="2472227"/>
                <a:ext cx="1795066" cy="346867"/>
              </a:xfrm>
              <a:prstGeom prst="flowChartTerminator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en-US" sz="1200" b="1" kern="0" dirty="0" err="1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Paint_object</a:t>
                </a:r>
                <a:r>
                  <a:rPr lang="en-US" sz="1200" b="1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:r>
                  <a:rPr lang="en-US" sz="1200" b="1" kern="0" dirty="0" err="1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Obj</a:t>
                </a:r>
                <a:r>
                  <a:rPr lang="en-US" sz="1050" b="1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  <a:endParaRPr lang="fr-FR" sz="1200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25" name="Organigramme : Préparation 224" descr=" 113"/>
              <p:cNvSpPr/>
              <p:nvPr/>
            </p:nvSpPr>
            <p:spPr>
              <a:xfrm>
                <a:off x="5171727" y="2556848"/>
                <a:ext cx="219075" cy="188338"/>
              </a:xfrm>
              <a:prstGeom prst="flowChartPreparation">
                <a:avLst/>
              </a:prstGeom>
              <a:solidFill>
                <a:srgbClr val="00B05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fr-FR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Organigramme : Préparation 225" descr=" 114"/>
              <p:cNvSpPr/>
              <p:nvPr/>
            </p:nvSpPr>
            <p:spPr>
              <a:xfrm>
                <a:off x="6642104" y="2556848"/>
                <a:ext cx="169402" cy="188338"/>
              </a:xfrm>
              <a:prstGeom prst="flowChartPreparation">
                <a:avLst/>
              </a:prstGeom>
              <a:solidFill>
                <a:srgbClr val="00B05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fr-FR" kern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10" name="Organigramme : Préparation 209" descr=" 115"/>
            <p:cNvSpPr/>
            <p:nvPr/>
          </p:nvSpPr>
          <p:spPr>
            <a:xfrm>
              <a:off x="136051" y="3715797"/>
              <a:ext cx="187477" cy="145251"/>
            </a:xfrm>
            <a:prstGeom prst="flowChartPreparation">
              <a:avLst/>
            </a:prstGeom>
            <a:solidFill>
              <a:srgbClr val="00B05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kern="0">
                <a:solidFill>
                  <a:prstClr val="black"/>
                </a:solidFill>
              </a:endParaRPr>
            </a:p>
          </p:txBody>
        </p:sp>
        <p:sp>
          <p:nvSpPr>
            <p:cNvPr id="211" name="Organigramme : Préparation 210" descr=" 116"/>
            <p:cNvSpPr/>
            <p:nvPr/>
          </p:nvSpPr>
          <p:spPr>
            <a:xfrm>
              <a:off x="1177497" y="3715797"/>
              <a:ext cx="154143" cy="145251"/>
            </a:xfrm>
            <a:prstGeom prst="flowChartPreparation">
              <a:avLst/>
            </a:prstGeom>
            <a:solidFill>
              <a:srgbClr val="00B05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kern="0">
                <a:solidFill>
                  <a:prstClr val="black"/>
                </a:solidFill>
              </a:endParaRPr>
            </a:p>
          </p:txBody>
        </p:sp>
        <p:sp>
          <p:nvSpPr>
            <p:cNvPr id="212" name="Organigramme : Préparation 211" descr=" 118"/>
            <p:cNvSpPr/>
            <p:nvPr/>
          </p:nvSpPr>
          <p:spPr>
            <a:xfrm>
              <a:off x="3370922" y="3722181"/>
              <a:ext cx="155246" cy="138867"/>
            </a:xfrm>
            <a:prstGeom prst="flowChartPreparation">
              <a:avLst/>
            </a:prstGeom>
            <a:solidFill>
              <a:srgbClr val="00B05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kern="0">
                <a:solidFill>
                  <a:prstClr val="black"/>
                </a:solidFill>
              </a:endParaRPr>
            </a:p>
          </p:txBody>
        </p:sp>
        <p:sp>
          <p:nvSpPr>
            <p:cNvPr id="213" name="Rectangle 212" descr=" 141"/>
            <p:cNvSpPr/>
            <p:nvPr/>
          </p:nvSpPr>
          <p:spPr>
            <a:xfrm>
              <a:off x="1796479" y="4394812"/>
              <a:ext cx="3098572" cy="447699"/>
            </a:xfrm>
            <a:prstGeom prst="rect">
              <a:avLst/>
            </a:prstGeom>
            <a:solidFill>
              <a:srgbClr val="15FF7F"/>
            </a:solidFill>
            <a:ln w="1905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200" b="1" kern="0" dirty="0">
                  <a:solidFill>
                    <a:prstClr val="black"/>
                  </a:solidFill>
                  <a:latin typeface="Times New Roman"/>
                  <a:ea typeface="Times New Roman"/>
                </a:rPr>
                <a:t>Repair Plan= {Unlock(Door), Open(Door)}</a:t>
              </a:r>
              <a:endParaRPr lang="fr-FR" sz="1600" kern="0" dirty="0">
                <a:solidFill>
                  <a:prstClr val="black"/>
                </a:solidFill>
                <a:latin typeface="Times New Roman"/>
                <a:ea typeface="Times New Roman"/>
              </a:endParaRPr>
            </a:p>
          </p:txBody>
        </p:sp>
        <p:cxnSp>
          <p:nvCxnSpPr>
            <p:cNvPr id="214" name="Connecteur en angle 213" descr=" 142"/>
            <p:cNvCxnSpPr>
              <a:stCxn id="192" idx="1"/>
              <a:endCxn id="213" idx="1"/>
            </p:cNvCxnSpPr>
            <p:nvPr/>
          </p:nvCxnSpPr>
          <p:spPr>
            <a:xfrm rot="10800000" flipH="1" flipV="1">
              <a:off x="1547723" y="3392254"/>
              <a:ext cx="248755" cy="1226407"/>
            </a:xfrm>
            <a:prstGeom prst="bentConnector3">
              <a:avLst>
                <a:gd name="adj1" fmla="val -31548"/>
              </a:avLst>
            </a:prstGeom>
            <a:noFill/>
            <a:ln w="19050" cap="flat" cmpd="sng" algn="ctr">
              <a:solidFill>
                <a:srgbClr val="00B050"/>
              </a:solidFill>
              <a:prstDash val="solid"/>
              <a:miter lim="800000"/>
              <a:headEnd type="stealth"/>
              <a:tailEnd type="none"/>
            </a:ln>
            <a:effectLst/>
          </p:spPr>
        </p:cxnSp>
        <p:sp>
          <p:nvSpPr>
            <p:cNvPr id="215" name="Organigramme : Préparation 214" descr=" 118"/>
            <p:cNvSpPr/>
            <p:nvPr/>
          </p:nvSpPr>
          <p:spPr>
            <a:xfrm>
              <a:off x="1608442" y="3722181"/>
              <a:ext cx="155246" cy="138867"/>
            </a:xfrm>
            <a:prstGeom prst="flowChartPreparation">
              <a:avLst/>
            </a:prstGeom>
            <a:solidFill>
              <a:srgbClr val="00B05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kern="0">
                <a:solidFill>
                  <a:prstClr val="black"/>
                </a:solidFill>
              </a:endParaRPr>
            </a:p>
          </p:txBody>
        </p:sp>
        <p:cxnSp>
          <p:nvCxnSpPr>
            <p:cNvPr id="216" name="Connecteur en angle 215" descr=" 180"/>
            <p:cNvCxnSpPr>
              <a:stCxn id="213" idx="3"/>
              <a:endCxn id="220" idx="1"/>
            </p:cNvCxnSpPr>
            <p:nvPr/>
          </p:nvCxnSpPr>
          <p:spPr>
            <a:xfrm>
              <a:off x="4895051" y="4618662"/>
              <a:ext cx="1844939" cy="452193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00B050"/>
              </a:solidFill>
              <a:prstDash val="sysDash"/>
              <a:miter lim="800000"/>
              <a:headEnd type="stealth"/>
              <a:tailEnd type="none"/>
            </a:ln>
            <a:effectLst/>
          </p:spPr>
        </p:cxnSp>
        <p:sp>
          <p:nvSpPr>
            <p:cNvPr id="217" name="Rectangle 216" descr=" 135"/>
            <p:cNvSpPr/>
            <p:nvPr/>
          </p:nvSpPr>
          <p:spPr>
            <a:xfrm>
              <a:off x="7337048" y="332656"/>
              <a:ext cx="1699448" cy="454932"/>
            </a:xfrm>
            <a:prstGeom prst="rect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fr-FR" b="1" kern="0" dirty="0">
                  <a:solidFill>
                    <a:prstClr val="white"/>
                  </a:solidFill>
                </a:rPr>
                <a:t>DC procédural</a:t>
              </a:r>
            </a:p>
          </p:txBody>
        </p:sp>
        <p:sp>
          <p:nvSpPr>
            <p:cNvPr id="218" name="Rectangle 217" descr=" 136"/>
            <p:cNvSpPr/>
            <p:nvPr/>
          </p:nvSpPr>
          <p:spPr>
            <a:xfrm>
              <a:off x="7337048" y="813382"/>
              <a:ext cx="1699448" cy="1223182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4BACC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400" b="1" kern="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Paint_object</a:t>
              </a:r>
              <a:r>
                <a:rPr lang="en-US" sz="14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(</a:t>
              </a:r>
              <a:r>
                <a:rPr lang="en-US" sz="1400" b="1" kern="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Obj</a:t>
              </a:r>
              <a:r>
                <a:rPr lang="en-US" sz="11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)</a:t>
              </a:r>
              <a:endParaRPr lang="fr-FR" sz="1400" kern="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defRPr/>
              </a:pPr>
              <a:r>
                <a:rPr lang="fr-FR" sz="1400" b="1" kern="0" dirty="0" err="1">
                  <a:solidFill>
                    <a:prstClr val="black"/>
                  </a:solidFill>
                </a:rPr>
                <a:t>Walk</a:t>
              </a:r>
              <a:r>
                <a:rPr lang="fr-FR" sz="1400" b="1" kern="0" dirty="0">
                  <a:solidFill>
                    <a:prstClr val="black"/>
                  </a:solidFill>
                </a:rPr>
                <a:t>(R1,R2,D)</a:t>
              </a:r>
            </a:p>
            <a:p>
              <a:pPr algn="ctr">
                <a:defRPr/>
              </a:pPr>
              <a:r>
                <a:rPr lang="fr-FR" sz="1400" b="1" kern="0" dirty="0" err="1">
                  <a:solidFill>
                    <a:prstClr val="black"/>
                  </a:solidFill>
                </a:rPr>
                <a:t>Unlock</a:t>
              </a:r>
              <a:r>
                <a:rPr lang="fr-FR" sz="1400" b="1" kern="0" dirty="0">
                  <a:solidFill>
                    <a:prstClr val="black"/>
                  </a:solidFill>
                </a:rPr>
                <a:t>(D)</a:t>
              </a:r>
            </a:p>
            <a:p>
              <a:pPr algn="ctr">
                <a:defRPr/>
              </a:pPr>
              <a:r>
                <a:rPr lang="fr-FR" sz="1400" b="1" kern="0" dirty="0">
                  <a:solidFill>
                    <a:prstClr val="black"/>
                  </a:solidFill>
                </a:rPr>
                <a:t>Open(D)</a:t>
              </a:r>
            </a:p>
            <a:p>
              <a:pPr algn="ctr">
                <a:defRPr/>
              </a:pPr>
              <a:r>
                <a:rPr lang="fr-FR" sz="1400" b="1" kern="0" dirty="0">
                  <a:solidFill>
                    <a:prstClr val="black"/>
                  </a:solidFill>
                </a:rPr>
                <a:t>…</a:t>
              </a:r>
            </a:p>
          </p:txBody>
        </p:sp>
        <p:sp>
          <p:nvSpPr>
            <p:cNvPr id="219" name="Rectangle 218" descr=" 135"/>
            <p:cNvSpPr/>
            <p:nvPr/>
          </p:nvSpPr>
          <p:spPr>
            <a:xfrm>
              <a:off x="6739990" y="4041926"/>
              <a:ext cx="2296506" cy="454932"/>
            </a:xfrm>
            <a:prstGeom prst="rect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fr-FR" b="1" kern="0" dirty="0">
                  <a:solidFill>
                    <a:prstClr val="white"/>
                  </a:solidFill>
                </a:rPr>
                <a:t>DC Déclaratif </a:t>
              </a:r>
            </a:p>
          </p:txBody>
        </p:sp>
        <p:sp>
          <p:nvSpPr>
            <p:cNvPr id="220" name="Rectangle 219" descr=" 136"/>
            <p:cNvSpPr/>
            <p:nvPr/>
          </p:nvSpPr>
          <p:spPr>
            <a:xfrm>
              <a:off x="6739990" y="4496858"/>
              <a:ext cx="2296506" cy="1147993"/>
            </a:xfrm>
            <a:prstGeom prst="rect">
              <a:avLst/>
            </a:prstGeom>
            <a:solidFill>
              <a:srgbClr val="70AD47">
                <a:lumMod val="60000"/>
                <a:lumOff val="40000"/>
              </a:srgbClr>
            </a:solidFill>
            <a:ln w="25400" cap="flat" cmpd="sng" algn="ctr">
              <a:solidFill>
                <a:srgbClr val="70AD47">
                  <a:lumMod val="75000"/>
                </a:srgbClr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defRPr/>
              </a:pPr>
              <a:r>
                <a:rPr lang="fr-FR" sz="1200" kern="0" dirty="0" err="1">
                  <a:solidFill>
                    <a:prstClr val="black"/>
                  </a:solidFill>
                </a:rPr>
                <a:t>preconditions</a:t>
              </a:r>
              <a:r>
                <a:rPr lang="fr-FR" sz="1200" kern="0" dirty="0">
                  <a:solidFill>
                    <a:prstClr val="black"/>
                  </a:solidFill>
                </a:rPr>
                <a:t>(</a:t>
              </a:r>
              <a:r>
                <a:rPr lang="fr-FR" sz="1200" kern="0" dirty="0" err="1">
                  <a:solidFill>
                    <a:prstClr val="black"/>
                  </a:solidFill>
                </a:rPr>
                <a:t>unlock</a:t>
              </a:r>
              <a:r>
                <a:rPr lang="fr-FR" sz="1200" kern="0" dirty="0">
                  <a:solidFill>
                    <a:prstClr val="black"/>
                  </a:solidFill>
                </a:rPr>
                <a:t>,[</a:t>
              </a:r>
              <a:r>
                <a:rPr lang="fr-FR" sz="1200" kern="0" dirty="0" err="1">
                  <a:solidFill>
                    <a:prstClr val="black"/>
                  </a:solidFill>
                </a:rPr>
                <a:t>islocked</a:t>
              </a:r>
              <a:r>
                <a:rPr lang="fr-FR" sz="1200" kern="0" dirty="0">
                  <a:solidFill>
                    <a:prstClr val="black"/>
                  </a:solidFill>
                </a:rPr>
                <a:t>])</a:t>
              </a:r>
            </a:p>
            <a:p>
              <a:pPr algn="just">
                <a:defRPr/>
              </a:pPr>
              <a:r>
                <a:rPr lang="fr-FR" sz="1200" kern="0" dirty="0" err="1">
                  <a:solidFill>
                    <a:prstClr val="black"/>
                  </a:solidFill>
                </a:rPr>
                <a:t>achieves</a:t>
              </a:r>
              <a:r>
                <a:rPr lang="fr-FR" sz="1200" kern="0" dirty="0">
                  <a:solidFill>
                    <a:prstClr val="black"/>
                  </a:solidFill>
                </a:rPr>
                <a:t>(</a:t>
              </a:r>
              <a:r>
                <a:rPr lang="fr-FR" sz="1200" kern="0" dirty="0" err="1">
                  <a:solidFill>
                    <a:prstClr val="black"/>
                  </a:solidFill>
                </a:rPr>
                <a:t>unlock,notislocked</a:t>
              </a:r>
              <a:r>
                <a:rPr lang="fr-FR" sz="1200" kern="0" dirty="0">
                  <a:solidFill>
                    <a:prstClr val="black"/>
                  </a:solidFill>
                </a:rPr>
                <a:t>)</a:t>
              </a:r>
            </a:p>
            <a:p>
              <a:pPr algn="just">
                <a:defRPr/>
              </a:pPr>
              <a:r>
                <a:rPr lang="fr-FR" sz="1200" kern="0" dirty="0" err="1">
                  <a:solidFill>
                    <a:prstClr val="black"/>
                  </a:solidFill>
                </a:rPr>
                <a:t>deletes</a:t>
              </a:r>
              <a:r>
                <a:rPr lang="fr-FR" sz="1200" kern="0" dirty="0">
                  <a:solidFill>
                    <a:prstClr val="black"/>
                  </a:solidFill>
                </a:rPr>
                <a:t>(</a:t>
              </a:r>
              <a:r>
                <a:rPr lang="fr-FR" sz="1200" kern="0" dirty="0" err="1">
                  <a:solidFill>
                    <a:prstClr val="black"/>
                  </a:solidFill>
                </a:rPr>
                <a:t>unlock,islocked</a:t>
              </a:r>
              <a:r>
                <a:rPr lang="fr-FR" sz="1200" kern="0" dirty="0">
                  <a:solidFill>
                    <a:prstClr val="black"/>
                  </a:solidFill>
                </a:rPr>
                <a:t>)</a:t>
              </a:r>
            </a:p>
            <a:p>
              <a:pPr algn="just">
                <a:defRPr/>
              </a:pPr>
              <a:r>
                <a:rPr lang="fr-FR" sz="1200" kern="0" dirty="0" err="1">
                  <a:solidFill>
                    <a:prstClr val="black"/>
                  </a:solidFill>
                </a:rPr>
                <a:t>preconditions</a:t>
              </a:r>
              <a:r>
                <a:rPr lang="fr-FR" sz="1200" kern="0" dirty="0">
                  <a:solidFill>
                    <a:prstClr val="black"/>
                  </a:solidFill>
                </a:rPr>
                <a:t>(open,[</a:t>
              </a:r>
              <a:r>
                <a:rPr lang="fr-FR" sz="1200" kern="0" dirty="0" err="1">
                  <a:solidFill>
                    <a:prstClr val="black"/>
                  </a:solidFill>
                </a:rPr>
                <a:t>notislocked</a:t>
              </a:r>
              <a:r>
                <a:rPr lang="fr-FR" sz="1200" kern="0" dirty="0">
                  <a:solidFill>
                    <a:prstClr val="black"/>
                  </a:solidFill>
                </a:rPr>
                <a:t>])</a:t>
              </a:r>
            </a:p>
            <a:p>
              <a:pPr algn="just">
                <a:defRPr/>
              </a:pPr>
              <a:r>
                <a:rPr lang="fr-FR" sz="1200" kern="0" dirty="0" err="1">
                  <a:solidFill>
                    <a:prstClr val="black"/>
                  </a:solidFill>
                </a:rPr>
                <a:t>achieves</a:t>
              </a:r>
              <a:r>
                <a:rPr lang="fr-FR" sz="1200" kern="0" dirty="0">
                  <a:solidFill>
                    <a:prstClr val="black"/>
                  </a:solidFill>
                </a:rPr>
                <a:t>(</a:t>
              </a:r>
              <a:r>
                <a:rPr lang="fr-FR" sz="1200" kern="0" dirty="0" err="1">
                  <a:solidFill>
                    <a:prstClr val="black"/>
                  </a:solidFill>
                </a:rPr>
                <a:t>open,isopen</a:t>
              </a:r>
              <a:r>
                <a:rPr lang="fr-FR" sz="1200" kern="0" dirty="0">
                  <a:solidFill>
                    <a:prstClr val="black"/>
                  </a:solidFill>
                </a:rPr>
                <a:t>)</a:t>
              </a:r>
            </a:p>
          </p:txBody>
        </p:sp>
        <p:cxnSp>
          <p:nvCxnSpPr>
            <p:cNvPr id="221" name="Connecteur droit avec flèche 220"/>
            <p:cNvCxnSpPr>
              <a:stCxn id="218" idx="2"/>
            </p:cNvCxnSpPr>
            <p:nvPr/>
          </p:nvCxnSpPr>
          <p:spPr>
            <a:xfrm flipH="1">
              <a:off x="8166402" y="2036564"/>
              <a:ext cx="20370" cy="1968893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222" name="Organigramme : Préparation 221" descr=" 118"/>
            <p:cNvSpPr/>
            <p:nvPr/>
          </p:nvSpPr>
          <p:spPr>
            <a:xfrm>
              <a:off x="3700807" y="3717032"/>
              <a:ext cx="155246" cy="138867"/>
            </a:xfrm>
            <a:prstGeom prst="flowChartPreparation">
              <a:avLst/>
            </a:prstGeom>
            <a:solidFill>
              <a:srgbClr val="00B05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kern="0">
                <a:solidFill>
                  <a:prstClr val="black"/>
                </a:solidFill>
              </a:endParaRPr>
            </a:p>
          </p:txBody>
        </p:sp>
        <p:sp>
          <p:nvSpPr>
            <p:cNvPr id="223" name="Organigramme : Préparation 222" descr=" 118"/>
            <p:cNvSpPr/>
            <p:nvPr/>
          </p:nvSpPr>
          <p:spPr>
            <a:xfrm>
              <a:off x="4780927" y="3717032"/>
              <a:ext cx="155246" cy="138867"/>
            </a:xfrm>
            <a:prstGeom prst="flowChartPreparation">
              <a:avLst/>
            </a:prstGeom>
            <a:solidFill>
              <a:srgbClr val="00B05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kern="0">
                <a:solidFill>
                  <a:prstClr val="black"/>
                </a:solidFill>
              </a:endParaRPr>
            </a:p>
          </p:txBody>
        </p:sp>
      </p:grpSp>
      <p:grpSp>
        <p:nvGrpSpPr>
          <p:cNvPr id="233" name="Groupe 232"/>
          <p:cNvGrpSpPr/>
          <p:nvPr/>
        </p:nvGrpSpPr>
        <p:grpSpPr>
          <a:xfrm>
            <a:off x="35496" y="165288"/>
            <a:ext cx="9073008" cy="687477"/>
            <a:chOff x="35496" y="165288"/>
            <a:chExt cx="9073008" cy="687477"/>
          </a:xfrm>
        </p:grpSpPr>
        <p:sp>
          <p:nvSpPr>
            <p:cNvPr id="234" name="AutoShape 24"/>
            <p:cNvSpPr>
              <a:spLocks noChangeArrowheads="1"/>
            </p:cNvSpPr>
            <p:nvPr/>
          </p:nvSpPr>
          <p:spPr bwMode="auto">
            <a:xfrm>
              <a:off x="5508104" y="299109"/>
              <a:ext cx="1880190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Mise en œuvre</a:t>
              </a:r>
            </a:p>
          </p:txBody>
        </p:sp>
        <p:sp>
          <p:nvSpPr>
            <p:cNvPr id="235" name="AutoShape 24"/>
            <p:cNvSpPr>
              <a:spLocks noChangeArrowheads="1"/>
            </p:cNvSpPr>
            <p:nvPr/>
          </p:nvSpPr>
          <p:spPr bwMode="auto">
            <a:xfrm>
              <a:off x="35496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</a:p>
          </p:txBody>
        </p:sp>
        <p:sp>
          <p:nvSpPr>
            <p:cNvPr id="236" name="AutoShape 24"/>
            <p:cNvSpPr>
              <a:spLocks noChangeArrowheads="1"/>
            </p:cNvSpPr>
            <p:nvPr/>
          </p:nvSpPr>
          <p:spPr bwMode="auto">
            <a:xfrm>
              <a:off x="1755705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4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237" name="AutoShape 24"/>
            <p:cNvSpPr>
              <a:spLocks noChangeArrowheads="1"/>
            </p:cNvSpPr>
            <p:nvPr/>
          </p:nvSpPr>
          <p:spPr bwMode="auto">
            <a:xfrm>
              <a:off x="3275855" y="165288"/>
              <a:ext cx="2448273" cy="687477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20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en-US" b="1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238" name="AutoShape 24"/>
            <p:cNvSpPr>
              <a:spLocks noChangeArrowheads="1"/>
            </p:cNvSpPr>
            <p:nvPr/>
          </p:nvSpPr>
          <p:spPr bwMode="auto">
            <a:xfrm>
              <a:off x="7228313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futurs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469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dirty="0" smtClean="0">
                <a:solidFill>
                  <a:prstClr val="black">
                    <a:tint val="75000"/>
                  </a:prstClr>
                </a:solidFill>
              </a:rPr>
              <a:t>13</a:t>
            </a:r>
            <a:endParaRPr lang="fr-FR" sz="12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Titre 1" descr=" 2"/>
          <p:cNvSpPr txBox="1">
            <a:spLocks/>
          </p:cNvSpPr>
          <p:nvPr/>
        </p:nvSpPr>
        <p:spPr>
          <a:xfrm>
            <a:off x="636859" y="797174"/>
            <a:ext cx="7886700" cy="975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prstClr val="black"/>
                </a:solidFill>
              </a:rPr>
              <a:t>Implémentation de </a:t>
            </a:r>
            <a:r>
              <a:rPr lang="fr-FR" sz="3600" b="1" dirty="0" err="1" smtClean="0">
                <a:solidFill>
                  <a:prstClr val="black"/>
                </a:solidFill>
              </a:rPr>
              <a:t>Discolog</a:t>
            </a:r>
            <a:endParaRPr lang="fr-FR" sz="2800" b="1" dirty="0">
              <a:solidFill>
                <a:prstClr val="black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4" y="1916832"/>
            <a:ext cx="7478169" cy="3991532"/>
          </a:xfrm>
          <a:prstGeom prst="rect">
            <a:avLst/>
          </a:prstGeom>
        </p:spPr>
      </p:pic>
      <p:grpSp>
        <p:nvGrpSpPr>
          <p:cNvPr id="36" name="Groupe 35"/>
          <p:cNvGrpSpPr/>
          <p:nvPr/>
        </p:nvGrpSpPr>
        <p:grpSpPr>
          <a:xfrm>
            <a:off x="35496" y="21272"/>
            <a:ext cx="9080991" cy="687477"/>
            <a:chOff x="35496" y="165288"/>
            <a:chExt cx="9080991" cy="687477"/>
          </a:xfrm>
        </p:grpSpPr>
        <p:sp>
          <p:nvSpPr>
            <p:cNvPr id="38" name="AutoShape 24"/>
            <p:cNvSpPr>
              <a:spLocks noChangeArrowheads="1"/>
            </p:cNvSpPr>
            <p:nvPr/>
          </p:nvSpPr>
          <p:spPr bwMode="auto">
            <a:xfrm>
              <a:off x="3464087" y="299109"/>
              <a:ext cx="1880190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</a:p>
          </p:txBody>
        </p:sp>
        <p:sp>
          <p:nvSpPr>
            <p:cNvPr id="39" name="AutoShape 24"/>
            <p:cNvSpPr>
              <a:spLocks noChangeArrowheads="1"/>
            </p:cNvSpPr>
            <p:nvPr/>
          </p:nvSpPr>
          <p:spPr bwMode="auto">
            <a:xfrm>
              <a:off x="35496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>
              <a:off x="1755705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  <a:endParaRPr lang="fr-FR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41" name="AutoShape 24"/>
            <p:cNvSpPr>
              <a:spLocks noChangeArrowheads="1"/>
            </p:cNvSpPr>
            <p:nvPr/>
          </p:nvSpPr>
          <p:spPr bwMode="auto">
            <a:xfrm>
              <a:off x="5004046" y="165288"/>
              <a:ext cx="2448273" cy="687477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20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Mise en œuvre</a:t>
              </a:r>
            </a:p>
          </p:txBody>
        </p:sp>
        <p:sp>
          <p:nvSpPr>
            <p:cNvPr id="42" name="AutoShape 24"/>
            <p:cNvSpPr>
              <a:spLocks noChangeArrowheads="1"/>
            </p:cNvSpPr>
            <p:nvPr/>
          </p:nvSpPr>
          <p:spPr bwMode="auto">
            <a:xfrm>
              <a:off x="7236296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futurs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923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97965" y="2132856"/>
            <a:ext cx="8964488" cy="4248472"/>
            <a:chOff x="72007" y="1800200"/>
            <a:chExt cx="8964488" cy="4248472"/>
          </a:xfrm>
        </p:grpSpPr>
        <p:grpSp>
          <p:nvGrpSpPr>
            <p:cNvPr id="47" name="Groupe 46"/>
            <p:cNvGrpSpPr/>
            <p:nvPr/>
          </p:nvGrpSpPr>
          <p:grpSpPr>
            <a:xfrm>
              <a:off x="72007" y="1800200"/>
              <a:ext cx="8964488" cy="4248472"/>
              <a:chOff x="72007" y="1800200"/>
              <a:chExt cx="8964488" cy="424847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72007" y="1800200"/>
                <a:ext cx="8964488" cy="4248472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prstClr val="black"/>
                  </a:solidFill>
                </a:endParaRPr>
              </a:p>
            </p:txBody>
          </p:sp>
          <p:sp>
            <p:nvSpPr>
              <p:cNvPr id="6" name="Rectangle à coins arrondis 5"/>
              <p:cNvSpPr/>
              <p:nvPr/>
            </p:nvSpPr>
            <p:spPr>
              <a:xfrm>
                <a:off x="6084168" y="1988840"/>
                <a:ext cx="2850292" cy="432048"/>
              </a:xfrm>
              <a:prstGeom prst="round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prstClr val="black"/>
                    </a:solidFill>
                  </a:rPr>
                  <a:t>Disco / </a:t>
                </a:r>
                <a:r>
                  <a:rPr lang="fr-FR" dirty="0" err="1">
                    <a:solidFill>
                      <a:prstClr val="black"/>
                    </a:solidFill>
                  </a:rPr>
                  <a:t>Java+JavaScript</a:t>
                </a:r>
                <a:endParaRPr lang="fr-FR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084168" y="2420888"/>
                <a:ext cx="2850291" cy="3456384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Rectangle à coins arrondis 7"/>
              <p:cNvSpPr/>
              <p:nvPr/>
            </p:nvSpPr>
            <p:spPr>
              <a:xfrm>
                <a:off x="179511" y="1988840"/>
                <a:ext cx="2909749" cy="432048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prstClr val="black"/>
                    </a:solidFill>
                  </a:rPr>
                  <a:t>STRIPS/Prolog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74563" y="2420888"/>
                <a:ext cx="2914698" cy="3456384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3203849" y="2021364"/>
              <a:ext cx="2664296" cy="385590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3208590" y="2021364"/>
              <a:ext cx="12914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solidFill>
                    <a:prstClr val="black"/>
                  </a:solidFill>
                </a:rPr>
                <a:t>TUprolog</a:t>
              </a:r>
              <a:endParaRPr lang="fr-FR" b="1" dirty="0">
                <a:solidFill>
                  <a:prstClr val="black"/>
                </a:solidFill>
              </a:endParaRPr>
            </a:p>
          </p:txBody>
        </p:sp>
        <p:cxnSp>
          <p:nvCxnSpPr>
            <p:cNvPr id="58" name="Connecteur droit 57"/>
            <p:cNvCxnSpPr/>
            <p:nvPr/>
          </p:nvCxnSpPr>
          <p:spPr>
            <a:xfrm flipH="1">
              <a:off x="2915814" y="3260192"/>
              <a:ext cx="3528395" cy="36004"/>
            </a:xfrm>
            <a:prstGeom prst="lin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 algn="ctr">
              <a:solidFill>
                <a:schemeClr val="accent5">
                  <a:lumMod val="75000"/>
                </a:schemeClr>
              </a:solidFill>
              <a:prstDash val="solid"/>
              <a:miter lim="800000"/>
              <a:tailEnd type="stealth"/>
            </a:ln>
            <a:effectLst/>
          </p:spPr>
        </p:cxnSp>
        <p:sp>
          <p:nvSpPr>
            <p:cNvPr id="60" name="Rectangle 59"/>
            <p:cNvSpPr/>
            <p:nvPr/>
          </p:nvSpPr>
          <p:spPr>
            <a:xfrm>
              <a:off x="3419871" y="3087404"/>
              <a:ext cx="2232249" cy="4136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 algn="ctr">
              <a:solidFill>
                <a:schemeClr val="accent5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en-US" sz="1400" b="1" kern="0" dirty="0">
                  <a:solidFill>
                    <a:prstClr val="black"/>
                  </a:solidFill>
                  <a:ea typeface="Times New Roman" panose="02020603050405020304" pitchFamily="18" charset="0"/>
                </a:rPr>
                <a:t>Convert</a:t>
              </a:r>
              <a:r>
                <a:rPr lang="fr-FR" sz="1400" b="1" kern="0" dirty="0">
                  <a:solidFill>
                    <a:prstClr val="black"/>
                  </a:solidFill>
                  <a:ea typeface="Times New Roman" panose="02020603050405020304" pitchFamily="18" charset="0"/>
                </a:rPr>
                <a:t> the Domain </a:t>
              </a:r>
              <a:r>
                <a:rPr lang="en-US" sz="1400" b="1" kern="0" dirty="0">
                  <a:solidFill>
                    <a:prstClr val="black"/>
                  </a:solidFill>
                  <a:ea typeface="Times New Roman" panose="02020603050405020304" pitchFamily="18" charset="0"/>
                </a:rPr>
                <a:t>Knowledge</a:t>
              </a:r>
              <a:r>
                <a:rPr lang="fr-FR" sz="1400" b="1" kern="0" dirty="0">
                  <a:solidFill>
                    <a:prstClr val="black"/>
                  </a:solidFill>
                  <a:ea typeface="Times New Roman" panose="02020603050405020304" pitchFamily="18" charset="0"/>
                </a:rPr>
                <a:t> </a:t>
              </a:r>
            </a:p>
          </p:txBody>
        </p:sp>
        <p:grpSp>
          <p:nvGrpSpPr>
            <p:cNvPr id="12" name="Groupe 11"/>
            <p:cNvGrpSpPr/>
            <p:nvPr/>
          </p:nvGrpSpPr>
          <p:grpSpPr>
            <a:xfrm>
              <a:off x="276510" y="3857568"/>
              <a:ext cx="2639306" cy="1803680"/>
              <a:chOff x="333582" y="3857568"/>
              <a:chExt cx="1958175" cy="1803680"/>
            </a:xfrm>
          </p:grpSpPr>
          <p:grpSp>
            <p:nvGrpSpPr>
              <p:cNvPr id="10" name="Groupe 9"/>
              <p:cNvGrpSpPr/>
              <p:nvPr/>
            </p:nvGrpSpPr>
            <p:grpSpPr>
              <a:xfrm>
                <a:off x="333582" y="3857568"/>
                <a:ext cx="1958174" cy="1803680"/>
                <a:chOff x="248415" y="3811893"/>
                <a:chExt cx="1958174" cy="1803680"/>
              </a:xfrm>
            </p:grpSpPr>
            <p:pic>
              <p:nvPicPr>
                <p:cNvPr id="2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8417" y="4713733"/>
                  <a:ext cx="458481" cy="5634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1" name="Rectangle 60"/>
                <p:cNvSpPr/>
                <p:nvPr/>
              </p:nvSpPr>
              <p:spPr>
                <a:xfrm>
                  <a:off x="248415" y="3811893"/>
                  <a:ext cx="1958174" cy="1803680"/>
                </a:xfrm>
                <a:prstGeom prst="rect">
                  <a:avLst/>
                </a:prstGeom>
                <a:noFill/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" name="ZoneTexte 2"/>
                <p:cNvSpPr txBox="1"/>
                <p:nvPr/>
              </p:nvSpPr>
              <p:spPr>
                <a:xfrm>
                  <a:off x="465054" y="4558436"/>
                  <a:ext cx="1480405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b="1" dirty="0">
                      <a:solidFill>
                        <a:prstClr val="black"/>
                      </a:solidFill>
                    </a:rPr>
                    <a:t>STRIPS </a:t>
                  </a:r>
                </a:p>
                <a:p>
                  <a:pPr algn="ctr"/>
                  <a:r>
                    <a:rPr lang="en-US" dirty="0">
                      <a:solidFill>
                        <a:prstClr val="black"/>
                      </a:solidFill>
                    </a:rPr>
                    <a:t>engine</a:t>
                  </a:r>
                </a:p>
              </p:txBody>
            </p:sp>
          </p:grpSp>
          <p:sp>
            <p:nvSpPr>
              <p:cNvPr id="11" name="Rectangle 10"/>
              <p:cNvSpPr/>
              <p:nvPr/>
            </p:nvSpPr>
            <p:spPr>
              <a:xfrm>
                <a:off x="333583" y="3857568"/>
                <a:ext cx="1958174" cy="34100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i="1" dirty="0" err="1">
                    <a:solidFill>
                      <a:prstClr val="black"/>
                    </a:solidFill>
                  </a:rPr>
                  <a:t>Input:</a:t>
                </a:r>
                <a:r>
                  <a:rPr lang="fr-FR" sz="1600" i="1" dirty="0" err="1">
                    <a:solidFill>
                      <a:prstClr val="black"/>
                    </a:solidFill>
                  </a:rPr>
                  <a:t>holds</a:t>
                </a:r>
                <a:r>
                  <a:rPr lang="fr-FR" sz="1600" i="1" dirty="0">
                    <a:solidFill>
                      <a:prstClr val="black"/>
                    </a:solidFill>
                  </a:rPr>
                  <a:t>(</a:t>
                </a:r>
                <a:r>
                  <a:rPr lang="fr-FR" sz="1600" i="1" dirty="0" err="1">
                    <a:solidFill>
                      <a:prstClr val="black"/>
                    </a:solidFill>
                  </a:rPr>
                  <a:t>islocked,init</a:t>
                </a:r>
                <a:r>
                  <a:rPr lang="fr-FR" sz="1600" i="1" dirty="0">
                    <a:solidFill>
                      <a:prstClr val="black"/>
                    </a:solidFill>
                  </a:rPr>
                  <a:t>).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33584" y="4198569"/>
                <a:ext cx="1958173" cy="382559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i="1" dirty="0">
                    <a:solidFill>
                      <a:prstClr val="black"/>
                    </a:solidFill>
                  </a:rPr>
                  <a:t>test(Plan):-</a:t>
                </a:r>
                <a:r>
                  <a:rPr lang="fr-FR" sz="1400" i="1" dirty="0" err="1">
                    <a:solidFill>
                      <a:prstClr val="black"/>
                    </a:solidFill>
                  </a:rPr>
                  <a:t>solve</a:t>
                </a:r>
                <a:r>
                  <a:rPr lang="fr-FR" sz="1400" i="1" dirty="0">
                    <a:solidFill>
                      <a:prstClr val="black"/>
                    </a:solidFill>
                  </a:rPr>
                  <a:t>([</a:t>
                </a:r>
                <a:r>
                  <a:rPr lang="fr-FR" sz="1400" i="1" dirty="0" err="1">
                    <a:solidFill>
                      <a:prstClr val="black"/>
                    </a:solidFill>
                  </a:rPr>
                  <a:t>isopen</a:t>
                </a:r>
                <a:r>
                  <a:rPr lang="fr-FR" sz="1400" i="1" dirty="0">
                    <a:solidFill>
                      <a:prstClr val="black"/>
                    </a:solidFill>
                  </a:rPr>
                  <a:t>],7,Plan)</a:t>
                </a:r>
                <a:endParaRPr lang="fr-FR" sz="1600" i="1" dirty="0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2445" y="4149080"/>
              <a:ext cx="2762014" cy="1556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9" name="Connecteur en angle 18"/>
            <p:cNvCxnSpPr>
              <a:stCxn id="11" idx="3"/>
              <a:endCxn id="1027" idx="0"/>
            </p:cNvCxnSpPr>
            <p:nvPr/>
          </p:nvCxnSpPr>
          <p:spPr>
            <a:xfrm>
              <a:off x="2915816" y="4028069"/>
              <a:ext cx="4637636" cy="121011"/>
            </a:xfrm>
            <a:prstGeom prst="bentConnector2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 algn="ctr">
              <a:solidFill>
                <a:schemeClr val="accent5">
                  <a:lumMod val="75000"/>
                </a:schemeClr>
              </a:solidFill>
              <a:prstDash val="solid"/>
              <a:miter lim="800000"/>
              <a:headEnd type="stealth"/>
              <a:tailEnd type="none"/>
            </a:ln>
            <a:effectLst/>
          </p:spPr>
        </p:cxnSp>
        <p:sp>
          <p:nvSpPr>
            <p:cNvPr id="71" name="Rectangle 70"/>
            <p:cNvSpPr/>
            <p:nvPr/>
          </p:nvSpPr>
          <p:spPr>
            <a:xfrm>
              <a:off x="3419872" y="3902058"/>
              <a:ext cx="2232249" cy="28607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 algn="ctr">
              <a:solidFill>
                <a:schemeClr val="accent5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fr-FR" sz="1400" b="1" kern="0" dirty="0" err="1">
                  <a:solidFill>
                    <a:prstClr val="black"/>
                  </a:solidFill>
                  <a:ea typeface="Times New Roman" panose="02020603050405020304" pitchFamily="18" charset="0"/>
                </a:rPr>
                <a:t>GetCurrentState</a:t>
              </a:r>
              <a:r>
                <a:rPr lang="fr-FR" sz="1200" b="1" kern="0" dirty="0">
                  <a:solidFill>
                    <a:prstClr val="black"/>
                  </a:solidFill>
                  <a:ea typeface="Times New Roman" panose="02020603050405020304" pitchFamily="18" charset="0"/>
                </a:rPr>
                <a:t>(</a:t>
              </a:r>
              <a:r>
                <a:rPr lang="fr-FR" sz="1200" kern="0" dirty="0" err="1">
                  <a:solidFill>
                    <a:prstClr val="black"/>
                  </a:solidFill>
                  <a:ea typeface="Times New Roman" panose="02020603050405020304" pitchFamily="18" charset="0"/>
                </a:rPr>
                <a:t>isLocked</a:t>
              </a:r>
              <a:r>
                <a:rPr lang="fr-FR" sz="1200" kern="0" dirty="0">
                  <a:solidFill>
                    <a:prstClr val="black"/>
                  </a:solidFill>
                  <a:ea typeface="Times New Roman" panose="02020603050405020304" pitchFamily="18" charset="0"/>
                </a:rPr>
                <a:t>(D)</a:t>
              </a:r>
              <a:r>
                <a:rPr lang="fr-FR" sz="1400" kern="0" dirty="0">
                  <a:solidFill>
                    <a:prstClr val="black"/>
                  </a:solidFill>
                  <a:ea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73" name="Connecteur en angle 72"/>
            <p:cNvCxnSpPr>
              <a:stCxn id="23" idx="3"/>
            </p:cNvCxnSpPr>
            <p:nvPr/>
          </p:nvCxnSpPr>
          <p:spPr>
            <a:xfrm>
              <a:off x="2915816" y="4389849"/>
              <a:ext cx="3816424" cy="673810"/>
            </a:xfrm>
            <a:prstGeom prst="bentConnector3">
              <a:avLst>
                <a:gd name="adj1" fmla="val 43123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 algn="ctr">
              <a:solidFill>
                <a:schemeClr val="accent5">
                  <a:lumMod val="75000"/>
                </a:schemeClr>
              </a:solidFill>
              <a:prstDash val="solid"/>
              <a:miter lim="800000"/>
              <a:headEnd type="stealth"/>
              <a:tailEnd type="none"/>
            </a:ln>
            <a:effectLst/>
          </p:spPr>
        </p:cxnSp>
        <p:sp>
          <p:nvSpPr>
            <p:cNvPr id="77" name="Rectangle 76"/>
            <p:cNvSpPr/>
            <p:nvPr/>
          </p:nvSpPr>
          <p:spPr>
            <a:xfrm>
              <a:off x="3419872" y="4567238"/>
              <a:ext cx="2088233" cy="30192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 algn="ctr">
              <a:solidFill>
                <a:schemeClr val="accent5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fr-FR" sz="1400" b="1" kern="0" dirty="0" err="1">
                  <a:solidFill>
                    <a:prstClr val="black"/>
                  </a:solidFill>
                  <a:ea typeface="Times New Roman" panose="02020603050405020304" pitchFamily="18" charset="0"/>
                </a:rPr>
                <a:t>GetGoalState</a:t>
              </a:r>
              <a:r>
                <a:rPr lang="fr-FR" sz="1200" b="1" kern="0" dirty="0">
                  <a:solidFill>
                    <a:prstClr val="black"/>
                  </a:solidFill>
                  <a:ea typeface="Times New Roman" panose="02020603050405020304" pitchFamily="18" charset="0"/>
                </a:rPr>
                <a:t>(</a:t>
              </a:r>
              <a:r>
                <a:rPr lang="fr-FR" sz="1400" kern="0" dirty="0">
                  <a:solidFill>
                    <a:prstClr val="black"/>
                  </a:solidFill>
                  <a:ea typeface="Times New Roman" panose="02020603050405020304" pitchFamily="18" charset="0"/>
                </a:rPr>
                <a:t>Candidates</a:t>
              </a:r>
              <a:r>
                <a:rPr lang="fr-FR" sz="1600" kern="0" dirty="0">
                  <a:solidFill>
                    <a:prstClr val="black"/>
                  </a:solidFill>
                  <a:ea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76512" y="5371811"/>
              <a:ext cx="2639304" cy="28943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i="1" dirty="0">
                  <a:solidFill>
                    <a:prstClr val="black"/>
                  </a:solidFill>
                </a:rPr>
                <a:t>Output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275856" y="2767939"/>
              <a:ext cx="2448271" cy="2482503"/>
            </a:xfrm>
            <a:prstGeom prst="rect">
              <a:avLst/>
            </a:prstGeom>
            <a:noFill/>
            <a:ln w="127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prstClr val="white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419872" y="2507699"/>
              <a:ext cx="2088233" cy="4434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err="1">
                  <a:solidFill>
                    <a:prstClr val="black"/>
                  </a:solidFill>
                </a:rPr>
                <a:t>Generate</a:t>
              </a:r>
              <a:r>
                <a:rPr lang="fr-FR" sz="1400" b="1" dirty="0">
                  <a:solidFill>
                    <a:prstClr val="black"/>
                  </a:solidFill>
                </a:rPr>
                <a:t> STRIPS Input </a:t>
              </a:r>
              <a:r>
                <a:rPr lang="fr-FR" sz="1400" b="1" dirty="0" err="1">
                  <a:solidFill>
                    <a:prstClr val="black"/>
                  </a:solidFill>
                </a:rPr>
                <a:t>procedure</a:t>
              </a:r>
              <a:r>
                <a:rPr lang="fr-FR" sz="1400" b="1" dirty="0">
                  <a:solidFill>
                    <a:prstClr val="black"/>
                  </a:solidFill>
                </a:rPr>
                <a:t> </a:t>
              </a:r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35496" y="44624"/>
            <a:ext cx="9073008" cy="687477"/>
            <a:chOff x="35496" y="188640"/>
            <a:chExt cx="9073008" cy="687477"/>
          </a:xfrm>
        </p:grpSpPr>
        <p:sp>
          <p:nvSpPr>
            <p:cNvPr id="34" name="AutoShape 24"/>
            <p:cNvSpPr>
              <a:spLocks noChangeArrowheads="1"/>
            </p:cNvSpPr>
            <p:nvPr/>
          </p:nvSpPr>
          <p:spPr bwMode="auto">
            <a:xfrm>
              <a:off x="3464087" y="299109"/>
              <a:ext cx="1880190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</a:p>
          </p:txBody>
        </p:sp>
        <p:sp>
          <p:nvSpPr>
            <p:cNvPr id="35" name="AutoShape 24"/>
            <p:cNvSpPr>
              <a:spLocks noChangeArrowheads="1"/>
            </p:cNvSpPr>
            <p:nvPr/>
          </p:nvSpPr>
          <p:spPr bwMode="auto">
            <a:xfrm>
              <a:off x="35496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</a:p>
          </p:txBody>
        </p:sp>
        <p:sp>
          <p:nvSpPr>
            <p:cNvPr id="37" name="AutoShape 24"/>
            <p:cNvSpPr>
              <a:spLocks noChangeArrowheads="1"/>
            </p:cNvSpPr>
            <p:nvPr/>
          </p:nvSpPr>
          <p:spPr bwMode="auto">
            <a:xfrm>
              <a:off x="1755705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  <a:endParaRPr lang="fr-FR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38" name="AutoShape 24"/>
            <p:cNvSpPr>
              <a:spLocks noChangeArrowheads="1"/>
            </p:cNvSpPr>
            <p:nvPr/>
          </p:nvSpPr>
          <p:spPr bwMode="auto">
            <a:xfrm>
              <a:off x="5004047" y="188640"/>
              <a:ext cx="2448273" cy="687477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20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Mise en œuvre</a:t>
              </a:r>
            </a:p>
          </p:txBody>
        </p:sp>
        <p:sp>
          <p:nvSpPr>
            <p:cNvPr id="39" name="AutoShape 24"/>
            <p:cNvSpPr>
              <a:spLocks noChangeArrowheads="1"/>
            </p:cNvSpPr>
            <p:nvPr/>
          </p:nvSpPr>
          <p:spPr bwMode="auto">
            <a:xfrm>
              <a:off x="7228313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futurs</a:t>
              </a:r>
            </a:p>
          </p:txBody>
        </p:sp>
      </p:grpSp>
      <p:sp>
        <p:nvSpPr>
          <p:cNvPr id="40" name="Rectangle 39"/>
          <p:cNvSpPr/>
          <p:nvPr/>
        </p:nvSpPr>
        <p:spPr>
          <a:xfrm>
            <a:off x="107504" y="1700808"/>
            <a:ext cx="2592288" cy="4320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prstClr val="black"/>
                </a:solidFill>
              </a:rPr>
              <a:t>Discolog</a:t>
            </a:r>
          </a:p>
        </p:txBody>
      </p:sp>
      <p:sp>
        <p:nvSpPr>
          <p:cNvPr id="42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fr-FR" dirty="0" smtClean="0">
                <a:solidFill>
                  <a:prstClr val="black">
                    <a:tint val="75000"/>
                  </a:prstClr>
                </a:solidFill>
              </a:rPr>
              <a:t>14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4" name="Titre 1" descr=" 2"/>
          <p:cNvSpPr txBox="1">
            <a:spLocks/>
          </p:cNvSpPr>
          <p:nvPr/>
        </p:nvSpPr>
        <p:spPr>
          <a:xfrm>
            <a:off x="636859" y="797174"/>
            <a:ext cx="7886700" cy="975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prstClr val="black"/>
                </a:solidFill>
                <a:latin typeface="Calibri Light"/>
              </a:rPr>
              <a:t>Implémentation de </a:t>
            </a:r>
            <a:r>
              <a:rPr lang="fr-FR" sz="3600" b="1" dirty="0" err="1" smtClean="0">
                <a:solidFill>
                  <a:prstClr val="black"/>
                </a:solidFill>
                <a:latin typeface="Calibri Light"/>
              </a:rPr>
              <a:t>Discolog</a:t>
            </a:r>
            <a:endParaRPr lang="fr-FR" sz="2800" b="1" dirty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41" name="Rectangle 40" descr=" 135"/>
          <p:cNvSpPr/>
          <p:nvPr/>
        </p:nvSpPr>
        <p:spPr>
          <a:xfrm>
            <a:off x="6156176" y="2821301"/>
            <a:ext cx="2732233" cy="319667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sz="1400" b="1" kern="0" dirty="0">
                <a:solidFill>
                  <a:prstClr val="white"/>
                </a:solidFill>
              </a:rPr>
              <a:t>Domaine connaissance procédural</a:t>
            </a:r>
          </a:p>
        </p:txBody>
      </p:sp>
      <p:sp>
        <p:nvSpPr>
          <p:cNvPr id="43" name="Rectangle 42" descr=" 136"/>
          <p:cNvSpPr/>
          <p:nvPr/>
        </p:nvSpPr>
        <p:spPr>
          <a:xfrm>
            <a:off x="6198403" y="3212976"/>
            <a:ext cx="2690006" cy="9136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400" kern="0" dirty="0">
                <a:solidFill>
                  <a:prstClr val="black"/>
                </a:solidFill>
              </a:rPr>
              <a:t>Move(Obj,R1,R2,Door)</a:t>
            </a:r>
            <a:endParaRPr lang="fr-FR" sz="1400" kern="0" dirty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fr-FR" sz="1400" kern="0" dirty="0" err="1">
                <a:solidFill>
                  <a:prstClr val="black"/>
                </a:solidFill>
              </a:rPr>
              <a:t>Unlock</a:t>
            </a:r>
            <a:r>
              <a:rPr lang="fr-FR" sz="1400" kern="0" dirty="0">
                <a:solidFill>
                  <a:prstClr val="black"/>
                </a:solidFill>
              </a:rPr>
              <a:t>(D)</a:t>
            </a:r>
          </a:p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</a:rPr>
              <a:t>Open(D)</a:t>
            </a:r>
          </a:p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</a:rPr>
              <a:t>… </a:t>
            </a:r>
            <a:r>
              <a:rPr lang="fr-FR" sz="1400" kern="0" dirty="0" err="1">
                <a:solidFill>
                  <a:prstClr val="black"/>
                </a:solidFill>
              </a:rPr>
              <a:t>etc</a:t>
            </a:r>
            <a:endParaRPr lang="fr-FR" sz="1400" kern="0" dirty="0">
              <a:solidFill>
                <a:prstClr val="black"/>
              </a:solidFill>
            </a:endParaRPr>
          </a:p>
        </p:txBody>
      </p:sp>
      <p:sp>
        <p:nvSpPr>
          <p:cNvPr id="45" name="Rectangle 44" descr=" 135"/>
          <p:cNvSpPr/>
          <p:nvPr/>
        </p:nvSpPr>
        <p:spPr>
          <a:xfrm>
            <a:off x="300345" y="2780928"/>
            <a:ext cx="2639302" cy="360040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sz="1400" b="1" kern="0" dirty="0">
                <a:solidFill>
                  <a:prstClr val="white"/>
                </a:solidFill>
              </a:rPr>
              <a:t>Domaine connaissance déclaratif </a:t>
            </a:r>
          </a:p>
        </p:txBody>
      </p:sp>
      <p:sp>
        <p:nvSpPr>
          <p:cNvPr id="46" name="Rectangle 45" descr=" 136"/>
          <p:cNvSpPr/>
          <p:nvPr/>
        </p:nvSpPr>
        <p:spPr>
          <a:xfrm>
            <a:off x="300344" y="3163391"/>
            <a:ext cx="2639303" cy="9856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defRPr/>
            </a:pPr>
            <a:r>
              <a:rPr lang="fr-FR" sz="1300" kern="0" dirty="0" err="1">
                <a:solidFill>
                  <a:prstClr val="black"/>
                </a:solidFill>
              </a:rPr>
              <a:t>preconditions</a:t>
            </a:r>
            <a:r>
              <a:rPr lang="fr-FR" sz="1300" kern="0" dirty="0">
                <a:solidFill>
                  <a:prstClr val="black"/>
                </a:solidFill>
              </a:rPr>
              <a:t>(</a:t>
            </a:r>
            <a:r>
              <a:rPr lang="fr-FR" sz="1300" kern="0" dirty="0" err="1">
                <a:solidFill>
                  <a:prstClr val="black"/>
                </a:solidFill>
              </a:rPr>
              <a:t>unlock</a:t>
            </a:r>
            <a:r>
              <a:rPr lang="fr-FR" sz="1300" kern="0" dirty="0">
                <a:solidFill>
                  <a:prstClr val="black"/>
                </a:solidFill>
              </a:rPr>
              <a:t>,[</a:t>
            </a:r>
            <a:r>
              <a:rPr lang="fr-FR" sz="1300" kern="0" dirty="0" err="1">
                <a:solidFill>
                  <a:prstClr val="black"/>
                </a:solidFill>
              </a:rPr>
              <a:t>islocked</a:t>
            </a:r>
            <a:r>
              <a:rPr lang="fr-FR" sz="1300" kern="0" dirty="0">
                <a:solidFill>
                  <a:prstClr val="black"/>
                </a:solidFill>
              </a:rPr>
              <a:t>]).</a:t>
            </a:r>
          </a:p>
          <a:p>
            <a:pPr algn="just">
              <a:defRPr/>
            </a:pPr>
            <a:r>
              <a:rPr lang="fr-FR" sz="1300" kern="0" dirty="0">
                <a:solidFill>
                  <a:prstClr val="black"/>
                </a:solidFill>
              </a:rPr>
              <a:t>achieves(</a:t>
            </a:r>
            <a:r>
              <a:rPr lang="fr-FR" sz="1300" kern="0" dirty="0" err="1">
                <a:solidFill>
                  <a:prstClr val="black"/>
                </a:solidFill>
              </a:rPr>
              <a:t>unlock,notislocked</a:t>
            </a:r>
            <a:r>
              <a:rPr lang="fr-FR" sz="1300" kern="0" dirty="0">
                <a:solidFill>
                  <a:prstClr val="black"/>
                </a:solidFill>
              </a:rPr>
              <a:t>).</a:t>
            </a:r>
          </a:p>
          <a:p>
            <a:pPr algn="just">
              <a:defRPr/>
            </a:pPr>
            <a:r>
              <a:rPr lang="fr-FR" sz="1300" kern="0" dirty="0" err="1">
                <a:solidFill>
                  <a:prstClr val="black"/>
                </a:solidFill>
              </a:rPr>
              <a:t>deletes</a:t>
            </a:r>
            <a:r>
              <a:rPr lang="fr-FR" sz="1300" kern="0" dirty="0">
                <a:solidFill>
                  <a:prstClr val="black"/>
                </a:solidFill>
              </a:rPr>
              <a:t>(</a:t>
            </a:r>
            <a:r>
              <a:rPr lang="fr-FR" sz="1300" kern="0" dirty="0" err="1">
                <a:solidFill>
                  <a:prstClr val="black"/>
                </a:solidFill>
              </a:rPr>
              <a:t>unlock,islocked</a:t>
            </a:r>
            <a:r>
              <a:rPr lang="fr-FR" sz="1300" kern="0" dirty="0">
                <a:solidFill>
                  <a:prstClr val="black"/>
                </a:solidFill>
              </a:rPr>
              <a:t>).</a:t>
            </a:r>
          </a:p>
          <a:p>
            <a:pPr algn="just">
              <a:defRPr/>
            </a:pPr>
            <a:r>
              <a:rPr lang="fr-FR" sz="1300" kern="0" dirty="0" err="1">
                <a:solidFill>
                  <a:prstClr val="black"/>
                </a:solidFill>
              </a:rPr>
              <a:t>preconditions</a:t>
            </a:r>
            <a:r>
              <a:rPr lang="fr-FR" sz="1300" kern="0" dirty="0">
                <a:solidFill>
                  <a:prstClr val="black"/>
                </a:solidFill>
              </a:rPr>
              <a:t>(open,[</a:t>
            </a:r>
            <a:r>
              <a:rPr lang="fr-FR" sz="1300" kern="0" dirty="0" err="1">
                <a:solidFill>
                  <a:prstClr val="black"/>
                </a:solidFill>
              </a:rPr>
              <a:t>notislocked</a:t>
            </a:r>
            <a:r>
              <a:rPr lang="fr-FR" sz="1300" kern="0" dirty="0">
                <a:solidFill>
                  <a:prstClr val="black"/>
                </a:solidFill>
              </a:rPr>
              <a:t>]).</a:t>
            </a:r>
          </a:p>
          <a:p>
            <a:pPr algn="just">
              <a:defRPr/>
            </a:pPr>
            <a:r>
              <a:rPr lang="fr-FR" sz="1300" kern="0" dirty="0">
                <a:solidFill>
                  <a:prstClr val="black"/>
                </a:solidFill>
              </a:rPr>
              <a:t>achieves(</a:t>
            </a:r>
            <a:r>
              <a:rPr lang="fr-FR" sz="1300" kern="0" dirty="0" err="1">
                <a:solidFill>
                  <a:prstClr val="black"/>
                </a:solidFill>
              </a:rPr>
              <a:t>open,isopen</a:t>
            </a:r>
            <a:r>
              <a:rPr lang="fr-FR" sz="1300" kern="0" dirty="0">
                <a:solidFill>
                  <a:prstClr val="black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31109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107504" y="1772816"/>
            <a:ext cx="8964488" cy="4608512"/>
            <a:chOff x="83671" y="1446210"/>
            <a:chExt cx="8964488" cy="4608512"/>
          </a:xfrm>
        </p:grpSpPr>
        <p:grpSp>
          <p:nvGrpSpPr>
            <p:cNvPr id="47" name="Groupe 46"/>
            <p:cNvGrpSpPr/>
            <p:nvPr/>
          </p:nvGrpSpPr>
          <p:grpSpPr>
            <a:xfrm>
              <a:off x="83671" y="1446210"/>
              <a:ext cx="8964488" cy="4608512"/>
              <a:chOff x="83671" y="1446210"/>
              <a:chExt cx="8964488" cy="460851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83671" y="1867828"/>
                <a:ext cx="8964488" cy="4186894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prstClr val="black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3671" y="1446210"/>
                <a:ext cx="2592288" cy="432048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dirty="0">
                    <a:solidFill>
                      <a:prstClr val="black"/>
                    </a:solidFill>
                  </a:rPr>
                  <a:t>Discolog</a:t>
                </a:r>
              </a:p>
            </p:txBody>
          </p:sp>
          <p:sp>
            <p:nvSpPr>
              <p:cNvPr id="6" name="Rectangle à coins arrondis 5"/>
              <p:cNvSpPr/>
              <p:nvPr/>
            </p:nvSpPr>
            <p:spPr>
              <a:xfrm>
                <a:off x="6084168" y="1988840"/>
                <a:ext cx="2850292" cy="432048"/>
              </a:xfrm>
              <a:prstGeom prst="round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prstClr val="black"/>
                    </a:solidFill>
                  </a:rPr>
                  <a:t>Disco / </a:t>
                </a:r>
                <a:r>
                  <a:rPr lang="fr-FR" dirty="0" err="1">
                    <a:solidFill>
                      <a:prstClr val="black"/>
                    </a:solidFill>
                  </a:rPr>
                  <a:t>Java+JavaScript</a:t>
                </a:r>
                <a:endParaRPr lang="fr-FR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084168" y="2420888"/>
                <a:ext cx="2850291" cy="3456384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Rectangle à coins arrondis 7"/>
              <p:cNvSpPr/>
              <p:nvPr/>
            </p:nvSpPr>
            <p:spPr>
              <a:xfrm>
                <a:off x="179511" y="1988840"/>
                <a:ext cx="2909749" cy="432048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prstClr val="black"/>
                    </a:solidFill>
                  </a:rPr>
                  <a:t>STRIPS/Prolog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74563" y="2420888"/>
                <a:ext cx="2914698" cy="3456384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3" name="Rectangle 52" descr=" 135"/>
            <p:cNvSpPr/>
            <p:nvPr/>
          </p:nvSpPr>
          <p:spPr>
            <a:xfrm>
              <a:off x="276512" y="2454322"/>
              <a:ext cx="2639302" cy="360040"/>
            </a:xfrm>
            <a:prstGeom prst="rect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fr-FR" sz="1400" b="1" kern="0" dirty="0">
                  <a:solidFill>
                    <a:prstClr val="white"/>
                  </a:solidFill>
                </a:rPr>
                <a:t>Domaine connaissance déclaratif </a:t>
              </a:r>
            </a:p>
          </p:txBody>
        </p:sp>
        <p:sp>
          <p:nvSpPr>
            <p:cNvPr id="54" name="Rectangle 53" descr=" 136"/>
            <p:cNvSpPr/>
            <p:nvPr/>
          </p:nvSpPr>
          <p:spPr>
            <a:xfrm>
              <a:off x="276511" y="2836785"/>
              <a:ext cx="2639303" cy="98568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5400" cap="flat" cmpd="sng" algn="ctr">
              <a:solidFill>
                <a:schemeClr val="accent3">
                  <a:lumMod val="75000"/>
                </a:schemeClr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defRPr/>
              </a:pPr>
              <a:r>
                <a:rPr lang="fr-FR" sz="1300" kern="0" dirty="0" err="1">
                  <a:solidFill>
                    <a:prstClr val="black"/>
                  </a:solidFill>
                </a:rPr>
                <a:t>preconditions</a:t>
              </a:r>
              <a:r>
                <a:rPr lang="fr-FR" sz="1300" kern="0" dirty="0">
                  <a:solidFill>
                    <a:prstClr val="black"/>
                  </a:solidFill>
                </a:rPr>
                <a:t>(</a:t>
              </a:r>
              <a:r>
                <a:rPr lang="fr-FR" sz="1300" kern="0" dirty="0" err="1">
                  <a:solidFill>
                    <a:prstClr val="black"/>
                  </a:solidFill>
                </a:rPr>
                <a:t>unlock</a:t>
              </a:r>
              <a:r>
                <a:rPr lang="fr-FR" sz="1300" kern="0" dirty="0">
                  <a:solidFill>
                    <a:prstClr val="black"/>
                  </a:solidFill>
                </a:rPr>
                <a:t>,[</a:t>
              </a:r>
              <a:r>
                <a:rPr lang="fr-FR" sz="1300" kern="0" dirty="0" err="1">
                  <a:solidFill>
                    <a:prstClr val="black"/>
                  </a:solidFill>
                </a:rPr>
                <a:t>islocked</a:t>
              </a:r>
              <a:r>
                <a:rPr lang="fr-FR" sz="1300" kern="0" dirty="0">
                  <a:solidFill>
                    <a:prstClr val="black"/>
                  </a:solidFill>
                </a:rPr>
                <a:t>]).</a:t>
              </a:r>
            </a:p>
            <a:p>
              <a:pPr algn="just">
                <a:defRPr/>
              </a:pPr>
              <a:r>
                <a:rPr lang="fr-FR" sz="1300" kern="0" dirty="0">
                  <a:solidFill>
                    <a:prstClr val="black"/>
                  </a:solidFill>
                </a:rPr>
                <a:t>achieves(</a:t>
              </a:r>
              <a:r>
                <a:rPr lang="fr-FR" sz="1300" kern="0" dirty="0" err="1">
                  <a:solidFill>
                    <a:prstClr val="black"/>
                  </a:solidFill>
                </a:rPr>
                <a:t>unlock,notislocked</a:t>
              </a:r>
              <a:r>
                <a:rPr lang="fr-FR" sz="1300" kern="0" dirty="0">
                  <a:solidFill>
                    <a:prstClr val="black"/>
                  </a:solidFill>
                </a:rPr>
                <a:t>).</a:t>
              </a:r>
            </a:p>
            <a:p>
              <a:pPr algn="just">
                <a:defRPr/>
              </a:pPr>
              <a:r>
                <a:rPr lang="fr-FR" sz="1300" kern="0" dirty="0" err="1">
                  <a:solidFill>
                    <a:prstClr val="black"/>
                  </a:solidFill>
                </a:rPr>
                <a:t>deletes</a:t>
              </a:r>
              <a:r>
                <a:rPr lang="fr-FR" sz="1300" kern="0" dirty="0">
                  <a:solidFill>
                    <a:prstClr val="black"/>
                  </a:solidFill>
                </a:rPr>
                <a:t>(</a:t>
              </a:r>
              <a:r>
                <a:rPr lang="fr-FR" sz="1300" kern="0" dirty="0" err="1">
                  <a:solidFill>
                    <a:prstClr val="black"/>
                  </a:solidFill>
                </a:rPr>
                <a:t>unlock,islocked</a:t>
              </a:r>
              <a:r>
                <a:rPr lang="fr-FR" sz="1300" kern="0" dirty="0">
                  <a:solidFill>
                    <a:prstClr val="black"/>
                  </a:solidFill>
                </a:rPr>
                <a:t>).</a:t>
              </a:r>
            </a:p>
            <a:p>
              <a:pPr algn="just">
                <a:defRPr/>
              </a:pPr>
              <a:r>
                <a:rPr lang="fr-FR" sz="1300" kern="0" dirty="0" err="1">
                  <a:solidFill>
                    <a:prstClr val="black"/>
                  </a:solidFill>
                </a:rPr>
                <a:t>preconditions</a:t>
              </a:r>
              <a:r>
                <a:rPr lang="fr-FR" sz="1300" kern="0" dirty="0">
                  <a:solidFill>
                    <a:prstClr val="black"/>
                  </a:solidFill>
                </a:rPr>
                <a:t>(open,[</a:t>
              </a:r>
              <a:r>
                <a:rPr lang="fr-FR" sz="1300" kern="0" dirty="0" err="1">
                  <a:solidFill>
                    <a:prstClr val="black"/>
                  </a:solidFill>
                </a:rPr>
                <a:t>notislocked</a:t>
              </a:r>
              <a:r>
                <a:rPr lang="fr-FR" sz="1300" kern="0" dirty="0">
                  <a:solidFill>
                    <a:prstClr val="black"/>
                  </a:solidFill>
                </a:rPr>
                <a:t>]).</a:t>
              </a:r>
            </a:p>
            <a:p>
              <a:pPr algn="just">
                <a:defRPr/>
              </a:pPr>
              <a:r>
                <a:rPr lang="fr-FR" sz="1300" kern="0" dirty="0">
                  <a:solidFill>
                    <a:prstClr val="black"/>
                  </a:solidFill>
                </a:rPr>
                <a:t>achieves(</a:t>
              </a:r>
              <a:r>
                <a:rPr lang="fr-FR" sz="1300" kern="0" dirty="0" err="1">
                  <a:solidFill>
                    <a:prstClr val="black"/>
                  </a:solidFill>
                </a:rPr>
                <a:t>open,isopen</a:t>
              </a:r>
              <a:r>
                <a:rPr lang="fr-FR" sz="1300" kern="0" dirty="0">
                  <a:solidFill>
                    <a:prstClr val="black"/>
                  </a:solidFill>
                </a:rPr>
                <a:t>).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203849" y="2021364"/>
              <a:ext cx="2664296" cy="385590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3845907" y="2021364"/>
              <a:ext cx="12914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solidFill>
                    <a:prstClr val="black"/>
                  </a:solidFill>
                </a:rPr>
                <a:t>TUprolog</a:t>
              </a:r>
              <a:endParaRPr lang="fr-FR" b="1" dirty="0">
                <a:solidFill>
                  <a:prstClr val="black"/>
                </a:solidFill>
              </a:endParaRPr>
            </a:p>
          </p:txBody>
        </p:sp>
        <p:grpSp>
          <p:nvGrpSpPr>
            <p:cNvPr id="12" name="Groupe 11"/>
            <p:cNvGrpSpPr/>
            <p:nvPr/>
          </p:nvGrpSpPr>
          <p:grpSpPr>
            <a:xfrm>
              <a:off x="276510" y="3857568"/>
              <a:ext cx="2639306" cy="1803680"/>
              <a:chOff x="333582" y="3857568"/>
              <a:chExt cx="1958175" cy="1803680"/>
            </a:xfrm>
          </p:grpSpPr>
          <p:grpSp>
            <p:nvGrpSpPr>
              <p:cNvPr id="10" name="Groupe 9"/>
              <p:cNvGrpSpPr/>
              <p:nvPr/>
            </p:nvGrpSpPr>
            <p:grpSpPr>
              <a:xfrm>
                <a:off x="333582" y="3857568"/>
                <a:ext cx="1958174" cy="1803680"/>
                <a:chOff x="248415" y="3811893"/>
                <a:chExt cx="1958174" cy="1803680"/>
              </a:xfrm>
            </p:grpSpPr>
            <p:pic>
              <p:nvPicPr>
                <p:cNvPr id="2" name="Picture 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8417" y="4713733"/>
                  <a:ext cx="458481" cy="5634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1" name="Rectangle 60"/>
                <p:cNvSpPr/>
                <p:nvPr/>
              </p:nvSpPr>
              <p:spPr>
                <a:xfrm>
                  <a:off x="248415" y="3811893"/>
                  <a:ext cx="1958174" cy="1803680"/>
                </a:xfrm>
                <a:prstGeom prst="rect">
                  <a:avLst/>
                </a:prstGeom>
                <a:noFill/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" name="ZoneTexte 2"/>
                <p:cNvSpPr txBox="1"/>
                <p:nvPr/>
              </p:nvSpPr>
              <p:spPr>
                <a:xfrm>
                  <a:off x="465054" y="4558436"/>
                  <a:ext cx="1480405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b="1" dirty="0">
                      <a:solidFill>
                        <a:prstClr val="black"/>
                      </a:solidFill>
                    </a:rPr>
                    <a:t>STRIPS </a:t>
                  </a:r>
                </a:p>
                <a:p>
                  <a:pPr algn="ctr"/>
                  <a:r>
                    <a:rPr lang="en-US" dirty="0">
                      <a:solidFill>
                        <a:prstClr val="black"/>
                      </a:solidFill>
                    </a:rPr>
                    <a:t>engine</a:t>
                  </a:r>
                </a:p>
              </p:txBody>
            </p:sp>
          </p:grpSp>
          <p:sp>
            <p:nvSpPr>
              <p:cNvPr id="11" name="Rectangle 10"/>
              <p:cNvSpPr/>
              <p:nvPr/>
            </p:nvSpPr>
            <p:spPr>
              <a:xfrm>
                <a:off x="333583" y="3857568"/>
                <a:ext cx="1958174" cy="34100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i="1" dirty="0" err="1">
                    <a:solidFill>
                      <a:prstClr val="black"/>
                    </a:solidFill>
                  </a:rPr>
                  <a:t>Input:</a:t>
                </a:r>
                <a:r>
                  <a:rPr lang="fr-FR" sz="1600" i="1" dirty="0" err="1">
                    <a:solidFill>
                      <a:prstClr val="black"/>
                    </a:solidFill>
                  </a:rPr>
                  <a:t>holds</a:t>
                </a:r>
                <a:r>
                  <a:rPr lang="fr-FR" sz="1600" i="1" dirty="0">
                    <a:solidFill>
                      <a:prstClr val="black"/>
                    </a:solidFill>
                  </a:rPr>
                  <a:t>(</a:t>
                </a:r>
                <a:r>
                  <a:rPr lang="fr-FR" sz="1600" i="1" dirty="0" err="1">
                    <a:solidFill>
                      <a:prstClr val="black"/>
                    </a:solidFill>
                  </a:rPr>
                  <a:t>islocked,init</a:t>
                </a:r>
                <a:r>
                  <a:rPr lang="fr-FR" sz="1600" i="1" dirty="0">
                    <a:solidFill>
                      <a:prstClr val="black"/>
                    </a:solidFill>
                  </a:rPr>
                  <a:t>).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33584" y="4198569"/>
                <a:ext cx="1958173" cy="382559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i="1" dirty="0">
                    <a:solidFill>
                      <a:prstClr val="black"/>
                    </a:solidFill>
                  </a:rPr>
                  <a:t>test(Plan):-</a:t>
                </a:r>
                <a:r>
                  <a:rPr lang="fr-FR" sz="1400" i="1" dirty="0" err="1">
                    <a:solidFill>
                      <a:prstClr val="black"/>
                    </a:solidFill>
                  </a:rPr>
                  <a:t>solve</a:t>
                </a:r>
                <a:r>
                  <a:rPr lang="fr-FR" sz="1400" i="1" dirty="0">
                    <a:solidFill>
                      <a:prstClr val="black"/>
                    </a:solidFill>
                  </a:rPr>
                  <a:t>([</a:t>
                </a:r>
                <a:r>
                  <a:rPr lang="fr-FR" sz="1400" i="1" dirty="0" err="1">
                    <a:solidFill>
                      <a:prstClr val="black"/>
                    </a:solidFill>
                  </a:rPr>
                  <a:t>isopen</a:t>
                </a:r>
                <a:r>
                  <a:rPr lang="fr-FR" sz="1400" i="1" dirty="0">
                    <a:solidFill>
                      <a:prstClr val="black"/>
                    </a:solidFill>
                  </a:rPr>
                  <a:t>],7,Plan)</a:t>
                </a:r>
                <a:endParaRPr lang="fr-FR" sz="1600" i="1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276512" y="5371811"/>
              <a:ext cx="2639304" cy="28943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i="1" dirty="0" err="1">
                  <a:solidFill>
                    <a:prstClr val="black"/>
                  </a:solidFill>
                </a:rPr>
                <a:t>Plan:do</a:t>
              </a:r>
              <a:r>
                <a:rPr lang="fr-FR" sz="1400" i="1" dirty="0">
                  <a:solidFill>
                    <a:prstClr val="black"/>
                  </a:solidFill>
                </a:rPr>
                <a:t>(</a:t>
              </a:r>
              <a:r>
                <a:rPr lang="fr-FR" sz="1400" i="1" dirty="0" err="1">
                  <a:solidFill>
                    <a:prstClr val="black"/>
                  </a:solidFill>
                </a:rPr>
                <a:t>unlock,do</a:t>
              </a:r>
              <a:r>
                <a:rPr lang="fr-FR" sz="1400" i="1" dirty="0">
                  <a:solidFill>
                    <a:prstClr val="black"/>
                  </a:solidFill>
                </a:rPr>
                <a:t>(open)).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48116" y="3524011"/>
              <a:ext cx="2412269" cy="18999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35896" y="4064801"/>
              <a:ext cx="1800199" cy="30030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flat" cmpd="sng" algn="ctr">
              <a:solidFill>
                <a:schemeClr val="accent3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fr-FR" sz="1400" kern="0" dirty="0" err="1">
                  <a:solidFill>
                    <a:prstClr val="black"/>
                  </a:solidFill>
                  <a:ea typeface="Times New Roman" panose="02020603050405020304" pitchFamily="18" charset="0"/>
                </a:rPr>
                <a:t>Decompose</a:t>
              </a:r>
              <a:r>
                <a:rPr lang="fr-FR" sz="1400" kern="0" dirty="0">
                  <a:solidFill>
                    <a:prstClr val="black"/>
                  </a:solidFill>
                  <a:ea typeface="Times New Roman" panose="02020603050405020304" pitchFamily="18" charset="0"/>
                </a:rPr>
                <a:t>(Plan)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491878" y="3212976"/>
              <a:ext cx="2088233" cy="4434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err="1">
                  <a:solidFill>
                    <a:prstClr val="black"/>
                  </a:solidFill>
                </a:rPr>
                <a:t>Get</a:t>
              </a:r>
              <a:r>
                <a:rPr lang="fr-FR" sz="1400" b="1" dirty="0">
                  <a:solidFill>
                    <a:prstClr val="black"/>
                  </a:solidFill>
                </a:rPr>
                <a:t> STRIPS Output </a:t>
              </a:r>
              <a:r>
                <a:rPr lang="fr-FR" sz="1400" b="1" dirty="0" err="1">
                  <a:solidFill>
                    <a:prstClr val="black"/>
                  </a:solidFill>
                </a:rPr>
                <a:t>procedure</a:t>
              </a:r>
              <a:r>
                <a:rPr lang="fr-FR" sz="1400" b="1" dirty="0">
                  <a:solidFill>
                    <a:prstClr val="black"/>
                  </a:solidFill>
                </a:rPr>
                <a:t> </a:t>
              </a:r>
            </a:p>
          </p:txBody>
        </p:sp>
        <p:cxnSp>
          <p:nvCxnSpPr>
            <p:cNvPr id="14" name="Connecteur en angle 13"/>
            <p:cNvCxnSpPr>
              <a:stCxn id="80" idx="3"/>
              <a:endCxn id="34" idx="1"/>
            </p:cNvCxnSpPr>
            <p:nvPr/>
          </p:nvCxnSpPr>
          <p:spPr>
            <a:xfrm flipV="1">
              <a:off x="2915816" y="3434690"/>
              <a:ext cx="576062" cy="2081840"/>
            </a:xfrm>
            <a:prstGeom prst="bentConnector3">
              <a:avLst>
                <a:gd name="adj1" fmla="val 59921"/>
              </a:avLst>
            </a:prstGeom>
            <a:ln w="1905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34" idx="2"/>
              <a:endCxn id="33" idx="0"/>
            </p:cNvCxnSpPr>
            <p:nvPr/>
          </p:nvCxnSpPr>
          <p:spPr>
            <a:xfrm>
              <a:off x="4535995" y="3656404"/>
              <a:ext cx="1" cy="408397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3527884" y="4699688"/>
              <a:ext cx="2016226" cy="4575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flat" cmpd="sng" algn="ctr">
              <a:solidFill>
                <a:schemeClr val="accent3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fr-FR" sz="1400" kern="0" dirty="0" err="1">
                  <a:solidFill>
                    <a:prstClr val="black"/>
                  </a:solidFill>
                  <a:ea typeface="Times New Roman" panose="02020603050405020304" pitchFamily="18" charset="0"/>
                </a:rPr>
                <a:t>ConvertToDisco</a:t>
              </a:r>
              <a:r>
                <a:rPr lang="fr-FR" sz="1400" kern="0" dirty="0">
                  <a:solidFill>
                    <a:prstClr val="black"/>
                  </a:solidFill>
                  <a:ea typeface="Times New Roman" panose="02020603050405020304" pitchFamily="18" charset="0"/>
                </a:rPr>
                <a:t>(</a:t>
              </a:r>
              <a:r>
                <a:rPr lang="fr-FR" sz="1400" kern="0" dirty="0" err="1">
                  <a:solidFill>
                    <a:prstClr val="black"/>
                  </a:solidFill>
                  <a:ea typeface="Times New Roman" panose="02020603050405020304" pitchFamily="18" charset="0"/>
                </a:rPr>
                <a:t>Unlock</a:t>
              </a:r>
              <a:r>
                <a:rPr lang="fr-FR" sz="1400" kern="0" dirty="0">
                  <a:solidFill>
                    <a:prstClr val="black"/>
                  </a:solidFill>
                  <a:ea typeface="Times New Roman" panose="02020603050405020304" pitchFamily="18" charset="0"/>
                </a:rPr>
                <a:t>, open)</a:t>
              </a:r>
            </a:p>
          </p:txBody>
        </p:sp>
        <p:cxnSp>
          <p:nvCxnSpPr>
            <p:cNvPr id="57" name="Connecteur droit avec flèche 56"/>
            <p:cNvCxnSpPr>
              <a:stCxn id="33" idx="2"/>
              <a:endCxn id="49" idx="0"/>
            </p:cNvCxnSpPr>
            <p:nvPr/>
          </p:nvCxnSpPr>
          <p:spPr>
            <a:xfrm>
              <a:off x="4535996" y="4365104"/>
              <a:ext cx="1" cy="334584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0466" y="3938746"/>
              <a:ext cx="2762014" cy="1485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88" name="Connecteur en angle 87"/>
            <p:cNvCxnSpPr>
              <a:stCxn id="32" idx="2"/>
              <a:endCxn id="87" idx="2"/>
            </p:cNvCxnSpPr>
            <p:nvPr/>
          </p:nvCxnSpPr>
          <p:spPr>
            <a:xfrm rot="16200000" flipH="1">
              <a:off x="6032862" y="3945325"/>
              <a:ext cx="1" cy="2957222"/>
            </a:xfrm>
            <a:prstGeom prst="bentConnector3">
              <a:avLst>
                <a:gd name="adj1" fmla="val 22860100000"/>
              </a:avLst>
            </a:prstGeom>
            <a:ln w="1905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fr-FR" dirty="0" smtClean="0">
                <a:solidFill>
                  <a:prstClr val="black">
                    <a:tint val="75000"/>
                  </a:prstClr>
                </a:solidFill>
              </a:rPr>
              <a:t>14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8" name="Groupe 57"/>
          <p:cNvGrpSpPr/>
          <p:nvPr/>
        </p:nvGrpSpPr>
        <p:grpSpPr>
          <a:xfrm>
            <a:off x="35496" y="44624"/>
            <a:ext cx="9073008" cy="687477"/>
            <a:chOff x="35496" y="188640"/>
            <a:chExt cx="9073008" cy="687477"/>
          </a:xfrm>
        </p:grpSpPr>
        <p:sp>
          <p:nvSpPr>
            <p:cNvPr id="59" name="AutoShape 24"/>
            <p:cNvSpPr>
              <a:spLocks noChangeArrowheads="1"/>
            </p:cNvSpPr>
            <p:nvPr/>
          </p:nvSpPr>
          <p:spPr bwMode="auto">
            <a:xfrm>
              <a:off x="3464087" y="299109"/>
              <a:ext cx="1880190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</a:p>
          </p:txBody>
        </p:sp>
        <p:sp>
          <p:nvSpPr>
            <p:cNvPr id="60" name="AutoShape 24"/>
            <p:cNvSpPr>
              <a:spLocks noChangeArrowheads="1"/>
            </p:cNvSpPr>
            <p:nvPr/>
          </p:nvSpPr>
          <p:spPr bwMode="auto">
            <a:xfrm>
              <a:off x="35496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</a:p>
          </p:txBody>
        </p:sp>
        <p:sp>
          <p:nvSpPr>
            <p:cNvPr id="62" name="AutoShape 24"/>
            <p:cNvSpPr>
              <a:spLocks noChangeArrowheads="1"/>
            </p:cNvSpPr>
            <p:nvPr/>
          </p:nvSpPr>
          <p:spPr bwMode="auto">
            <a:xfrm>
              <a:off x="1755705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  <a:endParaRPr lang="fr-FR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63" name="AutoShape 24"/>
            <p:cNvSpPr>
              <a:spLocks noChangeArrowheads="1"/>
            </p:cNvSpPr>
            <p:nvPr/>
          </p:nvSpPr>
          <p:spPr bwMode="auto">
            <a:xfrm>
              <a:off x="5004047" y="188640"/>
              <a:ext cx="2448273" cy="687477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20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Mise en œuvre</a:t>
              </a:r>
            </a:p>
          </p:txBody>
        </p:sp>
        <p:sp>
          <p:nvSpPr>
            <p:cNvPr id="64" name="AutoShape 24"/>
            <p:cNvSpPr>
              <a:spLocks noChangeArrowheads="1"/>
            </p:cNvSpPr>
            <p:nvPr/>
          </p:nvSpPr>
          <p:spPr bwMode="auto">
            <a:xfrm>
              <a:off x="7228313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futurs</a:t>
              </a:r>
            </a:p>
          </p:txBody>
        </p:sp>
      </p:grpSp>
      <p:sp>
        <p:nvSpPr>
          <p:cNvPr id="68" name="Titre 1" descr=" 2"/>
          <p:cNvSpPr txBox="1">
            <a:spLocks/>
          </p:cNvSpPr>
          <p:nvPr/>
        </p:nvSpPr>
        <p:spPr>
          <a:xfrm>
            <a:off x="636859" y="797174"/>
            <a:ext cx="7886700" cy="975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prstClr val="black"/>
                </a:solidFill>
                <a:latin typeface="Calibri Light"/>
              </a:rPr>
              <a:t>Implémentation de </a:t>
            </a:r>
            <a:r>
              <a:rPr lang="fr-FR" sz="3600" b="1" dirty="0" err="1" smtClean="0">
                <a:solidFill>
                  <a:prstClr val="black"/>
                </a:solidFill>
                <a:latin typeface="Calibri Light"/>
              </a:rPr>
              <a:t>Discolog</a:t>
            </a:r>
            <a:endParaRPr lang="fr-FR" sz="2800" b="1" dirty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42" name="Rectangle 41" descr=" 135"/>
          <p:cNvSpPr/>
          <p:nvPr/>
        </p:nvSpPr>
        <p:spPr>
          <a:xfrm>
            <a:off x="6156176" y="2821301"/>
            <a:ext cx="2732233" cy="319667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sz="1400" b="1" kern="0" dirty="0">
                <a:solidFill>
                  <a:prstClr val="white"/>
                </a:solidFill>
              </a:rPr>
              <a:t>Domaine connaissance procédural</a:t>
            </a:r>
          </a:p>
        </p:txBody>
      </p:sp>
      <p:sp>
        <p:nvSpPr>
          <p:cNvPr id="43" name="Rectangle 42" descr=" 136"/>
          <p:cNvSpPr/>
          <p:nvPr/>
        </p:nvSpPr>
        <p:spPr>
          <a:xfrm>
            <a:off x="6184880" y="3199394"/>
            <a:ext cx="2690006" cy="9136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400" kern="0" dirty="0">
                <a:solidFill>
                  <a:prstClr val="black"/>
                </a:solidFill>
              </a:rPr>
              <a:t>Move(Obj,R1,R2,Door)</a:t>
            </a:r>
            <a:endParaRPr lang="fr-FR" sz="1400" kern="0" dirty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fr-FR" sz="1400" kern="0" dirty="0" err="1">
                <a:solidFill>
                  <a:prstClr val="black"/>
                </a:solidFill>
              </a:rPr>
              <a:t>Unlock</a:t>
            </a:r>
            <a:r>
              <a:rPr lang="fr-FR" sz="1400" kern="0" dirty="0">
                <a:solidFill>
                  <a:prstClr val="black"/>
                </a:solidFill>
              </a:rPr>
              <a:t>(D)</a:t>
            </a:r>
          </a:p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</a:rPr>
              <a:t>Open(D)</a:t>
            </a:r>
          </a:p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</a:rPr>
              <a:t>… </a:t>
            </a:r>
            <a:r>
              <a:rPr lang="fr-FR" sz="1400" kern="0" dirty="0" err="1">
                <a:solidFill>
                  <a:prstClr val="black"/>
                </a:solidFill>
              </a:rPr>
              <a:t>etc</a:t>
            </a:r>
            <a:endParaRPr lang="fr-FR" sz="1400" kern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0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000" dirty="0" smtClean="0">
                <a:solidFill>
                  <a:prstClr val="black">
                    <a:tint val="75000"/>
                  </a:prstClr>
                </a:solidFill>
              </a:rPr>
              <a:t>14</a:t>
            </a:r>
            <a:endParaRPr lang="fr-FR" sz="10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31984" y="2204864"/>
            <a:ext cx="8313993" cy="5040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32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Validation de l’algorithme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2800" b="1" dirty="0" smtClean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35496" y="44624"/>
            <a:ext cx="9073008" cy="687477"/>
            <a:chOff x="35496" y="188640"/>
            <a:chExt cx="9073008" cy="687477"/>
          </a:xfrm>
        </p:grpSpPr>
        <p:sp>
          <p:nvSpPr>
            <p:cNvPr id="7" name="AutoShape 24"/>
            <p:cNvSpPr>
              <a:spLocks noChangeArrowheads="1"/>
            </p:cNvSpPr>
            <p:nvPr/>
          </p:nvSpPr>
          <p:spPr bwMode="auto">
            <a:xfrm>
              <a:off x="3464087" y="299109"/>
              <a:ext cx="1880190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</a:p>
          </p:txBody>
        </p:sp>
        <p:sp>
          <p:nvSpPr>
            <p:cNvPr id="8" name="AutoShape 24"/>
            <p:cNvSpPr>
              <a:spLocks noChangeArrowheads="1"/>
            </p:cNvSpPr>
            <p:nvPr/>
          </p:nvSpPr>
          <p:spPr bwMode="auto">
            <a:xfrm>
              <a:off x="35496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</a:p>
          </p:txBody>
        </p:sp>
        <p:sp>
          <p:nvSpPr>
            <p:cNvPr id="9" name="AutoShape 24"/>
            <p:cNvSpPr>
              <a:spLocks noChangeArrowheads="1"/>
            </p:cNvSpPr>
            <p:nvPr/>
          </p:nvSpPr>
          <p:spPr bwMode="auto">
            <a:xfrm>
              <a:off x="1755705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  <a:endParaRPr lang="fr-FR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10" name="AutoShape 24"/>
            <p:cNvSpPr>
              <a:spLocks noChangeArrowheads="1"/>
            </p:cNvSpPr>
            <p:nvPr/>
          </p:nvSpPr>
          <p:spPr bwMode="auto">
            <a:xfrm>
              <a:off x="5004047" y="188640"/>
              <a:ext cx="2448273" cy="687477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20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Mise en œuvre</a:t>
              </a:r>
            </a:p>
          </p:txBody>
        </p:sp>
        <p:sp>
          <p:nvSpPr>
            <p:cNvPr id="11" name="AutoShape 24"/>
            <p:cNvSpPr>
              <a:spLocks noChangeArrowheads="1"/>
            </p:cNvSpPr>
            <p:nvPr/>
          </p:nvSpPr>
          <p:spPr bwMode="auto">
            <a:xfrm>
              <a:off x="7228313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futurs</a:t>
              </a:r>
            </a:p>
          </p:txBody>
        </p:sp>
      </p:grpSp>
      <p:sp>
        <p:nvSpPr>
          <p:cNvPr id="12" name="Titre 1" descr=" 2"/>
          <p:cNvSpPr txBox="1">
            <a:spLocks/>
          </p:cNvSpPr>
          <p:nvPr/>
        </p:nvSpPr>
        <p:spPr>
          <a:xfrm>
            <a:off x="636859" y="797174"/>
            <a:ext cx="7886700" cy="975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prstClr val="black"/>
                </a:solidFill>
              </a:rPr>
              <a:t>Tests et validation</a:t>
            </a:r>
          </a:p>
          <a:p>
            <a:r>
              <a:rPr lang="fr-FR" sz="3600" b="1" dirty="0" smtClean="0">
                <a:solidFill>
                  <a:prstClr val="black"/>
                </a:solidFill>
              </a:rPr>
              <a:t>(en cours)</a:t>
            </a:r>
            <a:endParaRPr lang="fr-FR" sz="2800" b="1" dirty="0">
              <a:solidFill>
                <a:prstClr val="black"/>
              </a:solidFill>
            </a:endParaRPr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231984" y="4403140"/>
            <a:ext cx="8272604" cy="61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fr-FR" sz="32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Buts de l’étude expérimentale </a:t>
            </a:r>
            <a:r>
              <a:rPr lang="fr-FR" sz="32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:</a:t>
            </a:r>
            <a:endParaRPr lang="fr-FR" sz="3200" i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31985" y="4873223"/>
            <a:ext cx="873250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FR" sz="2000" i="1" dirty="0">
                <a:solidFill>
                  <a:prstClr val="black">
                    <a:lumMod val="95000"/>
                    <a:lumOff val="5000"/>
                  </a:prstClr>
                </a:solidFill>
              </a:rPr>
              <a:t>Tester la robustesse de </a:t>
            </a:r>
            <a:r>
              <a:rPr lang="fr-FR" sz="2000" i="1" dirty="0" err="1">
                <a:solidFill>
                  <a:prstClr val="black">
                    <a:lumMod val="95000"/>
                    <a:lumOff val="5000"/>
                  </a:prstClr>
                </a:solidFill>
              </a:rPr>
              <a:t>Discolog</a:t>
            </a:r>
            <a:r>
              <a:rPr lang="fr-FR" sz="2000" i="1" dirty="0">
                <a:solidFill>
                  <a:prstClr val="black">
                    <a:lumMod val="95000"/>
                    <a:lumOff val="5000"/>
                  </a:prstClr>
                </a:solidFill>
              </a:rPr>
              <a:t>.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FR" sz="2000" i="1" dirty="0">
                <a:solidFill>
                  <a:prstClr val="black">
                    <a:lumMod val="95000"/>
                    <a:lumOff val="5000"/>
                  </a:prstClr>
                </a:solidFill>
              </a:rPr>
              <a:t>Prouver la propriété de l’évolution monotone du </a:t>
            </a:r>
            <a:r>
              <a:rPr lang="fr-FR" sz="2000" i="1" dirty="0" err="1">
                <a:solidFill>
                  <a:prstClr val="black">
                    <a:lumMod val="95000"/>
                    <a:lumOff val="5000"/>
                  </a:prstClr>
                </a:solidFill>
              </a:rPr>
              <a:t>recovery</a:t>
            </a:r>
            <a:r>
              <a:rPr lang="fr-FR" sz="2000" i="1" dirty="0">
                <a:solidFill>
                  <a:prstClr val="black">
                    <a:lumMod val="95000"/>
                    <a:lumOff val="5000"/>
                  </a:prstClr>
                </a:solidFill>
              </a:rPr>
              <a:t> en fonction du niveau de connaissance.</a:t>
            </a:r>
          </a:p>
          <a:p>
            <a:endParaRPr lang="fr-FR" sz="2000" dirty="0">
              <a:solidFill>
                <a:prstClr val="black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13957" y="2715583"/>
            <a:ext cx="8732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FR" sz="2000" i="1" dirty="0">
                <a:solidFill>
                  <a:prstClr val="black">
                    <a:lumMod val="95000"/>
                    <a:lumOff val="5000"/>
                  </a:prstClr>
                </a:solidFill>
              </a:rPr>
              <a:t>Tester différents types de Breakdowns.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FR" sz="2000" i="1" dirty="0">
                <a:solidFill>
                  <a:prstClr val="black">
                    <a:lumMod val="95000"/>
                    <a:lumOff val="5000"/>
                  </a:prstClr>
                </a:solidFill>
              </a:rPr>
              <a:t>Ajuster le niveau de connaissance dans le domaine de connaissances.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FR" sz="2000" i="1" dirty="0">
                <a:solidFill>
                  <a:prstClr val="black">
                    <a:lumMod val="95000"/>
                    <a:lumOff val="5000"/>
                  </a:prstClr>
                </a:solidFill>
              </a:rPr>
              <a:t>Tests sur différents exemples de HTN réactifs .</a:t>
            </a:r>
          </a:p>
        </p:txBody>
      </p:sp>
    </p:spTree>
    <p:extLst>
      <p:ext uri="{BB962C8B-B14F-4D97-AF65-F5344CB8AC3E}">
        <p14:creationId xmlns:p14="http://schemas.microsoft.com/office/powerpoint/2010/main" val="141126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952328"/>
            <a:ext cx="4896544" cy="3861048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000" dirty="0" smtClean="0">
                <a:solidFill>
                  <a:prstClr val="black">
                    <a:tint val="75000"/>
                  </a:prstClr>
                </a:solidFill>
              </a:rPr>
              <a:t>15</a:t>
            </a:r>
            <a:endParaRPr lang="fr-FR" sz="10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-580521" y="2492896"/>
            <a:ext cx="8964488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Wingdings" panose="05000000000000000000" pitchFamily="2" charset="2"/>
              <a:buChar char="q"/>
            </a:pPr>
            <a:r>
              <a:rPr lang="fr-FR" sz="2000" b="1" i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Construction des données de tests</a:t>
            </a:r>
          </a:p>
          <a:p>
            <a:pPr lvl="3"/>
            <a:r>
              <a:rPr lang="fr-FR" sz="1800" i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Construire un HTN avec des données synthétiques avec une profondeur, longueur er nb-</a:t>
            </a:r>
            <a:r>
              <a:rPr lang="fr-FR" sz="1800" i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recipes</a:t>
            </a:r>
            <a:r>
              <a:rPr lang="fr-FR" sz="1800" i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. </a:t>
            </a:r>
            <a:r>
              <a:rPr lang="fr-FR" sz="1600" i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(Ex: profondeur=2,longueur=2, nb-</a:t>
            </a:r>
            <a:r>
              <a:rPr lang="fr-FR" sz="1600" i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recipes</a:t>
            </a:r>
            <a:r>
              <a:rPr lang="fr-FR" sz="1600" i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=2).</a:t>
            </a:r>
          </a:p>
          <a:p>
            <a:pPr marL="1028700" lvl="3" indent="0">
              <a:buNone/>
            </a:pPr>
            <a:endParaRPr lang="fr-FR" sz="1600" i="1" dirty="0" smtClean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lvl="3"/>
            <a:r>
              <a:rPr lang="fr-FR" sz="1800" i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Les conditions  d’un nœud sont propagées à ses enfants</a:t>
            </a:r>
            <a:r>
              <a:rPr lang="fr-FR" sz="1600" i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: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fr-FR" sz="1600" i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Préconditions au 1</a:t>
            </a:r>
            <a:r>
              <a:rPr lang="fr-FR" sz="1600" i="1" baseline="300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er</a:t>
            </a:r>
            <a:r>
              <a:rPr lang="fr-FR" sz="1600" i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fils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fr-FR" sz="1600" i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Postconditions au dernier fils</a:t>
            </a:r>
          </a:p>
          <a:p>
            <a:pPr lvl="4">
              <a:buFont typeface="Wingdings" panose="05000000000000000000" pitchFamily="2" charset="2"/>
              <a:buChar char="Ø"/>
            </a:pPr>
            <a:endParaRPr lang="fr-FR" sz="1600" i="1" dirty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fr-FR" sz="2000" b="1" i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Algorithme de tests</a:t>
            </a:r>
          </a:p>
          <a:p>
            <a:pPr lvl="3"/>
            <a:r>
              <a:rPr lang="fr-FR" sz="1800" i="1" dirty="0">
                <a:solidFill>
                  <a:prstClr val="black">
                    <a:lumMod val="95000"/>
                    <a:lumOff val="5000"/>
                  </a:prstClr>
                </a:solidFill>
              </a:rPr>
              <a:t>Varier le niveau de connaissance</a:t>
            </a:r>
          </a:p>
          <a:p>
            <a:pPr marL="685800" lvl="2" indent="0">
              <a:buNone/>
            </a:pPr>
            <a:r>
              <a:rPr lang="fr-FR" sz="2000" i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	</a:t>
            </a:r>
            <a:r>
              <a:rPr lang="fr-FR" sz="1800" i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dans </a:t>
            </a:r>
            <a:r>
              <a:rPr lang="fr-FR" sz="1800" i="1" dirty="0">
                <a:solidFill>
                  <a:prstClr val="black">
                    <a:lumMod val="95000"/>
                    <a:lumOff val="5000"/>
                  </a:prstClr>
                </a:solidFill>
              </a:rPr>
              <a:t>l’arbre (25%,50%,75</a:t>
            </a:r>
            <a:r>
              <a:rPr lang="fr-FR" sz="1800" i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%).</a:t>
            </a:r>
          </a:p>
          <a:p>
            <a:pPr lvl="3"/>
            <a:r>
              <a:rPr lang="fr-FR" sz="1800" i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Générer aléatoirement les breakdowns</a:t>
            </a:r>
            <a:r>
              <a:rPr lang="fr-FR" sz="1550" i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.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35496" y="44624"/>
            <a:ext cx="9073008" cy="687477"/>
            <a:chOff x="35496" y="188640"/>
            <a:chExt cx="9073008" cy="687477"/>
          </a:xfrm>
        </p:grpSpPr>
        <p:sp>
          <p:nvSpPr>
            <p:cNvPr id="7" name="AutoShape 24"/>
            <p:cNvSpPr>
              <a:spLocks noChangeArrowheads="1"/>
            </p:cNvSpPr>
            <p:nvPr/>
          </p:nvSpPr>
          <p:spPr bwMode="auto">
            <a:xfrm>
              <a:off x="3464087" y="299109"/>
              <a:ext cx="1880190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</a:p>
          </p:txBody>
        </p:sp>
        <p:sp>
          <p:nvSpPr>
            <p:cNvPr id="8" name="AutoShape 24"/>
            <p:cNvSpPr>
              <a:spLocks noChangeArrowheads="1"/>
            </p:cNvSpPr>
            <p:nvPr/>
          </p:nvSpPr>
          <p:spPr bwMode="auto">
            <a:xfrm>
              <a:off x="35496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</a:p>
          </p:txBody>
        </p:sp>
        <p:sp>
          <p:nvSpPr>
            <p:cNvPr id="9" name="AutoShape 24"/>
            <p:cNvSpPr>
              <a:spLocks noChangeArrowheads="1"/>
            </p:cNvSpPr>
            <p:nvPr/>
          </p:nvSpPr>
          <p:spPr bwMode="auto">
            <a:xfrm>
              <a:off x="1755705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  <a:endParaRPr lang="fr-FR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10" name="AutoShape 24"/>
            <p:cNvSpPr>
              <a:spLocks noChangeArrowheads="1"/>
            </p:cNvSpPr>
            <p:nvPr/>
          </p:nvSpPr>
          <p:spPr bwMode="auto">
            <a:xfrm>
              <a:off x="5004047" y="188640"/>
              <a:ext cx="2448273" cy="687477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20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Mise en œuvre</a:t>
              </a:r>
            </a:p>
          </p:txBody>
        </p:sp>
        <p:sp>
          <p:nvSpPr>
            <p:cNvPr id="11" name="AutoShape 24"/>
            <p:cNvSpPr>
              <a:spLocks noChangeArrowheads="1"/>
            </p:cNvSpPr>
            <p:nvPr/>
          </p:nvSpPr>
          <p:spPr bwMode="auto">
            <a:xfrm>
              <a:off x="7228313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futurs</a:t>
              </a:r>
            </a:p>
          </p:txBody>
        </p:sp>
      </p:grpSp>
      <p:sp>
        <p:nvSpPr>
          <p:cNvPr id="12" name="Titre 1" descr=" 2"/>
          <p:cNvSpPr txBox="1">
            <a:spLocks/>
          </p:cNvSpPr>
          <p:nvPr/>
        </p:nvSpPr>
        <p:spPr>
          <a:xfrm>
            <a:off x="636859" y="797174"/>
            <a:ext cx="7886700" cy="975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prstClr val="black"/>
                </a:solidFill>
              </a:rPr>
              <a:t>Tests et validation</a:t>
            </a:r>
          </a:p>
          <a:p>
            <a:r>
              <a:rPr lang="fr-FR" sz="3600" b="1" dirty="0" smtClean="0">
                <a:solidFill>
                  <a:prstClr val="black"/>
                </a:solidFill>
              </a:rPr>
              <a:t>(en cours)</a:t>
            </a:r>
            <a:endParaRPr lang="fr-FR" sz="2800" b="1" dirty="0">
              <a:solidFill>
                <a:prstClr val="black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37252" y="1806257"/>
            <a:ext cx="788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i="1" dirty="0">
                <a:solidFill>
                  <a:prstClr val="black"/>
                </a:solidFill>
              </a:rPr>
              <a:t>Procédure d’expérimentation</a:t>
            </a:r>
          </a:p>
        </p:txBody>
      </p:sp>
    </p:spTree>
    <p:extLst>
      <p:ext uri="{BB962C8B-B14F-4D97-AF65-F5344CB8AC3E}">
        <p14:creationId xmlns:p14="http://schemas.microsoft.com/office/powerpoint/2010/main" val="307154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000" dirty="0" smtClean="0">
                <a:solidFill>
                  <a:prstClr val="black">
                    <a:tint val="75000"/>
                  </a:prstClr>
                </a:solidFill>
              </a:rPr>
              <a:t>16</a:t>
            </a:r>
            <a:endParaRPr lang="fr-FR" sz="10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0" y="2545147"/>
            <a:ext cx="9108504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2" indent="0">
              <a:buNone/>
            </a:pPr>
            <a:r>
              <a:rPr lang="fr-FR" sz="2000" i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Pas de connaissance -&gt; pas de réparation de plan</a:t>
            </a:r>
          </a:p>
          <a:p>
            <a:pPr marL="685800" lvl="2" indent="0">
              <a:buNone/>
            </a:pPr>
            <a:r>
              <a:rPr lang="fr-FR" sz="2000" i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100 % de connaissance -&gt; toujours réparable</a:t>
            </a:r>
          </a:p>
          <a:p>
            <a:pPr marL="685800" lvl="2" indent="0">
              <a:buNone/>
            </a:pPr>
            <a:r>
              <a:rPr lang="fr-FR" sz="2000" i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Prouver la propriété de monotonie. (exemple graphe)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sz="2000" i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Plus de connaissance fournie a STRIPS </a:t>
            </a:r>
            <a:r>
              <a:rPr lang="fr-FR" sz="2000" i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Calibri"/>
              </a:rPr>
              <a:t>→ plus de </a:t>
            </a:r>
            <a:r>
              <a:rPr lang="fr-FR" sz="2000" i="1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Calibri"/>
              </a:rPr>
              <a:t>recovery</a:t>
            </a:r>
            <a:r>
              <a:rPr lang="fr-FR" sz="2000" i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Calibri"/>
              </a:rPr>
              <a:t> </a:t>
            </a:r>
            <a:r>
              <a:rPr lang="fr-FR" sz="2000" i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.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35496" y="44624"/>
            <a:ext cx="9073008" cy="687477"/>
            <a:chOff x="35496" y="188640"/>
            <a:chExt cx="9073008" cy="687477"/>
          </a:xfrm>
        </p:grpSpPr>
        <p:sp>
          <p:nvSpPr>
            <p:cNvPr id="7" name="AutoShape 24"/>
            <p:cNvSpPr>
              <a:spLocks noChangeArrowheads="1"/>
            </p:cNvSpPr>
            <p:nvPr/>
          </p:nvSpPr>
          <p:spPr bwMode="auto">
            <a:xfrm>
              <a:off x="3464087" y="299109"/>
              <a:ext cx="1880190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</a:p>
          </p:txBody>
        </p:sp>
        <p:sp>
          <p:nvSpPr>
            <p:cNvPr id="8" name="AutoShape 24"/>
            <p:cNvSpPr>
              <a:spLocks noChangeArrowheads="1"/>
            </p:cNvSpPr>
            <p:nvPr/>
          </p:nvSpPr>
          <p:spPr bwMode="auto">
            <a:xfrm>
              <a:off x="35496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Background</a:t>
              </a:r>
            </a:p>
          </p:txBody>
        </p:sp>
        <p:sp>
          <p:nvSpPr>
            <p:cNvPr id="9" name="AutoShape 24"/>
            <p:cNvSpPr>
              <a:spLocks noChangeArrowheads="1"/>
            </p:cNvSpPr>
            <p:nvPr/>
          </p:nvSpPr>
          <p:spPr bwMode="auto">
            <a:xfrm>
              <a:off x="1755705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Problématique</a:t>
              </a:r>
              <a:endParaRPr lang="fr-FR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10" name="AutoShape 24"/>
            <p:cNvSpPr>
              <a:spLocks noChangeArrowheads="1"/>
            </p:cNvSpPr>
            <p:nvPr/>
          </p:nvSpPr>
          <p:spPr bwMode="auto">
            <a:xfrm>
              <a:off x="5004047" y="188640"/>
              <a:ext cx="2448273" cy="687477"/>
            </a:xfrm>
            <a:prstGeom prst="chevron">
              <a:avLst>
                <a:gd name="adj" fmla="val 65204"/>
              </a:avLst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20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Mise en œuvre</a:t>
              </a:r>
            </a:p>
          </p:txBody>
        </p:sp>
        <p:sp>
          <p:nvSpPr>
            <p:cNvPr id="11" name="AutoShape 24"/>
            <p:cNvSpPr>
              <a:spLocks noChangeArrowheads="1"/>
            </p:cNvSpPr>
            <p:nvPr/>
          </p:nvSpPr>
          <p:spPr bwMode="auto">
            <a:xfrm>
              <a:off x="7228313" y="299109"/>
              <a:ext cx="1880191" cy="419837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Travaux futurs</a:t>
              </a:r>
            </a:p>
          </p:txBody>
        </p:sp>
      </p:grpSp>
      <p:sp>
        <p:nvSpPr>
          <p:cNvPr id="12" name="Titre 1" descr=" 2"/>
          <p:cNvSpPr txBox="1">
            <a:spLocks/>
          </p:cNvSpPr>
          <p:nvPr/>
        </p:nvSpPr>
        <p:spPr>
          <a:xfrm>
            <a:off x="636859" y="797174"/>
            <a:ext cx="7886700" cy="975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prstClr val="black"/>
                </a:solidFill>
              </a:rPr>
              <a:t>Tests et validation</a:t>
            </a:r>
          </a:p>
          <a:p>
            <a:r>
              <a:rPr lang="fr-FR" sz="3600" b="1" dirty="0" smtClean="0">
                <a:solidFill>
                  <a:prstClr val="black"/>
                </a:solidFill>
              </a:rPr>
              <a:t>(en cours)</a:t>
            </a:r>
            <a:endParaRPr lang="fr-FR" sz="2800" b="1" dirty="0">
              <a:solidFill>
                <a:prstClr val="black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636859" y="1951702"/>
            <a:ext cx="788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i="1" dirty="0">
                <a:solidFill>
                  <a:prstClr val="black"/>
                </a:solidFill>
              </a:rPr>
              <a:t>Résultats escomptés </a:t>
            </a:r>
          </a:p>
        </p:txBody>
      </p:sp>
      <p:graphicFrame>
        <p:nvGraphicFramePr>
          <p:cNvPr id="14" name="Graphique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0796789"/>
              </p:ext>
            </p:extLst>
          </p:nvPr>
        </p:nvGraphicFramePr>
        <p:xfrm>
          <a:off x="2239160" y="3985307"/>
          <a:ext cx="4330043" cy="2386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1961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000" dirty="0" smtClean="0">
                <a:solidFill>
                  <a:prstClr val="black">
                    <a:tint val="75000"/>
                  </a:prstClr>
                </a:solidFill>
              </a:rPr>
              <a:t>17</a:t>
            </a:r>
            <a:endParaRPr lang="fr-FR" sz="10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78580" y="1909293"/>
            <a:ext cx="7886700" cy="3816424"/>
          </a:xfrm>
        </p:spPr>
        <p:txBody>
          <a:bodyPr>
            <a:normAutofit/>
          </a:bodyPr>
          <a:lstStyle/>
          <a:p>
            <a:pPr marL="0" lvl="1" indent="0">
              <a:spcBef>
                <a:spcPts val="750"/>
              </a:spcBef>
              <a:buNone/>
            </a:pPr>
            <a:r>
              <a:rPr lang="fr-FR" sz="2400" b="1" dirty="0" smtClean="0"/>
              <a:t>Modèle hybride HTN réactif / planification </a:t>
            </a:r>
            <a:r>
              <a:rPr lang="fr-FR" sz="2400" b="1" dirty="0" smtClean="0"/>
              <a:t>déclarative</a:t>
            </a:r>
          </a:p>
          <a:p>
            <a:pPr marL="0" lvl="1" indent="0">
              <a:spcBef>
                <a:spcPts val="750"/>
              </a:spcBef>
              <a:buNone/>
            </a:pPr>
            <a:endParaRPr lang="fr-FR" sz="2400" b="1" dirty="0" smtClean="0"/>
          </a:p>
          <a:p>
            <a:pPr marL="628650" lvl="2" indent="-285750">
              <a:spcBef>
                <a:spcPts val="750"/>
              </a:spcBef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prstClr val="black"/>
                </a:solidFill>
              </a:rPr>
              <a:t>Algorithme de sélection de candidats et de </a:t>
            </a:r>
            <a:r>
              <a:rPr lang="fr-FR" sz="2000" dirty="0" smtClean="0">
                <a:solidFill>
                  <a:prstClr val="black"/>
                </a:solidFill>
              </a:rPr>
              <a:t>réparation.</a:t>
            </a:r>
          </a:p>
          <a:p>
            <a:pPr marL="628650" lvl="2" indent="-285750">
              <a:spcBef>
                <a:spcPts val="750"/>
              </a:spcBef>
              <a:buFont typeface="Wingdings" panose="05000000000000000000" pitchFamily="2" charset="2"/>
              <a:buChar char="Ø"/>
            </a:pPr>
            <a:r>
              <a:rPr lang="fr-FR" sz="2000" i="1" dirty="0"/>
              <a:t>Pas besoin de </a:t>
            </a:r>
            <a:r>
              <a:rPr lang="fr-FR" sz="2000" i="1" dirty="0" smtClean="0"/>
              <a:t>connaissances</a:t>
            </a:r>
            <a:r>
              <a:rPr lang="fr-FR" sz="2000" dirty="0"/>
              <a:t> </a:t>
            </a:r>
            <a:r>
              <a:rPr lang="fr-FR" sz="2000" dirty="0" smtClean="0"/>
              <a:t>complètes.</a:t>
            </a:r>
            <a:endParaRPr lang="fr-FR" sz="2000" b="1" dirty="0" smtClean="0"/>
          </a:p>
          <a:p>
            <a:pPr marL="628650" lvl="2" indent="-285750">
              <a:spcBef>
                <a:spcPts val="750"/>
              </a:spcBef>
              <a:buFont typeface="Wingdings" panose="05000000000000000000" pitchFamily="2" charset="2"/>
              <a:buChar char="Ø"/>
            </a:pPr>
            <a:r>
              <a:rPr lang="fr-FR" sz="2000" dirty="0" smtClean="0"/>
              <a:t>Couplage Prolog/Java (</a:t>
            </a:r>
            <a:r>
              <a:rPr lang="fr-FR" sz="2000" dirty="0" err="1" smtClean="0"/>
              <a:t>TuProlog</a:t>
            </a:r>
            <a:r>
              <a:rPr lang="fr-FR" sz="2000" dirty="0" smtClean="0"/>
              <a:t>).</a:t>
            </a:r>
            <a:endParaRPr lang="fr-FR" sz="2000" i="1" dirty="0" smtClean="0"/>
          </a:p>
          <a:p>
            <a:pPr marL="628650" lvl="2" indent="-285750">
              <a:spcBef>
                <a:spcPts val="750"/>
              </a:spcBef>
              <a:buFont typeface="Wingdings" panose="05000000000000000000" pitchFamily="2" charset="2"/>
              <a:buChar char="Ø"/>
            </a:pPr>
            <a:r>
              <a:rPr lang="fr-FR" sz="2000" dirty="0" smtClean="0"/>
              <a:t>Proposition </a:t>
            </a:r>
            <a:r>
              <a:rPr lang="fr-FR" sz="2000" dirty="0" smtClean="0"/>
              <a:t>d’un protocole </a:t>
            </a:r>
            <a:r>
              <a:rPr lang="fr-FR" sz="2000" dirty="0" smtClean="0"/>
              <a:t>d’évaluation de </a:t>
            </a:r>
            <a:r>
              <a:rPr lang="fr-FR" sz="2000" i="1" dirty="0" err="1" smtClean="0"/>
              <a:t>Discolog</a:t>
            </a:r>
            <a:r>
              <a:rPr lang="fr-FR" sz="2000" i="1" dirty="0" smtClean="0"/>
              <a:t>.</a:t>
            </a:r>
            <a:endParaRPr lang="fr-FR" sz="2000" i="1" dirty="0" smtClean="0"/>
          </a:p>
          <a:p>
            <a:pPr marL="628650" lvl="2" indent="-285750">
              <a:spcBef>
                <a:spcPts val="750"/>
              </a:spcBef>
              <a:buFont typeface="Wingdings" panose="05000000000000000000" pitchFamily="2" charset="2"/>
              <a:buChar char="Ø"/>
            </a:pPr>
            <a:endParaRPr lang="fr-FR" sz="2000" i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53244" y="53876"/>
            <a:ext cx="9090755" cy="687477"/>
            <a:chOff x="53244" y="53876"/>
            <a:chExt cx="9090755" cy="687477"/>
          </a:xfrm>
        </p:grpSpPr>
        <p:grpSp>
          <p:nvGrpSpPr>
            <p:cNvPr id="12" name="Groupe 11"/>
            <p:cNvGrpSpPr/>
            <p:nvPr/>
          </p:nvGrpSpPr>
          <p:grpSpPr>
            <a:xfrm>
              <a:off x="53244" y="53876"/>
              <a:ext cx="9090755" cy="687477"/>
              <a:chOff x="35496" y="165289"/>
              <a:chExt cx="9090755" cy="687477"/>
            </a:xfrm>
          </p:grpSpPr>
          <p:sp>
            <p:nvSpPr>
              <p:cNvPr id="14" name="AutoShape 24"/>
              <p:cNvSpPr>
                <a:spLocks noChangeArrowheads="1"/>
              </p:cNvSpPr>
              <p:nvPr/>
            </p:nvSpPr>
            <p:spPr bwMode="auto">
              <a:xfrm>
                <a:off x="3464087" y="299109"/>
                <a:ext cx="1880190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6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Proposition</a:t>
                </a:r>
              </a:p>
            </p:txBody>
          </p:sp>
          <p:sp>
            <p:nvSpPr>
              <p:cNvPr id="15" name="AutoShape 24"/>
              <p:cNvSpPr>
                <a:spLocks noChangeArrowheads="1"/>
              </p:cNvSpPr>
              <p:nvPr/>
            </p:nvSpPr>
            <p:spPr bwMode="auto">
              <a:xfrm>
                <a:off x="35496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6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Background</a:t>
                </a:r>
              </a:p>
            </p:txBody>
          </p:sp>
          <p:sp>
            <p:nvSpPr>
              <p:cNvPr id="16" name="AutoShape 24"/>
              <p:cNvSpPr>
                <a:spLocks noChangeArrowheads="1"/>
              </p:cNvSpPr>
              <p:nvPr/>
            </p:nvSpPr>
            <p:spPr bwMode="auto">
              <a:xfrm>
                <a:off x="1755705" y="299109"/>
                <a:ext cx="1880191" cy="419836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4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Problématique</a:t>
                </a:r>
                <a:endPara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endParaRPr>
              </a:p>
            </p:txBody>
          </p:sp>
          <p:sp>
            <p:nvSpPr>
              <p:cNvPr id="17" name="AutoShape 24"/>
              <p:cNvSpPr>
                <a:spLocks noChangeArrowheads="1"/>
              </p:cNvSpPr>
              <p:nvPr/>
            </p:nvSpPr>
            <p:spPr bwMode="auto">
              <a:xfrm>
                <a:off x="6677978" y="165289"/>
                <a:ext cx="2448273" cy="687477"/>
              </a:xfrm>
              <a:prstGeom prst="chevron">
                <a:avLst>
                  <a:gd name="adj" fmla="val 65204"/>
                </a:avLst>
              </a:prstGeom>
              <a:solidFill>
                <a:srgbClr val="00B0F0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2000" b="1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Travaux futurs</a:t>
                </a:r>
              </a:p>
            </p:txBody>
          </p:sp>
        </p:grpSp>
        <p:sp>
          <p:nvSpPr>
            <p:cNvPr id="13" name="AutoShape 24"/>
            <p:cNvSpPr>
              <a:spLocks noChangeArrowheads="1"/>
            </p:cNvSpPr>
            <p:nvPr/>
          </p:nvSpPr>
          <p:spPr bwMode="auto">
            <a:xfrm>
              <a:off x="5212090" y="187697"/>
              <a:ext cx="1880190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Mise en œuvre</a:t>
              </a:r>
            </a:p>
          </p:txBody>
        </p:sp>
      </p:grpSp>
      <p:sp>
        <p:nvSpPr>
          <p:cNvPr id="18" name="Titre 1" descr=" 2"/>
          <p:cNvSpPr txBox="1">
            <a:spLocks/>
          </p:cNvSpPr>
          <p:nvPr/>
        </p:nvSpPr>
        <p:spPr>
          <a:xfrm>
            <a:off x="636859" y="797174"/>
            <a:ext cx="7886700" cy="975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prstClr val="black"/>
                </a:solidFill>
              </a:rPr>
              <a:t>Conclusions</a:t>
            </a:r>
            <a:endParaRPr lang="fr-FR" sz="2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19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000" dirty="0" smtClean="0">
                <a:solidFill>
                  <a:prstClr val="black">
                    <a:tint val="75000"/>
                  </a:prstClr>
                </a:solidFill>
              </a:rPr>
              <a:t>1</a:t>
            </a:r>
            <a:r>
              <a:rPr lang="fr-FR" sz="1000" dirty="0" smtClean="0">
                <a:solidFill>
                  <a:prstClr val="black">
                    <a:tint val="75000"/>
                  </a:prstClr>
                </a:solidFill>
              </a:rPr>
              <a:t>8</a:t>
            </a:r>
            <a:endParaRPr lang="fr-FR" sz="10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78580" y="1988840"/>
            <a:ext cx="7886700" cy="3816424"/>
          </a:xfrm>
        </p:spPr>
        <p:txBody>
          <a:bodyPr/>
          <a:lstStyle/>
          <a:p>
            <a:pPr marL="0" lvl="1" indent="0">
              <a:spcBef>
                <a:spcPts val="750"/>
              </a:spcBef>
              <a:buNone/>
            </a:pPr>
            <a:r>
              <a:rPr lang="fr-FR" sz="2000" b="1" dirty="0" smtClean="0"/>
              <a:t>Terminer la validation expérimentale de </a:t>
            </a:r>
            <a:r>
              <a:rPr lang="fr-FR" sz="2000" b="1" dirty="0" err="1" smtClean="0"/>
              <a:t>Discolog</a:t>
            </a:r>
            <a:r>
              <a:rPr lang="fr-FR" sz="2000" b="1" dirty="0" smtClean="0"/>
              <a:t> </a:t>
            </a:r>
          </a:p>
          <a:p>
            <a:pPr marL="628650" lvl="2" indent="-285750">
              <a:spcBef>
                <a:spcPts val="750"/>
              </a:spcBef>
              <a:buFont typeface="Wingdings" panose="05000000000000000000" pitchFamily="2" charset="2"/>
              <a:buChar char="Ø"/>
            </a:pPr>
            <a:r>
              <a:rPr lang="fr-FR" sz="1950" dirty="0"/>
              <a:t>(</a:t>
            </a:r>
            <a:r>
              <a:rPr lang="fr-FR" sz="1800" i="1" dirty="0"/>
              <a:t>Date d’échéance 26/09</a:t>
            </a:r>
            <a:r>
              <a:rPr lang="fr-FR" sz="1800" i="1" dirty="0" smtClean="0"/>
              <a:t>).</a:t>
            </a:r>
          </a:p>
          <a:p>
            <a:pPr marL="628650" lvl="2" indent="-285750">
              <a:spcBef>
                <a:spcPts val="750"/>
              </a:spcBef>
              <a:buFont typeface="Wingdings" panose="05000000000000000000" pitchFamily="2" charset="2"/>
              <a:buChar char="Ø"/>
            </a:pPr>
            <a:r>
              <a:rPr lang="fr-FR" sz="1800" i="1" dirty="0" smtClean="0"/>
              <a:t>Article prévu pour octobre</a:t>
            </a:r>
            <a:endParaRPr lang="fr-FR" sz="1800" i="1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sz="2000" b="1" dirty="0"/>
              <a:t>Intégrer </a:t>
            </a:r>
            <a:r>
              <a:rPr lang="fr-FR" sz="2000" b="1" dirty="0" err="1" smtClean="0"/>
              <a:t>Discolog</a:t>
            </a:r>
            <a:r>
              <a:rPr lang="fr-FR" sz="2000" b="1" dirty="0" smtClean="0"/>
              <a:t> </a:t>
            </a:r>
            <a:r>
              <a:rPr lang="fr-FR" sz="2000" b="1" dirty="0"/>
              <a:t>dans un system de dialogue homme </a:t>
            </a:r>
            <a:r>
              <a:rPr lang="fr-FR" sz="2000" b="1" dirty="0" smtClean="0"/>
              <a:t>machine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i="1" dirty="0" smtClean="0">
                <a:solidFill>
                  <a:prstClr val="black"/>
                </a:solidFill>
              </a:rPr>
              <a:t>Sujet de thèse au LIMSI/CNRS (2014/2017)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i="1" dirty="0" smtClean="0">
                <a:solidFill>
                  <a:prstClr val="black"/>
                </a:solidFill>
              </a:rPr>
              <a:t> Dialogue social, théorie de l’esprit, planification réactive</a:t>
            </a:r>
            <a:endParaRPr lang="fr-FR" i="1" dirty="0">
              <a:solidFill>
                <a:prstClr val="black"/>
              </a:solidFill>
            </a:endParaRPr>
          </a:p>
          <a:p>
            <a:pPr marL="0" lvl="1" indent="0">
              <a:spcBef>
                <a:spcPts val="750"/>
              </a:spcBef>
              <a:buNone/>
            </a:pPr>
            <a:endParaRPr lang="fr-FR" sz="2000" b="1" dirty="0" smtClean="0"/>
          </a:p>
          <a:p>
            <a:pPr marL="0" lvl="1" indent="0">
              <a:spcBef>
                <a:spcPts val="750"/>
              </a:spcBef>
              <a:buNone/>
            </a:pPr>
            <a:r>
              <a:rPr lang="fr-FR" sz="2000" b="1" dirty="0" smtClean="0"/>
              <a:t>Outil </a:t>
            </a:r>
            <a:r>
              <a:rPr lang="fr-FR" sz="2000" b="1" dirty="0"/>
              <a:t>d’aide à la conception de HTN hybrides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i="1" dirty="0"/>
              <a:t>Anticipation des breakdowns.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i="1" dirty="0"/>
              <a:t> Proposition de déclarations au modélisateur.</a:t>
            </a:r>
          </a:p>
          <a:p>
            <a:pPr marL="0" indent="0">
              <a:buNone/>
            </a:pPr>
            <a:endParaRPr lang="fr-FR" sz="20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53244" y="53876"/>
            <a:ext cx="9090755" cy="687477"/>
            <a:chOff x="53244" y="53876"/>
            <a:chExt cx="9090755" cy="687477"/>
          </a:xfrm>
        </p:grpSpPr>
        <p:grpSp>
          <p:nvGrpSpPr>
            <p:cNvPr id="12" name="Groupe 11"/>
            <p:cNvGrpSpPr/>
            <p:nvPr/>
          </p:nvGrpSpPr>
          <p:grpSpPr>
            <a:xfrm>
              <a:off x="53244" y="53876"/>
              <a:ext cx="9090755" cy="687477"/>
              <a:chOff x="35496" y="165289"/>
              <a:chExt cx="9090755" cy="687477"/>
            </a:xfrm>
          </p:grpSpPr>
          <p:sp>
            <p:nvSpPr>
              <p:cNvPr id="14" name="AutoShape 24"/>
              <p:cNvSpPr>
                <a:spLocks noChangeArrowheads="1"/>
              </p:cNvSpPr>
              <p:nvPr/>
            </p:nvSpPr>
            <p:spPr bwMode="auto">
              <a:xfrm>
                <a:off x="3464087" y="299109"/>
                <a:ext cx="1880190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6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Proposition</a:t>
                </a:r>
              </a:p>
            </p:txBody>
          </p:sp>
          <p:sp>
            <p:nvSpPr>
              <p:cNvPr id="15" name="AutoShape 24"/>
              <p:cNvSpPr>
                <a:spLocks noChangeArrowheads="1"/>
              </p:cNvSpPr>
              <p:nvPr/>
            </p:nvSpPr>
            <p:spPr bwMode="auto">
              <a:xfrm>
                <a:off x="35496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6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Background</a:t>
                </a:r>
              </a:p>
            </p:txBody>
          </p:sp>
          <p:sp>
            <p:nvSpPr>
              <p:cNvPr id="16" name="AutoShape 24"/>
              <p:cNvSpPr>
                <a:spLocks noChangeArrowheads="1"/>
              </p:cNvSpPr>
              <p:nvPr/>
            </p:nvSpPr>
            <p:spPr bwMode="auto">
              <a:xfrm>
                <a:off x="1755705" y="299109"/>
                <a:ext cx="1880191" cy="419836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4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Problématique</a:t>
                </a:r>
                <a:endParaRPr lang="fr-FR" sz="16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endParaRPr>
              </a:p>
            </p:txBody>
          </p:sp>
          <p:sp>
            <p:nvSpPr>
              <p:cNvPr id="17" name="AutoShape 24"/>
              <p:cNvSpPr>
                <a:spLocks noChangeArrowheads="1"/>
              </p:cNvSpPr>
              <p:nvPr/>
            </p:nvSpPr>
            <p:spPr bwMode="auto">
              <a:xfrm>
                <a:off x="6677978" y="165289"/>
                <a:ext cx="2448273" cy="687477"/>
              </a:xfrm>
              <a:prstGeom prst="chevron">
                <a:avLst>
                  <a:gd name="adj" fmla="val 65204"/>
                </a:avLst>
              </a:prstGeom>
              <a:solidFill>
                <a:srgbClr val="00B0F0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2000" b="1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Travaux futurs</a:t>
                </a:r>
              </a:p>
            </p:txBody>
          </p:sp>
        </p:grpSp>
        <p:sp>
          <p:nvSpPr>
            <p:cNvPr id="13" name="AutoShape 24"/>
            <p:cNvSpPr>
              <a:spLocks noChangeArrowheads="1"/>
            </p:cNvSpPr>
            <p:nvPr/>
          </p:nvSpPr>
          <p:spPr bwMode="auto">
            <a:xfrm>
              <a:off x="5212090" y="187697"/>
              <a:ext cx="1880190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fr-FR" sz="1500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Mise en œuvre</a:t>
              </a:r>
            </a:p>
          </p:txBody>
        </p:sp>
      </p:grpSp>
      <p:sp>
        <p:nvSpPr>
          <p:cNvPr id="18" name="Titre 1" descr=" 2"/>
          <p:cNvSpPr txBox="1">
            <a:spLocks/>
          </p:cNvSpPr>
          <p:nvPr/>
        </p:nvSpPr>
        <p:spPr>
          <a:xfrm>
            <a:off x="636859" y="797174"/>
            <a:ext cx="7886700" cy="975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prstClr val="black"/>
                </a:solidFill>
              </a:rPr>
              <a:t>Travaux futurs</a:t>
            </a:r>
            <a:endParaRPr lang="fr-FR" sz="2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44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19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http://www.mathworks.fr/cmsimages/77904_wtn_nao-robot-matlab-m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212976"/>
            <a:ext cx="2664296" cy="297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ulle ronde 4"/>
          <p:cNvSpPr/>
          <p:nvPr/>
        </p:nvSpPr>
        <p:spPr>
          <a:xfrm>
            <a:off x="4355976" y="908720"/>
            <a:ext cx="4320480" cy="2088232"/>
          </a:xfrm>
          <a:prstGeom prst="wedgeEllipseCallout">
            <a:avLst>
              <a:gd name="adj1" fmla="val -49427"/>
              <a:gd name="adj2" fmla="val 63969"/>
            </a:avLst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prstClr val="black"/>
                </a:solidFill>
              </a:rPr>
              <a:t>Merci pour votre attention !</a:t>
            </a:r>
          </a:p>
        </p:txBody>
      </p:sp>
    </p:spTree>
    <p:extLst>
      <p:ext uri="{BB962C8B-B14F-4D97-AF65-F5344CB8AC3E}">
        <p14:creationId xmlns:p14="http://schemas.microsoft.com/office/powerpoint/2010/main" val="240287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1460" y="712971"/>
            <a:ext cx="7886700" cy="1081031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/>
              <a:t>Approche déclarative </a:t>
            </a:r>
            <a:r>
              <a:rPr lang="fr-FR" sz="4000" b="1" dirty="0" smtClean="0"/>
              <a:t>VS </a:t>
            </a:r>
            <a:r>
              <a:rPr lang="fr-FR" sz="3600" b="1" dirty="0" smtClean="0"/>
              <a:t>procédurale</a:t>
            </a:r>
            <a:endParaRPr lang="fr-FR" sz="2800" b="1" dirty="0"/>
          </a:p>
        </p:txBody>
      </p:sp>
      <p:grpSp>
        <p:nvGrpSpPr>
          <p:cNvPr id="14" name="Groupe 13"/>
          <p:cNvGrpSpPr/>
          <p:nvPr/>
        </p:nvGrpSpPr>
        <p:grpSpPr>
          <a:xfrm>
            <a:off x="4860032" y="2042515"/>
            <a:ext cx="3688127" cy="448251"/>
            <a:chOff x="5580112" y="1851317"/>
            <a:chExt cx="2935238" cy="448251"/>
          </a:xfrm>
        </p:grpSpPr>
        <p:sp>
          <p:nvSpPr>
            <p:cNvPr id="10" name="Rectangle 9"/>
            <p:cNvSpPr/>
            <p:nvPr/>
          </p:nvSpPr>
          <p:spPr>
            <a:xfrm>
              <a:off x="5580112" y="1851317"/>
              <a:ext cx="1944216" cy="448251"/>
            </a:xfrm>
            <a:prstGeom prst="wedgeRectCallout">
              <a:avLst>
                <a:gd name="adj1" fmla="val -43240"/>
                <a:gd name="adj2" fmla="val 74491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2000" b="1" dirty="0">
                  <a:solidFill>
                    <a:prstClr val="white"/>
                  </a:solidFill>
                </a:rPr>
                <a:t>Procédural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524328" y="1851317"/>
              <a:ext cx="991022" cy="44825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661460" y="2043728"/>
            <a:ext cx="3838532" cy="448251"/>
            <a:chOff x="755576" y="1828621"/>
            <a:chExt cx="3024336" cy="448251"/>
          </a:xfrm>
        </p:grpSpPr>
        <p:sp>
          <p:nvSpPr>
            <p:cNvPr id="9" name="Rectangle 8"/>
            <p:cNvSpPr/>
            <p:nvPr/>
          </p:nvSpPr>
          <p:spPr>
            <a:xfrm>
              <a:off x="755576" y="1831622"/>
              <a:ext cx="1972699" cy="445250"/>
            </a:xfrm>
            <a:prstGeom prst="wedgeRectCallout">
              <a:avLst>
                <a:gd name="adj1" fmla="val -41986"/>
                <a:gd name="adj2" fmla="val 8002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2000" b="1" dirty="0">
                  <a:solidFill>
                    <a:prstClr val="white"/>
                  </a:solidFill>
                </a:rPr>
                <a:t>Déclaratif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28275" y="1828621"/>
              <a:ext cx="1051637" cy="44825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</p:grpSp>
      <p:sp>
        <p:nvSpPr>
          <p:cNvPr id="19" name="ZoneTexte 18"/>
          <p:cNvSpPr txBox="1"/>
          <p:nvPr/>
        </p:nvSpPr>
        <p:spPr>
          <a:xfrm>
            <a:off x="661460" y="2537609"/>
            <a:ext cx="3478492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prstClr val="black"/>
                </a:solidFill>
              </a:rPr>
              <a:t>Modélisation logique des conditions </a:t>
            </a:r>
            <a:r>
              <a:rPr lang="fr-FR" sz="1200" dirty="0">
                <a:solidFill>
                  <a:prstClr val="black"/>
                </a:solidFill>
              </a:rPr>
              <a:t>(</a:t>
            </a:r>
            <a:r>
              <a:rPr lang="fr-FR" sz="1200" dirty="0" err="1">
                <a:solidFill>
                  <a:prstClr val="black"/>
                </a:solidFill>
              </a:rPr>
              <a:t>e.g</a:t>
            </a:r>
            <a:r>
              <a:rPr lang="fr-FR" sz="1200" dirty="0">
                <a:solidFill>
                  <a:prstClr val="black"/>
                </a:solidFill>
              </a:rPr>
              <a:t>. Prolog)</a:t>
            </a:r>
            <a:r>
              <a:rPr lang="fr-FR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5004048" y="2537609"/>
            <a:ext cx="3544112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prstClr val="black"/>
                </a:solidFill>
              </a:rPr>
              <a:t>Modélisation procédurale des conditions </a:t>
            </a:r>
            <a:r>
              <a:rPr lang="fr-FR" sz="1400" dirty="0">
                <a:solidFill>
                  <a:prstClr val="black"/>
                </a:solidFill>
              </a:rPr>
              <a:t>(</a:t>
            </a:r>
            <a:r>
              <a:rPr lang="fr-FR" sz="1400" dirty="0" err="1">
                <a:solidFill>
                  <a:prstClr val="black"/>
                </a:solidFill>
              </a:rPr>
              <a:t>e.g</a:t>
            </a:r>
            <a:r>
              <a:rPr lang="fr-FR" sz="1400" dirty="0">
                <a:solidFill>
                  <a:prstClr val="black"/>
                </a:solidFill>
              </a:rPr>
              <a:t>. JavaScript).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6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04557" y="2042515"/>
            <a:ext cx="572935" cy="4482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prstClr val="white"/>
                </a:solidFill>
              </a:rPr>
              <a:t>VS</a:t>
            </a:r>
          </a:p>
        </p:txBody>
      </p:sp>
      <p:sp>
        <p:nvSpPr>
          <p:cNvPr id="3" name="Ellipse 2"/>
          <p:cNvSpPr/>
          <p:nvPr/>
        </p:nvSpPr>
        <p:spPr>
          <a:xfrm>
            <a:off x="5200935" y="4653136"/>
            <a:ext cx="3256079" cy="64807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prstClr val="white"/>
                </a:solidFill>
              </a:rPr>
              <a:t>HTN réactif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5104044" y="3491382"/>
            <a:ext cx="3424281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 marL="285750" lvl="0" indent="-28575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1pPr>
          </a:lstStyle>
          <a:p>
            <a:r>
              <a:rPr lang="fr-FR" dirty="0">
                <a:solidFill>
                  <a:prstClr val="black"/>
                </a:solidFill>
              </a:rPr>
              <a:t>Facile à </a:t>
            </a:r>
            <a:r>
              <a:rPr lang="fr-FR" dirty="0" smtClean="0">
                <a:solidFill>
                  <a:prstClr val="black"/>
                </a:solidFill>
              </a:rPr>
              <a:t>modéliser (domaine </a:t>
            </a:r>
            <a:r>
              <a:rPr lang="fr-FR" dirty="0">
                <a:solidFill>
                  <a:prstClr val="black"/>
                </a:solidFill>
              </a:rPr>
              <a:t>de connaissance </a:t>
            </a:r>
            <a:r>
              <a:rPr lang="fr-FR" dirty="0" smtClean="0">
                <a:solidFill>
                  <a:prstClr val="black"/>
                </a:solidFill>
              </a:rPr>
              <a:t>incomplet)</a:t>
            </a:r>
            <a:endParaRPr lang="fr-FR" dirty="0">
              <a:solidFill>
                <a:prstClr val="black"/>
              </a:solidFill>
            </a:endParaRPr>
          </a:p>
          <a:p>
            <a:r>
              <a:rPr lang="fr-FR" dirty="0" smtClean="0">
                <a:solidFill>
                  <a:prstClr val="black"/>
                </a:solidFill>
              </a:rPr>
              <a:t>Pas </a:t>
            </a:r>
            <a:r>
              <a:rPr lang="fr-FR" dirty="0">
                <a:solidFill>
                  <a:prstClr val="black"/>
                </a:solidFill>
              </a:rPr>
              <a:t>de </a:t>
            </a:r>
            <a:r>
              <a:rPr lang="fr-FR" dirty="0" smtClean="0">
                <a:solidFill>
                  <a:prstClr val="black"/>
                </a:solidFill>
              </a:rPr>
              <a:t>raisonnement </a:t>
            </a:r>
            <a:r>
              <a:rPr lang="fr-FR" dirty="0">
                <a:solidFill>
                  <a:prstClr val="black"/>
                </a:solidFill>
              </a:rPr>
              <a:t>et réparation.</a:t>
            </a:r>
          </a:p>
        </p:txBody>
      </p:sp>
      <p:cxnSp>
        <p:nvCxnSpPr>
          <p:cNvPr id="32" name="Connecteur en angle 31"/>
          <p:cNvCxnSpPr>
            <a:stCxn id="20" idx="1"/>
            <a:endCxn id="30" idx="1"/>
          </p:cNvCxnSpPr>
          <p:nvPr/>
        </p:nvCxnSpPr>
        <p:spPr>
          <a:xfrm rot="10800000" flipH="1" flipV="1">
            <a:off x="5004048" y="2860775"/>
            <a:ext cx="99996" cy="1046106"/>
          </a:xfrm>
          <a:prstGeom prst="bentConnector3">
            <a:avLst>
              <a:gd name="adj1" fmla="val -228609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852192" y="3491382"/>
            <a:ext cx="3194401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prstClr val="black"/>
                </a:solidFill>
              </a:rPr>
              <a:t>Permet la prédiction, réparation.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prstClr val="black"/>
                </a:solidFill>
              </a:rPr>
              <a:t>Modélisation complète du </a:t>
            </a:r>
          </a:p>
          <a:p>
            <a:r>
              <a:rPr lang="fr-FR" sz="1600" dirty="0">
                <a:solidFill>
                  <a:prstClr val="black"/>
                </a:solidFill>
              </a:rPr>
              <a:t>domaine de connaissance requise</a:t>
            </a:r>
            <a:endParaRPr lang="fr-FR" dirty="0">
              <a:solidFill>
                <a:prstClr val="black"/>
              </a:solidFill>
            </a:endParaRPr>
          </a:p>
        </p:txBody>
      </p:sp>
      <p:cxnSp>
        <p:nvCxnSpPr>
          <p:cNvPr id="35" name="Connecteur en angle 34"/>
          <p:cNvCxnSpPr>
            <a:stCxn id="19" idx="1"/>
            <a:endCxn id="33" idx="1"/>
          </p:cNvCxnSpPr>
          <p:nvPr/>
        </p:nvCxnSpPr>
        <p:spPr>
          <a:xfrm rot="10800000" flipH="1" flipV="1">
            <a:off x="661460" y="2860775"/>
            <a:ext cx="190732" cy="1046106"/>
          </a:xfrm>
          <a:prstGeom prst="bentConnector3">
            <a:avLst>
              <a:gd name="adj1" fmla="val -119854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e 28"/>
          <p:cNvGrpSpPr/>
          <p:nvPr/>
        </p:nvGrpSpPr>
        <p:grpSpPr>
          <a:xfrm>
            <a:off x="35496" y="165288"/>
            <a:ext cx="9073008" cy="687477"/>
            <a:chOff x="35496" y="165288"/>
            <a:chExt cx="9073008" cy="687477"/>
          </a:xfrm>
        </p:grpSpPr>
        <p:grpSp>
          <p:nvGrpSpPr>
            <p:cNvPr id="31" name="Groupe 30"/>
            <p:cNvGrpSpPr/>
            <p:nvPr/>
          </p:nvGrpSpPr>
          <p:grpSpPr>
            <a:xfrm>
              <a:off x="35496" y="165288"/>
              <a:ext cx="9073008" cy="687477"/>
              <a:chOff x="35496" y="165288"/>
              <a:chExt cx="9073008" cy="687477"/>
            </a:xfrm>
          </p:grpSpPr>
          <p:sp>
            <p:nvSpPr>
              <p:cNvPr id="36" name="AutoShape 24"/>
              <p:cNvSpPr>
                <a:spLocks noChangeArrowheads="1"/>
              </p:cNvSpPr>
              <p:nvPr/>
            </p:nvSpPr>
            <p:spPr bwMode="auto">
              <a:xfrm>
                <a:off x="5508104" y="299109"/>
                <a:ext cx="1880190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Mise en œuvre</a:t>
                </a:r>
              </a:p>
            </p:txBody>
          </p:sp>
          <p:sp>
            <p:nvSpPr>
              <p:cNvPr id="37" name="AutoShape 24"/>
              <p:cNvSpPr>
                <a:spLocks noChangeArrowheads="1"/>
              </p:cNvSpPr>
              <p:nvPr/>
            </p:nvSpPr>
            <p:spPr bwMode="auto">
              <a:xfrm>
                <a:off x="35496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6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Background</a:t>
                </a:r>
              </a:p>
            </p:txBody>
          </p:sp>
          <p:sp>
            <p:nvSpPr>
              <p:cNvPr id="38" name="AutoShape 24"/>
              <p:cNvSpPr>
                <a:spLocks noChangeArrowheads="1"/>
              </p:cNvSpPr>
              <p:nvPr/>
            </p:nvSpPr>
            <p:spPr bwMode="auto">
              <a:xfrm>
                <a:off x="1547664" y="165288"/>
                <a:ext cx="2448273" cy="687477"/>
              </a:xfrm>
              <a:prstGeom prst="chevron">
                <a:avLst>
                  <a:gd name="adj" fmla="val 65204"/>
                </a:avLst>
              </a:prstGeom>
              <a:solidFill>
                <a:srgbClr val="00B0F0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en-US" sz="1600" b="1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Problématique</a:t>
                </a:r>
              </a:p>
            </p:txBody>
          </p:sp>
          <p:sp>
            <p:nvSpPr>
              <p:cNvPr id="39" name="AutoShape 24"/>
              <p:cNvSpPr>
                <a:spLocks noChangeArrowheads="1"/>
              </p:cNvSpPr>
              <p:nvPr/>
            </p:nvSpPr>
            <p:spPr bwMode="auto">
              <a:xfrm>
                <a:off x="7228313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Travaux futurs</a:t>
                </a:r>
              </a:p>
            </p:txBody>
          </p:sp>
        </p:grpSp>
        <p:sp>
          <p:nvSpPr>
            <p:cNvPr id="34" name="AutoShape 24"/>
            <p:cNvSpPr>
              <a:spLocks noChangeArrowheads="1"/>
            </p:cNvSpPr>
            <p:nvPr/>
          </p:nvSpPr>
          <p:spPr bwMode="auto">
            <a:xfrm>
              <a:off x="3813129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14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  <p:sp>
        <p:nvSpPr>
          <p:cNvPr id="6" name="ZoneTexte 5"/>
          <p:cNvSpPr txBox="1"/>
          <p:nvPr/>
        </p:nvSpPr>
        <p:spPr>
          <a:xfrm>
            <a:off x="509201" y="5589240"/>
            <a:ext cx="81636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prstClr val="black"/>
                </a:solidFill>
              </a:rPr>
              <a:t>Contexte</a:t>
            </a:r>
            <a:r>
              <a:rPr lang="fr-FR" sz="2400" dirty="0">
                <a:solidFill>
                  <a:prstClr val="black"/>
                </a:solidFill>
              </a:rPr>
              <a:t>: exécution de plan dans un HTN réactif à DC incomplet</a:t>
            </a:r>
          </a:p>
          <a:p>
            <a:r>
              <a:rPr lang="fr-FR" sz="2400" b="1" dirty="0">
                <a:solidFill>
                  <a:prstClr val="black"/>
                </a:solidFill>
              </a:rPr>
              <a:t>Problème</a:t>
            </a:r>
            <a:r>
              <a:rPr lang="fr-FR" sz="2400" dirty="0">
                <a:solidFill>
                  <a:prstClr val="black"/>
                </a:solidFill>
              </a:rPr>
              <a:t>: gestion des breakdowns</a:t>
            </a:r>
          </a:p>
        </p:txBody>
      </p:sp>
    </p:spTree>
    <p:extLst>
      <p:ext uri="{BB962C8B-B14F-4D97-AF65-F5344CB8AC3E}">
        <p14:creationId xmlns:p14="http://schemas.microsoft.com/office/powerpoint/2010/main" val="115998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>
          <a:xfrm>
            <a:off x="529634" y="834595"/>
            <a:ext cx="7886700" cy="552649"/>
          </a:xfrm>
        </p:spPr>
        <p:txBody>
          <a:bodyPr>
            <a:noAutofit/>
          </a:bodyPr>
          <a:lstStyle/>
          <a:p>
            <a:pPr algn="ctr"/>
            <a:r>
              <a:rPr lang="fr-FR" sz="3600" b="1" dirty="0">
                <a:solidFill>
                  <a:prstClr val="black"/>
                </a:solidFill>
              </a:rPr>
              <a:t>HTN réactif </a:t>
            </a:r>
            <a:endParaRPr lang="fr-FR" sz="2800" b="1" dirty="0">
              <a:solidFill>
                <a:prstClr val="black"/>
              </a:solidFill>
            </a:endParaRPr>
          </a:p>
        </p:txBody>
      </p:sp>
      <p:sp>
        <p:nvSpPr>
          <p:cNvPr id="3" name="Espace réservé du contenu 2" descr=" 3"/>
          <p:cNvSpPr>
            <a:spLocks noGrp="1"/>
          </p:cNvSpPr>
          <p:nvPr>
            <p:ph idx="1"/>
          </p:nvPr>
        </p:nvSpPr>
        <p:spPr>
          <a:xfrm>
            <a:off x="539552" y="1412775"/>
            <a:ext cx="7982136" cy="4332893"/>
          </a:xfrm>
        </p:spPr>
        <p:txBody>
          <a:bodyPr/>
          <a:lstStyle/>
          <a:p>
            <a:pPr marL="457200" lvl="1" indent="0" algn="just">
              <a:buNone/>
            </a:pPr>
            <a:r>
              <a:rPr lang="fr-FR" sz="2400" b="1" dirty="0" smtClean="0">
                <a:sym typeface="Wingdings" panose="05000000000000000000" pitchFamily="2" charset="2"/>
              </a:rPr>
              <a:t>Formalisme réactif - </a:t>
            </a:r>
            <a:r>
              <a:rPr lang="fr-FR" dirty="0">
                <a:solidFill>
                  <a:prstClr val="black"/>
                </a:solidFill>
                <a:sym typeface="Wingdings" panose="05000000000000000000" pitchFamily="2" charset="2"/>
              </a:rPr>
              <a:t>Ex: Disco </a:t>
            </a:r>
            <a:r>
              <a:rPr lang="fr-FR" dirty="0" smtClean="0">
                <a:solidFill>
                  <a:prstClr val="black"/>
                </a:solidFill>
                <a:sym typeface="Wingdings" panose="05000000000000000000" pitchFamily="2" charset="2"/>
              </a:rPr>
              <a:t>(Rich,2009)</a:t>
            </a:r>
            <a:endParaRPr lang="fr-FR" sz="2400" b="1" dirty="0" smtClean="0">
              <a:sym typeface="Wingdings" panose="05000000000000000000" pitchFamily="2" charset="2"/>
            </a:endParaRPr>
          </a:p>
          <a:p>
            <a:pPr marL="742950" lvl="1" indent="-285750" algn="just"/>
            <a:r>
              <a:rPr lang="fr-FR" dirty="0" smtClean="0">
                <a:solidFill>
                  <a:prstClr val="black"/>
                </a:solidFill>
                <a:sym typeface="Wingdings" panose="05000000000000000000" pitchFamily="2" charset="2"/>
              </a:rPr>
              <a:t>Modélisation </a:t>
            </a:r>
            <a:r>
              <a:rPr lang="fr-FR" b="1" dirty="0">
                <a:solidFill>
                  <a:prstClr val="black"/>
                </a:solidFill>
                <a:sym typeface="Wingdings" panose="05000000000000000000" pitchFamily="2" charset="2"/>
              </a:rPr>
              <a:t>manuelle</a:t>
            </a:r>
            <a:r>
              <a:rPr lang="fr-FR" dirty="0">
                <a:solidFill>
                  <a:prstClr val="black"/>
                </a:solidFill>
                <a:sym typeface="Wingdings" panose="05000000000000000000" pitchFamily="2" charset="2"/>
              </a:rPr>
              <a:t> du HTN </a:t>
            </a:r>
            <a:r>
              <a:rPr lang="fr-FR" dirty="0" smtClean="0">
                <a:solidFill>
                  <a:prstClr val="black"/>
                </a:solidFill>
                <a:sym typeface="Wingdings" panose="05000000000000000000" pitchFamily="2" charset="2"/>
              </a:rPr>
              <a:t>.</a:t>
            </a:r>
            <a:endParaRPr lang="fr-FR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742950" lvl="1" indent="-285750" algn="just"/>
            <a:r>
              <a:rPr lang="fr-FR" dirty="0" smtClean="0">
                <a:solidFill>
                  <a:prstClr val="black"/>
                </a:solidFill>
                <a:sym typeface="Wingdings" panose="05000000000000000000" pitchFamily="2" charset="2"/>
              </a:rPr>
              <a:t>Domaine </a:t>
            </a:r>
            <a:r>
              <a:rPr lang="fr-FR" dirty="0">
                <a:solidFill>
                  <a:prstClr val="black"/>
                </a:solidFill>
                <a:sym typeface="Wingdings" panose="05000000000000000000" pitchFamily="2" charset="2"/>
              </a:rPr>
              <a:t>de connaissance </a:t>
            </a:r>
            <a:r>
              <a:rPr lang="fr-F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procédural</a:t>
            </a:r>
            <a:r>
              <a:rPr lang="fr-FR" dirty="0" smtClean="0">
                <a:solidFill>
                  <a:prstClr val="black"/>
                </a:solidFill>
                <a:sym typeface="Wingdings" panose="05000000000000000000" pitchFamily="2" charset="2"/>
              </a:rPr>
              <a:t> (Disco: condition = </a:t>
            </a:r>
            <a:r>
              <a:rPr lang="fr-FR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javascript</a:t>
            </a:r>
            <a:r>
              <a:rPr lang="fr-FR" dirty="0" smtClean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endParaRPr lang="fr-FR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742950" lvl="1" indent="-285750" algn="just"/>
            <a:r>
              <a:rPr lang="fr-FR" dirty="0" smtClean="0">
                <a:solidFill>
                  <a:prstClr val="black"/>
                </a:solidFill>
                <a:sym typeface="Wingdings" panose="05000000000000000000" pitchFamily="2" charset="2"/>
              </a:rPr>
              <a:t>Exécution d’un </a:t>
            </a:r>
            <a:r>
              <a:rPr lang="fr-FR" dirty="0">
                <a:solidFill>
                  <a:prstClr val="black"/>
                </a:solidFill>
                <a:sym typeface="Wingdings" panose="05000000000000000000" pitchFamily="2" charset="2"/>
              </a:rPr>
              <a:t>HTN réactif </a:t>
            </a:r>
            <a:r>
              <a:rPr lang="fr-FR" dirty="0" smtClean="0">
                <a:solidFill>
                  <a:prstClr val="black"/>
                </a:solidFill>
                <a:sym typeface="Wingdings" panose="05000000000000000000" pitchFamily="2" charset="2"/>
              </a:rPr>
              <a:t>= recherche </a:t>
            </a:r>
            <a:r>
              <a:rPr lang="fr-FR" dirty="0">
                <a:solidFill>
                  <a:prstClr val="black"/>
                </a:solidFill>
                <a:sym typeface="Wingdings" panose="05000000000000000000" pitchFamily="2" charset="2"/>
              </a:rPr>
              <a:t>de chemin dans le HTN.</a:t>
            </a:r>
          </a:p>
          <a:p>
            <a:pPr marL="1085850" lvl="2" indent="-285750" algn="just"/>
            <a:r>
              <a:rPr lang="fr-FR" sz="1400" dirty="0">
                <a:solidFill>
                  <a:prstClr val="black"/>
                </a:solidFill>
                <a:sym typeface="Wingdings" panose="05000000000000000000" pitchFamily="2" charset="2"/>
              </a:rPr>
              <a:t>Calculer à chaque instant, la prochaine étape à </a:t>
            </a:r>
            <a:r>
              <a:rPr lang="fr-FR" sz="1400" dirty="0" smtClean="0">
                <a:solidFill>
                  <a:prstClr val="black"/>
                </a:solidFill>
                <a:sym typeface="Wingdings" panose="05000000000000000000" pitchFamily="2" charset="2"/>
              </a:rPr>
              <a:t>exécuter.</a:t>
            </a:r>
          </a:p>
          <a:p>
            <a:pPr marL="1085850" lvl="2" indent="-285750" algn="just"/>
            <a:r>
              <a:rPr lang="fr-FR" sz="1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Pas </a:t>
            </a:r>
            <a:r>
              <a:rPr lang="fr-FR" sz="1400" b="1" dirty="0">
                <a:solidFill>
                  <a:prstClr val="black"/>
                </a:solidFill>
                <a:sym typeface="Wingdings" panose="05000000000000000000" pitchFamily="2" charset="2"/>
              </a:rPr>
              <a:t>de </a:t>
            </a:r>
            <a:r>
              <a:rPr lang="fr-FR" sz="1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planification</a:t>
            </a:r>
            <a:endParaRPr lang="fr-FR" sz="1600" dirty="0" smtClean="0">
              <a:sym typeface="Wingdings" panose="05000000000000000000" pitchFamily="2" charset="2"/>
            </a:endParaRPr>
          </a:p>
          <a:p>
            <a:pPr marL="457200" lvl="1" indent="0" algn="just">
              <a:buNone/>
            </a:pPr>
            <a:endParaRPr lang="fr-FR" dirty="0"/>
          </a:p>
        </p:txBody>
      </p:sp>
      <p:sp>
        <p:nvSpPr>
          <p:cNvPr id="119" name="Rectangle 118" descr=" 119"/>
          <p:cNvSpPr/>
          <p:nvPr/>
        </p:nvSpPr>
        <p:spPr>
          <a:xfrm>
            <a:off x="1298133" y="3717032"/>
            <a:ext cx="6349703" cy="2713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prstClr val="white"/>
              </a:solidFill>
            </a:endParaRPr>
          </a:p>
        </p:txBody>
      </p:sp>
      <p:sp>
        <p:nvSpPr>
          <p:cNvPr id="127" name="Organigramme : Terminateur 126" descr=" 127"/>
          <p:cNvSpPr/>
          <p:nvPr/>
        </p:nvSpPr>
        <p:spPr>
          <a:xfrm>
            <a:off x="3651550" y="3133654"/>
            <a:ext cx="2126552" cy="358528"/>
          </a:xfrm>
          <a:prstGeom prst="flowChartTerminator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Move&amp;paint</a:t>
            </a:r>
            <a:r>
              <a:rPr lang="en-US" sz="14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4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</a:t>
            </a:r>
            <a:r>
              <a:rPr lang="en-US" sz="14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fr-FR" sz="16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1" name="Organigramme : Préparation 140" descr=" 141"/>
          <p:cNvSpPr/>
          <p:nvPr/>
        </p:nvSpPr>
        <p:spPr>
          <a:xfrm>
            <a:off x="3747702" y="3218822"/>
            <a:ext cx="219075" cy="188338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42" name="Organigramme : Préparation 141" descr=" 142"/>
          <p:cNvSpPr/>
          <p:nvPr/>
        </p:nvSpPr>
        <p:spPr>
          <a:xfrm>
            <a:off x="5515768" y="3228230"/>
            <a:ext cx="219075" cy="188338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9" name="Espace réservé du numéro de diapositive 28" descr="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dirty="0" smtClean="0">
                <a:solidFill>
                  <a:prstClr val="black">
                    <a:tint val="75000"/>
                  </a:prstClr>
                </a:solidFill>
              </a:rPr>
              <a:t>7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35496" y="165288"/>
            <a:ext cx="9073008" cy="687477"/>
            <a:chOff x="35496" y="165288"/>
            <a:chExt cx="9073008" cy="687477"/>
          </a:xfrm>
        </p:grpSpPr>
        <p:grpSp>
          <p:nvGrpSpPr>
            <p:cNvPr id="15" name="Groupe 14"/>
            <p:cNvGrpSpPr/>
            <p:nvPr/>
          </p:nvGrpSpPr>
          <p:grpSpPr>
            <a:xfrm>
              <a:off x="35496" y="165288"/>
              <a:ext cx="9073008" cy="687477"/>
              <a:chOff x="35496" y="165288"/>
              <a:chExt cx="9073008" cy="687477"/>
            </a:xfrm>
          </p:grpSpPr>
          <p:sp>
            <p:nvSpPr>
              <p:cNvPr id="17" name="AutoShape 24"/>
              <p:cNvSpPr>
                <a:spLocks noChangeArrowheads="1"/>
              </p:cNvSpPr>
              <p:nvPr/>
            </p:nvSpPr>
            <p:spPr bwMode="auto">
              <a:xfrm>
                <a:off x="5508104" y="299109"/>
                <a:ext cx="1880190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Mise en œuvre</a:t>
                </a:r>
              </a:p>
            </p:txBody>
          </p:sp>
          <p:sp>
            <p:nvSpPr>
              <p:cNvPr id="18" name="AutoShape 24"/>
              <p:cNvSpPr>
                <a:spLocks noChangeArrowheads="1"/>
              </p:cNvSpPr>
              <p:nvPr/>
            </p:nvSpPr>
            <p:spPr bwMode="auto">
              <a:xfrm>
                <a:off x="35496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6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Background</a:t>
                </a:r>
              </a:p>
            </p:txBody>
          </p:sp>
          <p:sp>
            <p:nvSpPr>
              <p:cNvPr id="24" name="AutoShape 24"/>
              <p:cNvSpPr>
                <a:spLocks noChangeArrowheads="1"/>
              </p:cNvSpPr>
              <p:nvPr/>
            </p:nvSpPr>
            <p:spPr bwMode="auto">
              <a:xfrm>
                <a:off x="1547104" y="165288"/>
                <a:ext cx="2448273" cy="687477"/>
              </a:xfrm>
              <a:prstGeom prst="chevron">
                <a:avLst>
                  <a:gd name="adj" fmla="val 65204"/>
                </a:avLst>
              </a:prstGeom>
              <a:solidFill>
                <a:srgbClr val="00B0F0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en-US" sz="1600" b="1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Problématique</a:t>
                </a:r>
              </a:p>
            </p:txBody>
          </p:sp>
          <p:sp>
            <p:nvSpPr>
              <p:cNvPr id="25" name="AutoShape 24"/>
              <p:cNvSpPr>
                <a:spLocks noChangeArrowheads="1"/>
              </p:cNvSpPr>
              <p:nvPr/>
            </p:nvSpPr>
            <p:spPr bwMode="auto">
              <a:xfrm>
                <a:off x="7228313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Travaux futurs</a:t>
                </a:r>
              </a:p>
            </p:txBody>
          </p:sp>
        </p:grpSp>
        <p:sp>
          <p:nvSpPr>
            <p:cNvPr id="16" name="AutoShape 24"/>
            <p:cNvSpPr>
              <a:spLocks noChangeArrowheads="1"/>
            </p:cNvSpPr>
            <p:nvPr/>
          </p:nvSpPr>
          <p:spPr bwMode="auto">
            <a:xfrm>
              <a:off x="3813129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14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181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 descr=" 119"/>
          <p:cNvSpPr/>
          <p:nvPr/>
        </p:nvSpPr>
        <p:spPr>
          <a:xfrm>
            <a:off x="1298133" y="3717032"/>
            <a:ext cx="6349703" cy="2713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prstClr val="white"/>
              </a:solidFill>
            </a:endParaRPr>
          </a:p>
        </p:txBody>
      </p:sp>
      <p:sp>
        <p:nvSpPr>
          <p:cNvPr id="127" name="Organigramme : Terminateur 126" descr=" 127"/>
          <p:cNvSpPr/>
          <p:nvPr/>
        </p:nvSpPr>
        <p:spPr>
          <a:xfrm>
            <a:off x="3651550" y="3133654"/>
            <a:ext cx="2126552" cy="358528"/>
          </a:xfrm>
          <a:prstGeom prst="flowChartTerminator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Move&amp;paint</a:t>
            </a:r>
            <a:r>
              <a:rPr lang="en-US" sz="14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4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</a:t>
            </a:r>
            <a:r>
              <a:rPr lang="en-US" sz="14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fr-FR" sz="16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1" name="Organigramme : Préparation 140" descr=" 141"/>
          <p:cNvSpPr/>
          <p:nvPr/>
        </p:nvSpPr>
        <p:spPr>
          <a:xfrm>
            <a:off x="3747702" y="3218822"/>
            <a:ext cx="219075" cy="188338"/>
          </a:xfrm>
          <a:prstGeom prst="flowChartPreparation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142" name="Organigramme : Préparation 141" descr=" 142"/>
          <p:cNvSpPr/>
          <p:nvPr/>
        </p:nvSpPr>
        <p:spPr>
          <a:xfrm>
            <a:off x="5515768" y="3228230"/>
            <a:ext cx="219075" cy="188338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9" name="Espace réservé du numéro de diapositive 28" descr="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8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Titre 1" descr=" 2"/>
          <p:cNvSpPr txBox="1">
            <a:spLocks/>
          </p:cNvSpPr>
          <p:nvPr/>
        </p:nvSpPr>
        <p:spPr>
          <a:xfrm>
            <a:off x="529634" y="834595"/>
            <a:ext cx="7886700" cy="5526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smtClean="0">
                <a:solidFill>
                  <a:prstClr val="black"/>
                </a:solidFill>
              </a:rPr>
              <a:t>HTN réactif </a:t>
            </a:r>
            <a:endParaRPr lang="fr-FR" sz="2800" b="1" dirty="0">
              <a:solidFill>
                <a:prstClr val="black"/>
              </a:solidFill>
            </a:endParaRPr>
          </a:p>
        </p:txBody>
      </p:sp>
      <p:grpSp>
        <p:nvGrpSpPr>
          <p:cNvPr id="21" name="Groupe 20"/>
          <p:cNvGrpSpPr/>
          <p:nvPr/>
        </p:nvGrpSpPr>
        <p:grpSpPr>
          <a:xfrm>
            <a:off x="35496" y="165288"/>
            <a:ext cx="9073008" cy="687477"/>
            <a:chOff x="35496" y="165288"/>
            <a:chExt cx="9073008" cy="687477"/>
          </a:xfrm>
        </p:grpSpPr>
        <p:grpSp>
          <p:nvGrpSpPr>
            <p:cNvPr id="22" name="Groupe 21"/>
            <p:cNvGrpSpPr/>
            <p:nvPr/>
          </p:nvGrpSpPr>
          <p:grpSpPr>
            <a:xfrm>
              <a:off x="35496" y="165288"/>
              <a:ext cx="9073008" cy="687477"/>
              <a:chOff x="35496" y="165288"/>
              <a:chExt cx="9073008" cy="687477"/>
            </a:xfrm>
          </p:grpSpPr>
          <p:sp>
            <p:nvSpPr>
              <p:cNvPr id="24" name="AutoShape 24"/>
              <p:cNvSpPr>
                <a:spLocks noChangeArrowheads="1"/>
              </p:cNvSpPr>
              <p:nvPr/>
            </p:nvSpPr>
            <p:spPr bwMode="auto">
              <a:xfrm>
                <a:off x="5508104" y="299109"/>
                <a:ext cx="1880190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Mise en œuvre</a:t>
                </a:r>
              </a:p>
            </p:txBody>
          </p:sp>
          <p:sp>
            <p:nvSpPr>
              <p:cNvPr id="25" name="AutoShape 24"/>
              <p:cNvSpPr>
                <a:spLocks noChangeArrowheads="1"/>
              </p:cNvSpPr>
              <p:nvPr/>
            </p:nvSpPr>
            <p:spPr bwMode="auto">
              <a:xfrm>
                <a:off x="35496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6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Background</a:t>
                </a:r>
              </a:p>
            </p:txBody>
          </p:sp>
          <p:sp>
            <p:nvSpPr>
              <p:cNvPr id="26" name="AutoShape 24"/>
              <p:cNvSpPr>
                <a:spLocks noChangeArrowheads="1"/>
              </p:cNvSpPr>
              <p:nvPr/>
            </p:nvSpPr>
            <p:spPr bwMode="auto">
              <a:xfrm>
                <a:off x="1547664" y="165288"/>
                <a:ext cx="2448273" cy="687477"/>
              </a:xfrm>
              <a:prstGeom prst="chevron">
                <a:avLst>
                  <a:gd name="adj" fmla="val 65204"/>
                </a:avLst>
              </a:prstGeom>
              <a:solidFill>
                <a:srgbClr val="00B0F0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en-US" sz="1600" b="1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Problématique</a:t>
                </a:r>
              </a:p>
            </p:txBody>
          </p:sp>
          <p:sp>
            <p:nvSpPr>
              <p:cNvPr id="27" name="AutoShape 24"/>
              <p:cNvSpPr>
                <a:spLocks noChangeArrowheads="1"/>
              </p:cNvSpPr>
              <p:nvPr/>
            </p:nvSpPr>
            <p:spPr bwMode="auto">
              <a:xfrm>
                <a:off x="7228313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Travaux futurs</a:t>
                </a:r>
              </a:p>
            </p:txBody>
          </p:sp>
        </p:grpSp>
        <p:sp>
          <p:nvSpPr>
            <p:cNvPr id="23" name="AutoShape 24"/>
            <p:cNvSpPr>
              <a:spLocks noChangeArrowheads="1"/>
            </p:cNvSpPr>
            <p:nvPr/>
          </p:nvSpPr>
          <p:spPr bwMode="auto">
            <a:xfrm>
              <a:off x="3813129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14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  <p:sp>
        <p:nvSpPr>
          <p:cNvPr id="17" name="Espace réservé du contenu 2" descr=" 3"/>
          <p:cNvSpPr txBox="1">
            <a:spLocks/>
          </p:cNvSpPr>
          <p:nvPr/>
        </p:nvSpPr>
        <p:spPr>
          <a:xfrm>
            <a:off x="539552" y="1412775"/>
            <a:ext cx="7982136" cy="4332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Font typeface="Arial" panose="020B0604020202020204" pitchFamily="34" charset="0"/>
              <a:buNone/>
            </a:pPr>
            <a:r>
              <a:rPr lang="fr-FR" sz="2400" b="1" smtClean="0">
                <a:sym typeface="Wingdings" panose="05000000000000000000" pitchFamily="2" charset="2"/>
              </a:rPr>
              <a:t>Formalisme réactif - </a:t>
            </a:r>
            <a:r>
              <a:rPr lang="fr-FR" smtClean="0">
                <a:solidFill>
                  <a:prstClr val="black"/>
                </a:solidFill>
                <a:sym typeface="Wingdings" panose="05000000000000000000" pitchFamily="2" charset="2"/>
              </a:rPr>
              <a:t>Ex: Disco (Rich,2009)</a:t>
            </a:r>
            <a:endParaRPr lang="fr-FR" sz="2400" b="1" smtClean="0">
              <a:sym typeface="Wingdings" panose="05000000000000000000" pitchFamily="2" charset="2"/>
            </a:endParaRPr>
          </a:p>
          <a:p>
            <a:pPr marL="742950" lvl="1" indent="-285750" algn="just"/>
            <a:r>
              <a:rPr lang="fr-FR" smtClean="0">
                <a:solidFill>
                  <a:prstClr val="black"/>
                </a:solidFill>
                <a:sym typeface="Wingdings" panose="05000000000000000000" pitchFamily="2" charset="2"/>
              </a:rPr>
              <a:t>Modélisation </a:t>
            </a:r>
            <a:r>
              <a:rPr lang="fr-FR" b="1" smtClean="0">
                <a:solidFill>
                  <a:prstClr val="black"/>
                </a:solidFill>
                <a:sym typeface="Wingdings" panose="05000000000000000000" pitchFamily="2" charset="2"/>
              </a:rPr>
              <a:t>manuelle</a:t>
            </a:r>
            <a:r>
              <a:rPr lang="fr-FR" smtClean="0">
                <a:solidFill>
                  <a:prstClr val="black"/>
                </a:solidFill>
                <a:sym typeface="Wingdings" panose="05000000000000000000" pitchFamily="2" charset="2"/>
              </a:rPr>
              <a:t> du HTN .</a:t>
            </a:r>
          </a:p>
          <a:p>
            <a:pPr marL="742950" lvl="1" indent="-285750" algn="just"/>
            <a:r>
              <a:rPr lang="fr-FR" smtClean="0">
                <a:solidFill>
                  <a:prstClr val="black"/>
                </a:solidFill>
                <a:sym typeface="Wingdings" panose="05000000000000000000" pitchFamily="2" charset="2"/>
              </a:rPr>
              <a:t>Domaine de connaissance </a:t>
            </a:r>
            <a:r>
              <a:rPr lang="fr-FR" b="1" smtClean="0">
                <a:solidFill>
                  <a:prstClr val="black"/>
                </a:solidFill>
                <a:sym typeface="Wingdings" panose="05000000000000000000" pitchFamily="2" charset="2"/>
              </a:rPr>
              <a:t>procédural</a:t>
            </a:r>
            <a:r>
              <a:rPr lang="fr-FR" smtClean="0">
                <a:solidFill>
                  <a:prstClr val="black"/>
                </a:solidFill>
                <a:sym typeface="Wingdings" panose="05000000000000000000" pitchFamily="2" charset="2"/>
              </a:rPr>
              <a:t> (Disco: condition = javascript)</a:t>
            </a:r>
          </a:p>
          <a:p>
            <a:pPr marL="742950" lvl="1" indent="-285750" algn="just"/>
            <a:r>
              <a:rPr lang="fr-FR" smtClean="0">
                <a:solidFill>
                  <a:prstClr val="black"/>
                </a:solidFill>
                <a:sym typeface="Wingdings" panose="05000000000000000000" pitchFamily="2" charset="2"/>
              </a:rPr>
              <a:t>Exécution d’un HTN réactif = recherche de chemin dans le HTN.</a:t>
            </a:r>
          </a:p>
          <a:p>
            <a:pPr marL="1085850" lvl="2" indent="-285750" algn="just"/>
            <a:r>
              <a:rPr lang="fr-FR" sz="1400" smtClean="0">
                <a:solidFill>
                  <a:prstClr val="black"/>
                </a:solidFill>
                <a:sym typeface="Wingdings" panose="05000000000000000000" pitchFamily="2" charset="2"/>
              </a:rPr>
              <a:t>Calculer à chaque instant, la prochaine étape à exécuter.</a:t>
            </a:r>
          </a:p>
          <a:p>
            <a:pPr marL="1085850" lvl="2" indent="-285750" algn="just"/>
            <a:r>
              <a:rPr lang="fr-FR" sz="1400" b="1" smtClean="0">
                <a:solidFill>
                  <a:prstClr val="black"/>
                </a:solidFill>
                <a:sym typeface="Wingdings" panose="05000000000000000000" pitchFamily="2" charset="2"/>
              </a:rPr>
              <a:t>Pas de planification</a:t>
            </a:r>
            <a:endParaRPr lang="fr-FR" sz="1600" smtClean="0">
              <a:sym typeface="Wingdings" panose="05000000000000000000" pitchFamily="2" charset="2"/>
            </a:endParaRPr>
          </a:p>
          <a:p>
            <a:pPr marL="457200" lvl="1" indent="0" algn="just">
              <a:buFont typeface="Arial" panose="020B0604020202020204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965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 descr=" 119"/>
          <p:cNvSpPr/>
          <p:nvPr/>
        </p:nvSpPr>
        <p:spPr>
          <a:xfrm>
            <a:off x="1298133" y="3717032"/>
            <a:ext cx="6349703" cy="2713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prstClr val="white"/>
              </a:solidFill>
            </a:endParaRPr>
          </a:p>
        </p:txBody>
      </p:sp>
      <p:sp>
        <p:nvSpPr>
          <p:cNvPr id="16" name="Organigramme : Terminateur 15" descr=" 120"/>
          <p:cNvSpPr/>
          <p:nvPr/>
        </p:nvSpPr>
        <p:spPr>
          <a:xfrm>
            <a:off x="1799388" y="4023317"/>
            <a:ext cx="2135717" cy="346867"/>
          </a:xfrm>
          <a:prstGeom prst="flowChartTerminator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Move (</a:t>
            </a:r>
            <a:r>
              <a:rPr lang="en-US" sz="10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</a:t>
            </a:r>
            <a:r>
              <a:rPr lang="en-US" sz="10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R1, R2, Door)</a:t>
            </a:r>
            <a:endParaRPr lang="fr-FR" sz="11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7" name="Organigramme : Terminateur 126" descr=" 127"/>
          <p:cNvSpPr/>
          <p:nvPr/>
        </p:nvSpPr>
        <p:spPr>
          <a:xfrm>
            <a:off x="3651550" y="3133654"/>
            <a:ext cx="2126552" cy="358528"/>
          </a:xfrm>
          <a:prstGeom prst="flowChartTerminator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Move&amp;paint</a:t>
            </a:r>
            <a:r>
              <a:rPr lang="en-US" sz="14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4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</a:t>
            </a:r>
            <a:r>
              <a:rPr lang="en-US" sz="14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fr-FR" sz="16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4" name="Connecteur droit 13" descr=" 128"/>
          <p:cNvCxnSpPr/>
          <p:nvPr/>
        </p:nvCxnSpPr>
        <p:spPr>
          <a:xfrm flipH="1">
            <a:off x="2867247" y="3492182"/>
            <a:ext cx="1847579" cy="531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rganigramme : Terminateur 18" descr=" 129"/>
          <p:cNvSpPr/>
          <p:nvPr/>
        </p:nvSpPr>
        <p:spPr>
          <a:xfrm>
            <a:off x="5801270" y="4029038"/>
            <a:ext cx="1795066" cy="346867"/>
          </a:xfrm>
          <a:prstGeom prst="flowChartTerminator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Paint_object</a:t>
            </a:r>
            <a:r>
              <a:rPr lang="en-US" sz="11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1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</a:t>
            </a:r>
            <a:r>
              <a:rPr lang="en-US" sz="10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fr-FR" sz="11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5" name="Connecteur droit 14" descr=" 130"/>
          <p:cNvCxnSpPr/>
          <p:nvPr/>
        </p:nvCxnSpPr>
        <p:spPr>
          <a:xfrm>
            <a:off x="4714826" y="3492182"/>
            <a:ext cx="1983977" cy="536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Organigramme : Préparation 140" descr=" 141"/>
          <p:cNvSpPr/>
          <p:nvPr/>
        </p:nvSpPr>
        <p:spPr>
          <a:xfrm>
            <a:off x="3747702" y="3218822"/>
            <a:ext cx="219075" cy="188338"/>
          </a:xfrm>
          <a:prstGeom prst="flowChartPreparation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142" name="Organigramme : Préparation 141" descr=" 142"/>
          <p:cNvSpPr/>
          <p:nvPr/>
        </p:nvSpPr>
        <p:spPr>
          <a:xfrm>
            <a:off x="5515768" y="3228230"/>
            <a:ext cx="219075" cy="188338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7" name="Organigramme : Préparation 16" descr=" 143"/>
          <p:cNvSpPr/>
          <p:nvPr/>
        </p:nvSpPr>
        <p:spPr>
          <a:xfrm>
            <a:off x="1835696" y="4107368"/>
            <a:ext cx="219075" cy="188338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8" name="Organigramme : Préparation 17" descr=" 144"/>
          <p:cNvSpPr/>
          <p:nvPr/>
        </p:nvSpPr>
        <p:spPr>
          <a:xfrm>
            <a:off x="3635896" y="4107937"/>
            <a:ext cx="219075" cy="188338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0" name="Organigramme : Préparation 19" descr=" 145"/>
          <p:cNvSpPr/>
          <p:nvPr/>
        </p:nvSpPr>
        <p:spPr>
          <a:xfrm>
            <a:off x="5854346" y="4107434"/>
            <a:ext cx="219075" cy="188338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1" name="Organigramme : Préparation 20" descr=" 146"/>
          <p:cNvSpPr/>
          <p:nvPr/>
        </p:nvSpPr>
        <p:spPr>
          <a:xfrm>
            <a:off x="7315818" y="4107626"/>
            <a:ext cx="219075" cy="188338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9" name="Espace réservé du numéro de diapositive 28" descr="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8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8" name="Titre 1" descr=" 2"/>
          <p:cNvSpPr>
            <a:spLocks noGrp="1"/>
          </p:cNvSpPr>
          <p:nvPr>
            <p:ph type="title"/>
          </p:nvPr>
        </p:nvSpPr>
        <p:spPr>
          <a:xfrm>
            <a:off x="529634" y="834595"/>
            <a:ext cx="7886700" cy="552649"/>
          </a:xfrm>
        </p:spPr>
        <p:txBody>
          <a:bodyPr>
            <a:noAutofit/>
          </a:bodyPr>
          <a:lstStyle/>
          <a:p>
            <a:pPr algn="ctr"/>
            <a:r>
              <a:rPr lang="fr-FR" sz="3600" b="1" dirty="0">
                <a:solidFill>
                  <a:prstClr val="black"/>
                </a:solidFill>
              </a:rPr>
              <a:t>HTN réactif </a:t>
            </a:r>
            <a:endParaRPr lang="fr-FR" sz="2800" b="1" dirty="0">
              <a:solidFill>
                <a:prstClr val="black"/>
              </a:solidFill>
            </a:endParaRPr>
          </a:p>
        </p:txBody>
      </p:sp>
      <p:grpSp>
        <p:nvGrpSpPr>
          <p:cNvPr id="30" name="Groupe 29"/>
          <p:cNvGrpSpPr/>
          <p:nvPr/>
        </p:nvGrpSpPr>
        <p:grpSpPr>
          <a:xfrm>
            <a:off x="35496" y="165288"/>
            <a:ext cx="9073008" cy="687477"/>
            <a:chOff x="35496" y="165288"/>
            <a:chExt cx="9073008" cy="687477"/>
          </a:xfrm>
        </p:grpSpPr>
        <p:grpSp>
          <p:nvGrpSpPr>
            <p:cNvPr id="31" name="Groupe 30"/>
            <p:cNvGrpSpPr/>
            <p:nvPr/>
          </p:nvGrpSpPr>
          <p:grpSpPr>
            <a:xfrm>
              <a:off x="35496" y="165288"/>
              <a:ext cx="9073008" cy="687477"/>
              <a:chOff x="35496" y="165288"/>
              <a:chExt cx="9073008" cy="687477"/>
            </a:xfrm>
          </p:grpSpPr>
          <p:sp>
            <p:nvSpPr>
              <p:cNvPr id="33" name="AutoShape 24"/>
              <p:cNvSpPr>
                <a:spLocks noChangeArrowheads="1"/>
              </p:cNvSpPr>
              <p:nvPr/>
            </p:nvSpPr>
            <p:spPr bwMode="auto">
              <a:xfrm>
                <a:off x="5508104" y="299109"/>
                <a:ext cx="1880190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Mise en œuvre</a:t>
                </a:r>
              </a:p>
            </p:txBody>
          </p:sp>
          <p:sp>
            <p:nvSpPr>
              <p:cNvPr id="34" name="AutoShape 24"/>
              <p:cNvSpPr>
                <a:spLocks noChangeArrowheads="1"/>
              </p:cNvSpPr>
              <p:nvPr/>
            </p:nvSpPr>
            <p:spPr bwMode="auto">
              <a:xfrm>
                <a:off x="35496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6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Background</a:t>
                </a:r>
              </a:p>
            </p:txBody>
          </p:sp>
          <p:sp>
            <p:nvSpPr>
              <p:cNvPr id="35" name="AutoShape 24"/>
              <p:cNvSpPr>
                <a:spLocks noChangeArrowheads="1"/>
              </p:cNvSpPr>
              <p:nvPr/>
            </p:nvSpPr>
            <p:spPr bwMode="auto">
              <a:xfrm>
                <a:off x="1547664" y="165288"/>
                <a:ext cx="2448273" cy="687477"/>
              </a:xfrm>
              <a:prstGeom prst="chevron">
                <a:avLst>
                  <a:gd name="adj" fmla="val 65204"/>
                </a:avLst>
              </a:prstGeom>
              <a:solidFill>
                <a:srgbClr val="00B0F0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en-US" sz="1600" b="1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Problématique</a:t>
                </a:r>
              </a:p>
            </p:txBody>
          </p:sp>
          <p:sp>
            <p:nvSpPr>
              <p:cNvPr id="36" name="AutoShape 24"/>
              <p:cNvSpPr>
                <a:spLocks noChangeArrowheads="1"/>
              </p:cNvSpPr>
              <p:nvPr/>
            </p:nvSpPr>
            <p:spPr bwMode="auto">
              <a:xfrm>
                <a:off x="7228313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Travaux futurs</a:t>
                </a:r>
              </a:p>
            </p:txBody>
          </p:sp>
        </p:grpSp>
        <p:sp>
          <p:nvSpPr>
            <p:cNvPr id="32" name="AutoShape 24"/>
            <p:cNvSpPr>
              <a:spLocks noChangeArrowheads="1"/>
            </p:cNvSpPr>
            <p:nvPr/>
          </p:nvSpPr>
          <p:spPr bwMode="auto">
            <a:xfrm>
              <a:off x="3813129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14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  <p:sp>
        <p:nvSpPr>
          <p:cNvPr id="25" name="Espace réservé du contenu 2" descr=" 3"/>
          <p:cNvSpPr>
            <a:spLocks noGrp="1"/>
          </p:cNvSpPr>
          <p:nvPr>
            <p:ph idx="1"/>
          </p:nvPr>
        </p:nvSpPr>
        <p:spPr>
          <a:xfrm>
            <a:off x="539552" y="1412775"/>
            <a:ext cx="7982136" cy="4332893"/>
          </a:xfrm>
        </p:spPr>
        <p:txBody>
          <a:bodyPr/>
          <a:lstStyle/>
          <a:p>
            <a:pPr marL="457200" lvl="1" indent="0" algn="just">
              <a:buNone/>
            </a:pPr>
            <a:r>
              <a:rPr lang="fr-FR" sz="2400" b="1" dirty="0" smtClean="0">
                <a:sym typeface="Wingdings" panose="05000000000000000000" pitchFamily="2" charset="2"/>
              </a:rPr>
              <a:t>Formalisme réactif - </a:t>
            </a:r>
            <a:r>
              <a:rPr lang="fr-FR" dirty="0">
                <a:solidFill>
                  <a:prstClr val="black"/>
                </a:solidFill>
                <a:sym typeface="Wingdings" panose="05000000000000000000" pitchFamily="2" charset="2"/>
              </a:rPr>
              <a:t>Ex: Disco </a:t>
            </a:r>
            <a:r>
              <a:rPr lang="fr-FR" dirty="0" smtClean="0">
                <a:solidFill>
                  <a:prstClr val="black"/>
                </a:solidFill>
                <a:sym typeface="Wingdings" panose="05000000000000000000" pitchFamily="2" charset="2"/>
              </a:rPr>
              <a:t>(Rich,2009)</a:t>
            </a:r>
            <a:endParaRPr lang="fr-FR" sz="2400" b="1" dirty="0" smtClean="0">
              <a:sym typeface="Wingdings" panose="05000000000000000000" pitchFamily="2" charset="2"/>
            </a:endParaRPr>
          </a:p>
          <a:p>
            <a:pPr marL="742950" lvl="1" indent="-285750" algn="just"/>
            <a:r>
              <a:rPr lang="fr-FR" dirty="0" smtClean="0">
                <a:solidFill>
                  <a:prstClr val="black"/>
                </a:solidFill>
                <a:sym typeface="Wingdings" panose="05000000000000000000" pitchFamily="2" charset="2"/>
              </a:rPr>
              <a:t>Modélisation </a:t>
            </a:r>
            <a:r>
              <a:rPr lang="fr-FR" b="1" dirty="0">
                <a:solidFill>
                  <a:prstClr val="black"/>
                </a:solidFill>
                <a:sym typeface="Wingdings" panose="05000000000000000000" pitchFamily="2" charset="2"/>
              </a:rPr>
              <a:t>manuelle</a:t>
            </a:r>
            <a:r>
              <a:rPr lang="fr-FR" dirty="0">
                <a:solidFill>
                  <a:prstClr val="black"/>
                </a:solidFill>
                <a:sym typeface="Wingdings" panose="05000000000000000000" pitchFamily="2" charset="2"/>
              </a:rPr>
              <a:t> du HTN </a:t>
            </a:r>
            <a:r>
              <a:rPr lang="fr-FR" dirty="0" smtClean="0">
                <a:solidFill>
                  <a:prstClr val="black"/>
                </a:solidFill>
                <a:sym typeface="Wingdings" panose="05000000000000000000" pitchFamily="2" charset="2"/>
              </a:rPr>
              <a:t>.</a:t>
            </a:r>
            <a:endParaRPr lang="fr-FR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742950" lvl="1" indent="-285750" algn="just"/>
            <a:r>
              <a:rPr lang="fr-FR" dirty="0" smtClean="0">
                <a:solidFill>
                  <a:prstClr val="black"/>
                </a:solidFill>
                <a:sym typeface="Wingdings" panose="05000000000000000000" pitchFamily="2" charset="2"/>
              </a:rPr>
              <a:t>Domaine </a:t>
            </a:r>
            <a:r>
              <a:rPr lang="fr-FR" dirty="0">
                <a:solidFill>
                  <a:prstClr val="black"/>
                </a:solidFill>
                <a:sym typeface="Wingdings" panose="05000000000000000000" pitchFamily="2" charset="2"/>
              </a:rPr>
              <a:t>de connaissance </a:t>
            </a:r>
            <a:r>
              <a:rPr lang="fr-F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procédural</a:t>
            </a:r>
            <a:r>
              <a:rPr lang="fr-FR" dirty="0" smtClean="0">
                <a:solidFill>
                  <a:prstClr val="black"/>
                </a:solidFill>
                <a:sym typeface="Wingdings" panose="05000000000000000000" pitchFamily="2" charset="2"/>
              </a:rPr>
              <a:t> (Disco: condition = </a:t>
            </a:r>
            <a:r>
              <a:rPr lang="fr-FR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javascript</a:t>
            </a:r>
            <a:r>
              <a:rPr lang="fr-FR" dirty="0" smtClean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endParaRPr lang="fr-FR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742950" lvl="1" indent="-285750" algn="just"/>
            <a:r>
              <a:rPr lang="fr-FR" dirty="0" smtClean="0">
                <a:solidFill>
                  <a:prstClr val="black"/>
                </a:solidFill>
                <a:sym typeface="Wingdings" panose="05000000000000000000" pitchFamily="2" charset="2"/>
              </a:rPr>
              <a:t>Exécution d’un </a:t>
            </a:r>
            <a:r>
              <a:rPr lang="fr-FR" dirty="0">
                <a:solidFill>
                  <a:prstClr val="black"/>
                </a:solidFill>
                <a:sym typeface="Wingdings" panose="05000000000000000000" pitchFamily="2" charset="2"/>
              </a:rPr>
              <a:t>HTN réactif </a:t>
            </a:r>
            <a:r>
              <a:rPr lang="fr-FR" dirty="0" smtClean="0">
                <a:solidFill>
                  <a:prstClr val="black"/>
                </a:solidFill>
                <a:sym typeface="Wingdings" panose="05000000000000000000" pitchFamily="2" charset="2"/>
              </a:rPr>
              <a:t>= recherche </a:t>
            </a:r>
            <a:r>
              <a:rPr lang="fr-FR" dirty="0">
                <a:solidFill>
                  <a:prstClr val="black"/>
                </a:solidFill>
                <a:sym typeface="Wingdings" panose="05000000000000000000" pitchFamily="2" charset="2"/>
              </a:rPr>
              <a:t>de chemin dans le HTN.</a:t>
            </a:r>
          </a:p>
          <a:p>
            <a:pPr marL="1085850" lvl="2" indent="-285750" algn="just"/>
            <a:r>
              <a:rPr lang="fr-FR" sz="1400" dirty="0">
                <a:solidFill>
                  <a:prstClr val="black"/>
                </a:solidFill>
                <a:sym typeface="Wingdings" panose="05000000000000000000" pitchFamily="2" charset="2"/>
              </a:rPr>
              <a:t>Calculer à chaque instant, la prochaine étape à </a:t>
            </a:r>
            <a:r>
              <a:rPr lang="fr-FR" sz="1400" dirty="0" smtClean="0">
                <a:solidFill>
                  <a:prstClr val="black"/>
                </a:solidFill>
                <a:sym typeface="Wingdings" panose="05000000000000000000" pitchFamily="2" charset="2"/>
              </a:rPr>
              <a:t>exécuter.</a:t>
            </a:r>
          </a:p>
          <a:p>
            <a:pPr marL="1085850" lvl="2" indent="-285750" algn="just"/>
            <a:r>
              <a:rPr lang="fr-FR" sz="1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Pas </a:t>
            </a:r>
            <a:r>
              <a:rPr lang="fr-FR" sz="1400" b="1" dirty="0">
                <a:solidFill>
                  <a:prstClr val="black"/>
                </a:solidFill>
                <a:sym typeface="Wingdings" panose="05000000000000000000" pitchFamily="2" charset="2"/>
              </a:rPr>
              <a:t>de </a:t>
            </a:r>
            <a:r>
              <a:rPr lang="fr-FR" sz="1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planification</a:t>
            </a:r>
            <a:endParaRPr lang="fr-FR" sz="1600" dirty="0" smtClean="0">
              <a:sym typeface="Wingdings" panose="05000000000000000000" pitchFamily="2" charset="2"/>
            </a:endParaRPr>
          </a:p>
          <a:p>
            <a:pPr marL="457200" lvl="1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521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 descr=" 119"/>
          <p:cNvSpPr/>
          <p:nvPr/>
        </p:nvSpPr>
        <p:spPr>
          <a:xfrm>
            <a:off x="1298133" y="3717032"/>
            <a:ext cx="6349703" cy="2713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prstClr val="white"/>
              </a:solidFill>
            </a:endParaRPr>
          </a:p>
        </p:txBody>
      </p:sp>
      <p:sp>
        <p:nvSpPr>
          <p:cNvPr id="16" name="Organigramme : Terminateur 15" descr=" 120"/>
          <p:cNvSpPr/>
          <p:nvPr/>
        </p:nvSpPr>
        <p:spPr>
          <a:xfrm>
            <a:off x="1799388" y="4023317"/>
            <a:ext cx="2135717" cy="346867"/>
          </a:xfrm>
          <a:prstGeom prst="flowChartTerminator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Move (</a:t>
            </a:r>
            <a:r>
              <a:rPr lang="en-US" sz="10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</a:t>
            </a:r>
            <a:r>
              <a:rPr lang="en-US" sz="10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R1, R2, Door)</a:t>
            </a:r>
            <a:endParaRPr lang="fr-FR" sz="11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6" name="Connecteur droit avec flèche 25" descr=" 121"/>
          <p:cNvCxnSpPr/>
          <p:nvPr/>
        </p:nvCxnSpPr>
        <p:spPr>
          <a:xfrm>
            <a:off x="2867247" y="4370184"/>
            <a:ext cx="13013" cy="640716"/>
          </a:xfrm>
          <a:prstGeom prst="straightConnector1">
            <a:avLst/>
          </a:prstGeom>
          <a:ln w="3175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Organigramme : Terminateur 26" descr=" 122"/>
          <p:cNvSpPr/>
          <p:nvPr/>
        </p:nvSpPr>
        <p:spPr>
          <a:xfrm>
            <a:off x="1860963" y="5010900"/>
            <a:ext cx="2038594" cy="330532"/>
          </a:xfrm>
          <a:prstGeom prst="flowChartTerminator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Walk (Room1, Room2, Door)</a:t>
            </a:r>
            <a:endParaRPr lang="fr-FR" sz="11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2" name="Organigramme : Terminateur 31" descr=" 123"/>
          <p:cNvSpPr/>
          <p:nvPr/>
        </p:nvSpPr>
        <p:spPr>
          <a:xfrm>
            <a:off x="4013464" y="5013176"/>
            <a:ext cx="1350623" cy="325979"/>
          </a:xfrm>
          <a:prstGeom prst="flowChartTerminator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Put-down (</a:t>
            </a:r>
            <a:r>
              <a:rPr lang="en-US" sz="1000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</a:t>
            </a:r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1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fr-FR" sz="11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Organigramme : Terminateur 22" descr=" 124"/>
          <p:cNvSpPr/>
          <p:nvPr/>
        </p:nvSpPr>
        <p:spPr>
          <a:xfrm>
            <a:off x="507172" y="5002786"/>
            <a:ext cx="1213701" cy="335649"/>
          </a:xfrm>
          <a:prstGeom prst="flowChartTerminator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Pick-up (</a:t>
            </a:r>
            <a:r>
              <a:rPr lang="en-US" sz="1000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</a:t>
            </a:r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1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fr-FR" sz="11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2" name="Connecteur droit avec flèche 21" descr=" 125"/>
          <p:cNvCxnSpPr/>
          <p:nvPr/>
        </p:nvCxnSpPr>
        <p:spPr>
          <a:xfrm flipH="1">
            <a:off x="1114023" y="4370184"/>
            <a:ext cx="1753224" cy="63260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 descr=" 126"/>
          <p:cNvCxnSpPr/>
          <p:nvPr/>
        </p:nvCxnSpPr>
        <p:spPr>
          <a:xfrm>
            <a:off x="2867247" y="4370184"/>
            <a:ext cx="1821529" cy="64299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Organigramme : Terminateur 126" descr=" 127"/>
          <p:cNvSpPr/>
          <p:nvPr/>
        </p:nvSpPr>
        <p:spPr>
          <a:xfrm>
            <a:off x="3651550" y="3133654"/>
            <a:ext cx="2126552" cy="358528"/>
          </a:xfrm>
          <a:prstGeom prst="flowChartTerminator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Move&amp;paint</a:t>
            </a:r>
            <a:r>
              <a:rPr lang="en-US" sz="14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4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</a:t>
            </a:r>
            <a:r>
              <a:rPr lang="en-US" sz="14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fr-FR" sz="16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4" name="Connecteur droit 13" descr=" 128"/>
          <p:cNvCxnSpPr/>
          <p:nvPr/>
        </p:nvCxnSpPr>
        <p:spPr>
          <a:xfrm flipH="1">
            <a:off x="2867247" y="3492182"/>
            <a:ext cx="1847579" cy="531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rganigramme : Terminateur 18" descr=" 129"/>
          <p:cNvSpPr/>
          <p:nvPr/>
        </p:nvSpPr>
        <p:spPr>
          <a:xfrm>
            <a:off x="5801270" y="4029038"/>
            <a:ext cx="1795066" cy="346867"/>
          </a:xfrm>
          <a:prstGeom prst="flowChartTerminator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Paint_object</a:t>
            </a:r>
            <a:r>
              <a:rPr lang="en-US" sz="11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1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</a:t>
            </a:r>
            <a:r>
              <a:rPr lang="en-US" sz="10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fr-FR" sz="11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5" name="Connecteur droit 14" descr=" 130"/>
          <p:cNvCxnSpPr/>
          <p:nvPr/>
        </p:nvCxnSpPr>
        <p:spPr>
          <a:xfrm>
            <a:off x="4714826" y="3492182"/>
            <a:ext cx="1983977" cy="536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Organigramme : Préparation 140" descr=" 141"/>
          <p:cNvSpPr/>
          <p:nvPr/>
        </p:nvSpPr>
        <p:spPr>
          <a:xfrm>
            <a:off x="3747702" y="3218822"/>
            <a:ext cx="219075" cy="188338"/>
          </a:xfrm>
          <a:prstGeom prst="flowChartPreparation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142" name="Organigramme : Préparation 141" descr=" 142"/>
          <p:cNvSpPr/>
          <p:nvPr/>
        </p:nvSpPr>
        <p:spPr>
          <a:xfrm>
            <a:off x="5515768" y="3228230"/>
            <a:ext cx="219075" cy="188338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7" name="Organigramme : Préparation 16" descr=" 143"/>
          <p:cNvSpPr/>
          <p:nvPr/>
        </p:nvSpPr>
        <p:spPr>
          <a:xfrm>
            <a:off x="1881097" y="4121251"/>
            <a:ext cx="219075" cy="188338"/>
          </a:xfrm>
          <a:prstGeom prst="flowChartPreparation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18" name="Organigramme : Préparation 17" descr=" 144"/>
          <p:cNvSpPr/>
          <p:nvPr/>
        </p:nvSpPr>
        <p:spPr>
          <a:xfrm>
            <a:off x="3635896" y="4107937"/>
            <a:ext cx="219075" cy="188338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0" name="Organigramme : Préparation 19" descr=" 145"/>
          <p:cNvSpPr/>
          <p:nvPr/>
        </p:nvSpPr>
        <p:spPr>
          <a:xfrm>
            <a:off x="5868144" y="4121251"/>
            <a:ext cx="219075" cy="188338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1" name="Organigramme : Préparation 20" descr=" 146"/>
          <p:cNvSpPr/>
          <p:nvPr/>
        </p:nvSpPr>
        <p:spPr>
          <a:xfrm>
            <a:off x="7315818" y="4107626"/>
            <a:ext cx="219075" cy="188338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4" name="Organigramme : Préparation 23" descr=" 147"/>
          <p:cNvSpPr/>
          <p:nvPr/>
        </p:nvSpPr>
        <p:spPr>
          <a:xfrm>
            <a:off x="559524" y="5077198"/>
            <a:ext cx="187477" cy="145251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5" name="Organigramme : Préparation 24" descr=" 148"/>
          <p:cNvSpPr/>
          <p:nvPr/>
        </p:nvSpPr>
        <p:spPr>
          <a:xfrm>
            <a:off x="1514157" y="5077198"/>
            <a:ext cx="154143" cy="145251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8" name="Organigramme : Préparation 27" descr=" 149"/>
          <p:cNvSpPr/>
          <p:nvPr/>
        </p:nvSpPr>
        <p:spPr>
          <a:xfrm>
            <a:off x="1941670" y="5088483"/>
            <a:ext cx="144086" cy="145186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30" name="Organigramme : Préparation 29" descr=" 150"/>
          <p:cNvSpPr/>
          <p:nvPr/>
        </p:nvSpPr>
        <p:spPr>
          <a:xfrm>
            <a:off x="3670079" y="5094802"/>
            <a:ext cx="155246" cy="138867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33" name="Organigramme : Préparation 32" descr=" 151"/>
          <p:cNvSpPr/>
          <p:nvPr/>
        </p:nvSpPr>
        <p:spPr>
          <a:xfrm>
            <a:off x="4067944" y="5085184"/>
            <a:ext cx="188888" cy="143224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34" name="Organigramme : Préparation 33" descr=" 152"/>
          <p:cNvSpPr/>
          <p:nvPr/>
        </p:nvSpPr>
        <p:spPr>
          <a:xfrm>
            <a:off x="5148064" y="5085184"/>
            <a:ext cx="189741" cy="145251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9" name="Espace réservé du numéro de diapositive 28" descr="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8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0" name="Titre 1" descr=" 2"/>
          <p:cNvSpPr>
            <a:spLocks noGrp="1"/>
          </p:cNvSpPr>
          <p:nvPr>
            <p:ph type="title"/>
          </p:nvPr>
        </p:nvSpPr>
        <p:spPr>
          <a:xfrm>
            <a:off x="529634" y="834595"/>
            <a:ext cx="7886700" cy="552649"/>
          </a:xfrm>
        </p:spPr>
        <p:txBody>
          <a:bodyPr>
            <a:noAutofit/>
          </a:bodyPr>
          <a:lstStyle/>
          <a:p>
            <a:pPr algn="ctr"/>
            <a:r>
              <a:rPr lang="fr-FR" sz="3600" b="1" dirty="0">
                <a:solidFill>
                  <a:prstClr val="black"/>
                </a:solidFill>
              </a:rPr>
              <a:t>HTN réactif </a:t>
            </a:r>
            <a:endParaRPr lang="fr-FR" sz="2800" b="1" dirty="0">
              <a:solidFill>
                <a:prstClr val="black"/>
              </a:solidFill>
            </a:endParaRPr>
          </a:p>
        </p:txBody>
      </p:sp>
      <p:grpSp>
        <p:nvGrpSpPr>
          <p:cNvPr id="41" name="Groupe 40"/>
          <p:cNvGrpSpPr/>
          <p:nvPr/>
        </p:nvGrpSpPr>
        <p:grpSpPr>
          <a:xfrm>
            <a:off x="35496" y="165288"/>
            <a:ext cx="9073008" cy="687477"/>
            <a:chOff x="35496" y="165288"/>
            <a:chExt cx="9073008" cy="687477"/>
          </a:xfrm>
        </p:grpSpPr>
        <p:grpSp>
          <p:nvGrpSpPr>
            <p:cNvPr id="42" name="Groupe 41"/>
            <p:cNvGrpSpPr/>
            <p:nvPr/>
          </p:nvGrpSpPr>
          <p:grpSpPr>
            <a:xfrm>
              <a:off x="35496" y="165288"/>
              <a:ext cx="9073008" cy="687477"/>
              <a:chOff x="35496" y="165288"/>
              <a:chExt cx="9073008" cy="687477"/>
            </a:xfrm>
          </p:grpSpPr>
          <p:sp>
            <p:nvSpPr>
              <p:cNvPr id="44" name="AutoShape 24"/>
              <p:cNvSpPr>
                <a:spLocks noChangeArrowheads="1"/>
              </p:cNvSpPr>
              <p:nvPr/>
            </p:nvSpPr>
            <p:spPr bwMode="auto">
              <a:xfrm>
                <a:off x="5508104" y="299109"/>
                <a:ext cx="1880190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Mise en œuvre</a:t>
                </a:r>
              </a:p>
            </p:txBody>
          </p:sp>
          <p:sp>
            <p:nvSpPr>
              <p:cNvPr id="45" name="AutoShape 24"/>
              <p:cNvSpPr>
                <a:spLocks noChangeArrowheads="1"/>
              </p:cNvSpPr>
              <p:nvPr/>
            </p:nvSpPr>
            <p:spPr bwMode="auto">
              <a:xfrm>
                <a:off x="35496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6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Background</a:t>
                </a:r>
              </a:p>
            </p:txBody>
          </p:sp>
          <p:sp>
            <p:nvSpPr>
              <p:cNvPr id="46" name="AutoShape 24"/>
              <p:cNvSpPr>
                <a:spLocks noChangeArrowheads="1"/>
              </p:cNvSpPr>
              <p:nvPr/>
            </p:nvSpPr>
            <p:spPr bwMode="auto">
              <a:xfrm>
                <a:off x="1547664" y="165288"/>
                <a:ext cx="2448273" cy="687477"/>
              </a:xfrm>
              <a:prstGeom prst="chevron">
                <a:avLst>
                  <a:gd name="adj" fmla="val 65204"/>
                </a:avLst>
              </a:prstGeom>
              <a:solidFill>
                <a:srgbClr val="00B0F0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en-US" sz="1600" b="1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Problématique</a:t>
                </a:r>
              </a:p>
            </p:txBody>
          </p:sp>
          <p:sp>
            <p:nvSpPr>
              <p:cNvPr id="47" name="AutoShape 24"/>
              <p:cNvSpPr>
                <a:spLocks noChangeArrowheads="1"/>
              </p:cNvSpPr>
              <p:nvPr/>
            </p:nvSpPr>
            <p:spPr bwMode="auto">
              <a:xfrm>
                <a:off x="7228313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Travaux futurs</a:t>
                </a:r>
              </a:p>
            </p:txBody>
          </p:sp>
        </p:grpSp>
        <p:sp>
          <p:nvSpPr>
            <p:cNvPr id="43" name="AutoShape 24"/>
            <p:cNvSpPr>
              <a:spLocks noChangeArrowheads="1"/>
            </p:cNvSpPr>
            <p:nvPr/>
          </p:nvSpPr>
          <p:spPr bwMode="auto">
            <a:xfrm>
              <a:off x="3813129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14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  <p:sp>
        <p:nvSpPr>
          <p:cNvPr id="37" name="Espace réservé du contenu 2" descr=" 3"/>
          <p:cNvSpPr>
            <a:spLocks noGrp="1"/>
          </p:cNvSpPr>
          <p:nvPr>
            <p:ph idx="1"/>
          </p:nvPr>
        </p:nvSpPr>
        <p:spPr>
          <a:xfrm>
            <a:off x="539552" y="1412775"/>
            <a:ext cx="7982136" cy="4332893"/>
          </a:xfrm>
        </p:spPr>
        <p:txBody>
          <a:bodyPr/>
          <a:lstStyle/>
          <a:p>
            <a:pPr marL="457200" lvl="1" indent="0" algn="just">
              <a:buNone/>
            </a:pPr>
            <a:r>
              <a:rPr lang="fr-FR" sz="2400" b="1" dirty="0" smtClean="0">
                <a:sym typeface="Wingdings" panose="05000000000000000000" pitchFamily="2" charset="2"/>
              </a:rPr>
              <a:t>Formalisme réactif - </a:t>
            </a:r>
            <a:r>
              <a:rPr lang="fr-FR" dirty="0">
                <a:solidFill>
                  <a:prstClr val="black"/>
                </a:solidFill>
                <a:sym typeface="Wingdings" panose="05000000000000000000" pitchFamily="2" charset="2"/>
              </a:rPr>
              <a:t>Ex: Disco </a:t>
            </a:r>
            <a:r>
              <a:rPr lang="fr-FR" dirty="0" smtClean="0">
                <a:solidFill>
                  <a:prstClr val="black"/>
                </a:solidFill>
                <a:sym typeface="Wingdings" panose="05000000000000000000" pitchFamily="2" charset="2"/>
              </a:rPr>
              <a:t>(Rich,2009)</a:t>
            </a:r>
            <a:endParaRPr lang="fr-FR" sz="2400" b="1" dirty="0" smtClean="0">
              <a:sym typeface="Wingdings" panose="05000000000000000000" pitchFamily="2" charset="2"/>
            </a:endParaRPr>
          </a:p>
          <a:p>
            <a:pPr marL="742950" lvl="1" indent="-285750" algn="just"/>
            <a:r>
              <a:rPr lang="fr-FR" dirty="0" smtClean="0">
                <a:solidFill>
                  <a:prstClr val="black"/>
                </a:solidFill>
                <a:sym typeface="Wingdings" panose="05000000000000000000" pitchFamily="2" charset="2"/>
              </a:rPr>
              <a:t>Modélisation </a:t>
            </a:r>
            <a:r>
              <a:rPr lang="fr-FR" b="1" dirty="0">
                <a:solidFill>
                  <a:prstClr val="black"/>
                </a:solidFill>
                <a:sym typeface="Wingdings" panose="05000000000000000000" pitchFamily="2" charset="2"/>
              </a:rPr>
              <a:t>manuelle</a:t>
            </a:r>
            <a:r>
              <a:rPr lang="fr-FR" dirty="0">
                <a:solidFill>
                  <a:prstClr val="black"/>
                </a:solidFill>
                <a:sym typeface="Wingdings" panose="05000000000000000000" pitchFamily="2" charset="2"/>
              </a:rPr>
              <a:t> du HTN </a:t>
            </a:r>
            <a:r>
              <a:rPr lang="fr-FR" dirty="0" smtClean="0">
                <a:solidFill>
                  <a:prstClr val="black"/>
                </a:solidFill>
                <a:sym typeface="Wingdings" panose="05000000000000000000" pitchFamily="2" charset="2"/>
              </a:rPr>
              <a:t>.</a:t>
            </a:r>
            <a:endParaRPr lang="fr-FR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742950" lvl="1" indent="-285750" algn="just"/>
            <a:r>
              <a:rPr lang="fr-FR" dirty="0" smtClean="0">
                <a:solidFill>
                  <a:prstClr val="black"/>
                </a:solidFill>
                <a:sym typeface="Wingdings" panose="05000000000000000000" pitchFamily="2" charset="2"/>
              </a:rPr>
              <a:t>Domaine </a:t>
            </a:r>
            <a:r>
              <a:rPr lang="fr-FR" dirty="0">
                <a:solidFill>
                  <a:prstClr val="black"/>
                </a:solidFill>
                <a:sym typeface="Wingdings" panose="05000000000000000000" pitchFamily="2" charset="2"/>
              </a:rPr>
              <a:t>de connaissance </a:t>
            </a:r>
            <a:r>
              <a:rPr lang="fr-F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procédural</a:t>
            </a:r>
            <a:r>
              <a:rPr lang="fr-FR" dirty="0" smtClean="0">
                <a:solidFill>
                  <a:prstClr val="black"/>
                </a:solidFill>
                <a:sym typeface="Wingdings" panose="05000000000000000000" pitchFamily="2" charset="2"/>
              </a:rPr>
              <a:t> (Disco: condition = </a:t>
            </a:r>
            <a:r>
              <a:rPr lang="fr-FR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javascript</a:t>
            </a:r>
            <a:r>
              <a:rPr lang="fr-FR" dirty="0" smtClean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endParaRPr lang="fr-FR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742950" lvl="1" indent="-285750" algn="just"/>
            <a:r>
              <a:rPr lang="fr-FR" dirty="0" smtClean="0">
                <a:solidFill>
                  <a:prstClr val="black"/>
                </a:solidFill>
                <a:sym typeface="Wingdings" panose="05000000000000000000" pitchFamily="2" charset="2"/>
              </a:rPr>
              <a:t>Exécution d’un </a:t>
            </a:r>
            <a:r>
              <a:rPr lang="fr-FR" dirty="0">
                <a:solidFill>
                  <a:prstClr val="black"/>
                </a:solidFill>
                <a:sym typeface="Wingdings" panose="05000000000000000000" pitchFamily="2" charset="2"/>
              </a:rPr>
              <a:t>HTN réactif </a:t>
            </a:r>
            <a:r>
              <a:rPr lang="fr-FR" dirty="0" smtClean="0">
                <a:solidFill>
                  <a:prstClr val="black"/>
                </a:solidFill>
                <a:sym typeface="Wingdings" panose="05000000000000000000" pitchFamily="2" charset="2"/>
              </a:rPr>
              <a:t>= recherche </a:t>
            </a:r>
            <a:r>
              <a:rPr lang="fr-FR" dirty="0">
                <a:solidFill>
                  <a:prstClr val="black"/>
                </a:solidFill>
                <a:sym typeface="Wingdings" panose="05000000000000000000" pitchFamily="2" charset="2"/>
              </a:rPr>
              <a:t>de chemin dans le HTN.</a:t>
            </a:r>
          </a:p>
          <a:p>
            <a:pPr marL="1085850" lvl="2" indent="-285750" algn="just"/>
            <a:r>
              <a:rPr lang="fr-FR" sz="1400" dirty="0">
                <a:solidFill>
                  <a:prstClr val="black"/>
                </a:solidFill>
                <a:sym typeface="Wingdings" panose="05000000000000000000" pitchFamily="2" charset="2"/>
              </a:rPr>
              <a:t>Calculer à chaque instant, la prochaine étape à </a:t>
            </a:r>
            <a:r>
              <a:rPr lang="fr-FR" sz="1400" dirty="0" smtClean="0">
                <a:solidFill>
                  <a:prstClr val="black"/>
                </a:solidFill>
                <a:sym typeface="Wingdings" panose="05000000000000000000" pitchFamily="2" charset="2"/>
              </a:rPr>
              <a:t>exécuter.</a:t>
            </a:r>
          </a:p>
          <a:p>
            <a:pPr marL="1085850" lvl="2" indent="-285750" algn="just"/>
            <a:r>
              <a:rPr lang="fr-FR" sz="1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Pas </a:t>
            </a:r>
            <a:r>
              <a:rPr lang="fr-FR" sz="1400" b="1" dirty="0">
                <a:solidFill>
                  <a:prstClr val="black"/>
                </a:solidFill>
                <a:sym typeface="Wingdings" panose="05000000000000000000" pitchFamily="2" charset="2"/>
              </a:rPr>
              <a:t>de </a:t>
            </a:r>
            <a:r>
              <a:rPr lang="fr-FR" sz="1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planification</a:t>
            </a:r>
            <a:endParaRPr lang="fr-FR" sz="1600" dirty="0" smtClean="0">
              <a:sym typeface="Wingdings" panose="05000000000000000000" pitchFamily="2" charset="2"/>
            </a:endParaRPr>
          </a:p>
          <a:p>
            <a:pPr marL="457200" lvl="1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646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 descr=" 119"/>
          <p:cNvSpPr/>
          <p:nvPr/>
        </p:nvSpPr>
        <p:spPr>
          <a:xfrm>
            <a:off x="1298133" y="3717032"/>
            <a:ext cx="6349703" cy="2713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prstClr val="white"/>
              </a:solidFill>
            </a:endParaRPr>
          </a:p>
        </p:txBody>
      </p:sp>
      <p:sp>
        <p:nvSpPr>
          <p:cNvPr id="16" name="Organigramme : Terminateur 15" descr=" 120"/>
          <p:cNvSpPr/>
          <p:nvPr/>
        </p:nvSpPr>
        <p:spPr>
          <a:xfrm>
            <a:off x="1799388" y="4023317"/>
            <a:ext cx="2135717" cy="346867"/>
          </a:xfrm>
          <a:prstGeom prst="flowChartTerminator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Move (</a:t>
            </a:r>
            <a:r>
              <a:rPr lang="en-US" sz="10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</a:t>
            </a:r>
            <a:r>
              <a:rPr lang="en-US" sz="10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R1, R2, Door)</a:t>
            </a:r>
            <a:endParaRPr lang="fr-FR" sz="11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6" name="Connecteur droit avec flèche 25" descr=" 121"/>
          <p:cNvCxnSpPr/>
          <p:nvPr/>
        </p:nvCxnSpPr>
        <p:spPr>
          <a:xfrm>
            <a:off x="2867247" y="4370184"/>
            <a:ext cx="13013" cy="640716"/>
          </a:xfrm>
          <a:prstGeom prst="straightConnector1">
            <a:avLst/>
          </a:prstGeom>
          <a:ln w="3175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Organigramme : Terminateur 26" descr=" 122"/>
          <p:cNvSpPr/>
          <p:nvPr/>
        </p:nvSpPr>
        <p:spPr>
          <a:xfrm>
            <a:off x="1860963" y="5010900"/>
            <a:ext cx="2038594" cy="330532"/>
          </a:xfrm>
          <a:prstGeom prst="flowChartTerminator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Walk (Room1, Room2, Door)</a:t>
            </a:r>
            <a:endParaRPr lang="fr-FR" sz="11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2" name="Organigramme : Terminateur 31" descr=" 123"/>
          <p:cNvSpPr/>
          <p:nvPr/>
        </p:nvSpPr>
        <p:spPr>
          <a:xfrm>
            <a:off x="4013464" y="5013176"/>
            <a:ext cx="1350623" cy="325979"/>
          </a:xfrm>
          <a:prstGeom prst="flowChartTerminator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Put-down (</a:t>
            </a:r>
            <a:r>
              <a:rPr lang="en-US" sz="1000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</a:t>
            </a:r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1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fr-FR" sz="11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Organigramme : Terminateur 22" descr=" 124"/>
          <p:cNvSpPr/>
          <p:nvPr/>
        </p:nvSpPr>
        <p:spPr>
          <a:xfrm>
            <a:off x="507172" y="5002786"/>
            <a:ext cx="1213701" cy="335649"/>
          </a:xfrm>
          <a:prstGeom prst="flowChartTerminator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Pick-up (</a:t>
            </a:r>
            <a:r>
              <a:rPr lang="en-US" sz="1000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</a:t>
            </a:r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1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fr-FR" sz="11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2" name="Connecteur droit avec flèche 21" descr=" 125"/>
          <p:cNvCxnSpPr/>
          <p:nvPr/>
        </p:nvCxnSpPr>
        <p:spPr>
          <a:xfrm flipH="1">
            <a:off x="1114023" y="4370184"/>
            <a:ext cx="1753224" cy="63260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 descr=" 126"/>
          <p:cNvCxnSpPr/>
          <p:nvPr/>
        </p:nvCxnSpPr>
        <p:spPr>
          <a:xfrm>
            <a:off x="2867247" y="4370184"/>
            <a:ext cx="1821529" cy="64299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Organigramme : Terminateur 126" descr=" 127"/>
          <p:cNvSpPr/>
          <p:nvPr/>
        </p:nvSpPr>
        <p:spPr>
          <a:xfrm>
            <a:off x="3651550" y="3133654"/>
            <a:ext cx="2126552" cy="358528"/>
          </a:xfrm>
          <a:prstGeom prst="flowChartTerminator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Move&amp;paint</a:t>
            </a:r>
            <a:r>
              <a:rPr lang="en-US" sz="14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4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</a:t>
            </a:r>
            <a:r>
              <a:rPr lang="en-US" sz="14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fr-FR" sz="16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4" name="Connecteur droit 13" descr=" 128"/>
          <p:cNvCxnSpPr/>
          <p:nvPr/>
        </p:nvCxnSpPr>
        <p:spPr>
          <a:xfrm flipH="1">
            <a:off x="2867247" y="3492182"/>
            <a:ext cx="1847579" cy="531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rganigramme : Terminateur 18" descr=" 129"/>
          <p:cNvSpPr/>
          <p:nvPr/>
        </p:nvSpPr>
        <p:spPr>
          <a:xfrm>
            <a:off x="5801270" y="4029038"/>
            <a:ext cx="1795066" cy="346867"/>
          </a:xfrm>
          <a:prstGeom prst="flowChartTerminator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Paint_object</a:t>
            </a:r>
            <a:r>
              <a:rPr lang="en-US" sz="11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1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</a:t>
            </a:r>
            <a:r>
              <a:rPr lang="en-US" sz="10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fr-FR" sz="11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5" name="Connecteur droit 14" descr=" 130"/>
          <p:cNvCxnSpPr/>
          <p:nvPr/>
        </p:nvCxnSpPr>
        <p:spPr>
          <a:xfrm>
            <a:off x="4714826" y="3492182"/>
            <a:ext cx="1983977" cy="536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Groupe 34" descr=" 131"/>
          <p:cNvGrpSpPr/>
          <p:nvPr/>
        </p:nvGrpSpPr>
        <p:grpSpPr>
          <a:xfrm>
            <a:off x="5572232" y="4375905"/>
            <a:ext cx="2193295" cy="976773"/>
            <a:chOff x="5519514" y="3673996"/>
            <a:chExt cx="2193295" cy="976773"/>
          </a:xfrm>
        </p:grpSpPr>
        <p:grpSp>
          <p:nvGrpSpPr>
            <p:cNvPr id="36" name="Groupe 35"/>
            <p:cNvGrpSpPr/>
            <p:nvPr/>
          </p:nvGrpSpPr>
          <p:grpSpPr>
            <a:xfrm>
              <a:off x="5519514" y="3673996"/>
              <a:ext cx="2193295" cy="976773"/>
              <a:chOff x="515576" y="-647119"/>
              <a:chExt cx="2287694" cy="1029730"/>
            </a:xfrm>
          </p:grpSpPr>
          <p:cxnSp>
            <p:nvCxnSpPr>
              <p:cNvPr id="39" name="Connecteur droit avec flèche 38"/>
              <p:cNvCxnSpPr>
                <a:endCxn id="40" idx="0"/>
              </p:cNvCxnSpPr>
              <p:nvPr/>
            </p:nvCxnSpPr>
            <p:spPr>
              <a:xfrm flipH="1">
                <a:off x="1668984" y="-647119"/>
                <a:ext cx="21650" cy="684115"/>
              </a:xfrm>
              <a:prstGeom prst="straightConnector1">
                <a:avLst/>
              </a:prstGeom>
              <a:ln w="3175"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Organigramme : Terminateur 39"/>
              <p:cNvSpPr/>
              <p:nvPr/>
            </p:nvSpPr>
            <p:spPr>
              <a:xfrm>
                <a:off x="1387281" y="36996"/>
                <a:ext cx="563405" cy="333844"/>
              </a:xfrm>
              <a:prstGeom prst="flowChartTerminator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fr-FR" sz="100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1" name="Organigramme : Terminateur 40"/>
              <p:cNvSpPr/>
              <p:nvPr/>
            </p:nvSpPr>
            <p:spPr>
              <a:xfrm>
                <a:off x="2276265" y="36996"/>
                <a:ext cx="527005" cy="328182"/>
              </a:xfrm>
              <a:prstGeom prst="flowChartTerminator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fr-FR" sz="100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2" name="Organigramme : Terminateur 41"/>
              <p:cNvSpPr/>
              <p:nvPr/>
            </p:nvSpPr>
            <p:spPr>
              <a:xfrm>
                <a:off x="515576" y="54429"/>
                <a:ext cx="570689" cy="328182"/>
              </a:xfrm>
              <a:prstGeom prst="flowChartTerminator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fr-FR" sz="100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43" name="Connecteur droit avec flèche 42"/>
              <p:cNvCxnSpPr>
                <a:endCxn id="42" idx="0"/>
              </p:cNvCxnSpPr>
              <p:nvPr/>
            </p:nvCxnSpPr>
            <p:spPr>
              <a:xfrm flipH="1">
                <a:off x="800920" y="-647119"/>
                <a:ext cx="889714" cy="701548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avec flèche 43"/>
              <p:cNvCxnSpPr>
                <a:endCxn id="41" idx="0"/>
              </p:cNvCxnSpPr>
              <p:nvPr/>
            </p:nvCxnSpPr>
            <p:spPr>
              <a:xfrm>
                <a:off x="1690634" y="-647119"/>
                <a:ext cx="849133" cy="684115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 36"/>
            <p:cNvSpPr/>
            <p:nvPr/>
          </p:nvSpPr>
          <p:spPr>
            <a:xfrm>
              <a:off x="5954201" y="4300877"/>
              <a:ext cx="488599" cy="3333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2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…</a:t>
              </a:r>
              <a:endParaRPr lang="fr-FR" sz="10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821243" y="4289340"/>
              <a:ext cx="430488" cy="356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2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… </a:t>
              </a:r>
              <a:endParaRPr lang="fr-FR" sz="1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141" name="Organigramme : Préparation 140" descr=" 141"/>
          <p:cNvSpPr/>
          <p:nvPr/>
        </p:nvSpPr>
        <p:spPr>
          <a:xfrm>
            <a:off x="3747702" y="3218822"/>
            <a:ext cx="219075" cy="188338"/>
          </a:xfrm>
          <a:prstGeom prst="flowChartPreparation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142" name="Organigramme : Préparation 141" descr=" 142"/>
          <p:cNvSpPr/>
          <p:nvPr/>
        </p:nvSpPr>
        <p:spPr>
          <a:xfrm>
            <a:off x="5515768" y="3228230"/>
            <a:ext cx="219075" cy="188338"/>
          </a:xfrm>
          <a:prstGeom prst="flowChartPreparation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17" name="Organigramme : Préparation 16" descr=" 143"/>
          <p:cNvSpPr/>
          <p:nvPr/>
        </p:nvSpPr>
        <p:spPr>
          <a:xfrm>
            <a:off x="1835696" y="4107368"/>
            <a:ext cx="219075" cy="188338"/>
          </a:xfrm>
          <a:prstGeom prst="flowChartPreparation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18" name="Organigramme : Préparation 17" descr=" 144"/>
          <p:cNvSpPr/>
          <p:nvPr/>
        </p:nvSpPr>
        <p:spPr>
          <a:xfrm>
            <a:off x="3635896" y="4107937"/>
            <a:ext cx="219075" cy="188338"/>
          </a:xfrm>
          <a:prstGeom prst="flowChartPreparation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20" name="Organigramme : Préparation 19" descr=" 145"/>
          <p:cNvSpPr/>
          <p:nvPr/>
        </p:nvSpPr>
        <p:spPr>
          <a:xfrm>
            <a:off x="5854346" y="4107434"/>
            <a:ext cx="219075" cy="188338"/>
          </a:xfrm>
          <a:prstGeom prst="flowChartPreparation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21" name="Organigramme : Préparation 20" descr=" 146"/>
          <p:cNvSpPr/>
          <p:nvPr/>
        </p:nvSpPr>
        <p:spPr>
          <a:xfrm>
            <a:off x="7315818" y="4107626"/>
            <a:ext cx="219075" cy="188338"/>
          </a:xfrm>
          <a:prstGeom prst="flowChartPreparation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24" name="Organigramme : Préparation 23" descr=" 147"/>
          <p:cNvSpPr/>
          <p:nvPr/>
        </p:nvSpPr>
        <p:spPr>
          <a:xfrm>
            <a:off x="559524" y="5077198"/>
            <a:ext cx="187477" cy="145251"/>
          </a:xfrm>
          <a:prstGeom prst="flowChartPreparation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25" name="Organigramme : Préparation 24" descr=" 148"/>
          <p:cNvSpPr/>
          <p:nvPr/>
        </p:nvSpPr>
        <p:spPr>
          <a:xfrm>
            <a:off x="1514157" y="5077198"/>
            <a:ext cx="154143" cy="145251"/>
          </a:xfrm>
          <a:prstGeom prst="flowChartPreparation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28" name="Organigramme : Préparation 27" descr=" 149"/>
          <p:cNvSpPr/>
          <p:nvPr/>
        </p:nvSpPr>
        <p:spPr>
          <a:xfrm>
            <a:off x="1941670" y="5088483"/>
            <a:ext cx="144086" cy="145186"/>
          </a:xfrm>
          <a:prstGeom prst="flowChartPreparation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30" name="Organigramme : Préparation 29" descr=" 150"/>
          <p:cNvSpPr/>
          <p:nvPr/>
        </p:nvSpPr>
        <p:spPr>
          <a:xfrm>
            <a:off x="3670079" y="5094802"/>
            <a:ext cx="155246" cy="138867"/>
          </a:xfrm>
          <a:prstGeom prst="flowChartPreparation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33" name="Organigramme : Préparation 32" descr=" 151"/>
          <p:cNvSpPr/>
          <p:nvPr/>
        </p:nvSpPr>
        <p:spPr>
          <a:xfrm>
            <a:off x="4067944" y="5085184"/>
            <a:ext cx="188888" cy="143224"/>
          </a:xfrm>
          <a:prstGeom prst="flowChartPreparation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34" name="Organigramme : Préparation 33" descr=" 152"/>
          <p:cNvSpPr/>
          <p:nvPr/>
        </p:nvSpPr>
        <p:spPr>
          <a:xfrm>
            <a:off x="5148064" y="5085184"/>
            <a:ext cx="189741" cy="145251"/>
          </a:xfrm>
          <a:prstGeom prst="flowChartPreparation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29" name="Espace réservé du numéro de diapositive 28" descr="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smtClean="0">
                <a:solidFill>
                  <a:prstClr val="black">
                    <a:tint val="75000"/>
                  </a:prstClr>
                </a:solidFill>
              </a:rPr>
              <a:t>8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0" name="Titre 1" descr=" 2"/>
          <p:cNvSpPr>
            <a:spLocks noGrp="1"/>
          </p:cNvSpPr>
          <p:nvPr>
            <p:ph type="title"/>
          </p:nvPr>
        </p:nvSpPr>
        <p:spPr>
          <a:xfrm>
            <a:off x="529634" y="834595"/>
            <a:ext cx="7886700" cy="552649"/>
          </a:xfrm>
        </p:spPr>
        <p:txBody>
          <a:bodyPr>
            <a:noAutofit/>
          </a:bodyPr>
          <a:lstStyle/>
          <a:p>
            <a:pPr algn="ctr"/>
            <a:r>
              <a:rPr lang="fr-FR" sz="3600" b="1" dirty="0">
                <a:solidFill>
                  <a:prstClr val="black"/>
                </a:solidFill>
              </a:rPr>
              <a:t>HTN réactif </a:t>
            </a:r>
            <a:endParaRPr lang="fr-FR" sz="2800" b="1" dirty="0">
              <a:solidFill>
                <a:prstClr val="black"/>
              </a:solidFill>
            </a:endParaRPr>
          </a:p>
        </p:txBody>
      </p:sp>
      <p:grpSp>
        <p:nvGrpSpPr>
          <p:cNvPr id="51" name="Groupe 50"/>
          <p:cNvGrpSpPr/>
          <p:nvPr/>
        </p:nvGrpSpPr>
        <p:grpSpPr>
          <a:xfrm>
            <a:off x="35496" y="165288"/>
            <a:ext cx="9073008" cy="687477"/>
            <a:chOff x="35496" y="165288"/>
            <a:chExt cx="9073008" cy="687477"/>
          </a:xfrm>
        </p:grpSpPr>
        <p:grpSp>
          <p:nvGrpSpPr>
            <p:cNvPr id="52" name="Groupe 51"/>
            <p:cNvGrpSpPr/>
            <p:nvPr/>
          </p:nvGrpSpPr>
          <p:grpSpPr>
            <a:xfrm>
              <a:off x="35496" y="165288"/>
              <a:ext cx="9073008" cy="687477"/>
              <a:chOff x="35496" y="165288"/>
              <a:chExt cx="9073008" cy="687477"/>
            </a:xfrm>
          </p:grpSpPr>
          <p:sp>
            <p:nvSpPr>
              <p:cNvPr id="54" name="AutoShape 24"/>
              <p:cNvSpPr>
                <a:spLocks noChangeArrowheads="1"/>
              </p:cNvSpPr>
              <p:nvPr/>
            </p:nvSpPr>
            <p:spPr bwMode="auto">
              <a:xfrm>
                <a:off x="5508104" y="299109"/>
                <a:ext cx="1880190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Mise en œuvre</a:t>
                </a:r>
              </a:p>
            </p:txBody>
          </p:sp>
          <p:sp>
            <p:nvSpPr>
              <p:cNvPr id="55" name="AutoShape 24"/>
              <p:cNvSpPr>
                <a:spLocks noChangeArrowheads="1"/>
              </p:cNvSpPr>
              <p:nvPr/>
            </p:nvSpPr>
            <p:spPr bwMode="auto">
              <a:xfrm>
                <a:off x="35496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6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Background</a:t>
                </a:r>
              </a:p>
            </p:txBody>
          </p:sp>
          <p:sp>
            <p:nvSpPr>
              <p:cNvPr id="56" name="AutoShape 24"/>
              <p:cNvSpPr>
                <a:spLocks noChangeArrowheads="1"/>
              </p:cNvSpPr>
              <p:nvPr/>
            </p:nvSpPr>
            <p:spPr bwMode="auto">
              <a:xfrm>
                <a:off x="1547663" y="165288"/>
                <a:ext cx="2448273" cy="687477"/>
              </a:xfrm>
              <a:prstGeom prst="chevron">
                <a:avLst>
                  <a:gd name="adj" fmla="val 65204"/>
                </a:avLst>
              </a:prstGeom>
              <a:solidFill>
                <a:srgbClr val="00B0F0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en-US" sz="1600" b="1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Problématique</a:t>
                </a:r>
              </a:p>
            </p:txBody>
          </p:sp>
          <p:sp>
            <p:nvSpPr>
              <p:cNvPr id="57" name="AutoShape 24"/>
              <p:cNvSpPr>
                <a:spLocks noChangeArrowheads="1"/>
              </p:cNvSpPr>
              <p:nvPr/>
            </p:nvSpPr>
            <p:spPr bwMode="auto">
              <a:xfrm>
                <a:off x="7228313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Travaux futurs</a:t>
                </a:r>
              </a:p>
            </p:txBody>
          </p:sp>
        </p:grpSp>
        <p:sp>
          <p:nvSpPr>
            <p:cNvPr id="53" name="AutoShape 24"/>
            <p:cNvSpPr>
              <a:spLocks noChangeArrowheads="1"/>
            </p:cNvSpPr>
            <p:nvPr/>
          </p:nvSpPr>
          <p:spPr bwMode="auto">
            <a:xfrm>
              <a:off x="3813129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14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  <p:sp>
        <p:nvSpPr>
          <p:cNvPr id="47" name="Espace réservé du contenu 2" descr=" 3"/>
          <p:cNvSpPr>
            <a:spLocks noGrp="1"/>
          </p:cNvSpPr>
          <p:nvPr>
            <p:ph idx="1"/>
          </p:nvPr>
        </p:nvSpPr>
        <p:spPr>
          <a:xfrm>
            <a:off x="539552" y="1412775"/>
            <a:ext cx="7982136" cy="4332893"/>
          </a:xfrm>
        </p:spPr>
        <p:txBody>
          <a:bodyPr/>
          <a:lstStyle/>
          <a:p>
            <a:pPr marL="457200" lvl="1" indent="0" algn="just">
              <a:buNone/>
            </a:pPr>
            <a:r>
              <a:rPr lang="fr-FR" sz="2400" b="1" dirty="0" smtClean="0">
                <a:sym typeface="Wingdings" panose="05000000000000000000" pitchFamily="2" charset="2"/>
              </a:rPr>
              <a:t>Formalisme réactif - </a:t>
            </a:r>
            <a:r>
              <a:rPr lang="fr-FR" dirty="0">
                <a:solidFill>
                  <a:prstClr val="black"/>
                </a:solidFill>
                <a:sym typeface="Wingdings" panose="05000000000000000000" pitchFamily="2" charset="2"/>
              </a:rPr>
              <a:t>Ex: Disco </a:t>
            </a:r>
            <a:r>
              <a:rPr lang="fr-FR" dirty="0" smtClean="0">
                <a:solidFill>
                  <a:prstClr val="black"/>
                </a:solidFill>
                <a:sym typeface="Wingdings" panose="05000000000000000000" pitchFamily="2" charset="2"/>
              </a:rPr>
              <a:t>(Rich,2009)</a:t>
            </a:r>
            <a:endParaRPr lang="fr-FR" sz="2400" b="1" dirty="0" smtClean="0">
              <a:sym typeface="Wingdings" panose="05000000000000000000" pitchFamily="2" charset="2"/>
            </a:endParaRPr>
          </a:p>
          <a:p>
            <a:pPr marL="742950" lvl="1" indent="-285750" algn="just"/>
            <a:r>
              <a:rPr lang="fr-FR" dirty="0" smtClean="0">
                <a:solidFill>
                  <a:prstClr val="black"/>
                </a:solidFill>
                <a:sym typeface="Wingdings" panose="05000000000000000000" pitchFamily="2" charset="2"/>
              </a:rPr>
              <a:t>Modélisation </a:t>
            </a:r>
            <a:r>
              <a:rPr lang="fr-FR" b="1" dirty="0">
                <a:solidFill>
                  <a:prstClr val="black"/>
                </a:solidFill>
                <a:sym typeface="Wingdings" panose="05000000000000000000" pitchFamily="2" charset="2"/>
              </a:rPr>
              <a:t>manuelle</a:t>
            </a:r>
            <a:r>
              <a:rPr lang="fr-FR" dirty="0">
                <a:solidFill>
                  <a:prstClr val="black"/>
                </a:solidFill>
                <a:sym typeface="Wingdings" panose="05000000000000000000" pitchFamily="2" charset="2"/>
              </a:rPr>
              <a:t> du HTN </a:t>
            </a:r>
            <a:r>
              <a:rPr lang="fr-FR" dirty="0" smtClean="0">
                <a:solidFill>
                  <a:prstClr val="black"/>
                </a:solidFill>
                <a:sym typeface="Wingdings" panose="05000000000000000000" pitchFamily="2" charset="2"/>
              </a:rPr>
              <a:t>.</a:t>
            </a:r>
            <a:endParaRPr lang="fr-FR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742950" lvl="1" indent="-285750" algn="just"/>
            <a:r>
              <a:rPr lang="fr-FR" dirty="0" smtClean="0">
                <a:solidFill>
                  <a:prstClr val="black"/>
                </a:solidFill>
                <a:sym typeface="Wingdings" panose="05000000000000000000" pitchFamily="2" charset="2"/>
              </a:rPr>
              <a:t>Domaine </a:t>
            </a:r>
            <a:r>
              <a:rPr lang="fr-FR" dirty="0">
                <a:solidFill>
                  <a:prstClr val="black"/>
                </a:solidFill>
                <a:sym typeface="Wingdings" panose="05000000000000000000" pitchFamily="2" charset="2"/>
              </a:rPr>
              <a:t>de connaissance </a:t>
            </a:r>
            <a:r>
              <a:rPr lang="fr-F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procédural</a:t>
            </a:r>
            <a:r>
              <a:rPr lang="fr-FR" dirty="0" smtClean="0">
                <a:solidFill>
                  <a:prstClr val="black"/>
                </a:solidFill>
                <a:sym typeface="Wingdings" panose="05000000000000000000" pitchFamily="2" charset="2"/>
              </a:rPr>
              <a:t> (Disco: condition = </a:t>
            </a:r>
            <a:r>
              <a:rPr lang="fr-FR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javascript</a:t>
            </a:r>
            <a:r>
              <a:rPr lang="fr-FR" dirty="0" smtClean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endParaRPr lang="fr-FR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742950" lvl="1" indent="-285750" algn="just"/>
            <a:r>
              <a:rPr lang="fr-FR" dirty="0" smtClean="0">
                <a:solidFill>
                  <a:prstClr val="black"/>
                </a:solidFill>
                <a:sym typeface="Wingdings" panose="05000000000000000000" pitchFamily="2" charset="2"/>
              </a:rPr>
              <a:t>Exécution d’un </a:t>
            </a:r>
            <a:r>
              <a:rPr lang="fr-FR" dirty="0">
                <a:solidFill>
                  <a:prstClr val="black"/>
                </a:solidFill>
                <a:sym typeface="Wingdings" panose="05000000000000000000" pitchFamily="2" charset="2"/>
              </a:rPr>
              <a:t>HTN réactif </a:t>
            </a:r>
            <a:r>
              <a:rPr lang="fr-FR" dirty="0" smtClean="0">
                <a:solidFill>
                  <a:prstClr val="black"/>
                </a:solidFill>
                <a:sym typeface="Wingdings" panose="05000000000000000000" pitchFamily="2" charset="2"/>
              </a:rPr>
              <a:t>= recherche </a:t>
            </a:r>
            <a:r>
              <a:rPr lang="fr-FR" dirty="0">
                <a:solidFill>
                  <a:prstClr val="black"/>
                </a:solidFill>
                <a:sym typeface="Wingdings" panose="05000000000000000000" pitchFamily="2" charset="2"/>
              </a:rPr>
              <a:t>de chemin dans le HTN.</a:t>
            </a:r>
          </a:p>
          <a:p>
            <a:pPr marL="1085850" lvl="2" indent="-285750" algn="just"/>
            <a:r>
              <a:rPr lang="fr-FR" sz="1400" dirty="0">
                <a:solidFill>
                  <a:prstClr val="black"/>
                </a:solidFill>
                <a:sym typeface="Wingdings" panose="05000000000000000000" pitchFamily="2" charset="2"/>
              </a:rPr>
              <a:t>Calculer à chaque instant, la prochaine étape à </a:t>
            </a:r>
            <a:r>
              <a:rPr lang="fr-FR" sz="1400" dirty="0" smtClean="0">
                <a:solidFill>
                  <a:prstClr val="black"/>
                </a:solidFill>
                <a:sym typeface="Wingdings" panose="05000000000000000000" pitchFamily="2" charset="2"/>
              </a:rPr>
              <a:t>exécuter.</a:t>
            </a:r>
          </a:p>
          <a:p>
            <a:pPr marL="1085850" lvl="2" indent="-285750" algn="just"/>
            <a:r>
              <a:rPr lang="fr-FR" sz="1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Pas </a:t>
            </a:r>
            <a:r>
              <a:rPr lang="fr-FR" sz="1400" b="1" dirty="0">
                <a:solidFill>
                  <a:prstClr val="black"/>
                </a:solidFill>
                <a:sym typeface="Wingdings" panose="05000000000000000000" pitchFamily="2" charset="2"/>
              </a:rPr>
              <a:t>de </a:t>
            </a:r>
            <a:r>
              <a:rPr lang="fr-FR" sz="1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planification</a:t>
            </a:r>
            <a:endParaRPr lang="fr-FR" sz="1600" dirty="0" smtClean="0">
              <a:sym typeface="Wingdings" panose="05000000000000000000" pitchFamily="2" charset="2"/>
            </a:endParaRPr>
          </a:p>
          <a:p>
            <a:pPr marL="457200" lvl="1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231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 descr=" 119"/>
          <p:cNvSpPr/>
          <p:nvPr/>
        </p:nvSpPr>
        <p:spPr>
          <a:xfrm>
            <a:off x="1298133" y="3717032"/>
            <a:ext cx="6349703" cy="2713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20" name="Organigramme : Terminateur 119" descr=" 120"/>
          <p:cNvSpPr/>
          <p:nvPr/>
        </p:nvSpPr>
        <p:spPr>
          <a:xfrm>
            <a:off x="1799388" y="4023317"/>
            <a:ext cx="2135717" cy="346867"/>
          </a:xfrm>
          <a:prstGeom prst="flowChartTerminator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Move (</a:t>
            </a:r>
            <a:r>
              <a:rPr lang="en-US" sz="10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</a:t>
            </a:r>
            <a:r>
              <a:rPr lang="en-US" sz="10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R1, R2, Door)</a:t>
            </a:r>
            <a:endParaRPr lang="fr-FR" sz="11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21" name="Connecteur droit avec flèche 120" descr=" 121"/>
          <p:cNvCxnSpPr>
            <a:stCxn id="120" idx="2"/>
            <a:endCxn id="122" idx="0"/>
          </p:cNvCxnSpPr>
          <p:nvPr/>
        </p:nvCxnSpPr>
        <p:spPr>
          <a:xfrm>
            <a:off x="2867247" y="4370184"/>
            <a:ext cx="13013" cy="640716"/>
          </a:xfrm>
          <a:prstGeom prst="straightConnector1">
            <a:avLst/>
          </a:prstGeom>
          <a:ln w="3175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Organigramme : Terminateur 121" descr=" 122"/>
          <p:cNvSpPr/>
          <p:nvPr/>
        </p:nvSpPr>
        <p:spPr>
          <a:xfrm>
            <a:off x="1860963" y="5010900"/>
            <a:ext cx="2038594" cy="330532"/>
          </a:xfrm>
          <a:prstGeom prst="flowChartTerminator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Walk (Room1, Room2, Door)</a:t>
            </a:r>
            <a:endParaRPr lang="fr-FR" sz="11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3" name="Organigramme : Terminateur 122" descr=" 123"/>
          <p:cNvSpPr/>
          <p:nvPr/>
        </p:nvSpPr>
        <p:spPr>
          <a:xfrm>
            <a:off x="4013464" y="5013176"/>
            <a:ext cx="1350623" cy="325979"/>
          </a:xfrm>
          <a:prstGeom prst="flowChartTerminator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Put-down (</a:t>
            </a:r>
            <a:r>
              <a:rPr lang="en-US" sz="1000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</a:t>
            </a:r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1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fr-FR" sz="11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4" name="Organigramme : Terminateur 123" descr=" 124"/>
          <p:cNvSpPr/>
          <p:nvPr/>
        </p:nvSpPr>
        <p:spPr>
          <a:xfrm>
            <a:off x="507172" y="5002786"/>
            <a:ext cx="1213701" cy="335649"/>
          </a:xfrm>
          <a:prstGeom prst="flowChartTerminator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Pick-up (</a:t>
            </a:r>
            <a:r>
              <a:rPr lang="en-US" sz="1000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</a:t>
            </a:r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1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fr-FR" sz="11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25" name="Connecteur droit avec flèche 124" descr=" 125"/>
          <p:cNvCxnSpPr>
            <a:stCxn id="120" idx="2"/>
            <a:endCxn id="124" idx="0"/>
          </p:cNvCxnSpPr>
          <p:nvPr/>
        </p:nvCxnSpPr>
        <p:spPr>
          <a:xfrm flipH="1">
            <a:off x="1114023" y="4370184"/>
            <a:ext cx="1753224" cy="63260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necteur droit avec flèche 125" descr=" 126"/>
          <p:cNvCxnSpPr>
            <a:stCxn id="120" idx="2"/>
            <a:endCxn id="123" idx="0"/>
          </p:cNvCxnSpPr>
          <p:nvPr/>
        </p:nvCxnSpPr>
        <p:spPr>
          <a:xfrm>
            <a:off x="2867247" y="4370184"/>
            <a:ext cx="1821529" cy="64299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Organigramme : Terminateur 126" descr=" 127"/>
          <p:cNvSpPr/>
          <p:nvPr/>
        </p:nvSpPr>
        <p:spPr>
          <a:xfrm>
            <a:off x="3651550" y="3133654"/>
            <a:ext cx="2126552" cy="358528"/>
          </a:xfrm>
          <a:prstGeom prst="flowChartTerminator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Move&amp;paint</a:t>
            </a:r>
            <a:r>
              <a:rPr lang="en-US" sz="14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4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</a:t>
            </a:r>
            <a:r>
              <a:rPr lang="en-US" sz="14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fr-FR" sz="16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28" name="Connecteur droit 127" descr=" 128"/>
          <p:cNvCxnSpPr>
            <a:stCxn id="127" idx="2"/>
            <a:endCxn id="120" idx="0"/>
          </p:cNvCxnSpPr>
          <p:nvPr/>
        </p:nvCxnSpPr>
        <p:spPr>
          <a:xfrm flipH="1">
            <a:off x="2867247" y="3492182"/>
            <a:ext cx="1847579" cy="531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Organigramme : Terminateur 128" descr=" 129"/>
          <p:cNvSpPr/>
          <p:nvPr/>
        </p:nvSpPr>
        <p:spPr>
          <a:xfrm>
            <a:off x="5801270" y="4029038"/>
            <a:ext cx="1795066" cy="346867"/>
          </a:xfrm>
          <a:prstGeom prst="flowChartTerminator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Paint_object</a:t>
            </a:r>
            <a:r>
              <a:rPr lang="en-US" sz="11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1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</a:t>
            </a:r>
            <a:r>
              <a:rPr lang="en-US" sz="10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fr-FR" sz="11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30" name="Connecteur droit 129" descr=" 130"/>
          <p:cNvCxnSpPr>
            <a:stCxn id="127" idx="2"/>
            <a:endCxn id="129" idx="0"/>
          </p:cNvCxnSpPr>
          <p:nvPr/>
        </p:nvCxnSpPr>
        <p:spPr>
          <a:xfrm>
            <a:off x="4714826" y="3492182"/>
            <a:ext cx="1983977" cy="536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1" name="Groupe 130" descr=" 131"/>
          <p:cNvGrpSpPr/>
          <p:nvPr/>
        </p:nvGrpSpPr>
        <p:grpSpPr>
          <a:xfrm>
            <a:off x="5572232" y="4375905"/>
            <a:ext cx="2193295" cy="976773"/>
            <a:chOff x="5519514" y="3673996"/>
            <a:chExt cx="2193295" cy="976773"/>
          </a:xfrm>
        </p:grpSpPr>
        <p:grpSp>
          <p:nvGrpSpPr>
            <p:cNvPr id="132" name="Groupe 131"/>
            <p:cNvGrpSpPr/>
            <p:nvPr/>
          </p:nvGrpSpPr>
          <p:grpSpPr>
            <a:xfrm>
              <a:off x="5519514" y="3673996"/>
              <a:ext cx="2193295" cy="976773"/>
              <a:chOff x="515576" y="-647119"/>
              <a:chExt cx="2287694" cy="1029730"/>
            </a:xfrm>
          </p:grpSpPr>
          <p:cxnSp>
            <p:nvCxnSpPr>
              <p:cNvPr id="135" name="Connecteur droit avec flèche 134"/>
              <p:cNvCxnSpPr>
                <a:stCxn id="129" idx="2"/>
                <a:endCxn id="136" idx="0"/>
              </p:cNvCxnSpPr>
              <p:nvPr/>
            </p:nvCxnSpPr>
            <p:spPr>
              <a:xfrm flipH="1">
                <a:off x="1668984" y="-647119"/>
                <a:ext cx="21650" cy="684115"/>
              </a:xfrm>
              <a:prstGeom prst="straightConnector1">
                <a:avLst/>
              </a:prstGeom>
              <a:ln w="3175"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6" name="Organigramme : Terminateur 135"/>
              <p:cNvSpPr/>
              <p:nvPr/>
            </p:nvSpPr>
            <p:spPr>
              <a:xfrm>
                <a:off x="1387281" y="36996"/>
                <a:ext cx="563405" cy="333844"/>
              </a:xfrm>
              <a:prstGeom prst="flowChartTerminator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fr-FR" sz="100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37" name="Organigramme : Terminateur 136"/>
              <p:cNvSpPr/>
              <p:nvPr/>
            </p:nvSpPr>
            <p:spPr>
              <a:xfrm>
                <a:off x="2276265" y="36996"/>
                <a:ext cx="527005" cy="328182"/>
              </a:xfrm>
              <a:prstGeom prst="flowChartTerminator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fr-FR" sz="100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38" name="Organigramme : Terminateur 137"/>
              <p:cNvSpPr/>
              <p:nvPr/>
            </p:nvSpPr>
            <p:spPr>
              <a:xfrm>
                <a:off x="515576" y="54429"/>
                <a:ext cx="570689" cy="328182"/>
              </a:xfrm>
              <a:prstGeom prst="flowChartTerminator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fr-FR" sz="100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39" name="Connecteur droit avec flèche 138"/>
              <p:cNvCxnSpPr>
                <a:stCxn id="129" idx="2"/>
                <a:endCxn id="138" idx="0"/>
              </p:cNvCxnSpPr>
              <p:nvPr/>
            </p:nvCxnSpPr>
            <p:spPr>
              <a:xfrm flipH="1">
                <a:off x="800920" y="-647119"/>
                <a:ext cx="889714" cy="701548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Connecteur droit avec flèche 139"/>
              <p:cNvCxnSpPr>
                <a:stCxn id="129" idx="2"/>
                <a:endCxn id="137" idx="0"/>
              </p:cNvCxnSpPr>
              <p:nvPr/>
            </p:nvCxnSpPr>
            <p:spPr>
              <a:xfrm>
                <a:off x="1690634" y="-647119"/>
                <a:ext cx="849133" cy="684115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3" name="Rectangle 132"/>
            <p:cNvSpPr/>
            <p:nvPr/>
          </p:nvSpPr>
          <p:spPr>
            <a:xfrm>
              <a:off x="5954201" y="4300877"/>
              <a:ext cx="488599" cy="3333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2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…</a:t>
              </a:r>
              <a:endParaRPr lang="fr-FR" sz="10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821243" y="4289340"/>
              <a:ext cx="430488" cy="356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2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… </a:t>
              </a:r>
              <a:endParaRPr lang="fr-FR" sz="1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141" name="Organigramme : Préparation 140" descr=" 141"/>
          <p:cNvSpPr/>
          <p:nvPr/>
        </p:nvSpPr>
        <p:spPr>
          <a:xfrm>
            <a:off x="3747702" y="3218822"/>
            <a:ext cx="219075" cy="188338"/>
          </a:xfrm>
          <a:prstGeom prst="flowChartPreparation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42" name="Organigramme : Préparation 141" descr=" 142"/>
          <p:cNvSpPr/>
          <p:nvPr/>
        </p:nvSpPr>
        <p:spPr>
          <a:xfrm>
            <a:off x="5515768" y="3228230"/>
            <a:ext cx="219075" cy="188338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43" name="Organigramme : Préparation 142" descr=" 143"/>
          <p:cNvSpPr/>
          <p:nvPr/>
        </p:nvSpPr>
        <p:spPr>
          <a:xfrm>
            <a:off x="1835696" y="4107368"/>
            <a:ext cx="219075" cy="188338"/>
          </a:xfrm>
          <a:prstGeom prst="flowChartPreparation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44" name="Organigramme : Préparation 143" descr=" 144"/>
          <p:cNvSpPr/>
          <p:nvPr/>
        </p:nvSpPr>
        <p:spPr>
          <a:xfrm>
            <a:off x="3635896" y="4107937"/>
            <a:ext cx="219075" cy="188338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45" name="Organigramme : Préparation 144" descr=" 145"/>
          <p:cNvSpPr/>
          <p:nvPr/>
        </p:nvSpPr>
        <p:spPr>
          <a:xfrm>
            <a:off x="5854346" y="4107434"/>
            <a:ext cx="219075" cy="188338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46" name="Organigramme : Préparation 145" descr=" 146"/>
          <p:cNvSpPr/>
          <p:nvPr/>
        </p:nvSpPr>
        <p:spPr>
          <a:xfrm>
            <a:off x="7315818" y="4107626"/>
            <a:ext cx="219075" cy="188338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47" name="Organigramme : Préparation 146" descr=" 147"/>
          <p:cNvSpPr/>
          <p:nvPr/>
        </p:nvSpPr>
        <p:spPr>
          <a:xfrm>
            <a:off x="559524" y="5077198"/>
            <a:ext cx="187477" cy="145251"/>
          </a:xfrm>
          <a:prstGeom prst="flowChartPreparation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48" name="Organigramme : Préparation 147" descr=" 148"/>
          <p:cNvSpPr/>
          <p:nvPr/>
        </p:nvSpPr>
        <p:spPr>
          <a:xfrm>
            <a:off x="1514157" y="5077198"/>
            <a:ext cx="154143" cy="145251"/>
          </a:xfrm>
          <a:prstGeom prst="flowChartPreparation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49" name="Organigramme : Préparation 148" descr=" 149"/>
          <p:cNvSpPr/>
          <p:nvPr/>
        </p:nvSpPr>
        <p:spPr>
          <a:xfrm>
            <a:off x="1941670" y="5088483"/>
            <a:ext cx="144086" cy="145186"/>
          </a:xfrm>
          <a:prstGeom prst="flowChartPreparation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50" name="Organigramme : Préparation 149" descr=" 150"/>
          <p:cNvSpPr/>
          <p:nvPr/>
        </p:nvSpPr>
        <p:spPr>
          <a:xfrm>
            <a:off x="3670079" y="5094802"/>
            <a:ext cx="155246" cy="138867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51" name="Organigramme : Préparation 150" descr=" 151"/>
          <p:cNvSpPr/>
          <p:nvPr/>
        </p:nvSpPr>
        <p:spPr>
          <a:xfrm>
            <a:off x="4067944" y="5085184"/>
            <a:ext cx="188888" cy="143224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52" name="Organigramme : Préparation 151" descr=" 152"/>
          <p:cNvSpPr/>
          <p:nvPr/>
        </p:nvSpPr>
        <p:spPr>
          <a:xfrm>
            <a:off x="5148064" y="5085184"/>
            <a:ext cx="189741" cy="145251"/>
          </a:xfrm>
          <a:prstGeom prst="flowChartPrepa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43" name="Étoile à 7 branches 42" descr=" 43"/>
          <p:cNvSpPr/>
          <p:nvPr/>
        </p:nvSpPr>
        <p:spPr>
          <a:xfrm>
            <a:off x="1085523" y="5929293"/>
            <a:ext cx="1871208" cy="476830"/>
          </a:xfrm>
          <a:prstGeom prst="star7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Breakdown</a:t>
            </a:r>
          </a:p>
        </p:txBody>
      </p:sp>
      <p:cxnSp>
        <p:nvCxnSpPr>
          <p:cNvPr id="44" name="Connecteur droit avec flèche 43" descr=" 44"/>
          <p:cNvCxnSpPr>
            <a:stCxn id="149" idx="2"/>
            <a:endCxn id="43" idx="6"/>
          </p:cNvCxnSpPr>
          <p:nvPr/>
        </p:nvCxnSpPr>
        <p:spPr>
          <a:xfrm>
            <a:off x="2013713" y="5233669"/>
            <a:ext cx="7414" cy="69562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numéro de diapositive 12" descr="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200" dirty="0">
                <a:solidFill>
                  <a:prstClr val="black">
                    <a:tint val="75000"/>
                  </a:prstClr>
                </a:solidFill>
              </a:rPr>
              <a:t>8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2" name="Titre 1" descr=" 2"/>
          <p:cNvSpPr>
            <a:spLocks noGrp="1"/>
          </p:cNvSpPr>
          <p:nvPr>
            <p:ph type="title"/>
          </p:nvPr>
        </p:nvSpPr>
        <p:spPr>
          <a:xfrm>
            <a:off x="529634" y="834595"/>
            <a:ext cx="7886700" cy="552649"/>
          </a:xfrm>
        </p:spPr>
        <p:txBody>
          <a:bodyPr>
            <a:noAutofit/>
          </a:bodyPr>
          <a:lstStyle/>
          <a:p>
            <a:pPr algn="ctr"/>
            <a:r>
              <a:rPr lang="fr-FR" sz="3600" b="1" dirty="0">
                <a:solidFill>
                  <a:prstClr val="black"/>
                </a:solidFill>
              </a:rPr>
              <a:t>HTN réactif </a:t>
            </a:r>
            <a:endParaRPr lang="fr-FR" sz="2800" b="1" dirty="0">
              <a:solidFill>
                <a:prstClr val="black"/>
              </a:solidFill>
            </a:endParaRPr>
          </a:p>
        </p:txBody>
      </p:sp>
      <p:grpSp>
        <p:nvGrpSpPr>
          <p:cNvPr id="53" name="Groupe 52"/>
          <p:cNvGrpSpPr/>
          <p:nvPr/>
        </p:nvGrpSpPr>
        <p:grpSpPr>
          <a:xfrm>
            <a:off x="35496" y="165288"/>
            <a:ext cx="9073008" cy="687477"/>
            <a:chOff x="35496" y="165288"/>
            <a:chExt cx="9073008" cy="687477"/>
          </a:xfrm>
        </p:grpSpPr>
        <p:grpSp>
          <p:nvGrpSpPr>
            <p:cNvPr id="54" name="Groupe 53"/>
            <p:cNvGrpSpPr/>
            <p:nvPr/>
          </p:nvGrpSpPr>
          <p:grpSpPr>
            <a:xfrm>
              <a:off x="35496" y="165288"/>
              <a:ext cx="9073008" cy="687477"/>
              <a:chOff x="35496" y="165288"/>
              <a:chExt cx="9073008" cy="687477"/>
            </a:xfrm>
          </p:grpSpPr>
          <p:sp>
            <p:nvSpPr>
              <p:cNvPr id="56" name="AutoShape 24"/>
              <p:cNvSpPr>
                <a:spLocks noChangeArrowheads="1"/>
              </p:cNvSpPr>
              <p:nvPr/>
            </p:nvSpPr>
            <p:spPr bwMode="auto">
              <a:xfrm>
                <a:off x="5508104" y="299109"/>
                <a:ext cx="1880190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Mise en œuvre</a:t>
                </a:r>
              </a:p>
            </p:txBody>
          </p:sp>
          <p:sp>
            <p:nvSpPr>
              <p:cNvPr id="57" name="AutoShape 24"/>
              <p:cNvSpPr>
                <a:spLocks noChangeArrowheads="1"/>
              </p:cNvSpPr>
              <p:nvPr/>
            </p:nvSpPr>
            <p:spPr bwMode="auto">
              <a:xfrm>
                <a:off x="35496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6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Background</a:t>
                </a:r>
              </a:p>
            </p:txBody>
          </p:sp>
          <p:sp>
            <p:nvSpPr>
              <p:cNvPr id="58" name="AutoShape 24"/>
              <p:cNvSpPr>
                <a:spLocks noChangeArrowheads="1"/>
              </p:cNvSpPr>
              <p:nvPr/>
            </p:nvSpPr>
            <p:spPr bwMode="auto">
              <a:xfrm>
                <a:off x="1547664" y="165288"/>
                <a:ext cx="2448273" cy="687477"/>
              </a:xfrm>
              <a:prstGeom prst="chevron">
                <a:avLst>
                  <a:gd name="adj" fmla="val 65204"/>
                </a:avLst>
              </a:prstGeom>
              <a:solidFill>
                <a:srgbClr val="00B0F0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en-US" sz="1600" b="1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Problématique</a:t>
                </a:r>
              </a:p>
            </p:txBody>
          </p:sp>
          <p:sp>
            <p:nvSpPr>
              <p:cNvPr id="59" name="AutoShape 24"/>
              <p:cNvSpPr>
                <a:spLocks noChangeArrowheads="1"/>
              </p:cNvSpPr>
              <p:nvPr/>
            </p:nvSpPr>
            <p:spPr bwMode="auto">
              <a:xfrm>
                <a:off x="7228313" y="299109"/>
                <a:ext cx="1880191" cy="419837"/>
              </a:xfrm>
              <a:prstGeom prst="chevron">
                <a:avLst>
                  <a:gd name="adj" fmla="val 6520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9144" rIns="9144" bIns="9144" anchor="ctr"/>
              <a:lstStyle/>
              <a:p>
                <a:pPr algn="ctr"/>
                <a:r>
                  <a:rPr lang="fr-FR" sz="1500" dirty="0">
                    <a:solidFill>
                      <a:prstClr val="white">
                        <a:lumMod val="95000"/>
                      </a:prstClr>
                    </a:solidFill>
                    <a:latin typeface="Constantia" panose="02030602050306030303" pitchFamily="18" charset="0"/>
                    <a:cs typeface="Arial" pitchFamily="34" charset="0"/>
                  </a:rPr>
                  <a:t>Travaux futurs</a:t>
                </a:r>
              </a:p>
            </p:txBody>
          </p:sp>
        </p:grpSp>
        <p:sp>
          <p:nvSpPr>
            <p:cNvPr id="55" name="AutoShape 24"/>
            <p:cNvSpPr>
              <a:spLocks noChangeArrowheads="1"/>
            </p:cNvSpPr>
            <p:nvPr/>
          </p:nvSpPr>
          <p:spPr bwMode="auto">
            <a:xfrm>
              <a:off x="3813129" y="299109"/>
              <a:ext cx="1880191" cy="419836"/>
            </a:xfrm>
            <a:prstGeom prst="chevron">
              <a:avLst>
                <a:gd name="adj" fmla="val 6520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9144" rIns="9144" bIns="9144" anchor="ctr"/>
            <a:lstStyle/>
            <a:p>
              <a:pPr algn="ctr"/>
              <a:r>
                <a:rPr lang="en-US" sz="1400" b="1" dirty="0">
                  <a:solidFill>
                    <a:prstClr val="white">
                      <a:lumMod val="95000"/>
                    </a:prstClr>
                  </a:solidFill>
                  <a:latin typeface="Constantia" panose="02030602050306030303" pitchFamily="18" charset="0"/>
                  <a:cs typeface="Arial" pitchFamily="34" charset="0"/>
                </a:rPr>
                <a:t>Proposition</a:t>
              </a:r>
              <a:endParaRPr lang="fr-FR" sz="1600" dirty="0">
                <a:solidFill>
                  <a:prstClr val="white">
                    <a:lumMod val="95000"/>
                  </a:prst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  <p:cxnSp>
        <p:nvCxnSpPr>
          <p:cNvPr id="3" name="Connecteur droit avec flèche 2"/>
          <p:cNvCxnSpPr>
            <a:stCxn id="43" idx="1"/>
            <a:endCxn id="4" idx="1"/>
          </p:cNvCxnSpPr>
          <p:nvPr/>
        </p:nvCxnSpPr>
        <p:spPr>
          <a:xfrm flipV="1">
            <a:off x="2956736" y="6221400"/>
            <a:ext cx="384623" cy="1454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>
            <a:off x="3341359" y="5959790"/>
            <a:ext cx="2092817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prstClr val="black"/>
                </a:solidFill>
              </a:rPr>
              <a:t>Echec d’une condition</a:t>
            </a:r>
          </a:p>
          <a:p>
            <a:r>
              <a:rPr lang="fr-FR" sz="1400" dirty="0">
                <a:solidFill>
                  <a:prstClr val="black"/>
                </a:solidFill>
              </a:rPr>
              <a:t>(pré, post ou </a:t>
            </a:r>
            <a:r>
              <a:rPr lang="fr-FR" sz="1400" dirty="0" err="1">
                <a:solidFill>
                  <a:prstClr val="black"/>
                </a:solidFill>
              </a:rPr>
              <a:t>applicability</a:t>
            </a:r>
            <a:r>
              <a:rPr lang="fr-FR" sz="1400" dirty="0">
                <a:solidFill>
                  <a:prstClr val="black"/>
                </a:solidFill>
              </a:rPr>
              <a:t>)</a:t>
            </a:r>
          </a:p>
        </p:txBody>
      </p:sp>
      <p:cxnSp>
        <p:nvCxnSpPr>
          <p:cNvPr id="10" name="Connecteur droit avec flèche 9"/>
          <p:cNvCxnSpPr>
            <a:stCxn id="4" idx="3"/>
            <a:endCxn id="14" idx="1"/>
          </p:cNvCxnSpPr>
          <p:nvPr/>
        </p:nvCxnSpPr>
        <p:spPr>
          <a:xfrm flipV="1">
            <a:off x="5434176" y="5929293"/>
            <a:ext cx="889764" cy="2921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4" idx="3"/>
            <a:endCxn id="31" idx="1"/>
          </p:cNvCxnSpPr>
          <p:nvPr/>
        </p:nvCxnSpPr>
        <p:spPr>
          <a:xfrm>
            <a:off x="5434176" y="6221400"/>
            <a:ext cx="889347" cy="20873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6323940" y="5760016"/>
            <a:ext cx="1496500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prstClr val="black"/>
                </a:solidFill>
              </a:rPr>
              <a:t>Env</a:t>
            </a:r>
            <a:r>
              <a:rPr lang="fr-FR" sz="1600" dirty="0">
                <a:solidFill>
                  <a:prstClr val="black"/>
                </a:solidFill>
              </a:rPr>
              <a:t>. dynamique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6323523" y="6260854"/>
            <a:ext cx="1487780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prstClr val="black"/>
                </a:solidFill>
              </a:rPr>
              <a:t>Model </a:t>
            </a:r>
            <a:r>
              <a:rPr lang="fr-FR" sz="1600" dirty="0" err="1">
                <a:solidFill>
                  <a:prstClr val="black"/>
                </a:solidFill>
              </a:rPr>
              <a:t>incompl</a:t>
            </a:r>
            <a:r>
              <a:rPr lang="fr-FR" sz="1600" dirty="0" smtClean="0">
                <a:solidFill>
                  <a:prstClr val="black"/>
                </a:solidFill>
              </a:rPr>
              <a:t>.</a:t>
            </a:r>
            <a:endParaRPr lang="fr-FR" sz="1600" dirty="0">
              <a:solidFill>
                <a:prstClr val="black"/>
              </a:solidFill>
            </a:endParaRPr>
          </a:p>
        </p:txBody>
      </p:sp>
      <p:sp>
        <p:nvSpPr>
          <p:cNvPr id="60" name="Espace réservé du contenu 2" descr=" 3"/>
          <p:cNvSpPr>
            <a:spLocks noGrp="1"/>
          </p:cNvSpPr>
          <p:nvPr>
            <p:ph idx="1"/>
          </p:nvPr>
        </p:nvSpPr>
        <p:spPr>
          <a:xfrm>
            <a:off x="539552" y="1412775"/>
            <a:ext cx="7982136" cy="4332893"/>
          </a:xfrm>
        </p:spPr>
        <p:txBody>
          <a:bodyPr/>
          <a:lstStyle/>
          <a:p>
            <a:pPr marL="457200" lvl="1" indent="0" algn="just">
              <a:buNone/>
            </a:pPr>
            <a:r>
              <a:rPr lang="fr-FR" sz="2400" b="1" dirty="0" smtClean="0">
                <a:sym typeface="Wingdings" panose="05000000000000000000" pitchFamily="2" charset="2"/>
              </a:rPr>
              <a:t>Formalisme réactif - </a:t>
            </a:r>
            <a:r>
              <a:rPr lang="fr-FR" dirty="0">
                <a:solidFill>
                  <a:prstClr val="black"/>
                </a:solidFill>
                <a:sym typeface="Wingdings" panose="05000000000000000000" pitchFamily="2" charset="2"/>
              </a:rPr>
              <a:t>Ex: Disco </a:t>
            </a:r>
            <a:r>
              <a:rPr lang="fr-FR" dirty="0" smtClean="0">
                <a:solidFill>
                  <a:prstClr val="black"/>
                </a:solidFill>
                <a:sym typeface="Wingdings" panose="05000000000000000000" pitchFamily="2" charset="2"/>
              </a:rPr>
              <a:t>(Rich,2009)</a:t>
            </a:r>
            <a:endParaRPr lang="fr-FR" sz="2400" b="1" dirty="0" smtClean="0">
              <a:sym typeface="Wingdings" panose="05000000000000000000" pitchFamily="2" charset="2"/>
            </a:endParaRPr>
          </a:p>
          <a:p>
            <a:pPr marL="742950" lvl="1" indent="-285750" algn="just"/>
            <a:r>
              <a:rPr lang="fr-FR" dirty="0" smtClean="0">
                <a:solidFill>
                  <a:prstClr val="black"/>
                </a:solidFill>
                <a:sym typeface="Wingdings" panose="05000000000000000000" pitchFamily="2" charset="2"/>
              </a:rPr>
              <a:t>Modélisation </a:t>
            </a:r>
            <a:r>
              <a:rPr lang="fr-FR" b="1" dirty="0">
                <a:solidFill>
                  <a:prstClr val="black"/>
                </a:solidFill>
                <a:sym typeface="Wingdings" panose="05000000000000000000" pitchFamily="2" charset="2"/>
              </a:rPr>
              <a:t>manuelle</a:t>
            </a:r>
            <a:r>
              <a:rPr lang="fr-FR" dirty="0">
                <a:solidFill>
                  <a:prstClr val="black"/>
                </a:solidFill>
                <a:sym typeface="Wingdings" panose="05000000000000000000" pitchFamily="2" charset="2"/>
              </a:rPr>
              <a:t> du HTN </a:t>
            </a:r>
            <a:r>
              <a:rPr lang="fr-FR" dirty="0" smtClean="0">
                <a:solidFill>
                  <a:prstClr val="black"/>
                </a:solidFill>
                <a:sym typeface="Wingdings" panose="05000000000000000000" pitchFamily="2" charset="2"/>
              </a:rPr>
              <a:t>.</a:t>
            </a:r>
            <a:endParaRPr lang="fr-FR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742950" lvl="1" indent="-285750" algn="just"/>
            <a:r>
              <a:rPr lang="fr-FR" dirty="0" smtClean="0">
                <a:solidFill>
                  <a:prstClr val="black"/>
                </a:solidFill>
                <a:sym typeface="Wingdings" panose="05000000000000000000" pitchFamily="2" charset="2"/>
              </a:rPr>
              <a:t>Domaine </a:t>
            </a:r>
            <a:r>
              <a:rPr lang="fr-FR" dirty="0">
                <a:solidFill>
                  <a:prstClr val="black"/>
                </a:solidFill>
                <a:sym typeface="Wingdings" panose="05000000000000000000" pitchFamily="2" charset="2"/>
              </a:rPr>
              <a:t>de connaissance </a:t>
            </a:r>
            <a:r>
              <a:rPr lang="fr-F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procédural</a:t>
            </a:r>
            <a:r>
              <a:rPr lang="fr-FR" dirty="0" smtClean="0">
                <a:solidFill>
                  <a:prstClr val="black"/>
                </a:solidFill>
                <a:sym typeface="Wingdings" panose="05000000000000000000" pitchFamily="2" charset="2"/>
              </a:rPr>
              <a:t> (Disco: condition = </a:t>
            </a:r>
            <a:r>
              <a:rPr lang="fr-FR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javascript</a:t>
            </a:r>
            <a:r>
              <a:rPr lang="fr-FR" dirty="0" smtClean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endParaRPr lang="fr-FR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742950" lvl="1" indent="-285750" algn="just"/>
            <a:r>
              <a:rPr lang="fr-FR" dirty="0" smtClean="0">
                <a:solidFill>
                  <a:prstClr val="black"/>
                </a:solidFill>
                <a:sym typeface="Wingdings" panose="05000000000000000000" pitchFamily="2" charset="2"/>
              </a:rPr>
              <a:t>Exécution d’un </a:t>
            </a:r>
            <a:r>
              <a:rPr lang="fr-FR" dirty="0">
                <a:solidFill>
                  <a:prstClr val="black"/>
                </a:solidFill>
                <a:sym typeface="Wingdings" panose="05000000000000000000" pitchFamily="2" charset="2"/>
              </a:rPr>
              <a:t>HTN réactif </a:t>
            </a:r>
            <a:r>
              <a:rPr lang="fr-FR" dirty="0" smtClean="0">
                <a:solidFill>
                  <a:prstClr val="black"/>
                </a:solidFill>
                <a:sym typeface="Wingdings" panose="05000000000000000000" pitchFamily="2" charset="2"/>
              </a:rPr>
              <a:t>= recherche </a:t>
            </a:r>
            <a:r>
              <a:rPr lang="fr-FR" dirty="0">
                <a:solidFill>
                  <a:prstClr val="black"/>
                </a:solidFill>
                <a:sym typeface="Wingdings" panose="05000000000000000000" pitchFamily="2" charset="2"/>
              </a:rPr>
              <a:t>de chemin dans le HTN.</a:t>
            </a:r>
          </a:p>
          <a:p>
            <a:pPr marL="1085850" lvl="2" indent="-285750" algn="just"/>
            <a:r>
              <a:rPr lang="fr-FR" sz="1400" dirty="0">
                <a:solidFill>
                  <a:prstClr val="black"/>
                </a:solidFill>
                <a:sym typeface="Wingdings" panose="05000000000000000000" pitchFamily="2" charset="2"/>
              </a:rPr>
              <a:t>Calculer à chaque instant, la prochaine étape à </a:t>
            </a:r>
            <a:r>
              <a:rPr lang="fr-FR" sz="1400" dirty="0" smtClean="0">
                <a:solidFill>
                  <a:prstClr val="black"/>
                </a:solidFill>
                <a:sym typeface="Wingdings" panose="05000000000000000000" pitchFamily="2" charset="2"/>
              </a:rPr>
              <a:t>exécuter.</a:t>
            </a:r>
          </a:p>
          <a:p>
            <a:pPr marL="1085850" lvl="2" indent="-285750" algn="just"/>
            <a:r>
              <a:rPr lang="fr-FR" sz="1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Pas </a:t>
            </a:r>
            <a:r>
              <a:rPr lang="fr-FR" sz="1400" b="1" dirty="0">
                <a:solidFill>
                  <a:prstClr val="black"/>
                </a:solidFill>
                <a:sym typeface="Wingdings" panose="05000000000000000000" pitchFamily="2" charset="2"/>
              </a:rPr>
              <a:t>de </a:t>
            </a:r>
            <a:r>
              <a:rPr lang="fr-FR" sz="1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planification</a:t>
            </a:r>
            <a:endParaRPr lang="fr-FR" sz="1600" dirty="0" smtClean="0">
              <a:sym typeface="Wingdings" panose="05000000000000000000" pitchFamily="2" charset="2"/>
            </a:endParaRPr>
          </a:p>
          <a:p>
            <a:pPr marL="457200" lvl="1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689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2548</Words>
  <Application>Microsoft Office PowerPoint</Application>
  <PresentationFormat>Affichage à l'écran (4:3)</PresentationFormat>
  <Paragraphs>645</Paragraphs>
  <Slides>29</Slides>
  <Notes>20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29</vt:i4>
      </vt:variant>
    </vt:vector>
  </HeadingPairs>
  <TitlesOfParts>
    <vt:vector size="31" baseType="lpstr">
      <vt:lpstr>1_Thème Office</vt:lpstr>
      <vt:lpstr>2_Thème Office</vt:lpstr>
      <vt:lpstr>Présentation PowerPoint</vt:lpstr>
      <vt:lpstr>Contexte: planification et exécution de plans</vt:lpstr>
      <vt:lpstr>Approche déclarative VS procédurale</vt:lpstr>
      <vt:lpstr>HTN réactif </vt:lpstr>
      <vt:lpstr>Présentation PowerPoint</vt:lpstr>
      <vt:lpstr>HTN réactif </vt:lpstr>
      <vt:lpstr>HTN réactif </vt:lpstr>
      <vt:lpstr>HTN réactif </vt:lpstr>
      <vt:lpstr>HTN réactif </vt:lpstr>
      <vt:lpstr>Existant: réparation de plans HTN déclaratifs</vt:lpstr>
      <vt:lpstr>Problème : Réparation de plans dans les HTN réactifs</vt:lpstr>
      <vt:lpstr>Architecture du système proposé</vt:lpstr>
      <vt:lpstr>Architecture du système proposé</vt:lpstr>
      <vt:lpstr>Architecture du système proposé</vt:lpstr>
      <vt:lpstr>Modèle et algorithme</vt:lpstr>
      <vt:lpstr>Modèle et algorithme</vt:lpstr>
      <vt:lpstr>Modèle et algorithme</vt:lpstr>
      <vt:lpstr>Modèle et algorithme</vt:lpstr>
      <vt:lpstr>Modèle et algorithme</vt:lpstr>
      <vt:lpstr>Modèle et algorithme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Lydia</dc:creator>
  <cp:lastModifiedBy>Lydia</cp:lastModifiedBy>
  <cp:revision>25</cp:revision>
  <dcterms:created xsi:type="dcterms:W3CDTF">2014-09-08T11:39:00Z</dcterms:created>
  <dcterms:modified xsi:type="dcterms:W3CDTF">2014-09-09T06:08:35Z</dcterms:modified>
</cp:coreProperties>
</file>