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65" r:id="rId3"/>
    <p:sldId id="289" r:id="rId4"/>
    <p:sldId id="303" r:id="rId5"/>
    <p:sldId id="302" r:id="rId6"/>
    <p:sldId id="276" r:id="rId7"/>
    <p:sldId id="271" r:id="rId8"/>
    <p:sldId id="299" r:id="rId9"/>
    <p:sldId id="277" r:id="rId10"/>
    <p:sldId id="332" r:id="rId11"/>
    <p:sldId id="327" r:id="rId12"/>
    <p:sldId id="297" r:id="rId13"/>
    <p:sldId id="298" r:id="rId14"/>
    <p:sldId id="283" r:id="rId15"/>
    <p:sldId id="272" r:id="rId16"/>
    <p:sldId id="331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A95A"/>
    <a:srgbClr val="006600"/>
    <a:srgbClr val="0C502B"/>
    <a:srgbClr val="106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15D1E-F8CA-4023-9949-2D4C6A51095A}" type="datetimeFigureOut">
              <a:rPr lang="fr-FR" smtClean="0"/>
              <a:pPr/>
              <a:t>29/05/2018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EE35D-106A-4573-A36A-3B01A187374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16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Chaque individu possède des expertises et des préférences sur la manière de faire une tâche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110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Chaque individu possède des expertises et des préférences sur la manière de faire une tâche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110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/>
              <a:t>In addition, several researches have already proven that emotions affect our way to negotiate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/>
              <a:t>Dominance is among the fundamental dimensions of interpersonal relations ships which was widely studied in social psychology and communication  </a:t>
            </a:r>
            <a:endParaRPr lang="en-US" noProof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24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B08B-0089-4E7F-B400-581C2EE3916C}" type="datetime1">
              <a:rPr lang="fr-FR" smtClean="0"/>
              <a:pPr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C56E-8B56-474B-BD68-A3D364922B40}" type="datetime1">
              <a:rPr lang="fr-FR" smtClean="0"/>
              <a:pPr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3EB-0831-4CC9-AEB5-C54A8074CF4D}" type="datetime1">
              <a:rPr lang="fr-FR" smtClean="0"/>
              <a:pPr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8F4A-7EBB-4BFD-B222-2B382A47E1A5}" type="datetime1">
              <a:rPr lang="fr-FR" smtClean="0"/>
              <a:pPr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485B-12A4-4219-BBD4-409F2A40DFE9}" type="datetime1">
              <a:rPr lang="fr-FR" smtClean="0"/>
              <a:pPr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057-47EF-4892-9044-35CD0C157512}" type="datetime1">
              <a:rPr lang="fr-FR" smtClean="0"/>
              <a:pPr/>
              <a:t>29/05/2018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FE8-86AA-4A30-AD07-990FE096A799}" type="datetime1">
              <a:rPr lang="fr-FR" smtClean="0"/>
              <a:pPr/>
              <a:t>29/05/2018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78E2-FFBF-4935-9DE3-E22F83194624}" type="datetime1">
              <a:rPr lang="fr-FR" smtClean="0"/>
              <a:pPr/>
              <a:t>29/05/2018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29DD-537A-4B7A-9962-124B4A8D5AC9}" type="datetime1">
              <a:rPr lang="fr-FR" smtClean="0"/>
              <a:pPr/>
              <a:t>29/05/2018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FCE3-03B5-41B8-9DDB-A993F0F1C558}" type="datetime1">
              <a:rPr lang="fr-FR" smtClean="0"/>
              <a:pPr/>
              <a:t>29/05/2018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B5C7-6D65-4434-B147-0884C7EDD003}" type="datetime1">
              <a:rPr lang="fr-FR" smtClean="0"/>
              <a:pPr/>
              <a:t>29/05/2018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E27EA50-175F-4B0D-BD80-BE2203C73A9E}" type="datetime1">
              <a:rPr lang="fr-FR" smtClean="0"/>
              <a:pPr/>
              <a:t>29/05/2018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936E76E-83C7-4D0C-AE26-C0751568CC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3603" y="1772816"/>
            <a:ext cx="7772400" cy="1470025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C502B"/>
                </a:solidFill>
                <a:latin typeface="Arial (En-têtes)"/>
                <a:cs typeface="Arial" panose="020B0604020202020204" pitchFamily="34" charset="0"/>
              </a:rPr>
              <a:t>Un modèle computationnel de dominance dans un dialogue de négociation collaborative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9552" y="3394364"/>
            <a:ext cx="6400800" cy="2520280"/>
          </a:xfrm>
        </p:spPr>
        <p:txBody>
          <a:bodyPr>
            <a:noAutofit/>
          </a:bodyPr>
          <a:lstStyle/>
          <a:p>
            <a:pPr lvl="0" algn="l">
              <a:buClr>
                <a:srgbClr val="629DD1"/>
              </a:buClr>
            </a:pPr>
            <a:r>
              <a:rPr lang="fr-FR" sz="2400" dirty="0">
                <a:solidFill>
                  <a:prstClr val="black"/>
                </a:solidFill>
              </a:rPr>
              <a:t>Présenté par</a:t>
            </a:r>
            <a:r>
              <a:rPr lang="fr-FR" sz="2400" b="1" dirty="0">
                <a:solidFill>
                  <a:prstClr val="black"/>
                </a:solidFill>
              </a:rPr>
              <a:t>: Lydia OULD OUALI</a:t>
            </a:r>
            <a:endParaRPr lang="fr-FR" sz="2400" dirty="0">
              <a:solidFill>
                <a:prstClr val="black"/>
              </a:solidFill>
            </a:endParaRPr>
          </a:p>
          <a:p>
            <a:pPr lvl="0" algn="l">
              <a:lnSpc>
                <a:spcPct val="150000"/>
              </a:lnSpc>
              <a:buClr>
                <a:srgbClr val="629DD1"/>
              </a:buClr>
            </a:pPr>
            <a:r>
              <a:rPr lang="fr-FR" sz="2400" dirty="0">
                <a:solidFill>
                  <a:prstClr val="black"/>
                </a:solidFill>
              </a:rPr>
              <a:t>Encadrants: </a:t>
            </a:r>
          </a:p>
          <a:p>
            <a:pPr marL="800100" lvl="1" indent="-342900" algn="l">
              <a:buClr>
                <a:srgbClr val="629DD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Nicolas </a:t>
            </a:r>
            <a:r>
              <a:rPr lang="fr-FR" sz="2000" dirty="0" err="1">
                <a:solidFill>
                  <a:prstClr val="black"/>
                </a:solidFill>
              </a:rPr>
              <a:t>Sabouret</a:t>
            </a:r>
            <a:r>
              <a:rPr lang="fr-FR" sz="2000" dirty="0">
                <a:solidFill>
                  <a:prstClr val="black"/>
                </a:solidFill>
              </a:rPr>
              <a:t> (LIMSI-CNRS) </a:t>
            </a:r>
          </a:p>
          <a:p>
            <a:pPr marL="800100" lvl="1" indent="-342900" algn="l">
              <a:buClr>
                <a:srgbClr val="629DD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Charles </a:t>
            </a:r>
            <a:r>
              <a:rPr lang="fr-FR" sz="2000" dirty="0" err="1">
                <a:solidFill>
                  <a:prstClr val="black"/>
                </a:solidFill>
              </a:rPr>
              <a:t>Rich</a:t>
            </a:r>
            <a:r>
              <a:rPr lang="fr-FR" sz="2000" dirty="0">
                <a:solidFill>
                  <a:prstClr val="black"/>
                </a:solidFill>
              </a:rPr>
              <a:t> (WPI)</a:t>
            </a:r>
            <a:endParaRPr lang="fr-FR" sz="3600" dirty="0">
              <a:solidFill>
                <a:prstClr val="black">
                  <a:tint val="75000"/>
                </a:prstClr>
              </a:solidFill>
              <a:latin typeface="Arial"/>
            </a:endParaRPr>
          </a:p>
          <a:p>
            <a:pPr lvl="1">
              <a:buClr>
                <a:srgbClr val="629DD1"/>
              </a:buClr>
            </a:pPr>
            <a:r>
              <a:rPr lang="fr-FR" sz="2800" b="1" dirty="0">
                <a:solidFill>
                  <a:schemeClr val="tx1"/>
                </a:solidFill>
                <a:latin typeface="Arial"/>
              </a:rPr>
              <a:t>GT ACAI</a:t>
            </a:r>
          </a:p>
          <a:p>
            <a:pPr lvl="1" algn="l">
              <a:buClr>
                <a:srgbClr val="629DD1"/>
              </a:buClr>
            </a:pPr>
            <a:endParaRPr lang="fr-FR" sz="4000" b="1" dirty="0">
              <a:solidFill>
                <a:prstClr val="black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660063"/>
            <a:ext cx="1584176" cy="129732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03" y="5853511"/>
            <a:ext cx="912053" cy="9148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799720"/>
            <a:ext cx="1512168" cy="94164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589240"/>
            <a:ext cx="106480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8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19A95A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10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1916832"/>
            <a:ext cx="4608512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19A95A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B: "Okay, let's go to the Shanghai restaurant.”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2BCD793-A108-4B0C-AFD6-57249289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Exemple de dialogue</a:t>
            </a:r>
          </a:p>
        </p:txBody>
      </p:sp>
      <p:sp>
        <p:nvSpPr>
          <p:cNvPr id="2" name="Rectangle 1"/>
          <p:cNvSpPr/>
          <p:nvPr/>
        </p:nvSpPr>
        <p:spPr>
          <a:xfrm>
            <a:off x="5364088" y="1268760"/>
            <a:ext cx="3672408" cy="5760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Principe 1:Exigences et concessions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CDBE37C-34B1-472B-BC89-A9784C2FE7EE}"/>
              </a:ext>
            </a:extLst>
          </p:cNvPr>
          <p:cNvSpPr txBox="1"/>
          <p:nvPr/>
        </p:nvSpPr>
        <p:spPr>
          <a:xfrm>
            <a:off x="91386" y="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Décision basée sur le pouvoir</a:t>
            </a:r>
          </a:p>
        </p:txBody>
      </p:sp>
    </p:spTree>
    <p:extLst>
      <p:ext uri="{BB962C8B-B14F-4D97-AF65-F5344CB8AC3E}">
        <p14:creationId xmlns:p14="http://schemas.microsoft.com/office/powerpoint/2010/main" val="53960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</a:t>
            </a:r>
            <a:r>
              <a:rPr lang="en-US" sz="1600" b="1" dirty="0">
                <a:solidFill>
                  <a:srgbClr val="0070C0"/>
                </a:solidFill>
              </a:rPr>
              <a:t>Chinese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</a:t>
            </a:r>
            <a:r>
              <a:rPr lang="en-US" sz="1600" b="1" dirty="0">
                <a:solidFill>
                  <a:srgbClr val="0070C0"/>
                </a:solidFill>
              </a:rPr>
              <a:t>I don't like Chinese </a:t>
            </a:r>
            <a:r>
              <a:rPr lang="en-US" sz="1600" dirty="0"/>
              <a:t>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</a:t>
            </a:r>
            <a:r>
              <a:rPr lang="en-US" sz="1600" b="1" dirty="0"/>
              <a:t>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</a:rPr>
              <a:t>A: "Let's go to the Shanghai. It's a quiet, cheap Chinese restaurant on the south side."</a:t>
            </a:r>
            <a:br>
              <a:rPr lang="en-US" sz="1600" dirty="0">
                <a:solidFill>
                  <a:srgbClr val="19A95A"/>
                </a:solidFill>
              </a:rPr>
            </a:br>
            <a:endParaRPr lang="en-US" sz="1600" dirty="0">
              <a:solidFill>
                <a:srgbClr val="19A95A"/>
              </a:solidFill>
            </a:endParaRP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1916832"/>
            <a:ext cx="4608512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</a:rPr>
              <a:t>A: "Let's go to a cheap restaurant."</a:t>
            </a:r>
            <a:br>
              <a:rPr lang="en-US" sz="1600" dirty="0">
                <a:solidFill>
                  <a:srgbClr val="19A95A"/>
                </a:solidFill>
              </a:rPr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</a:rPr>
              <a:t>A: "Let's go to a restaurant on the south side."</a:t>
            </a:r>
            <a:br>
              <a:rPr lang="en-US" sz="1600" dirty="0">
                <a:solidFill>
                  <a:srgbClr val="19A95A"/>
                </a:solidFill>
              </a:rPr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0070C0"/>
                </a:solidFill>
              </a:rPr>
            </a:br>
            <a:br>
              <a:rPr lang="en-US" sz="1600" b="1" dirty="0">
                <a:solidFill>
                  <a:srgbClr val="0070C0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</a:t>
            </a:r>
            <a:r>
              <a:rPr lang="en-US" sz="1600" dirty="0">
                <a:solidFill>
                  <a:srgbClr val="19A95A"/>
                </a:solidFill>
              </a:rPr>
              <a:t> </a:t>
            </a:r>
            <a:r>
              <a:rPr lang="en-US" sz="1600" dirty="0"/>
              <a:t> B: "Okay, let's go to the Shanghai restaurant.”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2BCD793-A108-4B0C-AFD6-57249289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Exemple de dialogue</a:t>
            </a:r>
          </a:p>
        </p:txBody>
      </p:sp>
      <p:sp>
        <p:nvSpPr>
          <p:cNvPr id="2" name="Rectangle 1"/>
          <p:cNvSpPr/>
          <p:nvPr/>
        </p:nvSpPr>
        <p:spPr>
          <a:xfrm>
            <a:off x="5364088" y="1268760"/>
            <a:ext cx="3672408" cy="5760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Principe 2:  </a:t>
            </a:r>
            <a:r>
              <a:rPr lang="en-US" sz="2000" dirty="0" err="1"/>
              <a:t>soi</a:t>
            </a:r>
            <a:r>
              <a:rPr lang="en-US" sz="2000" dirty="0"/>
              <a:t> vs autrui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7E6B53F-F791-4D08-A393-B317C6E06102}"/>
              </a:ext>
            </a:extLst>
          </p:cNvPr>
          <p:cNvSpPr txBox="1"/>
          <p:nvPr/>
        </p:nvSpPr>
        <p:spPr>
          <a:xfrm>
            <a:off x="91386" y="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Décision basée sur le pouvoir</a:t>
            </a:r>
          </a:p>
        </p:txBody>
      </p:sp>
    </p:spTree>
    <p:extLst>
      <p:ext uri="{BB962C8B-B14F-4D97-AF65-F5344CB8AC3E}">
        <p14:creationId xmlns:p14="http://schemas.microsoft.com/office/powerpoint/2010/main" val="681883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12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027" y="2019316"/>
            <a:ext cx="3456384" cy="5283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51520" y="3140968"/>
            <a:ext cx="3940402" cy="8640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42717" y="5752034"/>
            <a:ext cx="3940402" cy="7013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427984" y="3375770"/>
            <a:ext cx="3248031" cy="5572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448022" y="4383882"/>
            <a:ext cx="4238778" cy="5572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448022" y="5605492"/>
            <a:ext cx="4377322" cy="7013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12BDFC3C-1C01-4160-B20B-AB98DD07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3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Exemple de dialogue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56176" y="908720"/>
            <a:ext cx="2768473" cy="93610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Principe 3: </a:t>
            </a:r>
          </a:p>
          <a:p>
            <a:pPr algn="ctr"/>
            <a:r>
              <a:rPr lang="en-US" sz="2000" dirty="0"/>
              <a:t>Leader dans la </a:t>
            </a:r>
            <a:r>
              <a:rPr lang="en-US" sz="2000" dirty="0" err="1"/>
              <a:t>négociation</a:t>
            </a:r>
            <a:endParaRPr lang="en-US" sz="20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44F8930-4317-475D-BFC8-77A506F37D34}"/>
              </a:ext>
            </a:extLst>
          </p:cNvPr>
          <p:cNvSpPr txBox="1"/>
          <p:nvPr/>
        </p:nvSpPr>
        <p:spPr>
          <a:xfrm>
            <a:off x="91386" y="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Décision basée sur le pouvoir</a:t>
            </a:r>
          </a:p>
        </p:txBody>
      </p:sp>
    </p:spTree>
    <p:extLst>
      <p:ext uri="{BB962C8B-B14F-4D97-AF65-F5344CB8AC3E}">
        <p14:creationId xmlns:p14="http://schemas.microsoft.com/office/powerpoint/2010/main" val="17797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4054759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0600" y="4990863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2000" y="2902631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427984" y="1987206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74C4F468-574E-4102-B88C-E9B4EBDA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Exemple de dialogue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311FF9A-6246-4201-B320-C7F1396E3B05}"/>
              </a:ext>
            </a:extLst>
          </p:cNvPr>
          <p:cNvSpPr txBox="1"/>
          <p:nvPr/>
        </p:nvSpPr>
        <p:spPr>
          <a:xfrm>
            <a:off x="91386" y="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Décision basée sur le pouvoir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713362-0639-4B20-94E3-C4414A794780}"/>
              </a:ext>
            </a:extLst>
          </p:cNvPr>
          <p:cNvSpPr/>
          <p:nvPr/>
        </p:nvSpPr>
        <p:spPr>
          <a:xfrm>
            <a:off x="6051999" y="908720"/>
            <a:ext cx="2984497" cy="9361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Principe 3: </a:t>
            </a:r>
          </a:p>
          <a:p>
            <a:pPr algn="ctr"/>
            <a:r>
              <a:rPr lang="en-US" sz="2000" dirty="0"/>
              <a:t>Leader dans la </a:t>
            </a:r>
            <a:r>
              <a:rPr lang="en-US" sz="2000" dirty="0" err="1"/>
              <a:t>négociation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855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5616" y="2276872"/>
            <a:ext cx="7848872" cy="3940696"/>
          </a:xfrm>
        </p:spPr>
        <p:txBody>
          <a:bodyPr>
            <a:no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Hypothèses</a:t>
            </a:r>
          </a:p>
          <a:p>
            <a:pPr lvl="1"/>
            <a:r>
              <a:rPr lang="fr-FR" dirty="0">
                <a:solidFill>
                  <a:schemeClr val="accent1"/>
                </a:solidFill>
              </a:rPr>
              <a:t>H1: </a:t>
            </a:r>
            <a:r>
              <a:rPr lang="fr-FR" dirty="0"/>
              <a:t>L'agent dominant sera plus fortement perçu comme étant égocentrique que l'agent soumis.</a:t>
            </a:r>
          </a:p>
          <a:p>
            <a:pPr lvl="1"/>
            <a:endParaRPr lang="fr-FR" dirty="0"/>
          </a:p>
          <a:p>
            <a:pPr lvl="1"/>
            <a:r>
              <a:rPr lang="fr-FR" dirty="0">
                <a:solidFill>
                  <a:schemeClr val="accent1"/>
                </a:solidFill>
              </a:rPr>
              <a:t>H2: </a:t>
            </a:r>
            <a:r>
              <a:rPr lang="fr-FR" dirty="0"/>
              <a:t>L'agent dominant sera plus fortement perçu comme exigeant que l'agent soumis.</a:t>
            </a:r>
          </a:p>
          <a:p>
            <a:pPr lvl="1"/>
            <a:endParaRPr lang="fr-FR" dirty="0"/>
          </a:p>
          <a:p>
            <a:pPr lvl="1"/>
            <a:r>
              <a:rPr lang="fr-FR" dirty="0">
                <a:solidFill>
                  <a:schemeClr val="accent1"/>
                </a:solidFill>
              </a:rPr>
              <a:t>H3: </a:t>
            </a:r>
            <a:r>
              <a:rPr lang="fr-FR" dirty="0"/>
              <a:t>L'agent dominant sera plus fortement perçu comme faisant des concessions plus importantes que l'agent soumis</a:t>
            </a:r>
          </a:p>
          <a:p>
            <a:pPr lvl="1"/>
            <a:endParaRPr lang="fr-FR" dirty="0">
              <a:solidFill>
                <a:srgbClr val="19A95A"/>
              </a:solidFill>
            </a:endParaRPr>
          </a:p>
          <a:p>
            <a:pPr lvl="1"/>
            <a:r>
              <a:rPr lang="fr-FR" dirty="0">
                <a:solidFill>
                  <a:schemeClr val="accent1"/>
                </a:solidFill>
              </a:rPr>
              <a:t>H4: </a:t>
            </a:r>
            <a:r>
              <a:rPr lang="fr-FR" dirty="0"/>
              <a:t>L'agent  dominant sera plus fortement perçu comme prenant le contrôle de la négociation que l'agent soumis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14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B175FA-037C-4BE2-A9EF-E9F07923A9FF}"/>
              </a:ext>
            </a:extLst>
          </p:cNvPr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1DF4CD20-F84B-4D07-BAE8-6A104543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Evaluation du </a:t>
            </a:r>
            <a:r>
              <a:rPr lang="en-US" sz="3600" dirty="0" err="1">
                <a:solidFill>
                  <a:srgbClr val="FFC000"/>
                </a:solidFill>
              </a:rPr>
              <a:t>modèle</a:t>
            </a:r>
            <a:r>
              <a:rPr lang="en-US" sz="3600" dirty="0">
                <a:solidFill>
                  <a:srgbClr val="FFC000"/>
                </a:solidFill>
              </a:rPr>
              <a:t> de </a:t>
            </a:r>
            <a:r>
              <a:rPr lang="en-US" sz="3600" dirty="0" err="1">
                <a:solidFill>
                  <a:srgbClr val="FFC000"/>
                </a:solidFill>
              </a:rPr>
              <a:t>négociation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498554"/>
            <a:ext cx="8280920" cy="6480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>
                <a:solidFill>
                  <a:prstClr val="black"/>
                </a:solidFill>
              </a:rPr>
              <a:t>Evaluer la perception des comportements de pouvoir</a:t>
            </a:r>
            <a:endParaRPr lang="fr-FR" sz="2600"/>
          </a:p>
        </p:txBody>
      </p:sp>
      <p:sp>
        <p:nvSpPr>
          <p:cNvPr id="6" name="Flèche droite 5"/>
          <p:cNvSpPr/>
          <p:nvPr/>
        </p:nvSpPr>
        <p:spPr>
          <a:xfrm>
            <a:off x="91386" y="2646149"/>
            <a:ext cx="1168246" cy="648072"/>
          </a:xfrm>
          <a:prstGeom prst="rightArrow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Prin</a:t>
            </a:r>
            <a:r>
              <a:rPr lang="fr-FR" b="1" dirty="0"/>
              <a:t>. 2</a:t>
            </a:r>
          </a:p>
        </p:txBody>
      </p:sp>
      <p:sp>
        <p:nvSpPr>
          <p:cNvPr id="11" name="Flèche droite 10"/>
          <p:cNvSpPr/>
          <p:nvPr/>
        </p:nvSpPr>
        <p:spPr>
          <a:xfrm>
            <a:off x="59229" y="5733256"/>
            <a:ext cx="1168246" cy="648072"/>
          </a:xfrm>
          <a:prstGeom prst="rightArrow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Prin</a:t>
            </a:r>
            <a:r>
              <a:rPr lang="fr-FR" b="1" dirty="0"/>
              <a:t>. 3</a:t>
            </a:r>
          </a:p>
        </p:txBody>
      </p:sp>
      <p:sp>
        <p:nvSpPr>
          <p:cNvPr id="7" name="Accolade ouvrante 6"/>
          <p:cNvSpPr/>
          <p:nvPr/>
        </p:nvSpPr>
        <p:spPr>
          <a:xfrm>
            <a:off x="1147773" y="3717032"/>
            <a:ext cx="255875" cy="1687655"/>
          </a:xfrm>
          <a:prstGeom prst="leftBrac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dk1"/>
              </a:solidFill>
            </a:endParaRPr>
          </a:p>
        </p:txBody>
      </p:sp>
      <p:sp>
        <p:nvSpPr>
          <p:cNvPr id="12" name="Flèche droite 11"/>
          <p:cNvSpPr/>
          <p:nvPr/>
        </p:nvSpPr>
        <p:spPr>
          <a:xfrm>
            <a:off x="59229" y="4236823"/>
            <a:ext cx="1168246" cy="648072"/>
          </a:xfrm>
          <a:prstGeom prst="rightArrow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Prin</a:t>
            </a:r>
            <a:r>
              <a:rPr lang="fr-FR" b="1" dirty="0"/>
              <a:t>. 1</a:t>
            </a:r>
          </a:p>
        </p:txBody>
      </p:sp>
    </p:spTree>
    <p:extLst>
      <p:ext uri="{BB962C8B-B14F-4D97-AF65-F5344CB8AC3E}">
        <p14:creationId xmlns:p14="http://schemas.microsoft.com/office/powerpoint/2010/main" val="1475768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787" y="4313045"/>
            <a:ext cx="8988425" cy="1951965"/>
          </a:xfrm>
        </p:spPr>
        <p:txBody>
          <a:bodyPr>
            <a:normAutofit lnSpcReduction="10000"/>
          </a:bodyPr>
          <a:lstStyle/>
          <a:p>
            <a:pPr lvl="1">
              <a:buClr>
                <a:srgbClr val="FFC000"/>
              </a:buClr>
            </a:pPr>
            <a:r>
              <a:rPr lang="fr-FR" sz="2400" b="1" dirty="0"/>
              <a:t>  Etude inter-sujets</a:t>
            </a:r>
          </a:p>
          <a:p>
            <a:pPr marL="731520" lvl="1" indent="-457200">
              <a:buClr>
                <a:srgbClr val="FFC000"/>
              </a:buClr>
              <a:buFont typeface="+mj-lt"/>
              <a:buAutoNum type="arabicPeriod"/>
            </a:pPr>
            <a:r>
              <a:rPr lang="fr-FR" dirty="0"/>
              <a:t>Négociation avec agent dominant suivi de l’agent soumis</a:t>
            </a:r>
          </a:p>
          <a:p>
            <a:pPr marL="731520" lvl="1" indent="-457200">
              <a:buClr>
                <a:srgbClr val="FFC000"/>
              </a:buClr>
              <a:buFont typeface="+mj-lt"/>
              <a:buAutoNum type="arabicPeriod"/>
            </a:pPr>
            <a:r>
              <a:rPr lang="fr-FR" dirty="0"/>
              <a:t>Négociation avec agent soumis suivi de l’agent dominant</a:t>
            </a:r>
          </a:p>
          <a:p>
            <a:pPr marL="274320" lvl="1" indent="0">
              <a:buClr>
                <a:srgbClr val="FFC000"/>
              </a:buClr>
              <a:buNone/>
            </a:pPr>
            <a:endParaRPr lang="fr-FR" dirty="0"/>
          </a:p>
          <a:p>
            <a:pPr marL="274320" lvl="1" indent="0" algn="ctr">
              <a:buClr>
                <a:srgbClr val="FFC000"/>
              </a:buClr>
              <a:buNone/>
            </a:pPr>
            <a:r>
              <a:rPr lang="fr-FR" sz="2400" b="1" dirty="0"/>
              <a:t>40 participants au total</a:t>
            </a:r>
          </a:p>
          <a:p>
            <a:pPr marL="274320" lvl="1" indent="0">
              <a:buClr>
                <a:srgbClr val="FFC000"/>
              </a:buClr>
              <a:buNone/>
            </a:pPr>
            <a:endParaRPr lang="fr-FR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fr-FR" dirty="0"/>
          </a:p>
          <a:p>
            <a:pPr lvl="2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15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Evaluation du modèle de négociation</a:t>
            </a:r>
          </a:p>
        </p:txBody>
      </p:sp>
      <p:sp>
        <p:nvSpPr>
          <p:cNvPr id="5" name="AutoShape 8" descr="Résultat de recherche d'images pour &quot;discussion ic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07975" y="1512278"/>
            <a:ext cx="82200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fr-FR" sz="2400" dirty="0"/>
              <a:t> Interaction: Négociation pour le choix d’un restaurant</a:t>
            </a:r>
          </a:p>
          <a:p>
            <a:pPr marL="800100" lvl="1" indent="-3429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fr-FR" sz="2000" i="1" dirty="0"/>
              <a:t>Critères = { Cuisine, Prix, Ambiance, Localisation}</a:t>
            </a:r>
          </a:p>
          <a:p>
            <a:pPr marL="800100" lvl="1" indent="-3429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fr-FR" sz="2000" i="1" dirty="0"/>
              <a:t>Choix à partir de 420 restaurants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342900" indent="-342900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fr-FR" sz="2400" dirty="0"/>
              <a:t>Initialisation des agents négociateurs</a:t>
            </a:r>
            <a:endParaRPr lang="fr-FR" sz="2000" dirty="0"/>
          </a:p>
          <a:p>
            <a:pPr marL="742950" lvl="1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fr-FR" sz="2200" b="1" dirty="0"/>
              <a:t>Agent Bob </a:t>
            </a:r>
            <a:r>
              <a:rPr lang="fr-FR" sz="2000" dirty="0"/>
              <a:t>: Agent dominant (</a:t>
            </a:r>
            <a:r>
              <a:rPr lang="fr-FR" sz="2000" dirty="0" err="1"/>
              <a:t>pow</a:t>
            </a:r>
            <a:r>
              <a:rPr lang="fr-FR" sz="2000" dirty="0"/>
              <a:t> =0.8)</a:t>
            </a:r>
          </a:p>
          <a:p>
            <a:pPr lvl="1">
              <a:buClr>
                <a:srgbClr val="FFC000"/>
              </a:buClr>
            </a:pPr>
            <a:endParaRPr lang="fr-FR" sz="2000" dirty="0"/>
          </a:p>
          <a:p>
            <a:pPr marL="742950" lvl="1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fr-FR" sz="2200" b="1" dirty="0"/>
              <a:t>Agent Arthur </a:t>
            </a:r>
            <a:r>
              <a:rPr lang="fr-FR" sz="2000" dirty="0"/>
              <a:t>: Agent soumis (</a:t>
            </a:r>
            <a:r>
              <a:rPr lang="fr-FR" sz="2000" dirty="0" err="1"/>
              <a:t>pow</a:t>
            </a:r>
            <a:r>
              <a:rPr lang="fr-FR" sz="2000" dirty="0"/>
              <a:t> = 0.4)</a:t>
            </a:r>
          </a:p>
        </p:txBody>
      </p:sp>
    </p:spTree>
    <p:extLst>
      <p:ext uri="{BB962C8B-B14F-4D97-AF65-F5344CB8AC3E}">
        <p14:creationId xmlns:p14="http://schemas.microsoft.com/office/powerpoint/2010/main" val="266486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16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251520" y="369278"/>
            <a:ext cx="871296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Résultats</a:t>
            </a:r>
          </a:p>
        </p:txBody>
      </p:sp>
      <p:sp>
        <p:nvSpPr>
          <p:cNvPr id="5" name="AutoShape 8" descr="Résultat de recherche d'images pour &quot;discussion ic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E64278-ACA0-4B50-A242-AB486E1A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Comparaison des comportements de Bob Vs Arthur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C31D4C6-DB02-45C3-9002-05FAB1637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32856"/>
            <a:ext cx="7092280" cy="425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8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Comment s’effectue la collaboration?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2" y="1610366"/>
            <a:ext cx="2178472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28" y="1610366"/>
            <a:ext cx="2160240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82712" y="3410566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56072" y="4053733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Préférences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36603" y="3410566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09963" y="4053733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Préférences</a:t>
            </a:r>
          </a:p>
        </p:txBody>
      </p:sp>
      <p:sp>
        <p:nvSpPr>
          <p:cNvPr id="7" name="Double flèche horizontale 6"/>
          <p:cNvSpPr/>
          <p:nvPr/>
        </p:nvSpPr>
        <p:spPr>
          <a:xfrm>
            <a:off x="3086968" y="1898398"/>
            <a:ext cx="3096344" cy="1512168"/>
          </a:xfrm>
          <a:prstGeom prst="leftRightArrow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collaboration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151020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Comment s’effectue la collaboration?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2" y="1610366"/>
            <a:ext cx="2178472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28" y="1610366"/>
            <a:ext cx="2160240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82712" y="3410566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56072" y="4053733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Préférences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36603" y="3410566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09963" y="4053733"/>
            <a:ext cx="2160240" cy="504056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Préférences</a:t>
            </a:r>
          </a:p>
        </p:txBody>
      </p:sp>
      <p:sp>
        <p:nvSpPr>
          <p:cNvPr id="7" name="Double flèche horizontale 6"/>
          <p:cNvSpPr/>
          <p:nvPr/>
        </p:nvSpPr>
        <p:spPr>
          <a:xfrm>
            <a:off x="3086968" y="1898398"/>
            <a:ext cx="3096344" cy="1512168"/>
          </a:xfrm>
          <a:prstGeom prst="leftRightArrow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b="1" dirty="0">
                <a:solidFill>
                  <a:schemeClr val="tx1"/>
                </a:solidFill>
              </a:rPr>
              <a:t>Négociation collaborative</a:t>
            </a:r>
          </a:p>
        </p:txBody>
      </p:sp>
      <p:sp>
        <p:nvSpPr>
          <p:cNvPr id="8" name="Rectangle 7"/>
          <p:cNvSpPr/>
          <p:nvPr/>
        </p:nvSpPr>
        <p:spPr>
          <a:xfrm>
            <a:off x="756072" y="4869160"/>
            <a:ext cx="7740771" cy="1656184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99592" y="4869160"/>
            <a:ext cx="75706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Négociation collaborative:</a:t>
            </a:r>
          </a:p>
          <a:p>
            <a:r>
              <a:rPr lang="fr-FR" sz="2400" dirty="0"/>
              <a:t>Trouver le moyen de  maximiser le gain des </a:t>
            </a:r>
            <a:r>
              <a:rPr lang="fr-FR" sz="2400" b="1" dirty="0"/>
              <a:t>deux</a:t>
            </a:r>
            <a:r>
              <a:rPr lang="fr-FR" sz="2400" dirty="0"/>
              <a:t> camps comme un groupe, au lieu de maximiser le gain d’un </a:t>
            </a:r>
            <a:r>
              <a:rPr lang="fr-FR" sz="2400" b="1" dirty="0"/>
              <a:t>parti </a:t>
            </a:r>
            <a:r>
              <a:rPr lang="fr-FR" dirty="0"/>
              <a:t> (Chu-</a:t>
            </a:r>
            <a:r>
              <a:rPr lang="fr-FR" dirty="0" err="1"/>
              <a:t>Caroll</a:t>
            </a:r>
            <a:r>
              <a:rPr lang="fr-FR" dirty="0"/>
              <a:t> &amp; </a:t>
            </a:r>
            <a:r>
              <a:rPr lang="fr-FR" dirty="0" err="1"/>
              <a:t>Carberry</a:t>
            </a:r>
            <a:r>
              <a:rPr lang="fr-FR" dirty="0"/>
              <a:t>, 95)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254382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C000"/>
                </a:solidFill>
              </a:rPr>
              <a:t>Aspects sociaux dans la négociation </a:t>
            </a:r>
            <a:r>
              <a:rPr lang="en-US" sz="2700" dirty="0">
                <a:solidFill>
                  <a:srgbClr val="FFC000"/>
                </a:solidFill>
              </a:rPr>
              <a:t>(</a:t>
            </a:r>
            <a:r>
              <a:rPr lang="en-US" sz="2700" dirty="0" err="1">
                <a:solidFill>
                  <a:srgbClr val="FFC000"/>
                </a:solidFill>
              </a:rPr>
              <a:t>Broekens</a:t>
            </a:r>
            <a:r>
              <a:rPr lang="en-US" sz="2700" dirty="0">
                <a:solidFill>
                  <a:srgbClr val="FFC000"/>
                </a:solidFill>
              </a:rPr>
              <a:t> et al, 10)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4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23528" y="1709928"/>
            <a:ext cx="5904654" cy="48874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3527" y="1772816"/>
            <a:ext cx="590465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70C0"/>
                </a:solidFill>
              </a:rPr>
              <a:t>Dominance</a:t>
            </a:r>
            <a:endParaRPr lang="fr-FR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400" dirty="0"/>
              <a:t>Actes de communications par lesquels le pouvoir est exprimé </a:t>
            </a:r>
            <a:r>
              <a:rPr lang="fr-FR" i="1" dirty="0"/>
              <a:t>(</a:t>
            </a:r>
            <a:r>
              <a:rPr lang="fr-FR" i="1" dirty="0" err="1"/>
              <a:t>Burgoon</a:t>
            </a:r>
            <a:r>
              <a:rPr lang="fr-FR" i="1" dirty="0"/>
              <a:t> &amp; Dunbar 98)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fr-FR" sz="2400" b="1" i="1" dirty="0">
              <a:solidFill>
                <a:schemeClr val="accent3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400" b="1" i="1" dirty="0">
                <a:solidFill>
                  <a:schemeClr val="accent3"/>
                </a:solidFill>
              </a:rPr>
              <a:t>Pouvoir</a:t>
            </a:r>
            <a:r>
              <a:rPr lang="fr-FR" sz="2000" b="1" i="1" dirty="0">
                <a:solidFill>
                  <a:schemeClr val="accent3"/>
                </a:solidFill>
              </a:rPr>
              <a:t> </a:t>
            </a:r>
            <a:r>
              <a:rPr lang="fr-FR" sz="2400" i="1" dirty="0"/>
              <a:t>Capacité d’influencer les comportements d’autrui</a:t>
            </a:r>
          </a:p>
          <a:p>
            <a:pPr lvl="1"/>
            <a:r>
              <a:rPr lang="fr-FR" sz="2400" i="1" dirty="0"/>
              <a:t>	</a:t>
            </a:r>
            <a:r>
              <a:rPr lang="fr-FR" sz="2000" i="1" dirty="0"/>
              <a:t>(</a:t>
            </a:r>
            <a:r>
              <a:rPr lang="fr-FR" sz="2000" i="1" dirty="0" err="1"/>
              <a:t>Burgoon</a:t>
            </a:r>
            <a:r>
              <a:rPr lang="fr-FR" sz="2000" i="1" dirty="0"/>
              <a:t> et al 98)</a:t>
            </a:r>
          </a:p>
          <a:p>
            <a:pPr lvl="1"/>
            <a:endParaRPr lang="fr-FR" i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400" i="1" dirty="0">
                <a:solidFill>
                  <a:prstClr val="black"/>
                </a:solidFill>
              </a:rPr>
              <a:t>Les tentatives de contrôle exprimés par un individu sont acceptées par le partenaire d’interaction</a:t>
            </a:r>
          </a:p>
          <a:p>
            <a:pPr lvl="1"/>
            <a:r>
              <a:rPr lang="fr-FR" sz="2400" i="1" dirty="0">
                <a:solidFill>
                  <a:prstClr val="black"/>
                </a:solidFill>
              </a:rPr>
              <a:t>   </a:t>
            </a:r>
            <a:r>
              <a:rPr lang="fr-FR" i="1" dirty="0">
                <a:solidFill>
                  <a:prstClr val="black"/>
                </a:solidFill>
              </a:rPr>
              <a:t>(</a:t>
            </a:r>
            <a:r>
              <a:rPr lang="fr-FR" i="1" dirty="0" err="1">
                <a:solidFill>
                  <a:prstClr val="black"/>
                </a:solidFill>
              </a:rPr>
              <a:t>Burgoon</a:t>
            </a:r>
            <a:r>
              <a:rPr lang="fr-FR" i="1" dirty="0">
                <a:solidFill>
                  <a:prstClr val="black"/>
                </a:solidFill>
              </a:rPr>
              <a:t> &amp; Dunbar 98)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Contexte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856E596A-F57F-4174-BE45-CD01C6C9D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967" y="2564904"/>
            <a:ext cx="2830827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60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507288" cy="9906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Modèle</a:t>
            </a:r>
            <a:r>
              <a:rPr lang="en-US" dirty="0">
                <a:solidFill>
                  <a:srgbClr val="FFC000"/>
                </a:solidFill>
              </a:rPr>
              <a:t> de </a:t>
            </a:r>
            <a:r>
              <a:rPr lang="en-US" dirty="0" err="1">
                <a:solidFill>
                  <a:srgbClr val="FFC000"/>
                </a:solidFill>
              </a:rPr>
              <a:t>négociation</a:t>
            </a:r>
            <a:r>
              <a:rPr lang="en-US" dirty="0">
                <a:solidFill>
                  <a:srgbClr val="FFC000"/>
                </a:solidFill>
              </a:rPr>
              <a:t> base sur le </a:t>
            </a:r>
            <a:r>
              <a:rPr lang="en-US" dirty="0" err="1">
                <a:solidFill>
                  <a:srgbClr val="FFC000"/>
                </a:solidFill>
              </a:rPr>
              <a:t>pouvoir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1626" y="1916832"/>
            <a:ext cx="8934870" cy="129614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Principe 1: Exigences et concessions </a:t>
            </a:r>
            <a:r>
              <a:rPr lang="en-US" sz="2400" i="1" dirty="0">
                <a:solidFill>
                  <a:prstClr val="black"/>
                </a:solidFill>
              </a:rPr>
              <a:t>(</a:t>
            </a:r>
            <a:r>
              <a:rPr lang="en-US" sz="2400" i="1" dirty="0" err="1">
                <a:solidFill>
                  <a:prstClr val="black"/>
                </a:solidFill>
              </a:rPr>
              <a:t>Dedreu</a:t>
            </a:r>
            <a:r>
              <a:rPr lang="en-US" sz="2400" i="1" dirty="0">
                <a:solidFill>
                  <a:prstClr val="black"/>
                </a:solidFill>
              </a:rPr>
              <a:t> et al 95)</a:t>
            </a:r>
            <a:endParaRPr lang="en-US" sz="2400" b="1" dirty="0"/>
          </a:p>
          <a:p>
            <a:pPr lvl="2"/>
            <a:r>
              <a:rPr lang="fr-FR" sz="2000" dirty="0"/>
              <a:t>Dominance associée à un haut niveau d’exigence dans la négociation et un manque </a:t>
            </a:r>
            <a:r>
              <a:rPr lang="fr-FR" sz="2000"/>
              <a:t>de concessions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5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>
                <a:solidFill>
                  <a:schemeClr val="bg1"/>
                </a:solidFill>
              </a:rPr>
              <a:t>Décision basée sur le pouvoir</a:t>
            </a:r>
          </a:p>
        </p:txBody>
      </p:sp>
      <p:pic>
        <p:nvPicPr>
          <p:cNvPr id="2054" name="Picture 6" descr="Image associ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3" y="2440864"/>
            <a:ext cx="2945904" cy="294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8560" y="3432116"/>
            <a:ext cx="6159623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220" lvl="1" indent="-342900">
              <a:spcBef>
                <a:spcPct val="20000"/>
              </a:spcBef>
              <a:buClr>
                <a:srgbClr val="4A66AC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prstClr val="black"/>
                </a:solidFill>
              </a:rPr>
              <a:t>Principe 2: </a:t>
            </a:r>
            <a:r>
              <a:rPr lang="en-US" sz="2200" b="1" dirty="0" err="1">
                <a:solidFill>
                  <a:prstClr val="black"/>
                </a:solidFill>
              </a:rPr>
              <a:t>Soi</a:t>
            </a:r>
            <a:r>
              <a:rPr lang="en-US" sz="2200" b="1" dirty="0">
                <a:solidFill>
                  <a:prstClr val="black"/>
                </a:solidFill>
              </a:rPr>
              <a:t> </a:t>
            </a:r>
            <a:r>
              <a:rPr lang="en-US" sz="2200" b="1" i="1" dirty="0">
                <a:solidFill>
                  <a:prstClr val="black"/>
                </a:solidFill>
              </a:rPr>
              <a:t>vs</a:t>
            </a:r>
            <a:r>
              <a:rPr lang="en-US" sz="2200" b="1" dirty="0">
                <a:solidFill>
                  <a:prstClr val="black"/>
                </a:solidFill>
              </a:rPr>
              <a:t> autrui </a:t>
            </a:r>
            <a:r>
              <a:rPr lang="en-US" sz="2200" i="1" dirty="0">
                <a:solidFill>
                  <a:prstClr val="black"/>
                </a:solidFill>
              </a:rPr>
              <a:t>(</a:t>
            </a:r>
            <a:r>
              <a:rPr lang="en-US" sz="2000" i="1" dirty="0">
                <a:solidFill>
                  <a:prstClr val="black"/>
                </a:solidFill>
              </a:rPr>
              <a:t>Fiske 93, </a:t>
            </a:r>
            <a:r>
              <a:rPr lang="en-US" sz="2000" i="1" dirty="0" err="1">
                <a:solidFill>
                  <a:prstClr val="black"/>
                </a:solidFill>
              </a:rPr>
              <a:t>DeDreu</a:t>
            </a:r>
            <a:r>
              <a:rPr lang="en-US" sz="2000" i="1" dirty="0">
                <a:solidFill>
                  <a:prstClr val="black"/>
                </a:solidFill>
              </a:rPr>
              <a:t> et al 95</a:t>
            </a:r>
            <a:r>
              <a:rPr lang="en-US" sz="2200" i="1" dirty="0">
                <a:solidFill>
                  <a:prstClr val="black"/>
                </a:solidFill>
              </a:rPr>
              <a:t>)</a:t>
            </a:r>
            <a:endParaRPr lang="en-US" sz="2200" b="1" dirty="0">
              <a:solidFill>
                <a:prstClr val="black"/>
              </a:solidFill>
            </a:endParaRPr>
          </a:p>
          <a:p>
            <a:pPr marL="731520" lvl="2" indent="-182880">
              <a:spcBef>
                <a:spcPct val="20000"/>
              </a:spcBef>
              <a:buClr>
                <a:srgbClr val="4A66AC"/>
              </a:buClr>
              <a:buSzPct val="90000"/>
              <a:buFont typeface="Arial" pitchFamily="34" charset="0"/>
              <a:buChar char="•"/>
            </a:pPr>
            <a:r>
              <a:rPr lang="fr-FR" sz="1900" dirty="0">
                <a:solidFill>
                  <a:prstClr val="black"/>
                </a:solidFill>
              </a:rPr>
              <a:t>Individu dominant est centré sur soi et prend peu en considération l’autre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8560" y="5294784"/>
            <a:ext cx="8817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220" lvl="1" indent="-342900">
              <a:spcBef>
                <a:spcPct val="20000"/>
              </a:spcBef>
              <a:buClr>
                <a:srgbClr val="4A66AC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200" b="1" dirty="0"/>
              <a:t>Principe 3: </a:t>
            </a:r>
            <a:r>
              <a:rPr lang="fr-FR" sz="2200" b="1" dirty="0">
                <a:solidFill>
                  <a:prstClr val="black"/>
                </a:solidFill>
              </a:rPr>
              <a:t>Mener</a:t>
            </a:r>
            <a:r>
              <a:rPr lang="en-US" sz="2200" b="1" dirty="0">
                <a:solidFill>
                  <a:prstClr val="black"/>
                </a:solidFill>
              </a:rPr>
              <a:t> la </a:t>
            </a:r>
            <a:r>
              <a:rPr lang="en-US" sz="2200" b="1" dirty="0" err="1">
                <a:solidFill>
                  <a:prstClr val="black"/>
                </a:solidFill>
              </a:rPr>
              <a:t>négociation</a:t>
            </a:r>
            <a:r>
              <a:rPr lang="en-US" sz="2200" b="1" dirty="0">
                <a:solidFill>
                  <a:prstClr val="black"/>
                </a:solidFill>
              </a:rPr>
              <a:t> </a:t>
            </a:r>
            <a:r>
              <a:rPr lang="en-US" sz="2400" i="1" dirty="0">
                <a:solidFill>
                  <a:prstClr val="black"/>
                </a:solidFill>
              </a:rPr>
              <a:t>(</a:t>
            </a:r>
            <a:r>
              <a:rPr lang="en-US" sz="2000" i="1" dirty="0" err="1">
                <a:solidFill>
                  <a:prstClr val="black"/>
                </a:solidFill>
              </a:rPr>
              <a:t>Dedreu,VanKleef</a:t>
            </a:r>
            <a:r>
              <a:rPr lang="en-US" sz="2000" i="1" dirty="0">
                <a:solidFill>
                  <a:prstClr val="black"/>
                </a:solidFill>
              </a:rPr>
              <a:t>, 04</a:t>
            </a:r>
            <a:r>
              <a:rPr lang="en-US" sz="2400" i="1" dirty="0">
                <a:solidFill>
                  <a:prstClr val="black"/>
                </a:solidFill>
              </a:rPr>
              <a:t>)</a:t>
            </a:r>
            <a:endParaRPr lang="en-US" sz="2400" b="1" dirty="0">
              <a:solidFill>
                <a:prstClr val="black"/>
              </a:solidFill>
            </a:endParaRPr>
          </a:p>
          <a:p>
            <a:pPr marL="731520" lvl="2" indent="-182880">
              <a:spcBef>
                <a:spcPct val="20000"/>
              </a:spcBef>
              <a:buClr>
                <a:srgbClr val="4A66AC"/>
              </a:buClr>
              <a:buSzPct val="90000"/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Engager la négociation</a:t>
            </a:r>
          </a:p>
          <a:p>
            <a:pPr marL="731520" lvl="2" indent="-182880">
              <a:spcBef>
                <a:spcPct val="20000"/>
              </a:spcBef>
              <a:buClr>
                <a:srgbClr val="4A66AC"/>
              </a:buClr>
              <a:buSzPct val="90000"/>
              <a:buFont typeface="Arial" pitchFamily="34" charset="0"/>
              <a:buChar char="•"/>
            </a:pPr>
            <a:r>
              <a:rPr lang="fr-FR" sz="2000" dirty="0">
                <a:solidFill>
                  <a:prstClr val="black"/>
                </a:solidFill>
              </a:rPr>
              <a:t>Contrôler le cours de la négociation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792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1520" y="2420888"/>
            <a:ext cx="8435280" cy="41764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79364" y="2821273"/>
            <a:ext cx="3869167" cy="1518099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solidFill>
                <a:schemeClr val="tx1"/>
              </a:solidFill>
            </a:endParaRPr>
          </a:p>
          <a:p>
            <a:pPr algn="ctr"/>
            <a:r>
              <a:rPr lang="fr-FR" sz="2400" b="1" dirty="0">
                <a:solidFill>
                  <a:schemeClr val="tx1"/>
                </a:solidFill>
              </a:rPr>
              <a:t>Etat mental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Préférences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err="1">
                <a:solidFill>
                  <a:schemeClr val="tx1"/>
                </a:solidFill>
              </a:rPr>
              <a:t>Pow</a:t>
            </a:r>
            <a:r>
              <a:rPr lang="fr-FR" sz="2400" b="1" dirty="0">
                <a:solidFill>
                  <a:schemeClr val="tx1"/>
                </a:solidFill>
              </a:rPr>
              <a:t> </a:t>
            </a:r>
            <a:r>
              <a:rPr lang="fr-FR" sz="2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∊ </a:t>
            </a:r>
            <a:r>
              <a:rPr lang="fr-FR" sz="2400" dirty="0">
                <a:solidFill>
                  <a:schemeClr val="tx1"/>
                </a:solidFill>
              </a:rPr>
              <a:t>[0,1] (dominance)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918" y="4482011"/>
            <a:ext cx="3884058" cy="1755301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Contexte de négociation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Propositions (P,T,R)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Modèle de l’autre (A,U)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Historique des énoncés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8739" y="2811328"/>
            <a:ext cx="3729635" cy="3416039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Décision basée sur la dominance</a:t>
            </a:r>
          </a:p>
          <a:p>
            <a:pPr algn="ctr"/>
            <a:endParaRPr lang="fr-FR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Décision sur les préférences </a:t>
            </a:r>
            <a:r>
              <a:rPr lang="fr-FR" sz="2400" b="1" dirty="0">
                <a:solidFill>
                  <a:srgbClr val="19A95A"/>
                </a:solidFill>
              </a:rPr>
              <a:t>(P1, P2)</a:t>
            </a:r>
            <a:endParaRPr lang="fr-FR" sz="24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</a:rPr>
              <a:t>Décision sur le choix de l’énoncé </a:t>
            </a:r>
            <a:r>
              <a:rPr lang="fr-FR" sz="2400" b="1" dirty="0">
                <a:solidFill>
                  <a:srgbClr val="19A95A"/>
                </a:solidFill>
              </a:rPr>
              <a:t>(P3)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Modèle de négociation basé sur la dominance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520" y="1894124"/>
            <a:ext cx="4097011" cy="526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Architecture du modèle</a:t>
            </a:r>
          </a:p>
        </p:txBody>
      </p:sp>
    </p:spTree>
    <p:extLst>
      <p:ext uri="{BB962C8B-B14F-4D97-AF65-F5344CB8AC3E}">
        <p14:creationId xmlns:p14="http://schemas.microsoft.com/office/powerpoint/2010/main" val="292289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001" y="341784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Modèle de négociation basé sur la dominance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19A95A"/>
                </a:solidFill>
              </a:rPr>
              <a:t>Communication : Actes de dialogues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95537" y="2348880"/>
            <a:ext cx="3725269" cy="4248472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5537" y="2348880"/>
            <a:ext cx="3744416" cy="792088"/>
          </a:xfrm>
          <a:prstGeom prst="rect">
            <a:avLst/>
          </a:prstGeom>
          <a:solidFill>
            <a:srgbClr val="19A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Négociation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95536" y="3291955"/>
            <a:ext cx="37252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Faire une proposition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/>
              <a:t>Propose(X)</a:t>
            </a:r>
          </a:p>
          <a:p>
            <a:pPr lvl="1"/>
            <a:endParaRPr lang="fr-F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Refuser une proposition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 err="1"/>
              <a:t>Reject</a:t>
            </a:r>
            <a:r>
              <a:rPr lang="fr-FR" sz="2400" b="1" dirty="0"/>
              <a:t>(X)</a:t>
            </a:r>
          </a:p>
          <a:p>
            <a:pPr lvl="1"/>
            <a:endParaRPr lang="fr-F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Accepter une proposition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 err="1"/>
              <a:t>Accept</a:t>
            </a:r>
            <a:r>
              <a:rPr lang="fr-FR" sz="2400" b="1" dirty="0"/>
              <a:t>(X)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56617" y="2348880"/>
            <a:ext cx="3816424" cy="4248472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656617" y="2348880"/>
            <a:ext cx="3816424" cy="792088"/>
          </a:xfrm>
          <a:prstGeom prst="rect">
            <a:avLst/>
          </a:prstGeom>
          <a:solidFill>
            <a:srgbClr val="19A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Communiquer  des préférences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644008" y="3325634"/>
            <a:ext cx="382903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Enoncer une préférence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/>
              <a:t>State </a:t>
            </a:r>
            <a:r>
              <a:rPr lang="fr-FR" sz="2400" b="1" dirty="0" err="1"/>
              <a:t>Preference</a:t>
            </a:r>
            <a:r>
              <a:rPr lang="fr-FR" sz="2400" b="1" dirty="0"/>
              <a:t>(X)</a:t>
            </a:r>
          </a:p>
          <a:p>
            <a:pPr lvl="1"/>
            <a:endParaRPr lang="fr-F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/>
              <a:t>Demander une préférence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 err="1"/>
              <a:t>Ask</a:t>
            </a:r>
            <a:r>
              <a:rPr lang="fr-FR" sz="2400" b="1" dirty="0"/>
              <a:t> </a:t>
            </a:r>
            <a:r>
              <a:rPr lang="fr-FR" sz="2400" b="1" dirty="0" err="1"/>
              <a:t>Preference</a:t>
            </a:r>
            <a:r>
              <a:rPr lang="fr-FR" sz="2400" b="1" dirty="0"/>
              <a:t>(X)</a:t>
            </a:r>
          </a:p>
          <a:p>
            <a:pPr lvl="1"/>
            <a:endParaRPr lang="fr-FR" sz="2200" dirty="0"/>
          </a:p>
          <a:p>
            <a:pPr lvl="1"/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417300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rgbClr val="19A95A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19A95A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1916832"/>
            <a:ext cx="4608512" cy="5016758"/>
          </a:xfrm>
          <a:prstGeom prst="rect">
            <a:avLst/>
          </a:prstGeom>
          <a:noFill/>
          <a:ln>
            <a:solidFill>
              <a:srgbClr val="19A95A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19A95A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B: "Okay, let's go to the Shanghai restaurant.“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5040560" cy="504056"/>
          </a:xfrm>
          <a:prstGeom prst="rect">
            <a:avLst/>
          </a:prstGeom>
          <a:noFill/>
          <a:ln w="9525">
            <a:solidFill>
              <a:srgbClr val="19A9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Modèle proposé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006600"/>
                </a:solidFill>
              </a:rPr>
              <a:t>Exemple de dialogue</a:t>
            </a:r>
          </a:p>
        </p:txBody>
      </p:sp>
    </p:spTree>
    <p:extLst>
      <p:ext uri="{BB962C8B-B14F-4D97-AF65-F5344CB8AC3E}">
        <p14:creationId xmlns:p14="http://schemas.microsoft.com/office/powerpoint/2010/main" val="204654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9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-62630"/>
            <a:ext cx="381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Décision basée sur le pouvoir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Exemple de dialogue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</p:spTree>
    <p:extLst>
      <p:ext uri="{BB962C8B-B14F-4D97-AF65-F5344CB8AC3E}">
        <p14:creationId xmlns:p14="http://schemas.microsoft.com/office/powerpoint/2010/main" val="442953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Personnalisé 1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00B050"/>
      </a:accent1>
      <a:accent2>
        <a:srgbClr val="EFF4EF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933</Words>
  <Application>Microsoft Office PowerPoint</Application>
  <PresentationFormat>Affichage à l'écran (4:3)</PresentationFormat>
  <Paragraphs>189</Paragraphs>
  <Slides>16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Arial (En-têtes)</vt:lpstr>
      <vt:lpstr>Calibri</vt:lpstr>
      <vt:lpstr>Cambria Math</vt:lpstr>
      <vt:lpstr>Wingdings</vt:lpstr>
      <vt:lpstr>Clarté</vt:lpstr>
      <vt:lpstr>Un modèle computationnel de dominance dans un dialogue de négociation collaborative</vt:lpstr>
      <vt:lpstr>Comment s’effectue la collaboration?</vt:lpstr>
      <vt:lpstr>Comment s’effectue la collaboration?</vt:lpstr>
      <vt:lpstr>Aspects sociaux dans la négociation (Broekens et al, 10)</vt:lpstr>
      <vt:lpstr>Modèle de négociation base sur le pouvoir</vt:lpstr>
      <vt:lpstr>Modèle de négociation basé sur la dominance</vt:lpstr>
      <vt:lpstr>Modèle de négociation basé sur la dominance</vt:lpstr>
      <vt:lpstr>Exemple de dialogue</vt:lpstr>
      <vt:lpstr>Exemple de dialogue</vt:lpstr>
      <vt:lpstr>Exemple de dialogue</vt:lpstr>
      <vt:lpstr>Exemple de dialogue</vt:lpstr>
      <vt:lpstr>Exemple de dialogue</vt:lpstr>
      <vt:lpstr>Exemple de dialogue</vt:lpstr>
      <vt:lpstr>Evaluation du modèle de négociation</vt:lpstr>
      <vt:lpstr>Evaluation du modèle de négociation</vt:lpstr>
      <vt:lpstr>Résultats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experimentateur</dc:creator>
  <cp:lastModifiedBy>Entreprise ZENIKA</cp:lastModifiedBy>
  <cp:revision>183</cp:revision>
  <dcterms:created xsi:type="dcterms:W3CDTF">2017-06-08T07:56:31Z</dcterms:created>
  <dcterms:modified xsi:type="dcterms:W3CDTF">2018-05-29T13:10:32Z</dcterms:modified>
</cp:coreProperties>
</file>