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5" r:id="rId3"/>
    <p:sldId id="289" r:id="rId4"/>
    <p:sldId id="303" r:id="rId5"/>
    <p:sldId id="302" r:id="rId6"/>
    <p:sldId id="276" r:id="rId7"/>
    <p:sldId id="271" r:id="rId8"/>
    <p:sldId id="299" r:id="rId9"/>
    <p:sldId id="277" r:id="rId10"/>
    <p:sldId id="332" r:id="rId11"/>
    <p:sldId id="327" r:id="rId12"/>
    <p:sldId id="297" r:id="rId13"/>
    <p:sldId id="298" r:id="rId14"/>
    <p:sldId id="283" r:id="rId15"/>
    <p:sldId id="272" r:id="rId16"/>
    <p:sldId id="33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pPr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3" y="1772816"/>
            <a:ext cx="7772400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C502B"/>
                </a:solidFill>
                <a:latin typeface="Arial (En-têtes)"/>
                <a:cs typeface="Arial" panose="020B0604020202020204" pitchFamily="34" charset="0"/>
              </a:rPr>
              <a:t>Un modèle computationnel de dominance dans un dialogue de négociation collaborative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9552" y="3394364"/>
            <a:ext cx="6400800" cy="2520280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Présenté par</a:t>
            </a:r>
            <a:r>
              <a:rPr lang="fr-FR" sz="2400" b="1" dirty="0">
                <a:solidFill>
                  <a:prstClr val="black"/>
                </a:solidFill>
              </a:rPr>
              <a:t>: 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0" algn="l">
              <a:lnSpc>
                <a:spcPct val="150000"/>
              </a:lnSpc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(WPI)</a:t>
            </a:r>
            <a:endParaRPr lang="fr-FR" sz="3600" dirty="0">
              <a:solidFill>
                <a:prstClr val="black">
                  <a:tint val="75000"/>
                </a:prstClr>
              </a:solidFill>
              <a:latin typeface="Arial"/>
            </a:endParaRPr>
          </a:p>
          <a:p>
            <a:pPr lvl="1">
              <a:buClr>
                <a:srgbClr val="629DD1"/>
              </a:buClr>
            </a:pPr>
            <a:r>
              <a:rPr lang="fr-FR" sz="2800" b="1" dirty="0">
                <a:solidFill>
                  <a:schemeClr val="tx1"/>
                </a:solidFill>
                <a:latin typeface="Arial"/>
              </a:rPr>
              <a:t>GT ACAI</a:t>
            </a:r>
          </a:p>
          <a:p>
            <a:pPr lvl="1" algn="l">
              <a:buClr>
                <a:srgbClr val="629DD1"/>
              </a:buClr>
            </a:pPr>
            <a:endParaRPr lang="fr-FR" sz="40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1:Exigences et concessions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DBE37C-34B1-472B-BC89-A9784C2FE7EE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5396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2:  </a:t>
            </a:r>
            <a:r>
              <a:rPr lang="en-US" sz="2000" dirty="0" err="1"/>
              <a:t>soi</a:t>
            </a:r>
            <a:r>
              <a:rPr lang="en-US" sz="2000" dirty="0"/>
              <a:t> vs autrui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E6B53F-F791-4D08-A393-B317C6E0610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6176" y="908720"/>
            <a:ext cx="2768473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4F8930-4317-475D-BFC8-77A506F37D34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11FF9A-6246-4201-B320-C7F1396E3B0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13362-0639-4B20-94E3-C4414A794780}"/>
              </a:ext>
            </a:extLst>
          </p:cNvPr>
          <p:cNvSpPr/>
          <p:nvPr/>
        </p:nvSpPr>
        <p:spPr>
          <a:xfrm>
            <a:off x="6051999" y="908720"/>
            <a:ext cx="2984497" cy="9361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276872"/>
            <a:ext cx="7848872" cy="3940696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Hypothèses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H1: </a:t>
            </a:r>
            <a:r>
              <a:rPr lang="fr-FR" dirty="0"/>
              <a:t>L'agent dominant sera plus fortement perçu comme étant égocentrique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H2: </a:t>
            </a:r>
            <a:r>
              <a:rPr lang="fr-FR" dirty="0"/>
              <a:t>L'agent dominant sera plus fortement perçu comme exigeant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H3: </a:t>
            </a:r>
            <a:r>
              <a:rPr lang="fr-FR" dirty="0"/>
              <a:t>L'agent dominant sera plus fortement perçu comme faisant des concessions plus importantes que l'agent soumis</a:t>
            </a:r>
          </a:p>
          <a:p>
            <a:pPr lvl="1"/>
            <a:endParaRPr lang="fr-FR" dirty="0">
              <a:solidFill>
                <a:srgbClr val="19A95A"/>
              </a:solidFill>
            </a:endParaRPr>
          </a:p>
          <a:p>
            <a:pPr lvl="1"/>
            <a:r>
              <a:rPr lang="fr-FR" dirty="0">
                <a:solidFill>
                  <a:schemeClr val="accent1"/>
                </a:solidFill>
              </a:rPr>
              <a:t>H4: </a:t>
            </a:r>
            <a:r>
              <a:rPr lang="fr-FR" dirty="0"/>
              <a:t>L'agent  dominant sera plus fortement perçu comme prenant le contrôle de la négociation que l'agent soumis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du </a:t>
            </a:r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prstClr val="black"/>
                </a:solidFill>
              </a:rPr>
              <a:t>Evaluer la perception des comportements de pouvoir</a:t>
            </a:r>
            <a:endParaRPr lang="fr-FR" sz="2600"/>
          </a:p>
        </p:txBody>
      </p:sp>
      <p:sp>
        <p:nvSpPr>
          <p:cNvPr id="6" name="Flèche droite 5"/>
          <p:cNvSpPr/>
          <p:nvPr/>
        </p:nvSpPr>
        <p:spPr>
          <a:xfrm>
            <a:off x="91386" y="2646149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2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9229" y="5733256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3</a:t>
            </a:r>
          </a:p>
        </p:txBody>
      </p:sp>
      <p:sp>
        <p:nvSpPr>
          <p:cNvPr id="7" name="Accolade ouvrante 6"/>
          <p:cNvSpPr/>
          <p:nvPr/>
        </p:nvSpPr>
        <p:spPr>
          <a:xfrm>
            <a:off x="1147773" y="3717032"/>
            <a:ext cx="255875" cy="1687655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dk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59229" y="4236823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87" y="4313045"/>
            <a:ext cx="8988425" cy="1951965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FFC000"/>
              </a:buClr>
            </a:pPr>
            <a:r>
              <a:rPr lang="fr-FR" sz="2400" b="1" dirty="0"/>
              <a:t>  Etude inter-sujets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dominant suivi de l’agent soumis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soumis suivi de l’agent dominant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marL="274320" lvl="1" indent="0" algn="ctr">
              <a:buClr>
                <a:srgbClr val="FFC000"/>
              </a:buClr>
              <a:buNone/>
            </a:pPr>
            <a:r>
              <a:rPr lang="fr-FR" sz="2400" b="1" dirty="0"/>
              <a:t>40 participants au total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du modèle de négociation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7975" y="1512278"/>
            <a:ext cx="8220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 Interaction: Négociation pour le choix d’un restaurant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Critères = { Cuisine, Prix, Ambiance, Localisation}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Choix à partir de 420 restaurants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Initialisation des agents négociateurs</a:t>
            </a: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Bob </a:t>
            </a:r>
            <a:r>
              <a:rPr lang="fr-FR" sz="2000" dirty="0"/>
              <a:t>: Agent dominant (</a:t>
            </a:r>
            <a:r>
              <a:rPr lang="fr-FR" sz="2000" dirty="0" err="1"/>
              <a:t>pow</a:t>
            </a:r>
            <a:r>
              <a:rPr lang="fr-FR" sz="2000" dirty="0"/>
              <a:t> =0.8)</a:t>
            </a:r>
          </a:p>
          <a:p>
            <a:pPr lvl="1">
              <a:buClr>
                <a:srgbClr val="FFC000"/>
              </a:buClr>
            </a:pP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Arthur </a:t>
            </a:r>
            <a:r>
              <a:rPr lang="fr-FR" sz="2000" dirty="0"/>
              <a:t>: Agent soumis (</a:t>
            </a:r>
            <a:r>
              <a:rPr lang="fr-FR" sz="2000" dirty="0" err="1"/>
              <a:t>pow</a:t>
            </a:r>
            <a:r>
              <a:rPr lang="fr-FR" sz="2000" dirty="0"/>
              <a:t> = 0.4)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51520" y="369278"/>
            <a:ext cx="871296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Résultats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E64278-ACA0-4B50-A242-AB486E1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comportements de Bob Vs Arthur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31D4C6-DB02-45C3-9002-05FAB163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7092280" cy="42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869160"/>
            <a:ext cx="7570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collaborative:</a:t>
            </a:r>
          </a:p>
          <a:p>
            <a:r>
              <a:rPr lang="fr-FR" sz="2400" dirty="0"/>
              <a:t>Trouver le moyen de  maximiser le gain des </a:t>
            </a:r>
            <a:r>
              <a:rPr lang="fr-FR" sz="2400" b="1" dirty="0"/>
              <a:t>deux</a:t>
            </a:r>
            <a:r>
              <a:rPr lang="fr-FR" sz="2400" dirty="0"/>
              <a:t> camps comme un groupe, au lieu de maximiser le gain d’un </a:t>
            </a:r>
            <a:r>
              <a:rPr lang="fr-FR" sz="2400" b="1" dirty="0"/>
              <a:t>parti </a:t>
            </a:r>
            <a:r>
              <a:rPr lang="fr-FR" dirty="0"/>
              <a:t> (Chu-</a:t>
            </a:r>
            <a:r>
              <a:rPr lang="fr-FR" dirty="0" err="1"/>
              <a:t>Caroll</a:t>
            </a:r>
            <a:r>
              <a:rPr lang="fr-FR" dirty="0"/>
              <a:t>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904654" cy="4887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7" y="1772816"/>
            <a:ext cx="59046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Dominance</a:t>
            </a:r>
            <a:endParaRPr lang="fr-FR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Actes de communications par lesquels le pouvoir est exprimé </a:t>
            </a:r>
            <a:r>
              <a:rPr lang="fr-FR" i="1" dirty="0"/>
              <a:t>(</a:t>
            </a:r>
            <a:r>
              <a:rPr lang="fr-FR" i="1" dirty="0" err="1"/>
              <a:t>Burgoon</a:t>
            </a:r>
            <a:r>
              <a:rPr lang="fr-FR" i="1" dirty="0"/>
              <a:t> &amp; Dunbar 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400" b="1" i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b="1" i="1" dirty="0">
                <a:solidFill>
                  <a:schemeClr val="accent3"/>
                </a:solidFill>
              </a:rPr>
              <a:t>Pouvoir</a:t>
            </a:r>
            <a:r>
              <a:rPr lang="fr-FR" sz="2000" b="1" i="1" dirty="0">
                <a:solidFill>
                  <a:schemeClr val="accent3"/>
                </a:solidFill>
              </a:rPr>
              <a:t> </a:t>
            </a:r>
            <a:r>
              <a:rPr lang="fr-FR" sz="2400" i="1" dirty="0"/>
              <a:t>Capacité d’influencer les comportements d’autrui</a:t>
            </a:r>
          </a:p>
          <a:p>
            <a:pPr lvl="1"/>
            <a:r>
              <a:rPr lang="fr-FR" sz="2400" i="1" dirty="0"/>
              <a:t>	</a:t>
            </a:r>
            <a:r>
              <a:rPr lang="fr-FR" sz="2000" i="1" dirty="0"/>
              <a:t>(</a:t>
            </a:r>
            <a:r>
              <a:rPr lang="fr-FR" sz="2000" i="1" dirty="0" err="1"/>
              <a:t>Burgoon</a:t>
            </a:r>
            <a:r>
              <a:rPr lang="fr-FR" sz="2000" i="1" dirty="0"/>
              <a:t> et al 98)</a:t>
            </a:r>
          </a:p>
          <a:p>
            <a:pPr lvl="1"/>
            <a:endParaRPr lang="fr-FR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prstClr val="black"/>
                </a:solidFill>
              </a:rPr>
              <a:t>Les tentatives de contrôle exprimés par un individu sont acceptées par le partenaire d’interaction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</a:rPr>
              <a:t>   </a:t>
            </a:r>
            <a:r>
              <a:rPr lang="fr-FR" i="1" dirty="0">
                <a:solidFill>
                  <a:prstClr val="black"/>
                </a:solidFill>
              </a:rPr>
              <a:t>(</a:t>
            </a:r>
            <a:r>
              <a:rPr lang="fr-FR" i="1" dirty="0" err="1">
                <a:solidFill>
                  <a:prstClr val="black"/>
                </a:solidFill>
              </a:rPr>
              <a:t>Burgoon</a:t>
            </a:r>
            <a:r>
              <a:rPr lang="fr-FR" i="1" dirty="0">
                <a:solidFill>
                  <a:prstClr val="black"/>
                </a:solidFill>
              </a:rPr>
              <a:t> &amp; Dunbar 98)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67" y="2564904"/>
            <a:ext cx="28308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Principe 1: Exigences et concessions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fr-FR" sz="2000" dirty="0"/>
              <a:t>Dominance associée à un haut niveau d’exigence dans la négociation et un manque </a:t>
            </a:r>
            <a:r>
              <a:rPr lang="fr-FR" sz="2000"/>
              <a:t>de concessions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440864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Principe 2: </a:t>
            </a:r>
            <a:r>
              <a:rPr lang="en-US" sz="2200" b="1" dirty="0" err="1">
                <a:solidFill>
                  <a:prstClr val="black"/>
                </a:solidFill>
              </a:rPr>
              <a:t>Soi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i="1" dirty="0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autrui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1900" dirty="0">
                <a:solidFill>
                  <a:prstClr val="black"/>
                </a:solidFill>
              </a:rPr>
              <a:t>Individu dominant est centré sur soi et prend peu en considération l’autre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Principe 3: </a:t>
            </a:r>
            <a:r>
              <a:rPr lang="fr-FR" sz="2200" b="1" dirty="0">
                <a:solidFill>
                  <a:prstClr val="black"/>
                </a:solidFill>
              </a:rPr>
              <a:t>Mener</a:t>
            </a:r>
            <a:r>
              <a:rPr lang="en-US" sz="2200" b="1" dirty="0">
                <a:solidFill>
                  <a:prstClr val="black"/>
                </a:solidFill>
              </a:rPr>
              <a:t> la </a:t>
            </a:r>
            <a:r>
              <a:rPr lang="en-US" sz="2200" b="1" dirty="0" err="1">
                <a:solidFill>
                  <a:prstClr val="black"/>
                </a:solidFill>
              </a:rPr>
              <a:t>négociation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Engager la négociation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Contrôler le cours de la négociation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8435280" cy="41764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9364" y="2821273"/>
            <a:ext cx="3869167" cy="151809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tx1"/>
                </a:solidFill>
              </a:rPr>
              <a:t>Pow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918" y="4482011"/>
            <a:ext cx="3884058" cy="175530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739" y="2811328"/>
            <a:ext cx="3729635" cy="341603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Décision basée sur la dominance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19A95A"/>
                </a:solidFill>
              </a:rPr>
              <a:t>(P1, P2)</a:t>
            </a: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 choix de l’énoncé </a:t>
            </a:r>
            <a:r>
              <a:rPr lang="fr-FR" sz="2400" b="1" dirty="0">
                <a:solidFill>
                  <a:srgbClr val="19A95A"/>
                </a:solidFill>
              </a:rPr>
              <a:t>(P3)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894124"/>
            <a:ext cx="4097011" cy="5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Architecture du modèle</a:t>
            </a:r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Communication : Actes de dialogues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348880"/>
            <a:ext cx="3725269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7" y="2348880"/>
            <a:ext cx="3744416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6617" y="2348880"/>
            <a:ext cx="3816424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6617" y="2348880"/>
            <a:ext cx="3816424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 des préférences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44008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-6263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EFF4E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933</Words>
  <Application>Microsoft Office PowerPoint</Application>
  <PresentationFormat>Affichage à l'écran (4:3)</PresentationFormat>
  <Paragraphs>189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(En-têtes)</vt:lpstr>
      <vt:lpstr>Calibri</vt:lpstr>
      <vt:lpstr>Cambria Math</vt:lpstr>
      <vt:lpstr>Wingdings</vt:lpstr>
      <vt:lpstr>Clarté</vt:lpstr>
      <vt:lpstr>Un modèle computationnel de dominance dans un dialogue de négociation collaborative</vt:lpstr>
      <vt:lpstr>Comment s’effectue la collaboration?</vt:lpstr>
      <vt:lpstr>Comment s’effectue la collaboration?</vt:lpstr>
      <vt:lpstr>Aspects sociaux dans la négociation (Broekens et al, 10)</vt:lpstr>
      <vt:lpstr>Modèle de négociation base sur le pouvoir</vt:lpstr>
      <vt:lpstr>Modèle de négociation basé sur la dominance</vt:lpstr>
      <vt:lpstr>Modèle de négociation basé sur la dominance</vt:lpstr>
      <vt:lpstr>Exemple de dialogue</vt:lpstr>
      <vt:lpstr>Exemple de dialogue</vt:lpstr>
      <vt:lpstr>Exemple de dialogue</vt:lpstr>
      <vt:lpstr>Exemple de dialogue</vt:lpstr>
      <vt:lpstr>Exemple de dialogue</vt:lpstr>
      <vt:lpstr>Exemple de dialogue</vt:lpstr>
      <vt:lpstr>Evaluation du modèle de négociation</vt:lpstr>
      <vt:lpstr>Evaluation du modèle de négociation</vt:lpstr>
      <vt:lpstr>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183</cp:revision>
  <dcterms:created xsi:type="dcterms:W3CDTF">2017-06-08T07:56:31Z</dcterms:created>
  <dcterms:modified xsi:type="dcterms:W3CDTF">2018-05-29T13:10:42Z</dcterms:modified>
</cp:coreProperties>
</file>