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310" r:id="rId3"/>
    <p:sldId id="316" r:id="rId4"/>
    <p:sldId id="289" r:id="rId5"/>
    <p:sldId id="319" r:id="rId6"/>
    <p:sldId id="261" r:id="rId7"/>
    <p:sldId id="328" r:id="rId8"/>
    <p:sldId id="303" r:id="rId9"/>
    <p:sldId id="313" r:id="rId10"/>
    <p:sldId id="314" r:id="rId11"/>
    <p:sldId id="329" r:id="rId12"/>
    <p:sldId id="302" r:id="rId13"/>
    <p:sldId id="322" r:id="rId14"/>
    <p:sldId id="323" r:id="rId15"/>
    <p:sldId id="324" r:id="rId16"/>
    <p:sldId id="277" r:id="rId17"/>
    <p:sldId id="299" r:id="rId18"/>
    <p:sldId id="327" r:id="rId19"/>
    <p:sldId id="297" r:id="rId20"/>
    <p:sldId id="298" r:id="rId21"/>
    <p:sldId id="330" r:id="rId22"/>
    <p:sldId id="283" r:id="rId23"/>
    <p:sldId id="272" r:id="rId24"/>
    <p:sldId id="331" r:id="rId25"/>
    <p:sldId id="286" r:id="rId26"/>
    <p:sldId id="300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5" autoAdjust="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b="1" dirty="0"/>
              <a:t>talk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about the impact of power in collaborative </a:t>
            </a:r>
            <a:r>
              <a:rPr lang="fr-FR" baseline="0" dirty="0" err="1"/>
              <a:t>negotiation</a:t>
            </a:r>
            <a:r>
              <a:rPr lang="fr-FR" baseline="0" dirty="0"/>
              <a:t> dialogues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54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06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458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07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</a:rPr>
              <a:t>+ </a:t>
            </a:r>
            <a:r>
              <a:rPr lang="en-US" dirty="0">
                <a:solidFill>
                  <a:prstClr val="black"/>
                </a:solidFill>
              </a:rPr>
              <a:t>The higher </a:t>
            </a:r>
            <a:r>
              <a:rPr lang="en-US" b="1" i="1" dirty="0">
                <a:solidFill>
                  <a:prstClr val="black"/>
                </a:solidFill>
              </a:rPr>
              <a:t>self(t)</a:t>
            </a:r>
            <a:r>
              <a:rPr lang="en-US" dirty="0">
                <a:solidFill>
                  <a:prstClr val="black"/>
                </a:solidFill>
              </a:rPr>
              <a:t> is, the more an agent gives </a:t>
            </a:r>
            <a:r>
              <a:rPr lang="en-US" b="1" dirty="0">
                <a:solidFill>
                  <a:prstClr val="black"/>
                </a:solidFill>
              </a:rPr>
              <a:t>weight</a:t>
            </a:r>
            <a:r>
              <a:rPr lang="en-US" dirty="0">
                <a:solidFill>
                  <a:prstClr val="black"/>
                </a:solidFill>
              </a:rPr>
              <a:t> to its preferences</a:t>
            </a:r>
            <a:endParaRPr lang="en-US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763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89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33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08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Raise of popularity in different fields </a:t>
            </a:r>
          </a:p>
          <a:p>
            <a:r>
              <a:rPr lang="en-US" b="1" dirty="0"/>
              <a:t>Playing different roles</a:t>
            </a:r>
            <a:r>
              <a:rPr lang="en-US" b="1" baseline="0" dirty="0"/>
              <a:t> </a:t>
            </a:r>
            <a:r>
              <a:rPr lang="en-US" dirty="0"/>
              <a:t>as companion</a:t>
            </a:r>
            <a:r>
              <a:rPr lang="en-US" baseline="0" dirty="0"/>
              <a:t> tutor or collaborator</a:t>
            </a:r>
          </a:p>
          <a:p>
            <a:r>
              <a:rPr lang="en-US" baseline="0" dirty="0"/>
              <a:t>During </a:t>
            </a:r>
            <a:r>
              <a:rPr lang="en-US" b="1" baseline="0" dirty="0"/>
              <a:t>the interaction </a:t>
            </a:r>
            <a:r>
              <a:rPr lang="en-US" baseline="0" dirty="0"/>
              <a:t>Agent able to express and understand </a:t>
            </a:r>
            <a:r>
              <a:rPr lang="en-US" b="1" baseline="0" dirty="0"/>
              <a:t>social behaviors</a:t>
            </a:r>
          </a:p>
          <a:p>
            <a:r>
              <a:rPr lang="en-US" baseline="0" dirty="0"/>
              <a:t>An other </a:t>
            </a:r>
            <a:r>
              <a:rPr lang="en-US" b="1" baseline="0" dirty="0"/>
              <a:t>important</a:t>
            </a:r>
            <a:r>
              <a:rPr lang="en-US" baseline="0" dirty="0"/>
              <a:t> aspect in the </a:t>
            </a:r>
            <a:r>
              <a:rPr lang="en-US" baseline="0" dirty="0" err="1"/>
              <a:t>intercation</a:t>
            </a:r>
            <a:r>
              <a:rPr lang="en-US" baseline="0" dirty="0"/>
              <a:t> is the </a:t>
            </a:r>
            <a:r>
              <a:rPr lang="en-US" b="1" baseline="0" dirty="0"/>
              <a:t>collaboration</a:t>
            </a:r>
          </a:p>
          <a:p>
            <a:r>
              <a:rPr lang="en-US" b="1" baseline="0" dirty="0"/>
              <a:t>Our goal to enhance the social abilities the  context of collaboration </a:t>
            </a:r>
          </a:p>
          <a:p>
            <a:r>
              <a:rPr lang="en-US" b="1" baseline="0" dirty="0"/>
              <a:t>We focus on the verbal behaviors and more </a:t>
            </a:r>
            <a:r>
              <a:rPr lang="en-US" b="1" baseline="0" dirty="0" err="1"/>
              <a:t>precisly</a:t>
            </a:r>
            <a:r>
              <a:rPr lang="en-US" b="1" baseline="0" dirty="0"/>
              <a:t> on the dialogue strategy</a:t>
            </a:r>
          </a:p>
          <a:p>
            <a:r>
              <a:rPr lang="en-US" b="1" baseline="0" dirty="0"/>
              <a:t>Share goal or task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0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Resort</a:t>
            </a:r>
            <a:r>
              <a:rPr lang="fr-FR" dirty="0"/>
              <a:t> on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expretise</a:t>
            </a:r>
            <a:r>
              <a:rPr lang="fr-FR" dirty="0"/>
              <a:t> or </a:t>
            </a:r>
            <a:r>
              <a:rPr lang="fr-FR" dirty="0" err="1"/>
              <a:t>preferences</a:t>
            </a:r>
            <a:r>
              <a:rPr lang="fr-FR" dirty="0"/>
              <a:t> in </a:t>
            </a:r>
            <a:r>
              <a:rPr lang="fr-FR" dirty="0" err="1"/>
              <a:t>achieving</a:t>
            </a:r>
            <a:r>
              <a:rPr lang="fr-FR" dirty="0"/>
              <a:t> the goal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In addition, </a:t>
            </a:r>
            <a:r>
              <a:rPr lang="fr-FR" dirty="0" err="1"/>
              <a:t>research</a:t>
            </a:r>
            <a:r>
              <a:rPr lang="fr-FR" baseline="0" dirty="0"/>
              <a:t> in social </a:t>
            </a:r>
            <a:r>
              <a:rPr lang="fr-FR" baseline="0" dirty="0" err="1"/>
              <a:t>psycology</a:t>
            </a:r>
            <a:r>
              <a:rPr lang="fr-FR" baseline="0" dirty="0"/>
              <a:t> </a:t>
            </a:r>
            <a:r>
              <a:rPr lang="fr-FR" baseline="0" dirty="0" err="1"/>
              <a:t>showed</a:t>
            </a:r>
            <a:r>
              <a:rPr lang="fr-FR" baseline="0" dirty="0"/>
              <a:t> the </a:t>
            </a:r>
            <a:r>
              <a:rPr lang="fr-FR" baseline="0" dirty="0" err="1"/>
              <a:t>the</a:t>
            </a:r>
            <a:r>
              <a:rPr lang="fr-FR" baseline="0" dirty="0"/>
              <a:t> social </a:t>
            </a:r>
            <a:r>
              <a:rPr lang="fr-FR" baseline="0" dirty="0" err="1"/>
              <a:t>relationship</a:t>
            </a:r>
            <a:r>
              <a:rPr lang="fr-FR" baseline="0" dirty="0"/>
              <a:t> affect the </a:t>
            </a:r>
            <a:r>
              <a:rPr lang="fr-FR" baseline="0" dirty="0" err="1"/>
              <a:t>interlocutors</a:t>
            </a:r>
            <a:r>
              <a:rPr lang="fr-FR" baseline="0" dirty="0"/>
              <a:t>  </a:t>
            </a:r>
            <a:r>
              <a:rPr lang="fr-FR" baseline="0" dirty="0" err="1"/>
              <a:t>negotiation</a:t>
            </a:r>
            <a:r>
              <a:rPr lang="fr-FR" baseline="0" dirty="0"/>
              <a:t> </a:t>
            </a:r>
            <a:r>
              <a:rPr lang="fr-FR" baseline="0" dirty="0" err="1"/>
              <a:t>strategy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8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In addition, several researches have already proven that emotions affect our way to negotiate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Dominance is among the fundamental dimensions of interpersonal relations ships which was widely studied in social psychology and communication  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3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94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24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72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t>29/05/2018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t>29/05/2018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t>29/05/2018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2" y="1772816"/>
            <a:ext cx="8040845" cy="1470025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  <a:t>Un modèle de négociation collaborative basé sur la</a:t>
            </a:r>
            <a:br>
              <a:rPr lang="fr-FR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</a:br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  <a:t>relation de pouvoir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4255401"/>
            <a:ext cx="6400800" cy="1368152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prstClr val="black"/>
                </a:solidFill>
              </a:rPr>
              <a:t>Lydia OULD OUALI </a:t>
            </a:r>
            <a:r>
              <a:rPr lang="fr-FR" dirty="0">
                <a:solidFill>
                  <a:prstClr val="black"/>
                </a:solidFill>
              </a:rPr>
              <a:t>(LIMSI-CNRS / UPSUD) </a:t>
            </a:r>
            <a:endParaRPr lang="fr-FR" sz="2400" dirty="0">
              <a:solidFill>
                <a:prstClr val="black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(CS / WPI)</a:t>
            </a:r>
            <a:endParaRPr lang="fr-FR" sz="4000" b="1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5C60904-3E43-4D00-A403-14829C9BA3A8}"/>
              </a:ext>
            </a:extLst>
          </p:cNvPr>
          <p:cNvSpPr txBox="1"/>
          <p:nvPr/>
        </p:nvSpPr>
        <p:spPr>
          <a:xfrm>
            <a:off x="3851920" y="3501008"/>
            <a:ext cx="188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WACAI 18</a:t>
            </a:r>
          </a:p>
        </p:txBody>
      </p:sp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Modèle de négociation sur les préférences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50038" y="3005282"/>
            <a:ext cx="3844262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02502" y="3803474"/>
            <a:ext cx="2356697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Préférences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02504" y="4281424"/>
            <a:ext cx="2356696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err="1"/>
              <a:t>Préférence</a:t>
            </a:r>
            <a:r>
              <a:rPr lang="en-US" dirty="0"/>
              <a:t> de </a:t>
            </a:r>
            <a:r>
              <a:rPr lang="en-US" dirty="0" err="1"/>
              <a:t>l’autre</a:t>
            </a:r>
            <a:endParaRPr lang="en-US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01926" y="4715852"/>
            <a:ext cx="2348112" cy="445846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Propositions</a:t>
            </a:r>
            <a:r>
              <a:rPr lang="en-US" dirty="0"/>
              <a:t> </a:t>
            </a:r>
            <a:r>
              <a:rPr lang="en-US" dirty="0" err="1"/>
              <a:t>exprimées</a:t>
            </a:r>
            <a:endParaRPr lang="en-US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3589667" y="3088670"/>
            <a:ext cx="2407976" cy="2751991"/>
            <a:chOff x="4127559" y="1475139"/>
            <a:chExt cx="2407976" cy="2751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4139952" y="1475139"/>
              <a:ext cx="2395583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/>
                <a:t>Négocier</a:t>
              </a:r>
              <a:endParaRPr lang="en-US" sz="2000" b="1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4127559" y="1918806"/>
              <a:ext cx="2407976" cy="23083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>
                  <a:solidFill>
                    <a:prstClr val="black"/>
                  </a:solidFill>
                </a:rPr>
                <a:t>Faire une proposition</a:t>
              </a:r>
            </a:p>
            <a:p>
              <a:pPr lvl="1"/>
              <a:r>
                <a:rPr lang="fr-FR" b="1" dirty="0">
                  <a:solidFill>
                    <a:prstClr val="black"/>
                  </a:solidFill>
                </a:rPr>
                <a:t>Propose(X)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>
                  <a:solidFill>
                    <a:prstClr val="black"/>
                  </a:solidFill>
                </a:rPr>
                <a:t>Rejeter</a:t>
              </a:r>
            </a:p>
            <a:p>
              <a:pPr lvl="1"/>
              <a:r>
                <a:rPr lang="en-US" b="1" dirty="0">
                  <a:solidFill>
                    <a:prstClr val="black"/>
                  </a:solidFill>
                </a:rPr>
                <a:t>Reject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>
                  <a:solidFill>
                    <a:prstClr val="black"/>
                  </a:solidFill>
                </a:rPr>
                <a:t>Accepter</a:t>
              </a:r>
            </a:p>
            <a:p>
              <a:pPr lvl="1"/>
              <a:r>
                <a:rPr lang="fr-FR" b="1" dirty="0" err="1">
                  <a:solidFill>
                    <a:prstClr val="black"/>
                  </a:solidFill>
                </a:rPr>
                <a:t>Accept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45CBD4C-02A4-49D0-A86D-41CBBF812EEF}"/>
              </a:ext>
            </a:extLst>
          </p:cNvPr>
          <p:cNvSpPr txBox="1"/>
          <p:nvPr/>
        </p:nvSpPr>
        <p:spPr>
          <a:xfrm>
            <a:off x="-21152" y="6254642"/>
            <a:ext cx="55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Ouvertes,  </a:t>
            </a:r>
            <a:r>
              <a:rPr lang="fr-FR" sz="2000" b="1" dirty="0"/>
              <a:t>T : </a:t>
            </a:r>
            <a:r>
              <a:rPr lang="fr-FR" sz="2000" dirty="0"/>
              <a:t>Acceptées,  </a:t>
            </a:r>
            <a:r>
              <a:rPr lang="fr-FR" sz="2000" b="1" dirty="0"/>
              <a:t>R :</a:t>
            </a:r>
            <a:r>
              <a:rPr lang="fr-FR" sz="2000" dirty="0"/>
              <a:t> Rejetées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B04511-0B48-468D-8610-00249895752A}"/>
              </a:ext>
            </a:extLst>
          </p:cNvPr>
          <p:cNvSpPr/>
          <p:nvPr/>
        </p:nvSpPr>
        <p:spPr>
          <a:xfrm>
            <a:off x="50856" y="6254642"/>
            <a:ext cx="4881184" cy="463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cxnSpLocks/>
            <a:stCxn id="22" idx="2"/>
          </p:cNvCxnSpPr>
          <p:nvPr/>
        </p:nvCxnSpPr>
        <p:spPr>
          <a:xfrm>
            <a:off x="1475982" y="5161698"/>
            <a:ext cx="14516" cy="1092944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0" y="2183995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02503" y="2062359"/>
            <a:ext cx="2356697" cy="3166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4" y="3296632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79078" y="0"/>
            <a:ext cx="334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computationnel</a:t>
            </a:r>
          </a:p>
        </p:txBody>
      </p:sp>
    </p:spTree>
    <p:extLst>
      <p:ext uri="{BB962C8B-B14F-4D97-AF65-F5344CB8AC3E}">
        <p14:creationId xmlns:p14="http://schemas.microsoft.com/office/powerpoint/2010/main" val="295225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Contexte et état de l’art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Modèle de négociation collaborative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Négociation basée sur le pouvoir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Comportements liés au pouvoir en psychologie sociale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Modèle computationnel de décision basé sur le pouvoir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Évaluation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Conclusion et travaux futurs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02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Modèle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négociation</a:t>
            </a:r>
            <a:r>
              <a:rPr lang="en-US" dirty="0">
                <a:solidFill>
                  <a:srgbClr val="FFC000"/>
                </a:solidFill>
              </a:rPr>
              <a:t> base sur le </a:t>
            </a:r>
            <a:r>
              <a:rPr lang="en-US" dirty="0" err="1">
                <a:solidFill>
                  <a:srgbClr val="FFC000"/>
                </a:solidFill>
              </a:rPr>
              <a:t>pouvoir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626" y="1916832"/>
            <a:ext cx="8934870" cy="129614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Principe 1: Exigences et concessions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fr-FR" sz="2000" dirty="0"/>
              <a:t>Dominance associée à un haut niveau d’exigence dans la négociation et un manque </a:t>
            </a:r>
            <a:r>
              <a:rPr lang="fr-FR" sz="2000"/>
              <a:t>de concessions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Décision basée sur le pouvoir</a:t>
            </a:r>
          </a:p>
        </p:txBody>
      </p:sp>
      <p:pic>
        <p:nvPicPr>
          <p:cNvPr id="2054" name="Picture 6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2440864"/>
            <a:ext cx="2945904" cy="29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560" y="3432116"/>
            <a:ext cx="6159623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Principe 2: </a:t>
            </a:r>
            <a:r>
              <a:rPr lang="en-US" sz="2200" b="1" dirty="0" err="1">
                <a:solidFill>
                  <a:prstClr val="black"/>
                </a:solidFill>
              </a:rPr>
              <a:t>Soi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200" b="1" i="1" dirty="0">
                <a:solidFill>
                  <a:prstClr val="black"/>
                </a:solidFill>
              </a:rPr>
              <a:t>vs</a:t>
            </a:r>
            <a:r>
              <a:rPr lang="en-US" sz="2200" b="1" dirty="0">
                <a:solidFill>
                  <a:prstClr val="black"/>
                </a:solidFill>
              </a:rPr>
              <a:t> autrui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Fiske 93, </a:t>
            </a:r>
            <a:r>
              <a:rPr lang="en-US" sz="2000" i="1" dirty="0" err="1">
                <a:solidFill>
                  <a:prstClr val="black"/>
                </a:solidFill>
              </a:rPr>
              <a:t>DeDreu</a:t>
            </a:r>
            <a:r>
              <a:rPr lang="en-US" sz="2000" i="1" dirty="0">
                <a:solidFill>
                  <a:prstClr val="black"/>
                </a:solidFill>
              </a:rPr>
              <a:t> et al 95</a:t>
            </a:r>
            <a:r>
              <a:rPr lang="en-US" sz="2200" i="1" dirty="0">
                <a:solidFill>
                  <a:prstClr val="black"/>
                </a:solidFill>
              </a:rPr>
              <a:t>)</a:t>
            </a:r>
            <a:endParaRPr lang="en-US" sz="22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1900" dirty="0">
                <a:solidFill>
                  <a:prstClr val="black"/>
                </a:solidFill>
              </a:rPr>
              <a:t>Individu dominant est centré sur soi et prend peu en considération l’autre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560" y="5294784"/>
            <a:ext cx="8817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/>
              <a:t>Principe 3: </a:t>
            </a:r>
            <a:r>
              <a:rPr lang="fr-FR" sz="2200" b="1" dirty="0">
                <a:solidFill>
                  <a:prstClr val="black"/>
                </a:solidFill>
              </a:rPr>
              <a:t>Mener</a:t>
            </a:r>
            <a:r>
              <a:rPr lang="en-US" sz="2200" b="1" dirty="0">
                <a:solidFill>
                  <a:prstClr val="black"/>
                </a:solidFill>
              </a:rPr>
              <a:t> la </a:t>
            </a:r>
            <a:r>
              <a:rPr lang="en-US" sz="2200" b="1" dirty="0" err="1">
                <a:solidFill>
                  <a:prstClr val="black"/>
                </a:solidFill>
              </a:rPr>
              <a:t>négociation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000" i="1" dirty="0" err="1">
                <a:solidFill>
                  <a:prstClr val="black"/>
                </a:solidFill>
              </a:rPr>
              <a:t>Dedreu,VanKleef</a:t>
            </a:r>
            <a:r>
              <a:rPr lang="en-US" sz="2000" i="1" dirty="0">
                <a:solidFill>
                  <a:prstClr val="black"/>
                </a:solidFill>
              </a:rPr>
              <a:t>, 04</a:t>
            </a:r>
            <a:r>
              <a:rPr lang="en-US" sz="2400" i="1" dirty="0">
                <a:solidFill>
                  <a:prstClr val="black"/>
                </a:solidFill>
              </a:rPr>
              <a:t>)</a:t>
            </a:r>
            <a:endParaRPr lang="en-US" sz="24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Engager la négociation</a:t>
            </a: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Contrôler le cours de la négociation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fr-FR" sz="2200" i="1" u="sng" dirty="0">
                <a:solidFill>
                  <a:schemeClr val="tx1"/>
                </a:solidFill>
              </a:rPr>
              <a:t>Principe 1: Le pouvoir est associé à un niveau de levé et à un faible niveau de concessions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9856" y="2564904"/>
            <a:ext cx="867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/>
              <a:t>Implémentation: </a:t>
            </a:r>
            <a:r>
              <a:rPr lang="fr-FR" sz="2400" dirty="0"/>
              <a:t> Conditions pour accepter une proposition</a:t>
            </a:r>
            <a:endParaRPr lang="fr-FR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77302" y="3390836"/>
            <a:ext cx="4502649" cy="12623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Concessions</a:t>
            </a:r>
          </a:p>
          <a:p>
            <a:r>
              <a:rPr lang="fr-FR" sz="2000" dirty="0">
                <a:solidFill>
                  <a:schemeClr val="tx1"/>
                </a:solidFill>
              </a:rPr>
              <a:t>        - </a:t>
            </a:r>
            <a:r>
              <a:rPr lang="fr-FR" sz="2000" dirty="0" err="1">
                <a:solidFill>
                  <a:schemeClr val="tx1"/>
                </a:solidFill>
              </a:rPr>
              <a:t>pow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⇾ </a:t>
            </a:r>
            <a:r>
              <a:rPr lang="fr-FR" sz="2000" b="1" dirty="0">
                <a:solidFill>
                  <a:schemeClr val="tx1"/>
                </a:solidFill>
              </a:rPr>
              <a:t>self(t)</a:t>
            </a:r>
          </a:p>
          <a:p>
            <a:r>
              <a:rPr lang="fr-FR" sz="2000" dirty="0">
                <a:solidFill>
                  <a:schemeClr val="tx1"/>
                </a:solidFill>
              </a:rPr>
              <a:t>        - Self décroît dans le temps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4961218" y="3688568"/>
            <a:ext cx="3868857" cy="2238915"/>
            <a:chOff x="4961218" y="3688568"/>
            <a:chExt cx="3868857" cy="2238915"/>
          </a:xfrm>
        </p:grpSpPr>
        <p:pic>
          <p:nvPicPr>
            <p:cNvPr id="10" name="Picture 3" descr="E:\presentation\sv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218" y="3688568"/>
              <a:ext cx="3859254" cy="22389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7748430" y="3688568"/>
              <a:ext cx="1081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pow</a:t>
              </a:r>
              <a:r>
                <a:rPr lang="fr-FR" sz="1400" baseline="-25000" dirty="0" err="1"/>
                <a:t>A</a:t>
              </a:r>
              <a:r>
                <a:rPr lang="fr-FR" sz="1400" dirty="0"/>
                <a:t>=0.7  </a:t>
              </a:r>
              <a:r>
                <a:rPr lang="fr-FR" sz="1400" dirty="0" err="1"/>
                <a:t>pow</a:t>
              </a:r>
              <a:r>
                <a:rPr lang="fr-FR" sz="1400" baseline="-25000" dirty="0" err="1"/>
                <a:t>B</a:t>
              </a:r>
              <a:r>
                <a:rPr lang="fr-FR" sz="1400" dirty="0"/>
                <a:t>=0.4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51520" y="4877573"/>
            <a:ext cx="4850317" cy="1525501"/>
            <a:chOff x="162891" y="3183198"/>
            <a:chExt cx="4711557" cy="1525501"/>
          </a:xfrm>
        </p:grpSpPr>
        <p:sp>
          <p:nvSpPr>
            <p:cNvPr id="2" name="Rectangle 1"/>
            <p:cNvSpPr/>
            <p:nvPr/>
          </p:nvSpPr>
          <p:spPr>
            <a:xfrm>
              <a:off x="162891" y="3183198"/>
              <a:ext cx="4398880" cy="15255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87935" y="3244954"/>
              <a:ext cx="46865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fr-FR" sz="2000" b="1" dirty="0">
                  <a:solidFill>
                    <a:prstClr val="black"/>
                  </a:solidFill>
                </a:rPr>
                <a:t>Niveau d’exigence</a:t>
              </a:r>
            </a:p>
            <a:p>
              <a:pPr lvl="1"/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https://scontent-arn2-1.xx.fbcdn.net/v/t34.0-12/21148645_10212444775132138_1956213005_n.png?oh=b31f774ad28a32bd6daca242ea155e25&amp;oe=59A414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6" y="5694721"/>
            <a:ext cx="3929237" cy="4655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4EA1CB12-740E-420F-A793-D31DC899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Modèle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négociation</a:t>
            </a:r>
            <a:r>
              <a:rPr lang="en-US" dirty="0">
                <a:solidFill>
                  <a:srgbClr val="FFC000"/>
                </a:solidFill>
              </a:rPr>
              <a:t> base sur le </a:t>
            </a:r>
            <a:r>
              <a:rPr lang="en-US" dirty="0" err="1">
                <a:solidFill>
                  <a:srgbClr val="FFC000"/>
                </a:solidFill>
              </a:rPr>
              <a:t>pouvoir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EB895E9-E697-44B8-97C6-04224094D665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4252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Principe 2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Les </a:t>
            </a:r>
            <a:r>
              <a:rPr lang="en-US" sz="2400" dirty="0" err="1">
                <a:solidFill>
                  <a:prstClr val="black"/>
                </a:solidFill>
              </a:rPr>
              <a:t>négociateurs</a:t>
            </a:r>
            <a:r>
              <a:rPr lang="en-US" sz="2400" dirty="0">
                <a:solidFill>
                  <a:prstClr val="black"/>
                </a:solidFill>
              </a:rPr>
              <a:t> dominants </a:t>
            </a:r>
            <a:r>
              <a:rPr lang="en-US" sz="2400" dirty="0" err="1">
                <a:solidFill>
                  <a:prstClr val="black"/>
                </a:solidFill>
              </a:rPr>
              <a:t>sont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centrés</a:t>
            </a:r>
            <a:r>
              <a:rPr lang="en-US" sz="2400" dirty="0">
                <a:solidFill>
                  <a:prstClr val="black"/>
                </a:solidFill>
              </a:rPr>
              <a:t> sur </a:t>
            </a:r>
            <a:r>
              <a:rPr lang="en-US" sz="2400" dirty="0" err="1">
                <a:solidFill>
                  <a:prstClr val="black"/>
                </a:solidFill>
              </a:rPr>
              <a:t>leurs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préférences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607295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</a:t>
            </a:r>
            <a:r>
              <a:rPr lang="en-US" sz="2400" dirty="0" err="1"/>
              <a:t>Choisir</a:t>
            </a:r>
            <a:r>
              <a:rPr lang="en-US" sz="2400" dirty="0"/>
              <a:t> la </a:t>
            </a:r>
            <a:r>
              <a:rPr lang="en-US" sz="2400" dirty="0" err="1"/>
              <a:t>valeur</a:t>
            </a:r>
            <a:r>
              <a:rPr lang="en-US" sz="2400" dirty="0"/>
              <a:t> à proposer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467544" y="3573016"/>
            <a:ext cx="8362530" cy="9361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200" b="1">
                <a:solidFill>
                  <a:prstClr val="black"/>
                </a:solidFill>
              </a:rPr>
              <a:t>+</a:t>
            </a:r>
            <a:r>
              <a:rPr lang="fr-FR" sz="2200">
                <a:solidFill>
                  <a:prstClr val="black"/>
                </a:solidFill>
              </a:rPr>
              <a:t> Predre en compte les </a:t>
            </a:r>
            <a:r>
              <a:rPr lang="fr-FR" sz="2200" b="1">
                <a:solidFill>
                  <a:prstClr val="black"/>
                </a:solidFill>
              </a:rPr>
              <a:t>préférences de soi </a:t>
            </a:r>
            <a:r>
              <a:rPr lang="fr-FR" sz="2200">
                <a:solidFill>
                  <a:prstClr val="black"/>
                </a:solidFill>
              </a:rPr>
              <a:t>et les </a:t>
            </a:r>
            <a:r>
              <a:rPr lang="fr-FR" sz="2200" b="1">
                <a:solidFill>
                  <a:prstClr val="black"/>
                </a:solidFill>
              </a:rPr>
              <a:t>préférences d’autrui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5058344"/>
            <a:ext cx="7421625" cy="102481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2288EB04-78BF-473D-B1AD-41C8040EFF8C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50728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C000"/>
                </a:solidFill>
              </a:rPr>
              <a:t>Modèle de négociation base sur le pouvoir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A6E642-3228-46C1-AE26-7EC47C5D8AD2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367380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u="sng" dirty="0">
                <a:solidFill>
                  <a:schemeClr val="tx1"/>
                </a:solidFill>
              </a:rPr>
              <a:t>Principe 3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prstClr val="black"/>
                </a:solidFill>
              </a:rPr>
              <a:t>l’agent</a:t>
            </a:r>
            <a:r>
              <a:rPr lang="en-US" sz="2400" dirty="0">
                <a:solidFill>
                  <a:prstClr val="black"/>
                </a:solidFill>
              </a:rPr>
              <a:t> dominant </a:t>
            </a:r>
            <a:r>
              <a:rPr lang="en-US" sz="2400" dirty="0" err="1">
                <a:solidFill>
                  <a:prstClr val="black"/>
                </a:solidFill>
              </a:rPr>
              <a:t>mène</a:t>
            </a:r>
            <a:r>
              <a:rPr lang="en-US" sz="2400" dirty="0">
                <a:solidFill>
                  <a:prstClr val="black"/>
                </a:solidFill>
              </a:rPr>
              <a:t> la </a:t>
            </a:r>
            <a:r>
              <a:rPr lang="en-US" sz="2400" dirty="0" err="1">
                <a:solidFill>
                  <a:prstClr val="black"/>
                </a:solidFill>
              </a:rPr>
              <a:t>négociation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9684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Implémentation</a:t>
            </a:r>
            <a:r>
              <a:rPr lang="en-US" sz="2400" b="1" dirty="0"/>
              <a:t>: </a:t>
            </a:r>
            <a:r>
              <a:rPr lang="en-US" sz="2400" dirty="0"/>
              <a:t> </a:t>
            </a:r>
            <a:r>
              <a:rPr lang="en-US" sz="2400" dirty="0" err="1"/>
              <a:t>Choisir</a:t>
            </a:r>
            <a:r>
              <a:rPr lang="en-US" sz="2400" dirty="0"/>
              <a:t> la </a:t>
            </a:r>
            <a:r>
              <a:rPr lang="en-US" sz="2400" dirty="0" err="1"/>
              <a:t>prochaine</a:t>
            </a:r>
            <a:r>
              <a:rPr lang="en-US" sz="2400" dirty="0"/>
              <a:t> utterance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252137" y="3296906"/>
            <a:ext cx="8577938" cy="3156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prstClr val="black"/>
                </a:solidFill>
              </a:rPr>
              <a:t>Règles</a:t>
            </a:r>
            <a:r>
              <a:rPr lang="en-US" sz="2400" dirty="0">
                <a:solidFill>
                  <a:prstClr val="black"/>
                </a:solidFill>
              </a:rPr>
              <a:t> de </a:t>
            </a:r>
            <a:r>
              <a:rPr lang="en-US" sz="2400" dirty="0" err="1">
                <a:solidFill>
                  <a:prstClr val="black"/>
                </a:solidFill>
              </a:rPr>
              <a:t>décision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buClr>
                <a:srgbClr val="FFC000"/>
              </a:buClr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prstClr val="black"/>
                </a:solidFill>
              </a:rPr>
              <a:t>Définir une priorité dans le choix de l’</a:t>
            </a:r>
            <a:r>
              <a:rPr lang="fr-FR" sz="2400" dirty="0" err="1">
                <a:solidFill>
                  <a:prstClr val="black"/>
                </a:solidFill>
              </a:rPr>
              <a:t>utterance</a:t>
            </a:r>
            <a:endParaRPr lang="en-US" sz="2400" b="1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Dominant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400" dirty="0" err="1">
                <a:solidFill>
                  <a:prstClr val="black"/>
                </a:solidFill>
              </a:rPr>
              <a:t>Actes</a:t>
            </a:r>
            <a:r>
              <a:rPr lang="en-US" sz="2400" dirty="0">
                <a:solidFill>
                  <a:prstClr val="black"/>
                </a:solidFill>
              </a:rPr>
              <a:t> de </a:t>
            </a:r>
            <a:r>
              <a:rPr lang="en-US" sz="2400" dirty="0" err="1">
                <a:solidFill>
                  <a:prstClr val="black"/>
                </a:solidFill>
              </a:rPr>
              <a:t>négociation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prstClr val="black"/>
                </a:solidFill>
              </a:rPr>
              <a:t>(Propose, </a:t>
            </a:r>
            <a:r>
              <a:rPr lang="en-US" sz="1900" dirty="0" err="1">
                <a:solidFill>
                  <a:prstClr val="black"/>
                </a:solidFill>
              </a:rPr>
              <a:t>CounterPropose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FFC000"/>
              </a:buClr>
            </a:pPr>
            <a:endParaRPr lang="en-US" sz="1900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Low-power: </a:t>
            </a:r>
            <a:r>
              <a:rPr lang="en-US" sz="2400" dirty="0" err="1">
                <a:solidFill>
                  <a:prstClr val="black"/>
                </a:solidFill>
              </a:rPr>
              <a:t>Actes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d’échanges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d’informations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AskPreference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B318CA2-566A-4C3D-B3F2-C22C8DDB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Modèle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négociation</a:t>
            </a:r>
            <a:r>
              <a:rPr lang="en-US" dirty="0">
                <a:solidFill>
                  <a:srgbClr val="FFC000"/>
                </a:solidFill>
              </a:rPr>
              <a:t> base sur le </a:t>
            </a:r>
            <a:r>
              <a:rPr lang="en-US" dirty="0" err="1">
                <a:solidFill>
                  <a:srgbClr val="FFC000"/>
                </a:solidFill>
              </a:rPr>
              <a:t>pouvoir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D75FE1F-5910-48DD-8D1B-03263FD4015B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258401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1:Exigences et concessions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DBE37C-34B1-472B-BC89-A9784C2FE7EE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</a:t>
            </a:r>
            <a:r>
              <a:rPr lang="en-US" sz="1600" b="1" dirty="0">
                <a:solidFill>
                  <a:srgbClr val="0070C0"/>
                </a:solidFill>
              </a:rPr>
              <a:t>Chinese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</a:t>
            </a:r>
            <a:r>
              <a:rPr lang="en-US" sz="1600" b="1" dirty="0">
                <a:solidFill>
                  <a:srgbClr val="0070C0"/>
                </a:solidFill>
              </a:rPr>
              <a:t>I don't like Chinese </a:t>
            </a:r>
            <a:r>
              <a:rPr lang="en-US" sz="1600" dirty="0"/>
              <a:t>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</a:t>
            </a:r>
            <a:r>
              <a:rPr lang="en-US" sz="1600" b="1" dirty="0"/>
              <a:t>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dirty="0">
                <a:solidFill>
                  <a:srgbClr val="19A95A"/>
                </a:solidFill>
              </a:rPr>
            </a:br>
            <a:endParaRPr lang="en-US" sz="1600" dirty="0">
              <a:solidFill>
                <a:srgbClr val="19A95A"/>
              </a:solidFill>
            </a:endParaRP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a cheap restaurant."</a:t>
            </a:r>
            <a:br>
              <a:rPr lang="en-US" sz="1600" dirty="0">
                <a:solidFill>
                  <a:srgbClr val="19A95A"/>
                </a:solidFill>
              </a:rPr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a restaurant on the south side."</a:t>
            </a:r>
            <a:br>
              <a:rPr lang="en-US" sz="1600" dirty="0">
                <a:solidFill>
                  <a:srgbClr val="19A95A"/>
                </a:solidFill>
              </a:rPr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0070C0"/>
                </a:solidFill>
              </a:rPr>
            </a:b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</a:t>
            </a:r>
            <a:r>
              <a:rPr lang="en-US" sz="1600" dirty="0">
                <a:solidFill>
                  <a:srgbClr val="19A95A"/>
                </a:solidFill>
              </a:rPr>
              <a:t> </a:t>
            </a:r>
            <a:r>
              <a:rPr lang="en-US" sz="1600" dirty="0"/>
              <a:t>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2:  </a:t>
            </a:r>
            <a:r>
              <a:rPr lang="en-US" sz="2000" dirty="0" err="1"/>
              <a:t>soi</a:t>
            </a:r>
            <a:r>
              <a:rPr lang="en-US" sz="2000" dirty="0"/>
              <a:t> vs autrui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E6B53F-F791-4D08-A393-B317C6E06102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681883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2BDFC3C-1C01-4160-B20B-AB98DD07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3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56176" y="908720"/>
            <a:ext cx="2768473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3: </a:t>
            </a:r>
          </a:p>
          <a:p>
            <a:pPr algn="ctr"/>
            <a:r>
              <a:rPr lang="en-US" sz="2000" dirty="0"/>
              <a:t>Leader dans la </a:t>
            </a:r>
            <a:r>
              <a:rPr lang="en-US" sz="2000" dirty="0" err="1"/>
              <a:t>négociation</a:t>
            </a:r>
            <a:endParaRPr lang="en-US" sz="2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4F8930-4317-475D-BFC8-77A506F37D34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Contexte et état de l’art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Modèle de négociation collaborative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Négociation basée sur la dominance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Évaluation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Conclusion et travaux futurs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68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4C4F468-574E-4102-B88C-E9B4EBD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11FF9A-6246-4201-B320-C7F1396E3B05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13362-0639-4B20-94E3-C4414A794780}"/>
              </a:ext>
            </a:extLst>
          </p:cNvPr>
          <p:cNvSpPr/>
          <p:nvPr/>
        </p:nvSpPr>
        <p:spPr>
          <a:xfrm>
            <a:off x="6051999" y="908720"/>
            <a:ext cx="2984497" cy="9361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3: </a:t>
            </a:r>
          </a:p>
          <a:p>
            <a:pPr algn="ctr"/>
            <a:r>
              <a:rPr lang="en-US" sz="2000" dirty="0"/>
              <a:t>Leader dans la </a:t>
            </a:r>
            <a:r>
              <a:rPr lang="en-US" sz="2000" dirty="0" err="1"/>
              <a:t>négociation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Contexte et état de l’art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Modèle de négociation collaborative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Négociation basée sur le pouvoir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Évaluation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Conclusion et travaux futurs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0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2276872"/>
            <a:ext cx="7848872" cy="3940696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Hypothèses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H1: </a:t>
            </a:r>
            <a:r>
              <a:rPr lang="fr-FR" dirty="0"/>
              <a:t>L'agent dominant sera plus fortement perçu comme étant égocentrique que l'agent soumis.</a:t>
            </a:r>
          </a:p>
          <a:p>
            <a:pPr lvl="1"/>
            <a:endParaRPr lang="fr-FR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H2: </a:t>
            </a:r>
            <a:r>
              <a:rPr lang="fr-FR" dirty="0"/>
              <a:t>L'agent dominant sera plus fortement perçu comme exigeant que l'agent soumis.</a:t>
            </a:r>
          </a:p>
          <a:p>
            <a:pPr lvl="1"/>
            <a:endParaRPr lang="fr-FR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H3: </a:t>
            </a:r>
            <a:r>
              <a:rPr lang="fr-FR" dirty="0"/>
              <a:t>L'agent dominant sera plus fortement perçu comme faisant des concessions plus importantes que l'agent soumis</a:t>
            </a:r>
          </a:p>
          <a:p>
            <a:pPr lvl="1"/>
            <a:endParaRPr lang="fr-FR" dirty="0">
              <a:solidFill>
                <a:srgbClr val="19A95A"/>
              </a:solidFill>
            </a:endParaRPr>
          </a:p>
          <a:p>
            <a:pPr lvl="1"/>
            <a:r>
              <a:rPr lang="fr-FR" dirty="0">
                <a:solidFill>
                  <a:schemeClr val="accent1"/>
                </a:solidFill>
              </a:rPr>
              <a:t>H4: </a:t>
            </a:r>
            <a:r>
              <a:rPr lang="fr-FR" dirty="0"/>
              <a:t>L'agent  dominant sera plus fortement perçu comme prenant le contrôle de la négociation que l'agent soumis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B175FA-037C-4BE2-A9EF-E9F07923A9FF}"/>
              </a:ext>
            </a:extLst>
          </p:cNvPr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DF4CD20-F84B-4D07-BAE8-6A10454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du </a:t>
            </a:r>
            <a:r>
              <a:rPr lang="en-US" sz="3600" dirty="0" err="1">
                <a:solidFill>
                  <a:srgbClr val="FFC000"/>
                </a:solidFill>
              </a:rPr>
              <a:t>modèle</a:t>
            </a:r>
            <a:r>
              <a:rPr lang="en-US" sz="3600" dirty="0">
                <a:solidFill>
                  <a:srgbClr val="FFC000"/>
                </a:solidFill>
              </a:rPr>
              <a:t> de </a:t>
            </a:r>
            <a:r>
              <a:rPr lang="en-US" sz="3600" dirty="0" err="1">
                <a:solidFill>
                  <a:srgbClr val="FFC000"/>
                </a:solidFill>
              </a:rPr>
              <a:t>négociation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498554"/>
            <a:ext cx="828092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>
                <a:solidFill>
                  <a:prstClr val="black"/>
                </a:solidFill>
              </a:rPr>
              <a:t>Evaluer la perception des comportements de pouvoir</a:t>
            </a:r>
            <a:endParaRPr lang="fr-FR" sz="2600"/>
          </a:p>
        </p:txBody>
      </p:sp>
      <p:sp>
        <p:nvSpPr>
          <p:cNvPr id="6" name="Flèche droite 5"/>
          <p:cNvSpPr/>
          <p:nvPr/>
        </p:nvSpPr>
        <p:spPr>
          <a:xfrm>
            <a:off x="91386" y="2646149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Prin</a:t>
            </a:r>
            <a:r>
              <a:rPr lang="fr-FR" b="1" dirty="0"/>
              <a:t>. 2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59229" y="5733256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Prin</a:t>
            </a:r>
            <a:r>
              <a:rPr lang="fr-FR" b="1" dirty="0"/>
              <a:t>. 3</a:t>
            </a:r>
          </a:p>
        </p:txBody>
      </p:sp>
      <p:sp>
        <p:nvSpPr>
          <p:cNvPr id="7" name="Accolade ouvrante 6"/>
          <p:cNvSpPr/>
          <p:nvPr/>
        </p:nvSpPr>
        <p:spPr>
          <a:xfrm>
            <a:off x="1147773" y="3717032"/>
            <a:ext cx="255875" cy="1687655"/>
          </a:xfrm>
          <a:prstGeom prst="leftBrac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dk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59229" y="4236823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Prin</a:t>
            </a:r>
            <a:r>
              <a:rPr lang="fr-FR" b="1" dirty="0"/>
              <a:t>. 1</a:t>
            </a:r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87" y="4313045"/>
            <a:ext cx="8988425" cy="1951965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FFC000"/>
              </a:buClr>
            </a:pPr>
            <a:r>
              <a:rPr lang="fr-FR" sz="2400" b="1" dirty="0"/>
              <a:t>  Etude inter-sujets</a:t>
            </a:r>
          </a:p>
          <a:p>
            <a:pPr marL="731520" lvl="1" indent="-457200">
              <a:buClr>
                <a:srgbClr val="FFC000"/>
              </a:buClr>
              <a:buFont typeface="+mj-lt"/>
              <a:buAutoNum type="arabicPeriod"/>
            </a:pPr>
            <a:r>
              <a:rPr lang="fr-FR" dirty="0"/>
              <a:t>Négociation avec agent dominant suivi de l’agent soumis</a:t>
            </a:r>
          </a:p>
          <a:p>
            <a:pPr marL="731520" lvl="1" indent="-457200">
              <a:buClr>
                <a:srgbClr val="FFC000"/>
              </a:buClr>
              <a:buFont typeface="+mj-lt"/>
              <a:buAutoNum type="arabicPeriod"/>
            </a:pPr>
            <a:r>
              <a:rPr lang="fr-FR" dirty="0"/>
              <a:t>Négociation avec agent soumis suivi de l’agent dominant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fr-FR" dirty="0"/>
          </a:p>
          <a:p>
            <a:pPr marL="274320" lvl="1" indent="0" algn="ctr">
              <a:buClr>
                <a:srgbClr val="FFC000"/>
              </a:buClr>
              <a:buNone/>
            </a:pPr>
            <a:r>
              <a:rPr lang="fr-FR" sz="2400" b="1" dirty="0"/>
              <a:t>40 participants au total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fr-FR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dirty="0"/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Evaluation du modèle de négociation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07975" y="1512278"/>
            <a:ext cx="82200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 Interaction: Négociation pour le choix d’un restaurant</a:t>
            </a:r>
          </a:p>
          <a:p>
            <a:pPr marL="800100" lvl="1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000" i="1" dirty="0"/>
              <a:t>Critères = { Cuisine, Prix, Ambiance, Localisation}</a:t>
            </a:r>
          </a:p>
          <a:p>
            <a:pPr marL="800100" lvl="1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000" i="1" dirty="0"/>
              <a:t>Choix à partir de 420 restaurants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342900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Initialisation des agents négociateurs</a:t>
            </a:r>
            <a:endParaRPr lang="fr-FR" sz="2000" dirty="0"/>
          </a:p>
          <a:p>
            <a:pPr marL="7429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fr-FR" sz="2200" b="1" dirty="0"/>
              <a:t>Agent Bob </a:t>
            </a:r>
            <a:r>
              <a:rPr lang="fr-FR" sz="2000" dirty="0"/>
              <a:t>: Agent dominant (</a:t>
            </a:r>
            <a:r>
              <a:rPr lang="fr-FR" sz="2000" dirty="0" err="1"/>
              <a:t>pow</a:t>
            </a:r>
            <a:r>
              <a:rPr lang="fr-FR" sz="2000" dirty="0"/>
              <a:t> =0.8)</a:t>
            </a:r>
          </a:p>
          <a:p>
            <a:pPr lvl="1">
              <a:buClr>
                <a:srgbClr val="FFC000"/>
              </a:buClr>
            </a:pPr>
            <a:endParaRPr lang="fr-FR" sz="2000" dirty="0"/>
          </a:p>
          <a:p>
            <a:pPr marL="7429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fr-FR" sz="2200" b="1" dirty="0"/>
              <a:t>Agent Arthur </a:t>
            </a:r>
            <a:r>
              <a:rPr lang="fr-FR" sz="2000" dirty="0"/>
              <a:t>: Agent soumis (</a:t>
            </a:r>
            <a:r>
              <a:rPr lang="fr-FR" sz="2000" dirty="0" err="1"/>
              <a:t>pow</a:t>
            </a:r>
            <a:r>
              <a:rPr lang="fr-FR" sz="2000" dirty="0"/>
              <a:t> = 0.4)</a:t>
            </a:r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51520" y="369278"/>
            <a:ext cx="871296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Résultats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E64278-ACA0-4B50-A242-AB486E1A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Comparaison des comportements de Bob Vs Arthur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31D4C6-DB02-45C3-9002-05FAB163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7092280" cy="42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8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659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 et travaux </a:t>
            </a:r>
            <a:r>
              <a:rPr lang="en-US" sz="2000" b="1" dirty="0" err="1">
                <a:solidFill>
                  <a:schemeClr val="bg1"/>
                </a:solidFill>
              </a:rPr>
              <a:t>futurs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69776" y="369278"/>
            <a:ext cx="8694712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Conclusion 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69776" y="2708920"/>
            <a:ext cx="8507288" cy="3849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Identifier 3 principes de comportements liés au pouvoir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Modèle informatique de la négociation collaborative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Modèle de décision basé sur le pouvoir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Validation des comportements de pouvoir dans un interaction humain/agent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C5ECE-A7E9-4F97-8CFC-2D1207980563}"/>
              </a:ext>
            </a:extLst>
          </p:cNvPr>
          <p:cNvSpPr/>
          <p:nvPr/>
        </p:nvSpPr>
        <p:spPr>
          <a:xfrm>
            <a:off x="294928" y="1412776"/>
            <a:ext cx="8597552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  <a:buClr>
                <a:srgbClr val="4A66AC"/>
              </a:buClr>
              <a:buSzPct val="85000"/>
            </a:pPr>
            <a:r>
              <a:rPr lang="fr-FR" sz="2200" b="1" dirty="0">
                <a:solidFill>
                  <a:prstClr val="black"/>
                </a:solidFill>
              </a:rPr>
              <a:t>But: Impact de la domination sur les stratégies de négociation.</a:t>
            </a:r>
          </a:p>
        </p:txBody>
      </p:sp>
    </p:spTree>
    <p:extLst>
      <p:ext uri="{BB962C8B-B14F-4D97-AF65-F5344CB8AC3E}">
        <p14:creationId xmlns:p14="http://schemas.microsoft.com/office/powerpoint/2010/main" val="1656687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26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01782" y="2852936"/>
            <a:ext cx="8229600" cy="990600"/>
          </a:xfrm>
        </p:spPr>
        <p:txBody>
          <a:bodyPr/>
          <a:lstStyle/>
          <a:p>
            <a:pPr algn="ctr"/>
            <a:r>
              <a:rPr lang="fr-FR">
                <a:solidFill>
                  <a:schemeClr val="accent1"/>
                </a:solidFill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28570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74876"/>
            <a:ext cx="8229600" cy="990600"/>
          </a:xfrm>
        </p:spPr>
        <p:txBody>
          <a:bodyPr/>
          <a:lstStyle/>
          <a:p>
            <a:pPr algn="l"/>
            <a:r>
              <a:rPr lang="fr-FR">
                <a:solidFill>
                  <a:srgbClr val="FFC000"/>
                </a:solidFill>
              </a:rPr>
              <a:t>Contexte: Agents conversationels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1386" y="-6263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65312" y="1251761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Companion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2" y="1748442"/>
            <a:ext cx="2664296" cy="169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2320" y="3368690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 err="1"/>
              <a:t>AlwaysOn</a:t>
            </a:r>
            <a:endParaRPr lang="fr-FR" sz="1600" b="1" dirty="0"/>
          </a:p>
          <a:p>
            <a:pPr algn="ctr"/>
            <a:r>
              <a:rPr lang="fr-FR" sz="1600" dirty="0" err="1"/>
              <a:t>Sidner</a:t>
            </a:r>
            <a:r>
              <a:rPr lang="fr-FR" sz="1600" dirty="0"/>
              <a:t> </a:t>
            </a:r>
            <a:r>
              <a:rPr lang="fr-FR" sz="1600" i="1" dirty="0"/>
              <a:t>et al, 14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165312" y="1651871"/>
            <a:ext cx="2808312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117640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000"/>
              <a:t>Tuteur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17640" y="1653650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3504698" y="1742426"/>
            <a:ext cx="2095500" cy="1830590"/>
            <a:chOff x="5580112" y="2453654"/>
            <a:chExt cx="2095500" cy="1983171"/>
          </a:xfrm>
        </p:grpSpPr>
        <p:pic>
          <p:nvPicPr>
            <p:cNvPr id="20" name="Picture 5" descr="Image associé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453654"/>
              <a:ext cx="209550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/>
            <p:cNvSpPr txBox="1"/>
            <p:nvPr/>
          </p:nvSpPr>
          <p:spPr>
            <a:xfrm>
              <a:off x="5697713" y="3790494"/>
              <a:ext cx="193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err="1"/>
                <a:t>SimSensei</a:t>
              </a:r>
              <a:endParaRPr lang="fr-FR" b="1" dirty="0"/>
            </a:p>
            <a:p>
              <a:pPr algn="ctr"/>
              <a:r>
                <a:rPr lang="fr-FR" dirty="0" err="1"/>
                <a:t>DeVault</a:t>
              </a:r>
              <a:r>
                <a:rPr lang="fr-FR" dirty="0"/>
                <a:t> </a:t>
              </a:r>
              <a:r>
                <a:rPr lang="fr-FR" i="1" dirty="0"/>
                <a:t>et al, 14</a:t>
              </a:r>
              <a:r>
                <a:rPr lang="fr-FR" dirty="0"/>
                <a:t> </a:t>
              </a:r>
            </a:p>
          </p:txBody>
        </p:sp>
      </p:grpSp>
      <p:pic>
        <p:nvPicPr>
          <p:cNvPr id="22" name="Picture 2" descr="Résultat de recherche d'images pour &quot;simcoach projec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78" y="3645024"/>
            <a:ext cx="2086234" cy="14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3833469" y="5014917"/>
            <a:ext cx="14790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SimCoach</a:t>
            </a:r>
            <a:endParaRPr lang="fr-FR" b="1" dirty="0"/>
          </a:p>
          <a:p>
            <a:r>
              <a:rPr lang="fr-FR" sz="1600" dirty="0" err="1"/>
              <a:t>Rizzo</a:t>
            </a:r>
            <a:r>
              <a:rPr lang="fr-FR" sz="1600" dirty="0"/>
              <a:t> </a:t>
            </a:r>
            <a:r>
              <a:rPr lang="fr-FR" sz="1600" i="1" dirty="0"/>
              <a:t>et al, 11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6104857" y="1270501"/>
            <a:ext cx="1786608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000"/>
              <a:t>Collaborateur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4857" y="1651871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64" y="1742427"/>
            <a:ext cx="2064727" cy="12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6572277" y="2998693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REA</a:t>
            </a:r>
          </a:p>
          <a:p>
            <a:pPr algn="ctr"/>
            <a:r>
              <a:rPr lang="fr-FR" dirty="0" err="1"/>
              <a:t>Bickmore</a:t>
            </a:r>
            <a:r>
              <a:rPr lang="fr-FR" dirty="0"/>
              <a:t> </a:t>
            </a:r>
            <a:r>
              <a:rPr lang="fr-FR" i="1" dirty="0"/>
              <a:t>et al, 02</a:t>
            </a:r>
            <a:r>
              <a:rPr lang="fr-FR" dirty="0"/>
              <a:t>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9BDECA0-3950-4C91-975C-5B29FE64C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4077072"/>
            <a:ext cx="1545906" cy="107605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94472" y="5216211"/>
            <a:ext cx="1497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/>
              <a:t>Smith </a:t>
            </a:r>
            <a:r>
              <a:rPr lang="fr-FR" sz="1600" i="1" dirty="0"/>
              <a:t>et al, 10</a:t>
            </a:r>
            <a:endParaRPr lang="fr-FR" sz="16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37" y="3645024"/>
            <a:ext cx="1553716" cy="1293226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7137366" y="4941168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Louise</a:t>
            </a:r>
          </a:p>
          <a:p>
            <a:pPr algn="ctr"/>
            <a:r>
              <a:rPr lang="fr-FR" dirty="0" err="1"/>
              <a:t>Davi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13906" y="6015755"/>
            <a:ext cx="5719836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Collaboration </a:t>
            </a:r>
            <a:r>
              <a:rPr lang="fr-FR" sz="3200" dirty="0"/>
              <a:t>Utilisateur</a:t>
            </a:r>
            <a:r>
              <a:rPr lang="en-US" sz="3200" dirty="0"/>
              <a:t>/Agent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4145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324" y="4869160"/>
            <a:ext cx="79307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/>
              <a:t>Négociation collaborative</a:t>
            </a:r>
            <a:endParaRPr lang="en-US" sz="2800" b="1" dirty="0"/>
          </a:p>
          <a:p>
            <a:r>
              <a:rPr lang="fr-FR" sz="2400" dirty="0"/>
              <a:t>Compromis</a:t>
            </a:r>
            <a:r>
              <a:rPr lang="en-US" sz="2400" dirty="0"/>
              <a:t> </a:t>
            </a:r>
            <a:r>
              <a:rPr lang="fr-FR" sz="2400" dirty="0"/>
              <a:t>qui satisfait au mieux les intérêts des </a:t>
            </a:r>
            <a:r>
              <a:rPr lang="fr-FR" sz="2400" b="1" dirty="0"/>
              <a:t>deux participants</a:t>
            </a:r>
            <a:r>
              <a:rPr lang="fr-FR" sz="2400" dirty="0"/>
              <a:t>, au lieu de maximiser l'intérêt </a:t>
            </a:r>
            <a:r>
              <a:rPr lang="fr-FR" sz="2400" b="1" dirty="0"/>
              <a:t>d'un participant</a:t>
            </a:r>
            <a:r>
              <a:rPr lang="en-US" sz="2400" dirty="0"/>
              <a:t>. </a:t>
            </a:r>
            <a:r>
              <a:rPr lang="fr-FR" dirty="0"/>
              <a:t>(Chu-Caroll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8CD7DB25-869F-435F-9639-B64033603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FC3934-BB08-4722-B8EA-4D9BAD1A6DE9}"/>
              </a:ext>
            </a:extLst>
          </p:cNvPr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715393-4861-4590-9E39-F098A9D4E8A5}"/>
              </a:ext>
            </a:extLst>
          </p:cNvPr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3C60C-BA89-43CF-83F8-27B8D7D6327B}"/>
              </a:ext>
            </a:extLst>
          </p:cNvPr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740D2-7D09-41F1-92EC-BB42E779715D}"/>
              </a:ext>
            </a:extLst>
          </p:cNvPr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20" name="Double flèche horizontale 6">
            <a:extLst>
              <a:ext uri="{FF2B5EF4-FFF2-40B4-BE49-F238E27FC236}">
                <a16:creationId xmlns:a16="http://schemas.microsoft.com/office/drawing/2014/main" id="{931B90B6-0035-413F-B1E6-8B9FA40EAE0F}"/>
              </a:ext>
            </a:extLst>
          </p:cNvPr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&amp; Objectifs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91880" y="3631195"/>
            <a:ext cx="2232248" cy="926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Relation</a:t>
            </a:r>
          </a:p>
          <a:p>
            <a:pPr algn="ctr"/>
            <a:r>
              <a:rPr lang="fr-FR" sz="2600" dirty="0">
                <a:solidFill>
                  <a:schemeClr val="tx1"/>
                </a:solidFill>
              </a:rPr>
              <a:t>Sociale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427984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115616" y="5326538"/>
            <a:ext cx="6840760" cy="1117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Influence de la relation sociale sur les stratégies de négociations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FF8B845-5BF8-4A0C-98F6-B619715AA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EF2EBBBE-8593-44B1-A72D-A22E9C08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8F1302-F2F7-4CF9-9C4C-50FE7FDCDB4F}"/>
              </a:ext>
            </a:extLst>
          </p:cNvPr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1AA41B-074B-4F7A-861E-89735F345CF0}"/>
              </a:ext>
            </a:extLst>
          </p:cNvPr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756D34-B002-4AB4-AC49-78249344A7BE}"/>
              </a:ext>
            </a:extLst>
          </p:cNvPr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26596C-72BB-42BF-B369-6121898FA7F5}"/>
              </a:ext>
            </a:extLst>
          </p:cNvPr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23" name="Double flèche horizontale 6">
            <a:extLst>
              <a:ext uri="{FF2B5EF4-FFF2-40B4-BE49-F238E27FC236}">
                <a16:creationId xmlns:a16="http://schemas.microsoft.com/office/drawing/2014/main" id="{AF2A9A22-A058-4C7A-BC4B-F53D47BCE5B2}"/>
              </a:ext>
            </a:extLst>
          </p:cNvPr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8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Aspects sociaux dans la négociation </a:t>
            </a:r>
            <a:r>
              <a:rPr lang="en-US" sz="2700" dirty="0">
                <a:solidFill>
                  <a:srgbClr val="FFC000"/>
                </a:solidFill>
              </a:rPr>
              <a:t>(</a:t>
            </a:r>
            <a:r>
              <a:rPr lang="en-US" sz="2700" dirty="0" err="1">
                <a:solidFill>
                  <a:srgbClr val="FFC000"/>
                </a:solidFill>
              </a:rPr>
              <a:t>Broekens</a:t>
            </a:r>
            <a:r>
              <a:rPr lang="en-US" sz="2700" dirty="0">
                <a:solidFill>
                  <a:srgbClr val="FFC000"/>
                </a:solidFill>
              </a:rPr>
              <a:t> et al, 10)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23528" y="1709928"/>
            <a:ext cx="5904654" cy="48874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7" y="1772816"/>
            <a:ext cx="59046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Dominance</a:t>
            </a:r>
            <a:endParaRPr lang="fr-FR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/>
              <a:t>Actes de communications par lesquels le pouvoir est exprimé </a:t>
            </a:r>
            <a:r>
              <a:rPr lang="fr-FR" i="1" dirty="0"/>
              <a:t>(</a:t>
            </a:r>
            <a:r>
              <a:rPr lang="fr-FR" i="1" dirty="0" err="1"/>
              <a:t>Burgoon</a:t>
            </a:r>
            <a:r>
              <a:rPr lang="fr-FR" i="1" dirty="0"/>
              <a:t> &amp; Dunbar 98)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FR" sz="2400" b="1" i="1" dirty="0">
              <a:solidFill>
                <a:schemeClr val="accent3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b="1" i="1" dirty="0">
                <a:solidFill>
                  <a:schemeClr val="accent3"/>
                </a:solidFill>
              </a:rPr>
              <a:t>Pouvoir</a:t>
            </a:r>
            <a:r>
              <a:rPr lang="fr-FR" sz="2000" b="1" i="1" dirty="0">
                <a:solidFill>
                  <a:schemeClr val="accent3"/>
                </a:solidFill>
              </a:rPr>
              <a:t> </a:t>
            </a:r>
            <a:r>
              <a:rPr lang="fr-FR" sz="2400" i="1" dirty="0"/>
              <a:t>Capacité d’influencer les comportements d’autrui</a:t>
            </a:r>
          </a:p>
          <a:p>
            <a:pPr lvl="1"/>
            <a:r>
              <a:rPr lang="fr-FR" sz="2400" i="1" dirty="0"/>
              <a:t>	</a:t>
            </a:r>
            <a:r>
              <a:rPr lang="fr-FR" sz="2000" i="1" dirty="0"/>
              <a:t>(</a:t>
            </a:r>
            <a:r>
              <a:rPr lang="fr-FR" sz="2000" i="1" dirty="0" err="1"/>
              <a:t>Burgoon</a:t>
            </a:r>
            <a:r>
              <a:rPr lang="fr-FR" sz="2000" i="1" dirty="0"/>
              <a:t> et al 98)</a:t>
            </a:r>
          </a:p>
          <a:p>
            <a:pPr lvl="1"/>
            <a:endParaRPr lang="fr-FR" i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i="1" dirty="0">
                <a:solidFill>
                  <a:prstClr val="black"/>
                </a:solidFill>
              </a:rPr>
              <a:t>Les tentatives de contrôle exprimés par un individu sont acceptées par le partenaire d’interaction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</a:rPr>
              <a:t>   </a:t>
            </a:r>
            <a:r>
              <a:rPr lang="fr-FR" i="1" dirty="0">
                <a:solidFill>
                  <a:prstClr val="black"/>
                </a:solidFill>
              </a:rPr>
              <a:t>(</a:t>
            </a:r>
            <a:r>
              <a:rPr lang="fr-FR" i="1" dirty="0" err="1">
                <a:solidFill>
                  <a:prstClr val="black"/>
                </a:solidFill>
              </a:rPr>
              <a:t>Burgoon</a:t>
            </a:r>
            <a:r>
              <a:rPr lang="fr-FR" i="1" dirty="0">
                <a:solidFill>
                  <a:prstClr val="black"/>
                </a:solidFill>
              </a:rPr>
              <a:t> &amp; Dunbar 98)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856E596A-F57F-4174-BE45-CD01C6C9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967" y="2564904"/>
            <a:ext cx="283082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Contexte et état de l’art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Modèle de négociation collaborative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Modèle</a:t>
            </a:r>
            <a:r>
              <a:rPr lang="en-US" dirty="0"/>
              <a:t> de </a:t>
            </a:r>
            <a:r>
              <a:rPr lang="en-US" dirty="0" err="1"/>
              <a:t>préférences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err="1"/>
              <a:t>Modèle</a:t>
            </a:r>
            <a:r>
              <a:rPr lang="en-US" dirty="0"/>
              <a:t> de communication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Négociation basée sur le pouvoir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Évaluation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Conclusion et travaux futurs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2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0" y="341784"/>
            <a:ext cx="9110999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Modèle de négociation sur les préférences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1446" y="2939341"/>
            <a:ext cx="4950078" cy="1433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Domain model</a:t>
            </a:r>
            <a:endParaRPr lang="en-US" b="1" dirty="0"/>
          </a:p>
          <a:p>
            <a:pPr marL="274320" lvl="1" indent="0">
              <a:buNone/>
            </a:pPr>
            <a:r>
              <a:rPr lang="en-US" sz="2400" dirty="0"/>
              <a:t>Option = {critère_1, …, </a:t>
            </a:r>
            <a:r>
              <a:rPr lang="en-US" sz="2400" dirty="0" err="1"/>
              <a:t>critère_n</a:t>
            </a:r>
            <a:r>
              <a:rPr lang="en-US" sz="2400" dirty="0"/>
              <a:t>}</a:t>
            </a:r>
          </a:p>
          <a:p>
            <a:pPr lvl="2"/>
            <a:r>
              <a:rPr lang="en-US" sz="2000" dirty="0"/>
              <a:t>Ex : Restaurant =  {cuisine, Prix, ambiance}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8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304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computationnel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48E37-83B5-46CC-BF55-AA82E7F50112}"/>
              </a:ext>
            </a:extLst>
          </p:cNvPr>
          <p:cNvSpPr/>
          <p:nvPr/>
        </p:nvSpPr>
        <p:spPr>
          <a:xfrm>
            <a:off x="289740" y="4684126"/>
            <a:ext cx="3832185" cy="113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solidFill>
                  <a:prstClr val="black"/>
                </a:solidFill>
              </a:rPr>
              <a:t>+ Ordre partiel et transitif.</a:t>
            </a:r>
          </a:p>
          <a:p>
            <a:pPr lvl="0"/>
            <a:r>
              <a:rPr lang="fr-FR" dirty="0">
                <a:solidFill>
                  <a:prstClr val="black"/>
                </a:solidFill>
              </a:rPr>
              <a:t>+ Score de satisfaction</a:t>
            </a:r>
          </a:p>
          <a:p>
            <a:pPr lvl="0"/>
            <a:r>
              <a:rPr lang="fr-FR" dirty="0">
                <a:solidFill>
                  <a:prstClr val="black"/>
                </a:solidFill>
              </a:rPr>
              <a:t>  Inverse du nombre d'ancêtres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177232" y="1423756"/>
            <a:ext cx="2448272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Mental state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86F85A-85EC-4FF7-80C4-F874B395ECED}"/>
              </a:ext>
            </a:extLst>
          </p:cNvPr>
          <p:cNvSpPr txBox="1"/>
          <p:nvPr/>
        </p:nvSpPr>
        <p:spPr>
          <a:xfrm>
            <a:off x="4051446" y="2159242"/>
            <a:ext cx="473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</a:rPr>
              <a:t>But</a:t>
            </a:r>
            <a:r>
              <a:rPr lang="en-US" sz="2000" dirty="0"/>
              <a:t> </a:t>
            </a:r>
            <a:r>
              <a:rPr lang="en-US" sz="2000" dirty="0" err="1"/>
              <a:t>Choisir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option </a:t>
            </a:r>
            <a:r>
              <a:rPr lang="en-US" dirty="0"/>
              <a:t>( ex : Restaurant).</a:t>
            </a:r>
            <a:r>
              <a:rPr lang="fr-FR" dirty="0"/>
              <a:t> </a:t>
            </a:r>
          </a:p>
        </p:txBody>
      </p:sp>
      <p:cxnSp>
        <p:nvCxnSpPr>
          <p:cNvPr id="18" name="Connecteur en angle 17"/>
          <p:cNvCxnSpPr>
            <a:stCxn id="11" idx="2"/>
            <a:endCxn id="5" idx="1"/>
          </p:cNvCxnSpPr>
          <p:nvPr/>
        </p:nvCxnSpPr>
        <p:spPr>
          <a:xfrm rot="16200000" flipH="1">
            <a:off x="2693013" y="5330433"/>
            <a:ext cx="527710" cy="1502071"/>
          </a:xfrm>
          <a:prstGeom prst="bentConnector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/>
          <p:cNvGrpSpPr/>
          <p:nvPr/>
        </p:nvGrpSpPr>
        <p:grpSpPr>
          <a:xfrm>
            <a:off x="3707904" y="5949280"/>
            <a:ext cx="5238207" cy="792088"/>
            <a:chOff x="1359214" y="5592285"/>
            <a:chExt cx="6597162" cy="96972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8531C78-1FC9-4FB2-8870-3BC7391B2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214" y="5726556"/>
              <a:ext cx="6458570" cy="701180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E0FCD0-EEA8-4172-84A6-6BFEA120DCB4}"/>
                </a:ext>
              </a:extLst>
            </p:cNvPr>
            <p:cNvSpPr/>
            <p:nvPr/>
          </p:nvSpPr>
          <p:spPr>
            <a:xfrm>
              <a:off x="1359214" y="5592285"/>
              <a:ext cx="6597162" cy="969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96321" y="2183173"/>
            <a:ext cx="2553774" cy="2175516"/>
            <a:chOff x="76616" y="2159242"/>
            <a:chExt cx="2553774" cy="217551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B33F8DA-1CDA-4BC2-BB68-60AE08CF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22" y="2303308"/>
              <a:ext cx="1831674" cy="143724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41866" y="3834978"/>
              <a:ext cx="2088524" cy="41285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Préférences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866" y="2159242"/>
              <a:ext cx="2088524" cy="20885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6" y="3748052"/>
              <a:ext cx="586706" cy="58670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cxnSp>
        <p:nvCxnSpPr>
          <p:cNvPr id="28" name="Connecteur droit 27"/>
          <p:cNvCxnSpPr>
            <a:stCxn id="19" idx="2"/>
            <a:endCxn id="11" idx="0"/>
          </p:cNvCxnSpPr>
          <p:nvPr/>
        </p:nvCxnSpPr>
        <p:spPr>
          <a:xfrm>
            <a:off x="2205833" y="4271763"/>
            <a:ext cx="0" cy="4123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496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Modèle de négociation sur les préférences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370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computationnel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39684" y="3005282"/>
            <a:ext cx="3854616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29049" y="3801962"/>
            <a:ext cx="2329258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Préférences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3288021" y="3075852"/>
            <a:ext cx="2692279" cy="1944911"/>
            <a:chOff x="2774492" y="1958326"/>
            <a:chExt cx="2833603" cy="194491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2774492" y="1958326"/>
              <a:ext cx="2833603" cy="59069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Echange de </a:t>
              </a:r>
              <a:r>
                <a:rPr lang="en-US" b="1" dirty="0" err="1"/>
                <a:t>préférences</a:t>
              </a:r>
              <a:endParaRPr lang="en-US" b="1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2777951" y="2549020"/>
              <a:ext cx="2830144" cy="135421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Exprimer une </a:t>
              </a:r>
              <a:r>
                <a:rPr lang="en-US" sz="1600" dirty="0" err="1"/>
                <a:t>préférence</a:t>
              </a:r>
              <a:endParaRPr lang="en-US" sz="1600" dirty="0"/>
            </a:p>
            <a:p>
              <a:pPr lvl="1"/>
              <a:r>
                <a:rPr lang="fr-FR" sz="1600" b="1" dirty="0"/>
                <a:t>State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  <a:p>
              <a:pPr lvl="1"/>
              <a:endParaRPr lang="fr-FR" sz="1600" dirty="0"/>
            </a:p>
            <a:p>
              <a:r>
                <a:rPr lang="fr-FR" sz="1600" dirty="0"/>
                <a:t>Demander des informations</a:t>
              </a:r>
            </a:p>
            <a:p>
              <a:pPr lvl="1"/>
              <a:r>
                <a:rPr lang="fr-FR" sz="1600" b="1" dirty="0" err="1"/>
                <a:t>Ask</a:t>
              </a:r>
              <a:r>
                <a:rPr lang="fr-FR" sz="1600" b="1" dirty="0"/>
                <a:t>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</p:txBody>
        </p:sp>
      </p:grpSp>
      <p:pic>
        <p:nvPicPr>
          <p:cNvPr id="30" name="Picture 2" descr="E:\presentation\satother.png">
            <a:extLst>
              <a:ext uri="{FF2B5EF4-FFF2-40B4-BE49-F238E27FC236}">
                <a16:creationId xmlns:a16="http://schemas.microsoft.com/office/drawing/2014/main" id="{A8B3CF2C-3A89-4C25-B986-383723A4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07" y="5690005"/>
            <a:ext cx="3640572" cy="10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29050" y="4283804"/>
            <a:ext cx="2329258" cy="53576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Préférences</a:t>
            </a:r>
            <a:r>
              <a:rPr lang="en-US" dirty="0"/>
              <a:t> de </a:t>
            </a:r>
            <a:r>
              <a:rPr lang="en-US" dirty="0" err="1"/>
              <a:t>l’autre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E0FCD0-EEA8-4172-84A6-6BFEA120DCB4}"/>
              </a:ext>
            </a:extLst>
          </p:cNvPr>
          <p:cNvSpPr/>
          <p:nvPr/>
        </p:nvSpPr>
        <p:spPr>
          <a:xfrm>
            <a:off x="2797956" y="5623385"/>
            <a:ext cx="5158420" cy="1100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ngle 10"/>
          <p:cNvCxnSpPr>
            <a:cxnSpLocks/>
            <a:stCxn id="31" idx="2"/>
            <a:endCxn id="32" idx="1"/>
          </p:cNvCxnSpPr>
          <p:nvPr/>
        </p:nvCxnSpPr>
        <p:spPr>
          <a:xfrm rot="16200000" flipH="1">
            <a:off x="1468786" y="4844460"/>
            <a:ext cx="1354062" cy="13042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15293" y="5770755"/>
            <a:ext cx="1475415" cy="2417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J’aime 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15294" y="6139537"/>
            <a:ext cx="1597066" cy="2417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Je n’aime pas v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182483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20903" y="2060848"/>
            <a:ext cx="2337404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0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1412</Words>
  <Application>Microsoft Office PowerPoint</Application>
  <PresentationFormat>Affichage à l'écran (4:3)</PresentationFormat>
  <Paragraphs>320</Paragraphs>
  <Slides>26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Arial (En-têtes)</vt:lpstr>
      <vt:lpstr>Calibri</vt:lpstr>
      <vt:lpstr>Wingdings</vt:lpstr>
      <vt:lpstr>Clarté</vt:lpstr>
      <vt:lpstr>Un modèle de négociation collaborative basé sur la relation de pouvoir</vt:lpstr>
      <vt:lpstr>Plan</vt:lpstr>
      <vt:lpstr>Contexte: Agents conversationels</vt:lpstr>
      <vt:lpstr>Collaboration in dialogue</vt:lpstr>
      <vt:lpstr>Collaboration in dialogue</vt:lpstr>
      <vt:lpstr>Aspects sociaux dans la négociation (Broekens et al, 10)</vt:lpstr>
      <vt:lpstr>Plan</vt:lpstr>
      <vt:lpstr>Modèle de négociation sur les préférences</vt:lpstr>
      <vt:lpstr>Modèle de négociation sur les préférences</vt:lpstr>
      <vt:lpstr>Modèle de négociation sur les préférences</vt:lpstr>
      <vt:lpstr>Plan</vt:lpstr>
      <vt:lpstr>Modèle de négociation base sur le pouvoir</vt:lpstr>
      <vt:lpstr>Modèle de négociation base sur le pouvoir</vt:lpstr>
      <vt:lpstr>Présentation PowerPoint</vt:lpstr>
      <vt:lpstr>Modèle de négociation base sur le pouvoir</vt:lpstr>
      <vt:lpstr>Exemple de dialogue</vt:lpstr>
      <vt:lpstr>Exemple de dialogue</vt:lpstr>
      <vt:lpstr>Exemple de dialogue</vt:lpstr>
      <vt:lpstr>Exemple de dialogue</vt:lpstr>
      <vt:lpstr>Exemple de dialogue</vt:lpstr>
      <vt:lpstr>Plan</vt:lpstr>
      <vt:lpstr>Evaluation du modèle de négociation</vt:lpstr>
      <vt:lpstr>Evaluation du modèle de négociation</vt:lpstr>
      <vt:lpstr>Résultats</vt:lpstr>
      <vt:lpstr>Conclusion 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Entreprise ZENIKA</cp:lastModifiedBy>
  <cp:revision>439</cp:revision>
  <dcterms:created xsi:type="dcterms:W3CDTF">2017-06-08T07:56:31Z</dcterms:created>
  <dcterms:modified xsi:type="dcterms:W3CDTF">2018-05-29T09:40:21Z</dcterms:modified>
</cp:coreProperties>
</file>