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57" r:id="rId4"/>
    <p:sldId id="258" r:id="rId5"/>
    <p:sldId id="262" r:id="rId6"/>
    <p:sldId id="256" r:id="rId7"/>
    <p:sldId id="261" r:id="rId8"/>
    <p:sldId id="260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91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83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27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91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88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6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64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9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39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1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D471-483E-42FA-AD43-6CE37FA07CFA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32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AD471-483E-42FA-AD43-6CE37FA07CFA}" type="datetimeFigureOut">
              <a:rPr lang="fr-FR" smtClean="0"/>
              <a:t>24/03/2016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4C4BF-56C9-47B8-B57D-7CB4D36E09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0210" y="620688"/>
            <a:ext cx="47578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Condition d’applicabilité liée à la RI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740767" y="2060848"/>
            <a:ext cx="4757893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Condition d’applicabilité autre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40766" y="3356992"/>
            <a:ext cx="4757893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: Dans </a:t>
            </a:r>
            <a:r>
              <a:rPr lang="fr-FR" dirty="0" smtClean="0"/>
              <a:t>le script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591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22"/>
          <p:cNvSpPr/>
          <p:nvPr/>
        </p:nvSpPr>
        <p:spPr>
          <a:xfrm>
            <a:off x="395536" y="3413904"/>
            <a:ext cx="2916324" cy="21384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358643" y="2745802"/>
            <a:ext cx="3348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Ask.Preference</a:t>
            </a:r>
            <a:r>
              <a:rPr lang="fr-FR" dirty="0" smtClean="0"/>
              <a:t>(C, </a:t>
            </a:r>
            <a:r>
              <a:rPr lang="fr-FR" dirty="0" err="1" smtClean="0"/>
              <a:t>less</a:t>
            </a:r>
            <a:r>
              <a:rPr lang="fr-FR" dirty="0" smtClean="0"/>
              <a:t>, more)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965253" y="4906034"/>
            <a:ext cx="25922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r>
              <a:rPr lang="fr-FR" dirty="0" smtClean="0"/>
              <a:t> (C, </a:t>
            </a:r>
            <a:r>
              <a:rPr lang="fr-FR" dirty="0" err="1" smtClean="0"/>
              <a:t>generateAsk</a:t>
            </a:r>
            <a:r>
              <a:rPr lang="fr-FR" dirty="0" smtClean="0"/>
              <a:t>(</a:t>
            </a:r>
            <a:r>
              <a:rPr lang="fr-FR" dirty="0" err="1" smtClean="0"/>
              <a:t>less,more</a:t>
            </a:r>
            <a:r>
              <a:rPr lang="fr-FR" dirty="0" smtClean="0"/>
              <a:t>))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4" idx="2"/>
            <a:endCxn id="5" idx="0"/>
          </p:cNvCxnSpPr>
          <p:nvPr/>
        </p:nvCxnSpPr>
        <p:spPr>
          <a:xfrm>
            <a:off x="3032829" y="3115134"/>
            <a:ext cx="2228569" cy="179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91580" y="3862804"/>
            <a:ext cx="18722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Ask.Preference</a:t>
            </a:r>
            <a:endParaRPr lang="fr-FR" dirty="0"/>
          </a:p>
          <a:p>
            <a:pPr algn="ctr"/>
            <a:r>
              <a:rPr lang="fr-FR" dirty="0" smtClean="0"/>
              <a:t>(C1,less1,more1)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4" idx="2"/>
            <a:endCxn id="10" idx="0"/>
          </p:cNvCxnSpPr>
          <p:nvPr/>
        </p:nvCxnSpPr>
        <p:spPr>
          <a:xfrm flipH="1">
            <a:off x="1727684" y="3115134"/>
            <a:ext cx="1305145" cy="74767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15616" y="4725144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isDom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805762" y="0"/>
            <a:ext cx="71244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Remarques pour le </a:t>
            </a:r>
            <a:r>
              <a:rPr lang="fr-FR" sz="1400" b="1" dirty="0" err="1" smtClean="0"/>
              <a:t>ASK</a:t>
            </a:r>
            <a:endParaRPr lang="fr-F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Si (</a:t>
            </a:r>
            <a:r>
              <a:rPr lang="fr-FR" sz="1400" dirty="0" err="1" smtClean="0"/>
              <a:t>less,more</a:t>
            </a:r>
            <a:r>
              <a:rPr lang="fr-FR" sz="1400" dirty="0" smtClean="0"/>
              <a:t>)=(*,*), alors </a:t>
            </a:r>
            <a:r>
              <a:rPr lang="fr-FR" sz="1400" dirty="0" err="1" smtClean="0"/>
              <a:t>generate</a:t>
            </a:r>
            <a:r>
              <a:rPr lang="fr-FR" sz="1400" dirty="0" smtClean="0"/>
              <a:t>(</a:t>
            </a:r>
            <a:r>
              <a:rPr lang="fr-FR" sz="1400" dirty="0" err="1" smtClean="0"/>
              <a:t>less,more</a:t>
            </a:r>
            <a:r>
              <a:rPr lang="fr-FR" sz="1400" dirty="0" smtClean="0"/>
              <a:t>) = </a:t>
            </a:r>
            <a:r>
              <a:rPr lang="fr-FR" sz="1400" dirty="0" err="1" smtClean="0"/>
              <a:t>mostPreferred</a:t>
            </a:r>
            <a:r>
              <a:rPr lang="fr-FR" sz="1400" dirty="0"/>
              <a:t> </a:t>
            </a:r>
            <a:r>
              <a:rPr lang="fr-FR" sz="1400" dirty="0" smtClean="0"/>
              <a:t>(sans « </a:t>
            </a:r>
            <a:r>
              <a:rPr lang="fr-FR" sz="1400" dirty="0" err="1" smtClean="0"/>
              <a:t>current</a:t>
            </a:r>
            <a:r>
              <a:rPr lang="fr-FR" sz="1400" dirty="0" smtClean="0"/>
              <a:t>)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Si </a:t>
            </a:r>
            <a:r>
              <a:rPr lang="fr-FR" sz="1400" dirty="0" err="1" smtClean="0"/>
              <a:t>less</a:t>
            </a:r>
            <a:r>
              <a:rPr lang="fr-FR" sz="1400" dirty="0" smtClean="0"/>
              <a:t>=* et more</a:t>
            </a:r>
            <a:r>
              <a:rPr lang="fr-FR" sz="1400" dirty="0"/>
              <a:t> </a:t>
            </a:r>
            <a:r>
              <a:rPr lang="fr-FR" sz="1400" dirty="0" smtClean="0"/>
              <a:t>≠ *, alors </a:t>
            </a:r>
            <a:r>
              <a:rPr lang="fr-FR" sz="1400" dirty="0" err="1" smtClean="0"/>
              <a:t>generate</a:t>
            </a:r>
            <a:r>
              <a:rPr lang="fr-FR" sz="1400" dirty="0" smtClean="0"/>
              <a:t>(</a:t>
            </a:r>
            <a:r>
              <a:rPr lang="fr-FR" sz="1400" dirty="0" err="1" smtClean="0"/>
              <a:t>less,more</a:t>
            </a:r>
            <a:r>
              <a:rPr lang="fr-FR" sz="1400" dirty="0" smtClean="0"/>
              <a:t>) =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(*,more) si more est le </a:t>
            </a:r>
            <a:r>
              <a:rPr lang="fr-FR" sz="1400" dirty="0" err="1" smtClean="0"/>
              <a:t>currentMostPreferred</a:t>
            </a:r>
            <a:r>
              <a:rPr lang="fr-FR" sz="1400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(more,*) </a:t>
            </a:r>
            <a:r>
              <a:rPr lang="fr-FR" sz="1400" dirty="0"/>
              <a:t>si more est le </a:t>
            </a:r>
            <a:r>
              <a:rPr lang="fr-FR" sz="1400" dirty="0" err="1" smtClean="0"/>
              <a:t>currentLeastPreferred</a:t>
            </a:r>
            <a:r>
              <a:rPr lang="fr-FR" sz="1400" dirty="0" smtClean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(</a:t>
            </a:r>
            <a:r>
              <a:rPr lang="fr-FR" sz="1400" dirty="0" err="1" smtClean="0"/>
              <a:t>more,currentMostPreferred</a:t>
            </a:r>
            <a:r>
              <a:rPr lang="fr-FR" sz="1400" dirty="0" smtClean="0"/>
              <a:t>) sinon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Si </a:t>
            </a:r>
            <a:r>
              <a:rPr lang="fr-FR" sz="1400" dirty="0" err="1" smtClean="0"/>
              <a:t>less</a:t>
            </a:r>
            <a:r>
              <a:rPr lang="fr-FR" sz="1400" dirty="0"/>
              <a:t> ≠ </a:t>
            </a:r>
            <a:r>
              <a:rPr lang="fr-FR" sz="1400" dirty="0" smtClean="0"/>
              <a:t>* </a:t>
            </a:r>
            <a:r>
              <a:rPr lang="fr-FR" sz="1400" dirty="0"/>
              <a:t>et more </a:t>
            </a:r>
            <a:r>
              <a:rPr lang="fr-FR" sz="1400" dirty="0" smtClean="0"/>
              <a:t>= *, cela </a:t>
            </a:r>
            <a:r>
              <a:rPr lang="fr-FR" sz="1400" dirty="0"/>
              <a:t>code la même </a:t>
            </a:r>
            <a:r>
              <a:rPr lang="fr-FR" sz="1400" dirty="0" smtClean="0"/>
              <a:t>chose</a:t>
            </a:r>
            <a:r>
              <a:rPr lang="fr-FR" sz="1400" dirty="0"/>
              <a:t> </a:t>
            </a:r>
            <a:r>
              <a:rPr lang="fr-FR" sz="1400" dirty="0" smtClean="0"/>
              <a:t>(«</a:t>
            </a:r>
            <a:r>
              <a:rPr lang="fr-FR" sz="1400" dirty="0"/>
              <a:t> est-ce que tu aime le japonais? </a:t>
            </a:r>
            <a:r>
              <a:rPr lang="fr-FR" sz="1400" dirty="0" smtClean="0"/>
              <a:t>») </a:t>
            </a:r>
            <a:r>
              <a:rPr lang="fr-FR" sz="1400" dirty="0" smtClean="0">
                <a:sym typeface="Wingdings" panose="05000000000000000000" pitchFamily="2" charset="2"/>
              </a:rPr>
              <a:t> même réponse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Si les deux sont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, je </a:t>
            </a:r>
            <a:r>
              <a:rPr lang="fr-FR" sz="1400" dirty="0" err="1" smtClean="0"/>
              <a:t>generate</a:t>
            </a:r>
            <a:r>
              <a:rPr lang="fr-FR" sz="1400" dirty="0" smtClean="0"/>
              <a:t>(</a:t>
            </a:r>
            <a:r>
              <a:rPr lang="fr-FR" sz="1400" dirty="0" err="1" smtClean="0"/>
              <a:t>less,more</a:t>
            </a:r>
            <a:r>
              <a:rPr lang="fr-FR" sz="1400" dirty="0" smtClean="0"/>
              <a:t>) = (</a:t>
            </a:r>
            <a:r>
              <a:rPr lang="fr-FR" sz="1400" dirty="0" err="1" smtClean="0"/>
              <a:t>more,less</a:t>
            </a:r>
            <a:r>
              <a:rPr lang="fr-FR" sz="1400" dirty="0" smtClean="0"/>
              <a:t>) ou (</a:t>
            </a:r>
            <a:r>
              <a:rPr lang="fr-FR" sz="1400" dirty="0" err="1" smtClean="0"/>
              <a:t>less,more</a:t>
            </a:r>
            <a:r>
              <a:rPr lang="fr-FR" sz="1400" dirty="0" smtClean="0"/>
              <a:t>) selon les préférences de l’agent</a:t>
            </a:r>
          </a:p>
          <a:p>
            <a:endParaRPr lang="fr-FR" sz="1400" dirty="0"/>
          </a:p>
          <a:p>
            <a:r>
              <a:rPr lang="fr-FR" sz="1400" dirty="0" smtClean="0"/>
              <a:t>(C1,less1,more1) désigne  toute autre forme, mais on va le retirer…</a:t>
            </a:r>
            <a:endParaRPr lang="fr-FR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012497" y="3444116"/>
            <a:ext cx="327585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On a supprimé le propose. En effet, l’exemple est:</a:t>
            </a:r>
          </a:p>
          <a:p>
            <a:pPr marL="285750" indent="-285750">
              <a:buFontTx/>
              <a:buChar char="-"/>
            </a:pPr>
            <a:r>
              <a:rPr lang="fr-FR" sz="1200" dirty="0" smtClean="0"/>
              <a:t>est-ce que tu aimes le chinois</a:t>
            </a:r>
          </a:p>
          <a:p>
            <a:pPr marL="285750" indent="-285750">
              <a:buFontTx/>
              <a:buChar char="-"/>
            </a:pPr>
            <a:r>
              <a:rPr lang="fr-FR" sz="1200" dirty="0" smtClean="0"/>
              <a:t>Oui, allons au chinois</a:t>
            </a:r>
          </a:p>
          <a:p>
            <a:pPr marL="285750" indent="-285750">
              <a:buFont typeface="Wingdings"/>
              <a:buChar char="à"/>
            </a:pPr>
            <a:r>
              <a:rPr lang="fr-FR" sz="1200" dirty="0" smtClean="0">
                <a:sym typeface="Wingdings" panose="05000000000000000000" pitchFamily="2" charset="2"/>
              </a:rPr>
              <a:t>2 </a:t>
            </a:r>
            <a:r>
              <a:rPr lang="fr-FR" sz="1200" dirty="0" err="1" smtClean="0">
                <a:sym typeface="Wingdings" panose="05000000000000000000" pitchFamily="2" charset="2"/>
              </a:rPr>
              <a:t>utterances</a:t>
            </a:r>
            <a:r>
              <a:rPr lang="fr-FR" sz="1200" dirty="0" smtClean="0">
                <a:sym typeface="Wingdings" panose="05000000000000000000" pitchFamily="2" charset="2"/>
              </a:rPr>
              <a:t> pour 1 réponse. Pas possible chez nous.</a:t>
            </a:r>
          </a:p>
          <a:p>
            <a:pPr marL="285750" indent="-285750">
              <a:buFont typeface="Wingdings"/>
              <a:buChar char="à"/>
            </a:pPr>
            <a:r>
              <a:rPr lang="fr-FR" sz="1200" dirty="0" smtClean="0">
                <a:sym typeface="Wingdings" panose="05000000000000000000" pitchFamily="2" charset="2"/>
              </a:rPr>
              <a:t>On ne garde que le state (« oui »)</a:t>
            </a:r>
            <a:endParaRPr lang="fr-FR" sz="1200" dirty="0"/>
          </a:p>
        </p:txBody>
      </p:sp>
      <p:cxnSp>
        <p:nvCxnSpPr>
          <p:cNvPr id="26" name="Connecteur droit 25"/>
          <p:cNvCxnSpPr>
            <a:stCxn id="23" idx="2"/>
            <a:endCxn id="27" idx="0"/>
          </p:cNvCxnSpPr>
          <p:nvPr/>
        </p:nvCxnSpPr>
        <p:spPr>
          <a:xfrm>
            <a:off x="1853698" y="5552365"/>
            <a:ext cx="702569" cy="453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95536" y="6006218"/>
            <a:ext cx="4321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Bof, finalement… Cela semble bizarre comme dialogue: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est-ce que tu aimes le chinois</a:t>
            </a:r>
          </a:p>
          <a:p>
            <a:pPr marL="285750" indent="-285750">
              <a:buFontTx/>
              <a:buChar char="-"/>
            </a:pPr>
            <a:r>
              <a:rPr lang="fr-FR" sz="1400" dirty="0" smtClean="0"/>
              <a:t>est-ce que tu aimes le japonais</a:t>
            </a:r>
            <a:endParaRPr lang="fr-FR" sz="1400" dirty="0"/>
          </a:p>
        </p:txBody>
      </p:sp>
      <p:cxnSp>
        <p:nvCxnSpPr>
          <p:cNvPr id="41" name="Connecteur droit avec flèche 40"/>
          <p:cNvCxnSpPr>
            <a:stCxn id="4" idx="2"/>
            <a:endCxn id="20" idx="1"/>
          </p:cNvCxnSpPr>
          <p:nvPr/>
        </p:nvCxnSpPr>
        <p:spPr>
          <a:xfrm>
            <a:off x="3032829" y="3115134"/>
            <a:ext cx="2979668" cy="92914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1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071627" y="1782108"/>
            <a:ext cx="31683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r>
              <a:rPr lang="fr-FR" dirty="0" smtClean="0"/>
              <a:t> (C, </a:t>
            </a:r>
            <a:r>
              <a:rPr lang="fr-FR" dirty="0" err="1" smtClean="0"/>
              <a:t>less</a:t>
            </a:r>
            <a:r>
              <a:rPr lang="fr-FR" dirty="0" smtClean="0"/>
              <a:t>, more)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51520" y="3713693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r>
              <a:rPr lang="fr-FR" dirty="0" smtClean="0"/>
              <a:t> </a:t>
            </a:r>
            <a:endParaRPr lang="fr-FR" dirty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less</a:t>
            </a:r>
            <a:r>
              <a:rPr lang="fr-FR" dirty="0" smtClean="0"/>
              <a:t>, more)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4" idx="2"/>
            <a:endCxn id="5" idx="0"/>
          </p:cNvCxnSpPr>
          <p:nvPr/>
        </p:nvCxnSpPr>
        <p:spPr>
          <a:xfrm flipH="1">
            <a:off x="1295636" y="2151440"/>
            <a:ext cx="3360167" cy="1562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888096" y="3713694"/>
            <a:ext cx="15640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(more)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4" idx="2"/>
            <a:endCxn id="8" idx="0"/>
          </p:cNvCxnSpPr>
          <p:nvPr/>
        </p:nvCxnSpPr>
        <p:spPr>
          <a:xfrm>
            <a:off x="4655803" y="2151440"/>
            <a:ext cx="1014319" cy="1562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804248" y="3713694"/>
            <a:ext cx="20162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Ask.Preference</a:t>
            </a:r>
            <a:r>
              <a:rPr lang="fr-FR" dirty="0" smtClean="0"/>
              <a:t> </a:t>
            </a:r>
            <a:endParaRPr lang="fr-FR" dirty="0"/>
          </a:p>
          <a:p>
            <a:pPr algn="ctr"/>
            <a:r>
              <a:rPr lang="fr-FR" dirty="0"/>
              <a:t>(less1,more1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4" idx="2"/>
            <a:endCxn id="12" idx="0"/>
          </p:cNvCxnSpPr>
          <p:nvPr/>
        </p:nvCxnSpPr>
        <p:spPr>
          <a:xfrm>
            <a:off x="4655803" y="2151440"/>
            <a:ext cx="3156557" cy="1562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567571" y="3713693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r>
              <a:rPr lang="fr-FR" dirty="0" smtClean="0"/>
              <a:t> </a:t>
            </a:r>
            <a:endParaRPr lang="fr-FR" dirty="0"/>
          </a:p>
          <a:p>
            <a:pPr algn="ctr"/>
            <a:r>
              <a:rPr lang="fr-FR" dirty="0" smtClean="0"/>
              <a:t>(less1,more1)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4" idx="2"/>
            <a:endCxn id="23" idx="0"/>
          </p:cNvCxnSpPr>
          <p:nvPr/>
        </p:nvCxnSpPr>
        <p:spPr>
          <a:xfrm flipH="1">
            <a:off x="3611687" y="2151440"/>
            <a:ext cx="1044116" cy="1562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200292" y="450912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!</a:t>
            </a:r>
            <a:r>
              <a:rPr lang="fr-FR" dirty="0" err="1" smtClean="0"/>
              <a:t>isDom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372264" y="4515431"/>
            <a:ext cx="184674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lastAgentUt</a:t>
            </a:r>
            <a:r>
              <a:rPr lang="fr-FR" dirty="0" smtClean="0"/>
              <a:t> </a:t>
            </a:r>
            <a:r>
              <a:rPr lang="fr-FR" dirty="0"/>
              <a:t>≠</a:t>
            </a:r>
            <a:r>
              <a:rPr lang="fr-FR" dirty="0" smtClean="0"/>
              <a:t> State(</a:t>
            </a:r>
            <a:r>
              <a:rPr lang="fr-FR" dirty="0" err="1" smtClean="0"/>
              <a:t>less,more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2999619" y="4515431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!</a:t>
            </a:r>
            <a:r>
              <a:rPr lang="fr-FR" dirty="0" err="1" smtClean="0"/>
              <a:t>isSub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2427128" y="5287348"/>
            <a:ext cx="2088232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(less1,more1)</a:t>
            </a:r>
            <a:r>
              <a:rPr lang="fr-FR" dirty="0" smtClean="0">
                <a:latin typeface="Cambria Math"/>
                <a:ea typeface="Cambria Math"/>
              </a:rPr>
              <a:t>∉</a:t>
            </a:r>
            <a:r>
              <a:rPr lang="fr-FR" dirty="0"/>
              <a:t>OAS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88096" y="4578130"/>
            <a:ext cx="1564051" cy="20488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ym typeface="Wingdings" panose="05000000000000000000" pitchFamily="2" charset="2"/>
              </a:rPr>
              <a:t>more</a:t>
            </a:r>
            <a:r>
              <a:rPr lang="fr-FR" dirty="0"/>
              <a:t> </a:t>
            </a:r>
            <a:r>
              <a:rPr lang="fr-FR" dirty="0" smtClean="0"/>
              <a:t>≠ </a:t>
            </a:r>
            <a:r>
              <a:rPr lang="fr-FR" dirty="0" err="1" smtClean="0"/>
              <a:t>null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&amp;&amp;</a:t>
            </a:r>
          </a:p>
          <a:p>
            <a:pPr algn="ctr"/>
            <a:r>
              <a:rPr lang="fr-FR" dirty="0" smtClean="0">
                <a:sym typeface="Wingdings" panose="05000000000000000000" pitchFamily="2" charset="2"/>
              </a:rPr>
              <a:t>(</a:t>
            </a:r>
            <a:r>
              <a:rPr lang="fr-FR" dirty="0" err="1" smtClean="0">
                <a:sym typeface="Wingdings" panose="05000000000000000000" pitchFamily="2" charset="2"/>
              </a:rPr>
              <a:t>isSub</a:t>
            </a:r>
            <a:r>
              <a:rPr lang="fr-FR" dirty="0" smtClean="0">
                <a:sym typeface="Wingdings" panose="05000000000000000000" pitchFamily="2" charset="2"/>
              </a:rPr>
              <a:t> || (!</a:t>
            </a:r>
            <a:r>
              <a:rPr lang="fr-FR" dirty="0" err="1" smtClean="0">
                <a:sym typeface="Wingdings" panose="05000000000000000000" pitchFamily="2" charset="2"/>
              </a:rPr>
              <a:t>isSub</a:t>
            </a:r>
            <a:r>
              <a:rPr lang="fr-FR" dirty="0" smtClean="0">
                <a:sym typeface="Wingdings" panose="05000000000000000000" pitchFamily="2" charset="2"/>
              </a:rPr>
              <a:t> &amp;&amp; more=</a:t>
            </a:r>
            <a:r>
              <a:rPr lang="fr-FR" dirty="0" err="1" smtClean="0">
                <a:sym typeface="Wingdings" panose="05000000000000000000" pitchFamily="2" charset="2"/>
              </a:rPr>
              <a:t>mostPreferred</a:t>
            </a:r>
            <a:r>
              <a:rPr lang="fr-FR" dirty="0" smtClean="0">
                <a:sym typeface="Wingdings" panose="05000000000000000000" pitchFamily="2" charset="2"/>
              </a:rPr>
              <a:t>))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2427128" y="5864512"/>
            <a:ext cx="2088232" cy="15249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Si toute les </a:t>
            </a:r>
            <a:r>
              <a:rPr lang="fr-FR" dirty="0" err="1" smtClean="0"/>
              <a:t>preferences</a:t>
            </a:r>
            <a:r>
              <a:rPr lang="fr-FR" dirty="0" smtClean="0"/>
              <a:t> de self sont dans de </a:t>
            </a:r>
            <a:r>
              <a:rPr lang="fr-FR" dirty="0" err="1" smtClean="0"/>
              <a:t>oas</a:t>
            </a:r>
            <a:r>
              <a:rPr lang="fr-FR" dirty="0" smtClean="0"/>
              <a:t> alors change de </a:t>
            </a:r>
            <a:r>
              <a:rPr lang="fr-FR" dirty="0" err="1" smtClean="0"/>
              <a:t>critere</a:t>
            </a:r>
            <a:r>
              <a:rPr lang="fr-FR" dirty="0" smtClean="0"/>
              <a:t> C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804248" y="5314520"/>
            <a:ext cx="2339752" cy="19309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less1 = mon préféré entre (</a:t>
            </a:r>
            <a:r>
              <a:rPr lang="fr-FR" dirty="0" err="1" smtClean="0"/>
              <a:t>less,more</a:t>
            </a:r>
            <a:r>
              <a:rPr lang="fr-FR" dirty="0" smtClean="0"/>
              <a:t>)</a:t>
            </a:r>
          </a:p>
          <a:p>
            <a:pPr algn="ctr"/>
            <a:r>
              <a:rPr lang="fr-FR" dirty="0" smtClean="0"/>
              <a:t>&amp;&amp;</a:t>
            </a:r>
          </a:p>
          <a:p>
            <a:pPr algn="ctr"/>
            <a:r>
              <a:rPr lang="fr-FR" dirty="0" smtClean="0"/>
              <a:t>more1&gt;less1 dans mes données</a:t>
            </a:r>
          </a:p>
          <a:p>
            <a:pPr algn="ctr"/>
            <a:r>
              <a:rPr lang="fr-FR" dirty="0" smtClean="0"/>
              <a:t>&amp;&amp;</a:t>
            </a:r>
          </a:p>
          <a:p>
            <a:pPr algn="ctr"/>
            <a:r>
              <a:rPr lang="fr-FR" dirty="0" smtClean="0"/>
              <a:t>(less1,more1)</a:t>
            </a:r>
            <a:r>
              <a:rPr lang="fr-FR" dirty="0">
                <a:latin typeface="Cambria Math"/>
                <a:ea typeface="Cambria Math"/>
              </a:rPr>
              <a:t> </a:t>
            </a:r>
            <a:r>
              <a:rPr lang="fr-FR" dirty="0" smtClean="0">
                <a:latin typeface="Cambria Math"/>
                <a:ea typeface="Cambria Math"/>
              </a:rPr>
              <a:t>∉ </a:t>
            </a:r>
            <a:r>
              <a:rPr lang="fr-FR" smtClean="0">
                <a:latin typeface="Cambria Math"/>
                <a:ea typeface="Cambria Math"/>
              </a:rPr>
              <a:t>Other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44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29007" y="692696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(C, value)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7504" y="2891225"/>
            <a:ext cx="20523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r>
              <a:rPr lang="fr-FR" dirty="0" smtClean="0"/>
              <a:t> (C, value, *)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4" idx="2"/>
            <a:endCxn id="5" idx="0"/>
          </p:cNvCxnSpPr>
          <p:nvPr/>
        </p:nvCxnSpPr>
        <p:spPr>
          <a:xfrm flipH="1">
            <a:off x="1133666" y="1062028"/>
            <a:ext cx="3439457" cy="1829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967993" y="2922792"/>
            <a:ext cx="14289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(C, value2)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4" idx="2"/>
            <a:endCxn id="8" idx="0"/>
          </p:cNvCxnSpPr>
          <p:nvPr/>
        </p:nvCxnSpPr>
        <p:spPr>
          <a:xfrm>
            <a:off x="4573123" y="1062028"/>
            <a:ext cx="109357" cy="186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7131923" y="2891225"/>
            <a:ext cx="201207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On a retiré le </a:t>
            </a:r>
            <a:r>
              <a:rPr lang="fr-FR" dirty="0" err="1" smtClean="0"/>
              <a:t>statePref</a:t>
            </a:r>
            <a:endParaRPr lang="fr-FR" dirty="0"/>
          </a:p>
        </p:txBody>
      </p:sp>
      <p:cxnSp>
        <p:nvCxnSpPr>
          <p:cNvPr id="24" name="Connecteur droit avec flèche 23"/>
          <p:cNvCxnSpPr>
            <a:stCxn id="4" idx="2"/>
            <a:endCxn id="23" idx="0"/>
          </p:cNvCxnSpPr>
          <p:nvPr/>
        </p:nvCxnSpPr>
        <p:spPr>
          <a:xfrm>
            <a:off x="4573123" y="1062028"/>
            <a:ext cx="3564839" cy="182919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2411760" y="2904078"/>
            <a:ext cx="12760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Reject</a:t>
            </a:r>
            <a:r>
              <a:rPr lang="fr-FR" dirty="0" smtClean="0"/>
              <a:t> (</a:t>
            </a:r>
            <a:r>
              <a:rPr lang="fr-FR" dirty="0" err="1" smtClean="0"/>
              <a:t>C,value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4" idx="2"/>
            <a:endCxn id="20" idx="0"/>
          </p:cNvCxnSpPr>
          <p:nvPr/>
        </p:nvCxnSpPr>
        <p:spPr>
          <a:xfrm flipH="1">
            <a:off x="3049770" y="1062028"/>
            <a:ext cx="1523353" cy="1842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683467" y="2922792"/>
            <a:ext cx="11888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Accept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C,value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4" idx="2"/>
            <a:endCxn id="22" idx="0"/>
          </p:cNvCxnSpPr>
          <p:nvPr/>
        </p:nvCxnSpPr>
        <p:spPr>
          <a:xfrm>
            <a:off x="4573123" y="1062028"/>
            <a:ext cx="1704766" cy="186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1597" y="3677683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isSub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4070412" y="3690495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isDom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2437702" y="3671471"/>
            <a:ext cx="1224136" cy="451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!</a:t>
            </a:r>
            <a:r>
              <a:rPr lang="fr-FR" dirty="0" err="1" smtClean="0"/>
              <a:t>isSub</a:t>
            </a:r>
            <a:r>
              <a:rPr lang="fr-FR" dirty="0" smtClean="0"/>
              <a:t>(()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95229" y="5013176"/>
            <a:ext cx="1964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Je ne suis pas assez dominant pour faire un </a:t>
            </a:r>
            <a:r>
              <a:rPr lang="fr-FR" sz="1400" dirty="0" err="1" smtClean="0"/>
              <a:t>reject</a:t>
            </a:r>
            <a:r>
              <a:rPr lang="fr-FR" sz="1400" dirty="0" smtClean="0"/>
              <a:t> mais la </a:t>
            </a:r>
            <a:r>
              <a:rPr lang="fr-FR" sz="1400" dirty="0" err="1" smtClean="0"/>
              <a:t>prop</a:t>
            </a:r>
            <a:r>
              <a:rPr lang="fr-FR" sz="1400" dirty="0" smtClean="0"/>
              <a:t>. ne me satisfait pas</a:t>
            </a:r>
            <a:endParaRPr lang="fr-FR" sz="1400" dirty="0"/>
          </a:p>
        </p:txBody>
      </p:sp>
      <p:sp>
        <p:nvSpPr>
          <p:cNvPr id="29" name="Rectangle 28"/>
          <p:cNvSpPr/>
          <p:nvPr/>
        </p:nvSpPr>
        <p:spPr>
          <a:xfrm>
            <a:off x="195229" y="4172707"/>
            <a:ext cx="5201738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isNotPreferred</a:t>
            </a:r>
            <a:r>
              <a:rPr lang="fr-FR" dirty="0" smtClean="0"/>
              <a:t>(value)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7504" y="260648"/>
            <a:ext cx="3229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Prop</a:t>
            </a:r>
            <a:r>
              <a:rPr lang="fr-FR" sz="1600" dirty="0" smtClean="0"/>
              <a:t>. Lydia pour </a:t>
            </a:r>
            <a:r>
              <a:rPr lang="fr-FR" sz="1600" dirty="0" err="1" smtClean="0"/>
              <a:t>isNotPreferred</a:t>
            </a:r>
            <a:r>
              <a:rPr lang="fr-FR" sz="1600" dirty="0" smtClean="0"/>
              <a:t>: est-ce que poids négatif, en tenant compte du contexte ?</a:t>
            </a:r>
            <a:endParaRPr lang="fr-FR" sz="16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413796" y="5182452"/>
            <a:ext cx="124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Je suis assez dominant</a:t>
            </a:r>
            <a:endParaRPr lang="fr-FR" sz="1400" dirty="0"/>
          </a:p>
        </p:txBody>
      </p:sp>
      <p:sp>
        <p:nvSpPr>
          <p:cNvPr id="31" name="Rectangle 30"/>
          <p:cNvSpPr/>
          <p:nvPr/>
        </p:nvSpPr>
        <p:spPr>
          <a:xfrm>
            <a:off x="3809099" y="4999170"/>
            <a:ext cx="1900151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valu2</a:t>
            </a:r>
            <a:r>
              <a:rPr lang="fr-FR" dirty="0" smtClean="0">
                <a:latin typeface="Cambria Math"/>
                <a:ea typeface="Cambria Math"/>
              </a:rPr>
              <a:t>∉</a:t>
            </a:r>
            <a:r>
              <a:rPr lang="fr-FR" dirty="0" smtClean="0"/>
              <a:t>rejected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3809099" y="5705672"/>
            <a:ext cx="20590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Je suis dominant mais pas chiant non plus…</a:t>
            </a:r>
          </a:p>
          <a:p>
            <a:endParaRPr lang="fr-FR" sz="1400" dirty="0"/>
          </a:p>
          <a:p>
            <a:r>
              <a:rPr lang="fr-FR" sz="1400" dirty="0" smtClean="0"/>
              <a:t>On choisit de ne pas faire l’agent chiant</a:t>
            </a:r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5684729" y="3821051"/>
            <a:ext cx="1188844" cy="11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!</a:t>
            </a:r>
            <a:r>
              <a:rPr lang="fr-FR" sz="1600" dirty="0" err="1" smtClean="0"/>
              <a:t>isNotPreferred</a:t>
            </a:r>
            <a:r>
              <a:rPr lang="fr-FR" sz="1600" dirty="0" smtClean="0"/>
              <a:t>(value)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3032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55512" y="284995"/>
            <a:ext cx="2088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(Option)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79512" y="1515749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r>
              <a:rPr lang="fr-FR" dirty="0" smtClean="0"/>
              <a:t> (C,*,more)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4" idx="2"/>
            <a:endCxn id="5" idx="0"/>
          </p:cNvCxnSpPr>
          <p:nvPr/>
        </p:nvCxnSpPr>
        <p:spPr>
          <a:xfrm flipH="1">
            <a:off x="1223628" y="654327"/>
            <a:ext cx="3376000" cy="861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627785" y="1515749"/>
            <a:ext cx="14401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</a:t>
            </a:r>
          </a:p>
          <a:p>
            <a:pPr algn="ctr"/>
            <a:r>
              <a:rPr lang="fr-FR" dirty="0" smtClean="0"/>
              <a:t>(Option2)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4" idx="2"/>
            <a:endCxn id="8" idx="0"/>
          </p:cNvCxnSpPr>
          <p:nvPr/>
        </p:nvCxnSpPr>
        <p:spPr>
          <a:xfrm flipH="1">
            <a:off x="3347865" y="654327"/>
            <a:ext cx="1251763" cy="861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012160" y="1515749"/>
            <a:ext cx="11501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Reject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(Option)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4" idx="2"/>
            <a:endCxn id="20" idx="0"/>
          </p:cNvCxnSpPr>
          <p:nvPr/>
        </p:nvCxnSpPr>
        <p:spPr>
          <a:xfrm>
            <a:off x="4599628" y="654327"/>
            <a:ext cx="1987586" cy="861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7524328" y="1540176"/>
            <a:ext cx="12391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Accept</a:t>
            </a:r>
            <a:r>
              <a:rPr lang="fr-FR" dirty="0" smtClean="0"/>
              <a:t> (Option)</a:t>
            </a:r>
            <a:endParaRPr lang="fr-FR" dirty="0"/>
          </a:p>
        </p:txBody>
      </p:sp>
      <p:cxnSp>
        <p:nvCxnSpPr>
          <p:cNvPr id="25" name="Connecteur droit avec flèche 24"/>
          <p:cNvCxnSpPr>
            <a:stCxn id="4" idx="2"/>
            <a:endCxn id="22" idx="0"/>
          </p:cNvCxnSpPr>
          <p:nvPr/>
        </p:nvCxnSpPr>
        <p:spPr>
          <a:xfrm>
            <a:off x="4599628" y="654327"/>
            <a:ext cx="3544296" cy="885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4303655" y="1515749"/>
            <a:ext cx="14030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</a:t>
            </a:r>
            <a:r>
              <a:rPr lang="fr-FR" dirty="0" err="1" smtClean="0"/>
              <a:t>C,value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27" name="Connecteur droit avec flèche 26"/>
          <p:cNvCxnSpPr>
            <a:stCxn id="4" idx="2"/>
            <a:endCxn id="26" idx="0"/>
          </p:cNvCxnSpPr>
          <p:nvPr/>
        </p:nvCxnSpPr>
        <p:spPr>
          <a:xfrm>
            <a:off x="4599628" y="654327"/>
            <a:ext cx="405544" cy="861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à coins arrondis 1"/>
          <p:cNvSpPr/>
          <p:nvPr/>
        </p:nvSpPr>
        <p:spPr>
          <a:xfrm>
            <a:off x="101736" y="4329656"/>
            <a:ext cx="2094000" cy="20516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</a:t>
            </a:r>
            <a:r>
              <a:rPr lang="fr-FR" dirty="0" smtClean="0"/>
              <a:t>=choix(option)</a:t>
            </a:r>
          </a:p>
          <a:p>
            <a:pPr algn="ctr"/>
            <a:r>
              <a:rPr lang="fr-FR" dirty="0" smtClean="0"/>
              <a:t>&amp;&amp;</a:t>
            </a:r>
          </a:p>
          <a:p>
            <a:pPr algn="ctr"/>
            <a:r>
              <a:rPr lang="fr-FR" dirty="0" smtClean="0"/>
              <a:t>More = </a:t>
            </a:r>
            <a:r>
              <a:rPr lang="fr-FR" dirty="0" err="1" smtClean="0"/>
              <a:t>mostPreferred</a:t>
            </a:r>
            <a:r>
              <a:rPr lang="fr-FR" dirty="0" smtClean="0"/>
              <a:t>(C)</a:t>
            </a:r>
          </a:p>
          <a:p>
            <a:pPr algn="ctr"/>
            <a:r>
              <a:rPr lang="fr-FR" dirty="0" smtClean="0"/>
              <a:t>&amp;&amp;</a:t>
            </a:r>
          </a:p>
          <a:p>
            <a:pPr algn="ctr"/>
            <a:r>
              <a:rPr lang="fr-FR" dirty="0" smtClean="0"/>
              <a:t>Value(Option, C) != more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7596336" y="3356992"/>
            <a:ext cx="1368152" cy="10081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End of dialogue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627785" y="3549702"/>
            <a:ext cx="1224136" cy="49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isDom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575556" y="3613192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isSub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7596336" y="2345728"/>
            <a:ext cx="1224136" cy="8154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!</a:t>
            </a:r>
            <a:r>
              <a:rPr lang="fr-FR" dirty="0" err="1" smtClean="0"/>
              <a:t>isNotWanted</a:t>
            </a:r>
            <a:r>
              <a:rPr lang="fr-FR" dirty="0" smtClean="0"/>
              <a:t>(Option)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187264" y="2487887"/>
            <a:ext cx="6975003" cy="8154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isNotWanted</a:t>
            </a:r>
            <a:r>
              <a:rPr lang="fr-FR" dirty="0" smtClean="0"/>
              <a:t>(Option)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9728" y="69551"/>
            <a:ext cx="29445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Prop</a:t>
            </a:r>
            <a:r>
              <a:rPr lang="fr-FR" sz="1400" dirty="0" smtClean="0"/>
              <a:t>. Lydia: trier les options en retirant les options pour lesquelles au moins 1 valeur de critère a été rejetée, ou l’option a été rejetée, et prendre à partir de la </a:t>
            </a:r>
            <a:r>
              <a:rPr lang="fr-FR" sz="1400" dirty="0" err="1" smtClean="0"/>
              <a:t>Ke</a:t>
            </a:r>
            <a:r>
              <a:rPr lang="fr-FR" sz="1400" dirty="0" smtClean="0"/>
              <a:t>, K à fixer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0" y="6550223"/>
            <a:ext cx="583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Fonction </a:t>
            </a:r>
            <a:r>
              <a:rPr lang="fr-FR" sz="1400" b="1" dirty="0" smtClean="0"/>
              <a:t>choix</a:t>
            </a:r>
            <a:r>
              <a:rPr lang="fr-FR" sz="1400" dirty="0" smtClean="0"/>
              <a:t> à définir : le critère qui me gène le plus dans cette option</a:t>
            </a:r>
            <a:endParaRPr lang="fr-FR" sz="1400" dirty="0"/>
          </a:p>
        </p:txBody>
      </p:sp>
      <p:sp>
        <p:nvSpPr>
          <p:cNvPr id="30" name="Rectangle 29"/>
          <p:cNvSpPr/>
          <p:nvPr/>
        </p:nvSpPr>
        <p:spPr>
          <a:xfrm>
            <a:off x="4482552" y="3581447"/>
            <a:ext cx="1224136" cy="49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!</a:t>
            </a:r>
            <a:r>
              <a:rPr lang="fr-FR" dirty="0" err="1" smtClean="0"/>
              <a:t>isSub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6012160" y="3549702"/>
            <a:ext cx="1224136" cy="495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!</a:t>
            </a:r>
            <a:r>
              <a:rPr lang="fr-FR" dirty="0" err="1" smtClean="0"/>
              <a:t>isSub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2" name="Rectangle à coins arrondis 31"/>
          <p:cNvSpPr/>
          <p:nvPr/>
        </p:nvSpPr>
        <p:spPr>
          <a:xfrm>
            <a:off x="2429763" y="4302431"/>
            <a:ext cx="1620180" cy="16196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Option2 = </a:t>
            </a:r>
            <a:r>
              <a:rPr lang="fr-FR" dirty="0" err="1" smtClean="0"/>
              <a:t>currentMostPreferred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4325884" y="4303671"/>
            <a:ext cx="1620180" cy="161962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C= choix(option)</a:t>
            </a:r>
          </a:p>
          <a:p>
            <a:pPr algn="ctr"/>
            <a:r>
              <a:rPr lang="fr-FR" dirty="0" smtClean="0"/>
              <a:t>&amp;&amp;</a:t>
            </a:r>
          </a:p>
          <a:p>
            <a:pPr algn="ctr"/>
            <a:r>
              <a:rPr lang="fr-FR" dirty="0" smtClean="0"/>
              <a:t>Value = </a:t>
            </a:r>
            <a:r>
              <a:rPr lang="fr-FR" dirty="0" err="1" smtClean="0"/>
              <a:t>mostPreferred</a:t>
            </a:r>
            <a:r>
              <a:rPr lang="fr-FR" dirty="0" smtClean="0"/>
              <a:t>(C)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8504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75856" y="1844824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Reject</a:t>
            </a:r>
            <a:r>
              <a:rPr lang="fr-FR" dirty="0" smtClean="0"/>
              <a:t>(Option)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5496" y="3707740"/>
            <a:ext cx="21602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Criterion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4" idx="2"/>
            <a:endCxn id="5" idx="0"/>
          </p:cNvCxnSpPr>
          <p:nvPr/>
        </p:nvCxnSpPr>
        <p:spPr>
          <a:xfrm flipH="1">
            <a:off x="1115616" y="2214156"/>
            <a:ext cx="3096344" cy="1493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812360" y="3707740"/>
            <a:ext cx="1296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</a:t>
            </a:r>
          </a:p>
          <a:p>
            <a:pPr algn="ctr"/>
            <a:r>
              <a:rPr lang="fr-FR" dirty="0" smtClean="0"/>
              <a:t> (Option)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4" idx="2"/>
            <a:endCxn id="8" idx="0"/>
          </p:cNvCxnSpPr>
          <p:nvPr/>
        </p:nvCxnSpPr>
        <p:spPr>
          <a:xfrm>
            <a:off x="4211960" y="2214156"/>
            <a:ext cx="4248472" cy="1493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067944" y="3717032"/>
            <a:ext cx="20162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Ask.Preference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Criterion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4" idx="2"/>
            <a:endCxn id="17" idx="0"/>
          </p:cNvCxnSpPr>
          <p:nvPr/>
        </p:nvCxnSpPr>
        <p:spPr>
          <a:xfrm>
            <a:off x="4211960" y="2214156"/>
            <a:ext cx="864096" cy="150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411760" y="3717032"/>
            <a:ext cx="1440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(O2)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4" idx="2"/>
            <a:endCxn id="12" idx="0"/>
          </p:cNvCxnSpPr>
          <p:nvPr/>
        </p:nvCxnSpPr>
        <p:spPr>
          <a:xfrm flipH="1">
            <a:off x="3131840" y="2214156"/>
            <a:ext cx="1080120" cy="150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300192" y="3717032"/>
            <a:ext cx="1296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Criterion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21" name="Connecteur droit avec flèche 20"/>
          <p:cNvCxnSpPr>
            <a:stCxn id="4" idx="2"/>
            <a:endCxn id="19" idx="0"/>
          </p:cNvCxnSpPr>
          <p:nvPr/>
        </p:nvCxnSpPr>
        <p:spPr>
          <a:xfrm>
            <a:off x="4211960" y="2214156"/>
            <a:ext cx="2736304" cy="150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34369" y="5373216"/>
            <a:ext cx="223224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Where</a:t>
            </a:r>
            <a:r>
              <a:rPr lang="fr-FR" dirty="0" smtClean="0"/>
              <a:t> Value(Option, C) != </a:t>
            </a:r>
            <a:r>
              <a:rPr lang="fr-FR" dirty="0" err="1" smtClean="0"/>
              <a:t>criterion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452760" y="450260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isSub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449178" y="450912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isSub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6359081" y="4526814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isPeer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7884368" y="4464679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isDom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2519772" y="4341790"/>
            <a:ext cx="1224136" cy="815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isPeer</a:t>
            </a:r>
            <a:r>
              <a:rPr lang="fr-FR" dirty="0" smtClean="0"/>
              <a:t>()</a:t>
            </a:r>
          </a:p>
          <a:p>
            <a:pPr algn="ctr"/>
            <a:r>
              <a:rPr lang="fr-FR" dirty="0" smtClean="0"/>
              <a:t>Or</a:t>
            </a:r>
          </a:p>
          <a:p>
            <a:pPr algn="ctr"/>
            <a:r>
              <a:rPr lang="fr-FR" dirty="0" err="1" smtClean="0"/>
              <a:t>isDom</a:t>
            </a:r>
            <a:r>
              <a:rPr lang="fr-FR" dirty="0" smtClean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99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17879" y="1196752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Reject</a:t>
            </a:r>
            <a:r>
              <a:rPr lang="fr-FR" dirty="0" smtClean="0"/>
              <a:t>(</a:t>
            </a:r>
            <a:r>
              <a:rPr lang="fr-FR" dirty="0" err="1" smtClean="0"/>
              <a:t>Criterion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53498" y="3316986"/>
            <a:ext cx="19802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Criterion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7" name="Connecteur droit avec flèche 6"/>
          <p:cNvCxnSpPr>
            <a:stCxn id="4" idx="2"/>
            <a:endCxn id="5" idx="0"/>
          </p:cNvCxnSpPr>
          <p:nvPr/>
        </p:nvCxnSpPr>
        <p:spPr>
          <a:xfrm flipH="1">
            <a:off x="1043608" y="1566084"/>
            <a:ext cx="2810375" cy="1750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995936" y="3313508"/>
            <a:ext cx="13042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</a:t>
            </a:r>
            <a:r>
              <a:rPr lang="fr-FR" dirty="0" err="1" smtClean="0"/>
              <a:t>Criterion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4" idx="2"/>
            <a:endCxn id="8" idx="0"/>
          </p:cNvCxnSpPr>
          <p:nvPr/>
        </p:nvCxnSpPr>
        <p:spPr>
          <a:xfrm>
            <a:off x="3853983" y="1566084"/>
            <a:ext cx="794094" cy="1747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020272" y="3319273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Ask.Preference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Criterion</a:t>
            </a:r>
            <a:r>
              <a:rPr lang="fr-FR" dirty="0" smtClean="0"/>
              <a:t> 2)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4" idx="2"/>
            <a:endCxn id="17" idx="0"/>
          </p:cNvCxnSpPr>
          <p:nvPr/>
        </p:nvCxnSpPr>
        <p:spPr>
          <a:xfrm>
            <a:off x="3853983" y="1566084"/>
            <a:ext cx="4210405" cy="1753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41340" y="3319273"/>
            <a:ext cx="15479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</a:t>
            </a:r>
            <a:r>
              <a:rPr lang="fr-FR" dirty="0" err="1" smtClean="0"/>
              <a:t>Criterion</a:t>
            </a:r>
            <a:r>
              <a:rPr lang="fr-FR" dirty="0" smtClean="0"/>
              <a:t> 2)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4" idx="2"/>
            <a:endCxn id="12" idx="0"/>
          </p:cNvCxnSpPr>
          <p:nvPr/>
        </p:nvCxnSpPr>
        <p:spPr>
          <a:xfrm flipH="1">
            <a:off x="2915307" y="1566084"/>
            <a:ext cx="938676" cy="1753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495035" y="3313508"/>
            <a:ext cx="13851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</a:t>
            </a:r>
          </a:p>
          <a:p>
            <a:pPr algn="ctr"/>
            <a:r>
              <a:rPr lang="fr-FR" dirty="0" smtClean="0"/>
              <a:t>(Option)</a:t>
            </a:r>
            <a:endParaRPr lang="fr-FR" dirty="0"/>
          </a:p>
        </p:txBody>
      </p:sp>
      <p:cxnSp>
        <p:nvCxnSpPr>
          <p:cNvPr id="27" name="Connecteur droit avec flèche 26"/>
          <p:cNvCxnSpPr>
            <a:stCxn id="4" idx="2"/>
            <a:endCxn id="24" idx="0"/>
          </p:cNvCxnSpPr>
          <p:nvPr/>
        </p:nvCxnSpPr>
        <p:spPr>
          <a:xfrm>
            <a:off x="3853983" y="1566084"/>
            <a:ext cx="2333645" cy="1747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31540" y="4159622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isPeer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2303238" y="4159622"/>
            <a:ext cx="1224136" cy="853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isPeer</a:t>
            </a:r>
            <a:r>
              <a:rPr lang="fr-FR" dirty="0" smtClean="0"/>
              <a:t>()</a:t>
            </a:r>
          </a:p>
          <a:p>
            <a:pPr algn="ctr"/>
            <a:r>
              <a:rPr lang="fr-FR" dirty="0" smtClean="0"/>
              <a:t>Or </a:t>
            </a:r>
          </a:p>
          <a:p>
            <a:pPr algn="ctr"/>
            <a:r>
              <a:rPr lang="fr-FR" dirty="0" err="1" smtClean="0"/>
              <a:t>isDom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036009" y="4284273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isDom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7524328" y="4293096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isSub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5575560" y="4201655"/>
            <a:ext cx="1224136" cy="853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isPeer</a:t>
            </a:r>
            <a:r>
              <a:rPr lang="fr-FR" dirty="0" smtClean="0"/>
              <a:t>()</a:t>
            </a:r>
          </a:p>
          <a:p>
            <a:pPr algn="ctr"/>
            <a:r>
              <a:rPr lang="fr-FR" dirty="0" smtClean="0"/>
              <a:t>Or </a:t>
            </a:r>
          </a:p>
          <a:p>
            <a:pPr algn="ctr"/>
            <a:r>
              <a:rPr lang="fr-FR" dirty="0" err="1" smtClean="0"/>
              <a:t>isDom</a:t>
            </a:r>
            <a:r>
              <a:rPr lang="fr-FR" dirty="0" smtClean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87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31840" y="1772816"/>
            <a:ext cx="1872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Accept</a:t>
            </a:r>
            <a:r>
              <a:rPr lang="fr-FR" dirty="0" smtClean="0"/>
              <a:t>(</a:t>
            </a:r>
            <a:r>
              <a:rPr lang="fr-FR" dirty="0" err="1" smtClean="0"/>
              <a:t>Criterion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275856" y="3707740"/>
            <a:ext cx="1584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(Option)</a:t>
            </a:r>
            <a:endParaRPr lang="fr-FR" dirty="0"/>
          </a:p>
        </p:txBody>
      </p:sp>
      <p:cxnSp>
        <p:nvCxnSpPr>
          <p:cNvPr id="9" name="Connecteur droit avec flèche 8"/>
          <p:cNvCxnSpPr>
            <a:stCxn id="4" idx="2"/>
            <a:endCxn id="8" idx="0"/>
          </p:cNvCxnSpPr>
          <p:nvPr/>
        </p:nvCxnSpPr>
        <p:spPr>
          <a:xfrm>
            <a:off x="4067944" y="2142148"/>
            <a:ext cx="0" cy="1565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83568" y="3707740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State.Preference</a:t>
            </a:r>
            <a:endParaRPr lang="fr-FR" dirty="0" smtClean="0"/>
          </a:p>
          <a:p>
            <a:pPr algn="ctr"/>
            <a:r>
              <a:rPr lang="fr-FR" dirty="0" smtClean="0"/>
              <a:t>(Criterion2)</a:t>
            </a:r>
            <a:endParaRPr lang="fr-FR" dirty="0"/>
          </a:p>
        </p:txBody>
      </p:sp>
      <p:cxnSp>
        <p:nvCxnSpPr>
          <p:cNvPr id="11" name="Connecteur droit avec flèche 10"/>
          <p:cNvCxnSpPr>
            <a:stCxn id="4" idx="2"/>
            <a:endCxn id="10" idx="0"/>
          </p:cNvCxnSpPr>
          <p:nvPr/>
        </p:nvCxnSpPr>
        <p:spPr>
          <a:xfrm flipH="1">
            <a:off x="1727684" y="2142148"/>
            <a:ext cx="2340260" cy="1565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948264" y="3707740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Ask.Preference</a:t>
            </a:r>
            <a:endParaRPr lang="fr-FR" dirty="0" smtClean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Criterion</a:t>
            </a:r>
            <a:r>
              <a:rPr lang="fr-FR" dirty="0" smtClean="0"/>
              <a:t> 2)</a:t>
            </a:r>
            <a:endParaRPr lang="fr-FR" dirty="0"/>
          </a:p>
        </p:txBody>
      </p:sp>
      <p:cxnSp>
        <p:nvCxnSpPr>
          <p:cNvPr id="18" name="Connecteur droit avec flèche 17"/>
          <p:cNvCxnSpPr>
            <a:stCxn id="4" idx="2"/>
            <a:endCxn id="17" idx="0"/>
          </p:cNvCxnSpPr>
          <p:nvPr/>
        </p:nvCxnSpPr>
        <p:spPr>
          <a:xfrm>
            <a:off x="4067944" y="2142148"/>
            <a:ext cx="3924436" cy="1565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010313" y="3700483"/>
            <a:ext cx="1584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Propose (</a:t>
            </a:r>
            <a:r>
              <a:rPr lang="fr-FR" dirty="0" err="1" smtClean="0"/>
              <a:t>Criterion</a:t>
            </a:r>
            <a:r>
              <a:rPr lang="fr-FR" dirty="0" smtClean="0"/>
              <a:t> 2)</a:t>
            </a:r>
            <a:endParaRPr lang="fr-FR" dirty="0"/>
          </a:p>
        </p:txBody>
      </p:sp>
      <p:cxnSp>
        <p:nvCxnSpPr>
          <p:cNvPr id="3" name="Connecteur droit avec flèche 2"/>
          <p:cNvCxnSpPr>
            <a:stCxn id="4" idx="2"/>
            <a:endCxn id="12" idx="0"/>
          </p:cNvCxnSpPr>
          <p:nvPr/>
        </p:nvCxnSpPr>
        <p:spPr>
          <a:xfrm>
            <a:off x="4067944" y="2142148"/>
            <a:ext cx="1734457" cy="1558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99592" y="458112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isPeer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7380312" y="4531607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isSub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3527374" y="4581128"/>
            <a:ext cx="1224136" cy="853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isPeer</a:t>
            </a:r>
            <a:r>
              <a:rPr lang="fr-FR" dirty="0" smtClean="0"/>
              <a:t>()</a:t>
            </a:r>
          </a:p>
          <a:p>
            <a:pPr algn="ctr"/>
            <a:r>
              <a:rPr lang="fr-FR" dirty="0" smtClean="0"/>
              <a:t>Or </a:t>
            </a:r>
          </a:p>
          <a:p>
            <a:pPr algn="ctr"/>
            <a:r>
              <a:rPr lang="fr-FR" dirty="0" err="1" smtClean="0"/>
              <a:t>isDom</a:t>
            </a:r>
            <a:r>
              <a:rPr lang="fr-FR" dirty="0" smtClean="0"/>
              <a:t>()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8382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17314</TotalTime>
  <Words>539</Words>
  <Application>Microsoft Office PowerPoint</Application>
  <PresentationFormat>Affichage à l'écran (4:3)</PresentationFormat>
  <Paragraphs>139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74</cp:revision>
  <dcterms:created xsi:type="dcterms:W3CDTF">2016-01-31T21:23:09Z</dcterms:created>
  <dcterms:modified xsi:type="dcterms:W3CDTF">2016-04-03T23:58:43Z</dcterms:modified>
</cp:coreProperties>
</file>