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0.xml" ContentType="application/vnd.openxmlformats-officedocument.presentationml.notesSlide+xml"/>
  <Override PartName="/ppt/notesSlides/_rels/notesSlide2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5BD8B69-23A1-4B6F-BEE4-E10073E572F0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fr-FR" sz="2000">
                <a:latin typeface="Arial"/>
              </a:rPr>
              <a:t>Attentional state is an abstraction of the participants’ focus of attention as their discourse unfolds</a:t>
            </a:r>
            <a:endParaRPr/>
          </a:p>
        </p:txBody>
      </p:sp>
      <p:sp>
        <p:nvSpPr>
          <p:cNvPr id="2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754D552-5F3A-4212-BF00-83B7E2A3CFD4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2000">
                <a:latin typeface="Arial"/>
              </a:rPr>
              <a:t>Discourse purpose (DP) underlies engaging in the particular discourse. Discourse segment purpose (DSP) specifies how this segment contributes to achieving the overall discourse purpose.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9E45CC3-E32A-4153-A251-22FAC98F69D5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fr-FR" sz="2000">
                <a:latin typeface="Arial"/>
              </a:rPr>
              <a:t>Dans la suite je vais présenter chaque element de notre modèle</a:t>
            </a:r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81D06FE-70CB-4498-9997-7F1393A5805A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C642BCC-87AD-4AEF-BD35-3437EF7DC265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fr-FR" sz="2000">
                <a:latin typeface="Arial"/>
              </a:rPr>
              <a:t>Un aca a besoin d’un but pour ouvrir le dialogue, et donc le dialogue a une finalité comme par exemple choisir une restaurant, durant cette discussion l’agent et l’utilisateur discuterons de leurs préférences ce qui les amenera a une negociation cooperative dont le but est de trouver par exemple un restaurant que les deux appreciront.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4C6AE25-1CB5-4EBC-83F9-01790517C38E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fr-FR" sz="2000">
                <a:latin typeface="Arial"/>
              </a:rPr>
              <a:t>Décision entre dialogue social et dialogue de tâche basée sur la perception de la relation interpersonnelle avec l’utilisateur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%Autom : modele avec 3 composants (acquaintance, relationship buildup, relationship maintenance) </a:t>
            </a: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EC850F2-7C32-46A7-A260-4FC2C6BE8921}" type="slidenum">
              <a:rPr lang="fr-FR" sz="1200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15600" y="1600200"/>
            <a:ext cx="6111720" cy="48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8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414756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7560"/>
            <a:ext cx="8229240" cy="2325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629dd1"/>
          </a:solidFill>
          <a:ln w="2628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5400">
                <a:solidFill>
                  <a:srgbClr val="242852"/>
                </a:solidFill>
                <a:latin typeface="Arial"/>
              </a:rPr>
              <a:t>Cliquez pour éditer le format du texte-titreModifiez le style du titre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Arial"/>
              </a:rPr>
              <a:t>08/02/2016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40217CC-AE3E-4BC6-95F9-5A31E20EB726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rgbClr val="242852"/>
            </a:solidFill>
            <a:round/>
          </a:ln>
        </p:spPr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16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4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4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629dd1"/>
          </a:solidFill>
          <a:ln w="26280"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Cliquez pour éditer le format du texte-titreModifiez le style du titre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fr-FR" sz="2400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400">
                <a:solidFill>
                  <a:srgbClr val="000000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solidFill>
                  <a:srgbClr val="000000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400">
                <a:solidFill>
                  <a:srgbClr val="000000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400">
                <a:solidFill>
                  <a:srgbClr val="000000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400">
                <a:solidFill>
                  <a:srgbClr val="000000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Septième niveau de planModifiez les styles du texte du masque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>
                <a:solidFill>
                  <a:srgbClr val="000000"/>
                </a:solidFill>
                <a:latin typeface="Arial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fr-FR" sz="1600">
                <a:solidFill>
                  <a:srgbClr val="000000"/>
                </a:solidFill>
                <a:latin typeface="Arial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fr-FR" sz="1400">
                <a:solidFill>
                  <a:srgbClr val="000000"/>
                </a:solidFill>
                <a:latin typeface="Arial"/>
              </a:rPr>
              <a:t>Cinquième niveau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Arial"/>
              </a:rPr>
              <a:t>08/02/2016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0FFE056-7C98-4CE7-8338-67CF0159E196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fr-FR" sz="5400">
                <a:solidFill>
                  <a:srgbClr val="242852"/>
                </a:solidFill>
                <a:latin typeface="Arial"/>
              </a:rPr>
              <a:t>Gestion opportuniste du dialogue social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683640" y="3717000"/>
            <a:ext cx="6400440" cy="2448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alibri"/>
              </a:rPr>
              <a:t>Présenté par</a:t>
            </a:r>
            <a:r>
              <a:rPr b="1" lang="fr-FR" sz="2400">
                <a:solidFill>
                  <a:srgbClr val="000000"/>
                </a:solidFill>
                <a:latin typeface="Calibri"/>
              </a:rPr>
              <a:t>: Lydia OULD OUALI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alibri"/>
              </a:rPr>
              <a:t>Encadrants: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Calibri"/>
              </a:rPr>
              <a:t>Nicolas Sabouret (LIMSI-CNRS)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Calibri"/>
              </a:rPr>
              <a:t>Charles Rich (WPI)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0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456CD05-B000-4314-89AE-52E27F2ECD8A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Plan des contributions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AutoNum type="arabicPeriod"/>
            </a:pPr>
            <a:r>
              <a:rPr lang="fr-FR" sz="2400">
                <a:solidFill>
                  <a:srgbClr val="000000"/>
                </a:solidFill>
                <a:latin typeface="Arial"/>
              </a:rPr>
              <a:t>Collecte et analyse de corpus de dialogues.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AutoNum type="arabicPeriod"/>
            </a:pPr>
            <a:r>
              <a:rPr lang="fr-FR" sz="2400">
                <a:solidFill>
                  <a:srgbClr val="000000"/>
                </a:solidFill>
                <a:latin typeface="Arial"/>
              </a:rPr>
              <a:t>Définition des relations sociales.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AutoNum type="arabicPeriod"/>
            </a:pPr>
            <a:r>
              <a:rPr lang="fr-FR" sz="2400">
                <a:solidFill>
                  <a:srgbClr val="000000"/>
                </a:solidFill>
                <a:latin typeface="Arial"/>
              </a:rPr>
              <a:t>Identification des aspects du dialogue à étudier.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AutoNum type="arabicPeriod"/>
            </a:pPr>
            <a:r>
              <a:rPr lang="fr-FR" sz="2400">
                <a:solidFill>
                  <a:srgbClr val="000000"/>
                </a:solidFill>
                <a:latin typeface="Arial"/>
              </a:rPr>
              <a:t>Identification des comportements communs / spécifiques à la RS.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AutoNum type="arabicPeriod"/>
            </a:pPr>
            <a:r>
              <a:rPr lang="fr-FR" sz="2400">
                <a:solidFill>
                  <a:srgbClr val="000000"/>
                </a:solidFill>
                <a:latin typeface="Arial"/>
              </a:rPr>
              <a:t>Extraction des actes de langages.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AutoNum type="arabicPeriod"/>
            </a:pPr>
            <a:r>
              <a:rPr lang="fr-FR" sz="2400">
                <a:solidFill>
                  <a:srgbClr val="000000"/>
                </a:solidFill>
                <a:latin typeface="Arial"/>
              </a:rPr>
              <a:t>Conception d’un modèle formel de négociation sur les préférences.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AutoNum type="arabicPeriod"/>
            </a:pPr>
            <a:r>
              <a:rPr lang="fr-FR" sz="2400">
                <a:solidFill>
                  <a:srgbClr val="000000"/>
                </a:solidFill>
                <a:latin typeface="Arial"/>
              </a:rPr>
              <a:t>Implémentation du modèle dialogique (Java)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AutoNum type="arabicPeriod"/>
            </a:pPr>
            <a:r>
              <a:rPr lang="fr-FR" sz="2400">
                <a:solidFill>
                  <a:srgbClr val="000000"/>
                </a:solidFill>
                <a:latin typeface="Arial"/>
              </a:rPr>
              <a:t>Implémentation de dialogues sur D4g (Disco)</a:t>
            </a: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73114CC-FEED-4BDA-8784-1B9081217D36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102960" y="0"/>
            <a:ext cx="2540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Modèle de dialogue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Contributions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2800">
                <a:solidFill>
                  <a:srgbClr val="253356"/>
                </a:solidFill>
                <a:latin typeface="Arial"/>
              </a:rPr>
              <a:t>1. Collecte de données 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fr-FR" sz="2600">
                <a:solidFill>
                  <a:srgbClr val="000000"/>
                </a:solidFill>
                <a:latin typeface="Arial"/>
              </a:rPr>
              <a:t>Expérimentation : 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Dialogue entre deux personnes 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But communicatif : Trouver un restaurant 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Etudier les différents buts sociaux  dans le dialogue généré.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fr-FR" sz="2600">
                <a:solidFill>
                  <a:srgbClr val="000000"/>
                </a:solidFill>
                <a:latin typeface="Arial"/>
              </a:rPr>
              <a:t>Analyses :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 sz="2200">
                <a:solidFill>
                  <a:srgbClr val="000000"/>
                </a:solidFill>
                <a:latin typeface="Arial"/>
              </a:rPr>
              <a:t>Annotation textuelle du dialogue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 sz="2200">
                <a:solidFill>
                  <a:srgbClr val="000000"/>
                </a:solidFill>
                <a:latin typeface="Arial"/>
              </a:rPr>
              <a:t>Analyse de la structure linguistique et intentionnelle </a:t>
            </a:r>
            <a:r>
              <a:rPr lang="fr-FR">
                <a:solidFill>
                  <a:srgbClr val="000000"/>
                </a:solidFill>
                <a:latin typeface="Arial"/>
              </a:rPr>
              <a:t>(Grozs  &amp; Sidner, 1987)</a:t>
            </a:r>
            <a:endParaRPr/>
          </a:p>
          <a:p>
            <a:endParaRPr/>
          </a:p>
        </p:txBody>
      </p:sp>
      <p:sp>
        <p:nvSpPr>
          <p:cNvPr id="157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09F8F5C-9B91-49E3-9EBA-C6965F7DD81C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58" name="CustomShape 4"/>
          <p:cNvSpPr/>
          <p:nvPr/>
        </p:nvSpPr>
        <p:spPr>
          <a:xfrm>
            <a:off x="102960" y="0"/>
            <a:ext cx="2540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Modèle de dialogue</a:t>
            </a:r>
            <a:endParaRPr/>
          </a:p>
        </p:txBody>
      </p:sp>
      <p:pic>
        <p:nvPicPr>
          <p:cNvPr id="159" name="Imag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12000" y="908640"/>
            <a:ext cx="2935800" cy="198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Structure linguistique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323640" y="1600200"/>
            <a:ext cx="80643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La structure de la séquence des « utterances » qui constituent un discours.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Utterances → Discourse segment (DS) → Structure linguistique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b="1" lang="fr-FR" sz="2400">
                <a:solidFill>
                  <a:srgbClr val="000000"/>
                </a:solidFill>
                <a:latin typeface="Arial"/>
              </a:rPr>
              <a:t>Marqueurs de délimitation des DS 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i="1" lang="fr-FR" sz="2000">
                <a:solidFill>
                  <a:srgbClr val="000000"/>
                </a:solidFill>
                <a:latin typeface="Arial"/>
              </a:rPr>
              <a:t>Expressions linguistiques 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Phrases de repères : </a:t>
            </a:r>
            <a:r>
              <a:rPr lang="fr-FR">
                <a:solidFill>
                  <a:srgbClr val="000000"/>
                </a:solidFill>
                <a:latin typeface="Arial"/>
              </a:rPr>
              <a:t>Ex. Au fait,  Premièrement  …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Indices plus subtils: </a:t>
            </a:r>
            <a:r>
              <a:rPr lang="fr-FR">
                <a:solidFill>
                  <a:srgbClr val="000000"/>
                </a:solidFill>
                <a:latin typeface="Arial"/>
              </a:rPr>
              <a:t>Ex. intonation, les changements de temps et dans l'aspect.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i="1" lang="fr-FR" sz="2000">
                <a:solidFill>
                  <a:srgbClr val="000000"/>
                </a:solidFill>
                <a:latin typeface="Arial"/>
              </a:rPr>
              <a:t>Types de marqueurs de délimitation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Marquer le changement de la structure intentionnelle.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Marquer le changement d’attention.</a:t>
            </a:r>
            <a:endParaRPr/>
          </a:p>
        </p:txBody>
      </p:sp>
      <p:sp>
        <p:nvSpPr>
          <p:cNvPr id="162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2F3D443-03DF-4ACF-8210-2219DC001E7F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63" name="CustomShape 4"/>
          <p:cNvSpPr/>
          <p:nvPr/>
        </p:nvSpPr>
        <p:spPr>
          <a:xfrm>
            <a:off x="102960" y="0"/>
            <a:ext cx="2540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Modèle de dialogue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Structure Intentionnelle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fr-FR" sz="2400">
                <a:solidFill>
                  <a:srgbClr val="000000"/>
                </a:solidFill>
                <a:latin typeface="Arial"/>
              </a:rPr>
              <a:t>Discourse purpose (DS):  </a:t>
            </a:r>
            <a:r>
              <a:rPr lang="fr-FR" sz="2400">
                <a:solidFill>
                  <a:srgbClr val="000000"/>
                </a:solidFill>
                <a:latin typeface="Arial"/>
              </a:rPr>
              <a:t>La raison qui amène à engager une conversation.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fr-FR" sz="2400">
                <a:solidFill>
                  <a:srgbClr val="000000"/>
                </a:solidFill>
                <a:latin typeface="Arial"/>
              </a:rPr>
              <a:t>Discourse segment purpose (DSP) </a:t>
            </a:r>
            <a:r>
              <a:rPr lang="fr-FR" sz="2400">
                <a:solidFill>
                  <a:srgbClr val="000000"/>
                </a:solidFill>
                <a:latin typeface="Arial"/>
              </a:rPr>
              <a:t>: Spécifie comment ce dernier participe a la satisfaction du DS.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fr-FR" sz="2400">
                <a:solidFill>
                  <a:srgbClr val="000000"/>
                </a:solidFill>
                <a:latin typeface="Arial"/>
              </a:rPr>
              <a:t>Exemples : 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Faire croire  un fait à un agent.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Effectuer une tâche.</a:t>
            </a: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fr-FR" sz="2400">
                <a:solidFill>
                  <a:srgbClr val="000000"/>
                </a:solidFill>
                <a:latin typeface="Arial"/>
              </a:rPr>
              <a:t>Structure</a:t>
            </a:r>
            <a:r>
              <a:rPr lang="fr-FR" sz="24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fr-FR" sz="2000">
                <a:solidFill>
                  <a:srgbClr val="000000"/>
                </a:solidFill>
                <a:latin typeface="Arial"/>
              </a:rPr>
              <a:t>Dominance</a:t>
            </a:r>
            <a:r>
              <a:rPr lang="fr-FR" sz="2000">
                <a:solidFill>
                  <a:srgbClr val="000000"/>
                </a:solidFill>
                <a:latin typeface="Arial"/>
              </a:rPr>
              <a:t> : </a:t>
            </a:r>
            <a:r>
              <a:rPr lang="fr-FR">
                <a:solidFill>
                  <a:srgbClr val="000000"/>
                </a:solidFill>
                <a:latin typeface="Arial"/>
              </a:rPr>
              <a:t>DSP1 domine DSP2 si DSP2 participe à la satisfaction de DSP1.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fr-FR" sz="2000">
                <a:solidFill>
                  <a:srgbClr val="000000"/>
                </a:solidFill>
                <a:latin typeface="Arial"/>
              </a:rPr>
              <a:t>Satisfaction-precedence</a:t>
            </a:r>
            <a:r>
              <a:rPr lang="fr-FR" sz="2000">
                <a:solidFill>
                  <a:srgbClr val="000000"/>
                </a:solidFill>
                <a:latin typeface="Arial"/>
              </a:rPr>
              <a:t>:  </a:t>
            </a:r>
            <a:r>
              <a:rPr lang="fr-FR">
                <a:solidFill>
                  <a:srgbClr val="000000"/>
                </a:solidFill>
                <a:latin typeface="Arial"/>
              </a:rPr>
              <a:t>« DSP2 satisfaction-precedes DSP1 » si DSP2 doit être satisfaite avant DSP1.</a:t>
            </a: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70314D1-A173-4F72-93EB-712E66E2EF6F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102960" y="0"/>
            <a:ext cx="2540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Modèle de dialogue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Structure Intentionnelle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b="1" lang="fr-FR" sz="2800">
                <a:solidFill>
                  <a:srgbClr val="000000"/>
                </a:solidFill>
                <a:latin typeface="Arial"/>
              </a:rPr>
              <a:t>Intention communicative: 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DSP: Discuter la qualité d’un restaurant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Sous DSP : Qualité de la nourriture, localisation, prix, réservation, ambiance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b="1" lang="fr-FR" sz="2800">
                <a:solidFill>
                  <a:srgbClr val="000000"/>
                </a:solidFill>
                <a:latin typeface="Arial"/>
              </a:rPr>
              <a:t>Intention interne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Dominance: Revenir sur ses préférences</a:t>
            </a:r>
            <a:endParaRPr/>
          </a:p>
          <a:p>
            <a:r>
              <a:rPr lang="fr-FR" sz="2000">
                <a:solidFill>
                  <a:srgbClr val="000000"/>
                </a:solidFill>
                <a:latin typeface="Arial"/>
              </a:rPr>
              <a:t>Utiliser les stratégies pour convaincre l’autre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Agréable: orienter la discussion sur les préférences de l’autre</a:t>
            </a:r>
            <a:endParaRPr/>
          </a:p>
          <a:p>
            <a:r>
              <a:rPr lang="fr-FR" sz="2000">
                <a:solidFill>
                  <a:srgbClr val="000000"/>
                </a:solidFill>
                <a:latin typeface="Arial"/>
              </a:rPr>
              <a:t>Poser des questions sur les préférences de l’autre</a:t>
            </a:r>
            <a:endParaRPr/>
          </a:p>
        </p:txBody>
      </p:sp>
      <p:sp>
        <p:nvSpPr>
          <p:cNvPr id="170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2EF3369-5671-4D5A-9934-283ACA3297E7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71" name="CustomShape 4"/>
          <p:cNvSpPr/>
          <p:nvPr/>
        </p:nvSpPr>
        <p:spPr>
          <a:xfrm>
            <a:off x="102960" y="0"/>
            <a:ext cx="2540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Modèle de dialogue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Exemple d’une analyse en DSP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Arial"/>
              </a:rPr>
              <a:t>C: Un truc bien sympathique ... Alors, Après moi je sais que du côté de république y'a pas mal de restaurants sympas.  Par exemple: parigot  Brasserie classique avec un bon rapport qualité prix. 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Arial"/>
              </a:rPr>
              <a:t>Bien qu'ils ont réduit la taille de leur café gourmand, Avant tu avais de gros gâteaux limite tu en avais trop.  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Arial"/>
              </a:rPr>
              <a:t>Y: peut-être parce qu'ils ont trop de monde ?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Arial"/>
              </a:rPr>
              <a:t>C: C'est vrai qu'il y'a du monde mais l'ambiance est sympathique et ils ont du bon vin c'est jamais un mal qu'on en boit évidement.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Arial"/>
              </a:rPr>
              <a:t>Y: tu me conseillerais de réserver pour y aller? 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Arial"/>
              </a:rPr>
              <a:t>C: non, non,  pas vraiment. Mais si tu veux vraiment y manger effectivement il vaut mieux</a:t>
            </a:r>
            <a:endParaRPr/>
          </a:p>
        </p:txBody>
      </p:sp>
      <p:sp>
        <p:nvSpPr>
          <p:cNvPr id="174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8893722-1860-428D-A888-0976E26711E2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75" name="CustomShape 4"/>
          <p:cNvSpPr/>
          <p:nvPr/>
        </p:nvSpPr>
        <p:spPr>
          <a:xfrm>
            <a:off x="102960" y="0"/>
            <a:ext cx="2540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Modèle de dialogue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Exemple d’une analyse en DSP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1600200"/>
            <a:ext cx="868644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fr-FR" sz="1550">
                <a:solidFill>
                  <a:srgbClr val="000000"/>
                </a:solidFill>
                <a:latin typeface="Arial"/>
              </a:rPr>
              <a:t>[DSP 2: Proposer un premier restaurant sur paris et vérifier que ça convienne]</a:t>
            </a:r>
            <a:endParaRPr/>
          </a:p>
          <a:p>
            <a:pPr>
              <a:lnSpc>
                <a:spcPct val="100000"/>
              </a:lnSpc>
            </a:pP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C: Un truc bien sympathique ...</a:t>
            </a:r>
            <a:endParaRPr/>
          </a:p>
          <a:p>
            <a:pPr>
              <a:lnSpc>
                <a:spcPct val="100000"/>
              </a:lnSpc>
            </a:pP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Alors, Apres moi je sais que du côté de république y'a pas mal de restaurants sympas. 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Par exemple: parigot  Brasserie classique avec un bon rapport qualité prix. </a:t>
            </a:r>
            <a:endParaRPr/>
          </a:p>
          <a:p>
            <a:pPr>
              <a:lnSpc>
                <a:spcPct val="100000"/>
              </a:lnSpc>
            </a:pP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b="1" lang="fr-FR" sz="1550">
                <a:solidFill>
                  <a:srgbClr val="000000"/>
                </a:solidFill>
                <a:latin typeface="Arial"/>
              </a:rPr>
              <a:t>[DSP 2.1: Inconvénient du restaurant]</a:t>
            </a:r>
            <a:endParaRPr/>
          </a:p>
          <a:p>
            <a:pPr>
              <a:lnSpc>
                <a:spcPct val="100000"/>
              </a:lnSpc>
            </a:pP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Bien qu'ils ont réduit la taille de leur café gourmand, Avant tu avais de 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gros gâteaux limite tu en avais trop.  </a:t>
            </a:r>
            <a:endParaRPr/>
          </a:p>
          <a:p>
            <a:pPr>
              <a:lnSpc>
                <a:spcPct val="100000"/>
              </a:lnSpc>
            </a:pP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Y: peut-être parce qu'ils ont trop de monde ?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b="1" lang="fr-FR" sz="1550">
                <a:solidFill>
                  <a:srgbClr val="000000"/>
                </a:solidFill>
                <a:latin typeface="Arial"/>
              </a:rPr>
              <a:t>[DSP 2.2: L'ambiance du restaurant]</a:t>
            </a:r>
            <a:endParaRPr/>
          </a:p>
          <a:p>
            <a:pPr>
              <a:lnSpc>
                <a:spcPct val="100000"/>
              </a:lnSpc>
            </a:pP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C: C'est vrai qu'il y'a du monde mais l'ambiance est sympathique et ils 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ont du bon vin</a:t>
            </a:r>
            <a:endParaRPr/>
          </a:p>
          <a:p>
            <a:pPr>
              <a:lnSpc>
                <a:spcPct val="100000"/>
              </a:lnSpc>
            </a:pP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c'est jamais un mal qu'on en boit évidement.</a:t>
            </a:r>
            <a:endParaRPr/>
          </a:p>
          <a:p>
            <a:pPr>
              <a:lnSpc>
                <a:spcPct val="100000"/>
              </a:lnSpc>
            </a:pP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b="1" lang="fr-FR" sz="1550">
                <a:solidFill>
                  <a:srgbClr val="000000"/>
                </a:solidFill>
                <a:latin typeface="Arial"/>
              </a:rPr>
              <a:t>[DSP 2.3: Réservation]</a:t>
            </a:r>
            <a:endParaRPr/>
          </a:p>
          <a:p>
            <a:pPr>
              <a:lnSpc>
                <a:spcPct val="100000"/>
              </a:lnSpc>
            </a:pP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Y: tu me conseillerais de réserver pour y aller? </a:t>
            </a:r>
            <a:endParaRPr/>
          </a:p>
          <a:p>
            <a:pPr>
              <a:lnSpc>
                <a:spcPct val="100000"/>
              </a:lnSpc>
            </a:pP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C: non, non,  pas vraiment. Mais si tu veux vraiment y manger 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	</a:t>
            </a:r>
            <a:r>
              <a:rPr lang="fr-FR" sz="1550">
                <a:solidFill>
                  <a:srgbClr val="000000"/>
                </a:solidFill>
                <a:latin typeface="Arial"/>
              </a:rPr>
              <a:t>effectivement il vaut mieux</a:t>
            </a:r>
            <a:endParaRPr/>
          </a:p>
        </p:txBody>
      </p:sp>
      <p:sp>
        <p:nvSpPr>
          <p:cNvPr id="178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BE3108A-93DC-476A-B2F3-553956FCEF85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102960" y="0"/>
            <a:ext cx="2540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Modèle de dialogue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Résultats obtenus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8229240" cy="3772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Structure de la tâche « Trouver un restaurant ».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Les dimensions des préférences : </a:t>
            </a:r>
            <a:r>
              <a:rPr b="1" lang="fr-FR" sz="2400">
                <a:solidFill>
                  <a:srgbClr val="000000"/>
                </a:solidFill>
                <a:latin typeface="Arial"/>
              </a:rPr>
              <a:t>critère, valeurs, options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Extraction d’</a:t>
            </a:r>
            <a:r>
              <a:rPr b="1" lang="fr-FR" sz="2400">
                <a:solidFill>
                  <a:srgbClr val="000000"/>
                </a:solidFill>
                <a:latin typeface="Arial"/>
              </a:rPr>
              <a:t>actes de dialogues</a:t>
            </a:r>
            <a:r>
              <a:rPr lang="fr-FR" sz="2400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Les actes de langages extraits portent tous sur l’expression des préférences.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Identification des comportements communs / spécifique à la RS (Relation Sociale).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2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3BCF8C4-5958-4C8E-9B70-2DDF1B1F33BB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102960" y="0"/>
            <a:ext cx="2540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Modèle de dialogue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Résultats obtenus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3F65B89-C758-4BF7-A0FB-7BDBBC855A50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86" name="CustomShape 3"/>
          <p:cNvSpPr/>
          <p:nvPr/>
        </p:nvSpPr>
        <p:spPr>
          <a:xfrm flipH="1">
            <a:off x="1187640" y="5662440"/>
            <a:ext cx="2520000" cy="719640"/>
          </a:xfrm>
          <a:prstGeom prst="rect">
            <a:avLst/>
          </a:prstGeom>
          <a:solidFill>
            <a:srgbClr val="002060"/>
          </a:solidFill>
          <a:ln w="4428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Etats manteaux</a:t>
            </a:r>
            <a:endParaRPr/>
          </a:p>
        </p:txBody>
      </p:sp>
      <p:sp>
        <p:nvSpPr>
          <p:cNvPr id="187" name="CustomShape 4"/>
          <p:cNvSpPr/>
          <p:nvPr/>
        </p:nvSpPr>
        <p:spPr>
          <a:xfrm flipH="1">
            <a:off x="5076000" y="5668920"/>
            <a:ext cx="2520000" cy="719640"/>
          </a:xfrm>
          <a:prstGeom prst="rect">
            <a:avLst/>
          </a:prstGeom>
          <a:solidFill>
            <a:srgbClr val="002060"/>
          </a:solidFill>
          <a:ln w="4428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Actes de dialogues</a:t>
            </a:r>
            <a:endParaRPr/>
          </a:p>
        </p:txBody>
      </p:sp>
      <p:sp>
        <p:nvSpPr>
          <p:cNvPr id="188" name="CustomShape 5"/>
          <p:cNvSpPr/>
          <p:nvPr/>
        </p:nvSpPr>
        <p:spPr>
          <a:xfrm>
            <a:off x="102960" y="0"/>
            <a:ext cx="2540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Modèle de dialogue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457200" y="1600200"/>
            <a:ext cx="8229240" cy="3772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Structure de la tâche « Trouver un restaurant ».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Les dimensions des préférences : </a:t>
            </a:r>
            <a:r>
              <a:rPr b="1" lang="fr-FR" sz="2400">
                <a:solidFill>
                  <a:srgbClr val="000000"/>
                </a:solidFill>
                <a:latin typeface="Arial"/>
              </a:rPr>
              <a:t>critère, valeurs, options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Extraction d’</a:t>
            </a:r>
            <a:r>
              <a:rPr b="1" lang="fr-FR" sz="2400">
                <a:solidFill>
                  <a:srgbClr val="000000"/>
                </a:solidFill>
                <a:latin typeface="Arial"/>
              </a:rPr>
              <a:t>actes de dialogues</a:t>
            </a:r>
            <a:r>
              <a:rPr lang="fr-FR" sz="2400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Les actes de langages extraits portent tous sur l’expression des préférences.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Identification des comportements communs / spécifique à la RS (Relation Sociale).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Notre modèle de dialogue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 flipH="1">
            <a:off x="653400" y="2205000"/>
            <a:ext cx="2559600" cy="1023120"/>
          </a:xfrm>
          <a:prstGeom prst="rect">
            <a:avLst/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Modèle de préférences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 flipH="1">
            <a:off x="673920" y="3555360"/>
            <a:ext cx="2539440" cy="575640"/>
          </a:xfrm>
          <a:prstGeom prst="rect">
            <a:avLst/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Actes de dialogue</a:t>
            </a:r>
            <a:endParaRPr/>
          </a:p>
        </p:txBody>
      </p:sp>
      <p:sp>
        <p:nvSpPr>
          <p:cNvPr id="193" name="CustomShape 4"/>
          <p:cNvSpPr/>
          <p:nvPr/>
        </p:nvSpPr>
        <p:spPr>
          <a:xfrm flipH="1">
            <a:off x="657360" y="4418640"/>
            <a:ext cx="2556000" cy="518760"/>
          </a:xfrm>
          <a:prstGeom prst="rect">
            <a:avLst/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Contexte du dialogue</a:t>
            </a:r>
            <a:endParaRPr/>
          </a:p>
        </p:txBody>
      </p:sp>
      <p:sp>
        <p:nvSpPr>
          <p:cNvPr id="194" name="CustomShape 5"/>
          <p:cNvSpPr/>
          <p:nvPr/>
        </p:nvSpPr>
        <p:spPr>
          <a:xfrm>
            <a:off x="368640" y="2043360"/>
            <a:ext cx="3149640" cy="3600000"/>
          </a:xfrm>
          <a:prstGeom prst="rect">
            <a:avLst/>
          </a:prstGeom>
          <a:noFill/>
          <a:ln w="26280">
            <a:solidFill>
              <a:srgbClr val="d9d9d9"/>
            </a:solidFill>
            <a:round/>
          </a:ln>
        </p:spPr>
      </p:sp>
      <p:sp>
        <p:nvSpPr>
          <p:cNvPr id="195" name="CustomShape 6"/>
          <p:cNvSpPr/>
          <p:nvPr/>
        </p:nvSpPr>
        <p:spPr>
          <a:xfrm>
            <a:off x="368640" y="1556640"/>
            <a:ext cx="3149640" cy="484920"/>
          </a:xfrm>
          <a:prstGeom prst="rect">
            <a:avLst/>
          </a:prstGeom>
          <a:noFill/>
          <a:ln w="26280">
            <a:solidFill>
              <a:srgbClr val="d9d9d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253356"/>
                </a:solidFill>
                <a:latin typeface="Arial"/>
              </a:rPr>
              <a:t>Modèle mental de l’agent</a:t>
            </a:r>
            <a:endParaRPr/>
          </a:p>
        </p:txBody>
      </p:sp>
      <p:sp>
        <p:nvSpPr>
          <p:cNvPr id="196" name="CustomShape 7"/>
          <p:cNvSpPr/>
          <p:nvPr/>
        </p:nvSpPr>
        <p:spPr>
          <a:xfrm>
            <a:off x="6732360" y="2925000"/>
            <a:ext cx="1656000" cy="1206000"/>
          </a:xfrm>
          <a:prstGeom prst="rect">
            <a:avLst/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L’utilisateur</a:t>
            </a:r>
            <a:endParaRPr/>
          </a:p>
        </p:txBody>
      </p:sp>
      <p:sp>
        <p:nvSpPr>
          <p:cNvPr id="197" name="TextShape 8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C453D1B-FB58-43CA-ABBA-D8E80FEF7CAA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98" name="CustomShape 9"/>
          <p:cNvSpPr/>
          <p:nvPr/>
        </p:nvSpPr>
        <p:spPr>
          <a:xfrm>
            <a:off x="102960" y="0"/>
            <a:ext cx="2540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Modèle de dialogue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Plan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Contexte et motivation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Etat de l’art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Modèle de dialogue social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Implémentation du modèle en Disco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Conclusion et perspectives</a:t>
            </a:r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59D2D0E-5788-4308-88AD-5074574397A3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Notre modèle de dialogue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 flipH="1">
            <a:off x="653400" y="2205000"/>
            <a:ext cx="2520000" cy="1023120"/>
          </a:xfrm>
          <a:prstGeom prst="rect">
            <a:avLst/>
          </a:prstGeom>
          <a:solidFill>
            <a:srgbClr val="5aa2ae"/>
          </a:solidFill>
          <a:ln w="4428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Modèle de préférences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 flipH="1">
            <a:off x="673920" y="3555360"/>
            <a:ext cx="2539440" cy="575640"/>
          </a:xfrm>
          <a:prstGeom prst="rect">
            <a:avLst/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Actes de dialogue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 flipH="1">
            <a:off x="657360" y="4418640"/>
            <a:ext cx="2517120" cy="518760"/>
          </a:xfrm>
          <a:prstGeom prst="rect">
            <a:avLst/>
          </a:prstGeom>
          <a:solidFill>
            <a:srgbClr val="5aa2ae"/>
          </a:solidFill>
          <a:ln w="4428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Contexte du dialogue</a:t>
            </a:r>
            <a:endParaRPr/>
          </a:p>
        </p:txBody>
      </p:sp>
      <p:sp>
        <p:nvSpPr>
          <p:cNvPr id="203" name="CustomShape 5"/>
          <p:cNvSpPr/>
          <p:nvPr/>
        </p:nvSpPr>
        <p:spPr>
          <a:xfrm>
            <a:off x="368640" y="2043360"/>
            <a:ext cx="3149640" cy="3113640"/>
          </a:xfrm>
          <a:prstGeom prst="rect">
            <a:avLst/>
          </a:prstGeom>
          <a:noFill/>
          <a:ln w="26280">
            <a:solidFill>
              <a:srgbClr val="d9d9d9"/>
            </a:solidFill>
            <a:round/>
          </a:ln>
        </p:spPr>
      </p:sp>
      <p:sp>
        <p:nvSpPr>
          <p:cNvPr id="204" name="CustomShape 6"/>
          <p:cNvSpPr/>
          <p:nvPr/>
        </p:nvSpPr>
        <p:spPr>
          <a:xfrm>
            <a:off x="368640" y="1556640"/>
            <a:ext cx="3149640" cy="484920"/>
          </a:xfrm>
          <a:prstGeom prst="rect">
            <a:avLst/>
          </a:prstGeom>
          <a:noFill/>
          <a:ln w="26280">
            <a:solidFill>
              <a:srgbClr val="d9d9d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253356"/>
                </a:solidFill>
                <a:latin typeface="Arial"/>
              </a:rPr>
              <a:t>Modèle mental de l’agent</a:t>
            </a:r>
            <a:endParaRPr/>
          </a:p>
        </p:txBody>
      </p:sp>
      <p:sp>
        <p:nvSpPr>
          <p:cNvPr id="205" name="CustomShape 7"/>
          <p:cNvSpPr/>
          <p:nvPr/>
        </p:nvSpPr>
        <p:spPr>
          <a:xfrm>
            <a:off x="6732360" y="2925000"/>
            <a:ext cx="1656000" cy="1206000"/>
          </a:xfrm>
          <a:prstGeom prst="rect">
            <a:avLst/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L’utilisateur</a:t>
            </a:r>
            <a:endParaRPr/>
          </a:p>
        </p:txBody>
      </p:sp>
      <p:sp>
        <p:nvSpPr>
          <p:cNvPr id="206" name="CustomShape 8"/>
          <p:cNvSpPr/>
          <p:nvPr/>
        </p:nvSpPr>
        <p:spPr>
          <a:xfrm>
            <a:off x="3518640" y="3843360"/>
            <a:ext cx="3213000" cy="360"/>
          </a:xfrm>
          <a:prstGeom prst="straightConnector1">
            <a:avLst/>
          </a:prstGeom>
          <a:noFill/>
          <a:ln w="9360">
            <a:solidFill>
              <a:srgbClr val="629dd1"/>
            </a:solidFill>
            <a:round/>
            <a:tailEnd len="med" type="arrow" w="med"/>
          </a:ln>
        </p:spPr>
      </p:sp>
      <p:sp>
        <p:nvSpPr>
          <p:cNvPr id="207" name="CustomShape 9"/>
          <p:cNvSpPr/>
          <p:nvPr/>
        </p:nvSpPr>
        <p:spPr>
          <a:xfrm flipH="1" flipV="1">
            <a:off x="3517920" y="3428280"/>
            <a:ext cx="3213000" cy="360"/>
          </a:xfrm>
          <a:prstGeom prst="straightConnector1">
            <a:avLst/>
          </a:prstGeom>
          <a:noFill/>
          <a:ln w="9360">
            <a:solidFill>
              <a:srgbClr val="629dd1"/>
            </a:solidFill>
            <a:round/>
            <a:tailEnd len="med" type="arrow" w="med"/>
          </a:ln>
        </p:spPr>
      </p:sp>
      <p:sp>
        <p:nvSpPr>
          <p:cNvPr id="208" name="CustomShape 10"/>
          <p:cNvSpPr/>
          <p:nvPr/>
        </p:nvSpPr>
        <p:spPr>
          <a:xfrm>
            <a:off x="3996000" y="2925000"/>
            <a:ext cx="223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Réception / envoie</a:t>
            </a:r>
            <a:endParaRPr/>
          </a:p>
        </p:txBody>
      </p:sp>
      <p:sp>
        <p:nvSpPr>
          <p:cNvPr id="209" name="CustomShape 11"/>
          <p:cNvSpPr/>
          <p:nvPr/>
        </p:nvSpPr>
        <p:spPr>
          <a:xfrm>
            <a:off x="4009320" y="3946680"/>
            <a:ext cx="223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D’acte de dialogue</a:t>
            </a:r>
            <a:endParaRPr/>
          </a:p>
        </p:txBody>
      </p:sp>
      <p:sp>
        <p:nvSpPr>
          <p:cNvPr id="210" name="TextShape 1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A75571B-53BE-465D-95AA-C264D76A5FB1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11" name="CustomShape 13"/>
          <p:cNvSpPr/>
          <p:nvPr/>
        </p:nvSpPr>
        <p:spPr>
          <a:xfrm>
            <a:off x="2411640" y="5517000"/>
            <a:ext cx="3600000" cy="1007640"/>
          </a:xfrm>
          <a:prstGeom prst="rect">
            <a:avLst/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5 actes de dialogues 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Proposer , demander  …</a:t>
            </a:r>
            <a:endParaRPr/>
          </a:p>
        </p:txBody>
      </p:sp>
      <p:sp>
        <p:nvSpPr>
          <p:cNvPr id="212" name="CustomShape 14"/>
          <p:cNvSpPr/>
          <p:nvPr/>
        </p:nvSpPr>
        <p:spPr>
          <a:xfrm>
            <a:off x="102960" y="0"/>
            <a:ext cx="2540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Modèle de dialogue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Modèle de préférences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Objets des préférences 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Options : Ensemble de critères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>
                <a:solidFill>
                  <a:srgbClr val="000000"/>
                </a:solidFill>
                <a:latin typeface="Arial"/>
              </a:rPr>
              <a:t>Exemple : Restaurant = {Cuisine, Prix, Ambiance, emplacement}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Critère :  chaque critère est défini avec un ensemble de valeurs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>
                <a:solidFill>
                  <a:srgbClr val="000000"/>
                </a:solidFill>
                <a:latin typeface="Arial"/>
              </a:rPr>
              <a:t>Exemple: Cuisine = {Japonais, Italien, Chinois …}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Notion de référence : </a:t>
            </a:r>
            <a:endParaRPr/>
          </a:p>
        </p:txBody>
      </p:sp>
      <p:graphicFrame>
        <p:nvGraphicFramePr>
          <p:cNvPr id="215" name="Table 3"/>
          <p:cNvGraphicFramePr/>
          <p:nvPr/>
        </p:nvGraphicFramePr>
        <p:xfrm>
          <a:off x="1259640" y="3933000"/>
          <a:ext cx="6624360" cy="1894680"/>
        </p:xfrm>
        <a:graphic>
          <a:graphicData uri="http://schemas.openxmlformats.org/drawingml/2006/table">
            <a:tbl>
              <a:tblPr/>
              <a:tblGrid>
                <a:gridCol w="3312360"/>
                <a:gridCol w="3312360"/>
              </a:tblGrid>
              <a:tr h="453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Arial"/>
                        </a:rPr>
                        <a:t>Critères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Arial"/>
                        </a:rPr>
                        <a:t>Options</a:t>
                      </a:r>
                      <a:endParaRPr/>
                    </a:p>
                  </a:txBody>
                  <a:tcPr/>
                </a:tc>
              </a:tr>
              <a:tr h="1441080">
                <a:tc>
                  <a:txBody>
                    <a:bodyPr/>
                    <a:p>
                      <a:pPr lvl="2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Arial"/>
                        </a:rPr>
                        <a:t>Binaire </a:t>
                      </a:r>
                      <a:endParaRPr/>
                    </a:p>
                    <a:p>
                      <a:pPr lvl="2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Arial"/>
                        </a:rPr>
                        <a:t>Partielle </a:t>
                      </a:r>
                      <a:endParaRPr/>
                    </a:p>
                    <a:p>
                      <a:pPr lvl="2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Arial"/>
                        </a:rPr>
                        <a:t>P(a,b) : a est préféré à b</a:t>
                      </a:r>
                      <a:endParaRPr/>
                    </a:p>
                    <a:p>
                      <a:pPr lvl="2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Arial"/>
                        </a:rPr>
                        <a:t>P(a,b) ≠  P(b,a)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i="1" lang="fr-FR">
                          <a:solidFill>
                            <a:srgbClr val="000000"/>
                          </a:solidFill>
                          <a:latin typeface="Arial"/>
                        </a:rPr>
                        <a:t>Inférence</a:t>
                      </a:r>
                      <a:r>
                        <a:rPr lang="fr-FR">
                          <a:solidFill>
                            <a:srgbClr val="000000"/>
                          </a:solidFill>
                          <a:latin typeface="Arial"/>
                        </a:rPr>
                        <a:t>: Fonction de somme pondéré.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6" name="TextShape 4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B2E33C3-4C77-4376-9EB6-9202C924E306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17" name="CustomShape 5"/>
          <p:cNvSpPr/>
          <p:nvPr/>
        </p:nvSpPr>
        <p:spPr>
          <a:xfrm>
            <a:off x="102960" y="0"/>
            <a:ext cx="2540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Modèle de dialogue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Modèle de préférences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5B4A43B-B0CD-48B3-B5BD-13B97388F7AC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2929680" y="1967760"/>
            <a:ext cx="2880000" cy="113004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Modèle de préférences de l’agent</a:t>
            </a:r>
            <a:endParaRPr/>
          </a:p>
        </p:txBody>
      </p:sp>
      <p:sp>
        <p:nvSpPr>
          <p:cNvPr id="221" name="CustomShape 4"/>
          <p:cNvSpPr/>
          <p:nvPr/>
        </p:nvSpPr>
        <p:spPr>
          <a:xfrm>
            <a:off x="248040" y="4221000"/>
            <a:ext cx="2376000" cy="122364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Les préférences de l’agent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Arial"/>
              </a:rPr>
              <a:t>P</a:t>
            </a:r>
            <a:r>
              <a:rPr b="1" lang="fr-FR" baseline="-25000">
                <a:solidFill>
                  <a:srgbClr val="000000"/>
                </a:solidFill>
                <a:latin typeface="Arial"/>
              </a:rPr>
              <a:t>self</a:t>
            </a:r>
            <a:endParaRPr/>
          </a:p>
        </p:txBody>
      </p:sp>
      <p:sp>
        <p:nvSpPr>
          <p:cNvPr id="222" name="CustomShape 5"/>
          <p:cNvSpPr/>
          <p:nvPr/>
        </p:nvSpPr>
        <p:spPr>
          <a:xfrm>
            <a:off x="3204000" y="4221000"/>
            <a:ext cx="2376000" cy="122364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Les préférences de l’utilisateur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Arial"/>
              </a:rPr>
              <a:t>P</a:t>
            </a:r>
            <a:r>
              <a:rPr b="1" lang="fr-FR" baseline="-25000">
                <a:solidFill>
                  <a:srgbClr val="000000"/>
                </a:solidFill>
                <a:latin typeface="Arial"/>
              </a:rPr>
              <a:t>other</a:t>
            </a:r>
            <a:endParaRPr/>
          </a:p>
        </p:txBody>
      </p:sp>
      <p:sp>
        <p:nvSpPr>
          <p:cNvPr id="223" name="CustomShape 6"/>
          <p:cNvSpPr/>
          <p:nvPr/>
        </p:nvSpPr>
        <p:spPr>
          <a:xfrm>
            <a:off x="6012000" y="4221000"/>
            <a:ext cx="2880000" cy="122364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Module théorie de l’esprit: 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Ce que j’ai communiqué à l’utilisateur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Arial"/>
              </a:rPr>
              <a:t>P</a:t>
            </a:r>
            <a:r>
              <a:rPr b="1" lang="fr-FR" baseline="-25000">
                <a:solidFill>
                  <a:srgbClr val="000000"/>
                </a:solidFill>
                <a:latin typeface="Arial"/>
              </a:rPr>
              <a:t>other-about-self</a:t>
            </a:r>
            <a:endParaRPr/>
          </a:p>
        </p:txBody>
      </p:sp>
      <p:sp>
        <p:nvSpPr>
          <p:cNvPr id="224" name="CustomShape 7"/>
          <p:cNvSpPr/>
          <p:nvPr/>
        </p:nvSpPr>
        <p:spPr>
          <a:xfrm flipH="1">
            <a:off x="1436400" y="3098160"/>
            <a:ext cx="2933280" cy="1122480"/>
          </a:xfrm>
          <a:prstGeom prst="straightConnector1">
            <a:avLst/>
          </a:prstGeom>
          <a:noFill/>
          <a:ln w="26280">
            <a:solidFill>
              <a:srgbClr val="48749a"/>
            </a:solidFill>
            <a:round/>
            <a:tailEnd len="med" type="triangle" w="med"/>
          </a:ln>
        </p:spPr>
      </p:sp>
      <p:sp>
        <p:nvSpPr>
          <p:cNvPr id="225" name="CustomShape 8"/>
          <p:cNvSpPr/>
          <p:nvPr/>
        </p:nvSpPr>
        <p:spPr>
          <a:xfrm>
            <a:off x="4370040" y="3098160"/>
            <a:ext cx="21600" cy="1122480"/>
          </a:xfrm>
          <a:prstGeom prst="straightConnector1">
            <a:avLst/>
          </a:prstGeom>
          <a:noFill/>
          <a:ln w="26280">
            <a:solidFill>
              <a:srgbClr val="48749a"/>
            </a:solidFill>
            <a:round/>
            <a:tailEnd len="med" type="stealth" w="med"/>
          </a:ln>
        </p:spPr>
      </p:sp>
      <p:sp>
        <p:nvSpPr>
          <p:cNvPr id="226" name="CustomShape 9"/>
          <p:cNvSpPr/>
          <p:nvPr/>
        </p:nvSpPr>
        <p:spPr>
          <a:xfrm>
            <a:off x="4370040" y="3098160"/>
            <a:ext cx="3081960" cy="1122480"/>
          </a:xfrm>
          <a:prstGeom prst="straightConnector1">
            <a:avLst/>
          </a:prstGeom>
          <a:noFill/>
          <a:ln w="26280">
            <a:solidFill>
              <a:srgbClr val="48749a"/>
            </a:solidFill>
            <a:round/>
            <a:tailEnd len="med" type="stealth" w="med"/>
          </a:ln>
        </p:spPr>
      </p:sp>
      <p:sp>
        <p:nvSpPr>
          <p:cNvPr id="227" name="CustomShape 10"/>
          <p:cNvSpPr/>
          <p:nvPr/>
        </p:nvSpPr>
        <p:spPr>
          <a:xfrm>
            <a:off x="102960" y="0"/>
            <a:ext cx="2540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Modèle de dialogue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Contexte du dialogue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On note </a:t>
            </a:r>
            <a:r>
              <a:rPr i="1" lang="fr-FR" sz="2400">
                <a:solidFill>
                  <a:srgbClr val="000000"/>
                </a:solidFill>
                <a:latin typeface="Arial"/>
              </a:rPr>
              <a:t>Proposal</a:t>
            </a:r>
            <a:r>
              <a:rPr lang="fr-FR" sz="2400">
                <a:solidFill>
                  <a:srgbClr val="000000"/>
                </a:solidFill>
                <a:latin typeface="Arial"/>
              </a:rPr>
              <a:t>, une proposition tel que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>
                <a:solidFill>
                  <a:srgbClr val="000000"/>
                </a:solidFill>
                <a:latin typeface="Arial"/>
              </a:rPr>
              <a:t>Proposal =</a:t>
            </a:r>
            <a:endParaRPr/>
          </a:p>
          <a:p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>
                <a:solidFill>
                  <a:srgbClr val="000000"/>
                </a:solidFill>
                <a:latin typeface="Arial"/>
              </a:rPr>
              <a:t>Exemple : Proposal = (Cuisine, Japonais) ou  (Restaurant, Ginza).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Statut d’une proposal =  {open, accepted, rejected}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Historique de la conversation: 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>
                <a:solidFill>
                  <a:srgbClr val="000000"/>
                </a:solidFill>
                <a:latin typeface="Arial"/>
              </a:rPr>
              <a:t>Proposed: Les propositions ouvertes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>
                <a:solidFill>
                  <a:srgbClr val="000000"/>
                </a:solidFill>
                <a:latin typeface="Arial"/>
              </a:rPr>
              <a:t>Rejected: Les propositions rejetées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>
                <a:solidFill>
                  <a:srgbClr val="000000"/>
                </a:solidFill>
                <a:latin typeface="Arial"/>
              </a:rPr>
              <a:t>Accepted: Propositions accéptées 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30" name="TextShape 3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231" name="TextShape 4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12FF579-6A9F-4EE1-B969-44638C962624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32" name="CustomShape 5"/>
          <p:cNvSpPr/>
          <p:nvPr/>
        </p:nvSpPr>
        <p:spPr>
          <a:xfrm>
            <a:off x="102960" y="0"/>
            <a:ext cx="2540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Modèle de dialogue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95640" y="40464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Les actes de dialogue</a:t>
            </a:r>
            <a:endParaRPr/>
          </a:p>
        </p:txBody>
      </p:sp>
      <p:graphicFrame>
        <p:nvGraphicFramePr>
          <p:cNvPr id="234" name="Table 2"/>
          <p:cNvGraphicFramePr/>
          <p:nvPr/>
        </p:nvGraphicFramePr>
        <p:xfrm>
          <a:off x="395640" y="1295280"/>
          <a:ext cx="8064360" cy="5229720"/>
        </p:xfrm>
        <a:graphic>
          <a:graphicData uri="http://schemas.openxmlformats.org/drawingml/2006/table">
            <a:tbl>
              <a:tblPr/>
              <a:tblGrid>
                <a:gridCol w="3024000"/>
                <a:gridCol w="2448000"/>
                <a:gridCol w="2592360"/>
              </a:tblGrid>
              <a:tr h="465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>
                          <a:solidFill>
                            <a:srgbClr val="ffffff"/>
                          </a:solidFill>
                          <a:latin typeface="Arial"/>
                        </a:rPr>
                        <a:t>Acte de dialogue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Arial"/>
                        </a:rPr>
                        <a:t>Préconditions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Arial"/>
                        </a:rPr>
                        <a:t>Effets </a:t>
                      </a:r>
                      <a:endParaRPr/>
                    </a:p>
                  </a:txBody>
                  <a:tcPr/>
                </a:tc>
              </a:tr>
              <a:tr h="67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StatePreference (a,b)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I prefer </a:t>
                      </a: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over </a:t>
                      </a: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(a, b) 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(a, b) ∉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Arial"/>
                        </a:rPr>
                        <a:t>Speaker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fr-FR">
                          <a:solidFill>
                            <a:srgbClr val="000000"/>
                          </a:solidFill>
                          <a:latin typeface="Arial"/>
                        </a:rPr>
                        <a:t>(a, b) </a:t>
                      </a:r>
                      <a:endParaRPr/>
                    </a:p>
                  </a:txBody>
                  <a:tcPr/>
                </a:tc>
              </a:tr>
              <a:tr h="676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Arial"/>
                        </a:rPr>
                        <a:t>Hearer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fr-FR">
                          <a:solidFill>
                            <a:srgbClr val="000000"/>
                          </a:solidFill>
                          <a:latin typeface="Arial"/>
                        </a:rPr>
                        <a:t>(a, b) </a:t>
                      </a:r>
                      <a:endParaRPr/>
                    </a:p>
                  </a:txBody>
                  <a:tcPr/>
                </a:tc>
              </a:tr>
              <a:tr h="8658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AskPreference (a,b)</a:t>
                      </a:r>
                      <a:endParaRPr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Do you prefer a over b ?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(a, b) ∉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Arial"/>
                        </a:rPr>
                        <a:t>None</a:t>
                      </a:r>
                      <a:endParaRPr/>
                    </a:p>
                  </a:txBody>
                  <a:tcPr/>
                </a:tc>
              </a:tr>
              <a:tr h="8658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Propose(proposal)</a:t>
                      </a:r>
                      <a:endParaRPr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Lets choose proposal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Proposal </a:t>
                      </a: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∉ Proposed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Proposal </a:t>
                      </a: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  Proposed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8658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Accept (proposal)</a:t>
                      </a:r>
                      <a:endParaRPr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Okay, lets choose proposal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Proposal </a:t>
                      </a: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 Proposed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Proposal </a:t>
                      </a: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 ∉  Accepted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Proposal </a:t>
                      </a: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 Accepted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Proposal </a:t>
                      </a: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 ∉  Proposed</a:t>
                      </a:r>
                      <a:endParaRPr/>
                    </a:p>
                  </a:txBody>
                  <a:tcPr/>
                </a:tc>
              </a:tr>
              <a:tr h="81432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Reject (proposal)</a:t>
                      </a:r>
                      <a:endParaRPr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I would choose something else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Proposal </a:t>
                      </a: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 Proposed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Proposal </a:t>
                      </a: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 ∉  Rejected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Proposal </a:t>
                      </a: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 Rejected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Proposal </a:t>
                      </a: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 ∉  Proposed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5" name="Table 3"/>
          <p:cNvGraphicFramePr/>
          <p:nvPr/>
        </p:nvGraphicFramePr>
        <p:xfrm>
          <a:off x="395640" y="1295280"/>
          <a:ext cx="8064360" cy="5229720"/>
        </p:xfrm>
        <a:graphic>
          <a:graphicData uri="http://schemas.openxmlformats.org/drawingml/2006/table">
            <a:tbl>
              <a:tblPr/>
              <a:tblGrid>
                <a:gridCol w="3024000"/>
                <a:gridCol w="2448000"/>
                <a:gridCol w="2592360"/>
              </a:tblGrid>
              <a:tr h="461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>
                          <a:solidFill>
                            <a:srgbClr val="ffffff"/>
                          </a:solidFill>
                          <a:latin typeface="Arial"/>
                        </a:rPr>
                        <a:t>Acte de dialogue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Arial"/>
                        </a:rPr>
                        <a:t>Préconditions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>
                          <a:solidFill>
                            <a:srgbClr val="ffffff"/>
                          </a:solidFill>
                          <a:latin typeface="Arial"/>
                        </a:rPr>
                        <a:t>Effets </a:t>
                      </a:r>
                      <a:endParaRPr/>
                    </a:p>
                  </a:txBody>
                  <a:tcPr/>
                </a:tc>
              </a:tr>
              <a:tr h="669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StatePreference (a,b)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I prefer </a:t>
                      </a: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a </a:t>
                      </a: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over </a:t>
                      </a: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669960">
                <a:tc>
                  <a:tcPr/>
                </a:tc>
              </a:tr>
              <a:tr h="85788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AskPreference (a,b)</a:t>
                      </a:r>
                      <a:endParaRPr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Do you prefer a over b ?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>
                          <a:solidFill>
                            <a:srgbClr val="000000"/>
                          </a:solidFill>
                          <a:latin typeface="Arial"/>
                        </a:rPr>
                        <a:t>None</a:t>
                      </a:r>
                      <a:endParaRPr/>
                    </a:p>
                  </a:txBody>
                  <a:tcPr/>
                </a:tc>
              </a:tr>
              <a:tr h="85788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Propose(proposal)</a:t>
                      </a:r>
                      <a:endParaRPr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Lets choose proposal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Proposal </a:t>
                      </a: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∉ Proposed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85788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Accept (proposal)</a:t>
                      </a:r>
                      <a:endParaRPr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Okay, lets choose proposal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85464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latin typeface="Arial"/>
                        </a:rPr>
                        <a:t>Reject (proposal)</a:t>
                      </a:r>
                      <a:endParaRPr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i="1" lang="fr-FR" sz="1600">
                          <a:solidFill>
                            <a:srgbClr val="000000"/>
                          </a:solidFill>
                          <a:latin typeface="Arial"/>
                        </a:rPr>
                        <a:t>I would choose something else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236" name="TextShape 4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3FE4431-B626-4E14-A17F-7F6C34E03CA4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37" name="CustomShape 5"/>
          <p:cNvSpPr/>
          <p:nvPr/>
        </p:nvSpPr>
        <p:spPr>
          <a:xfrm>
            <a:off x="102960" y="0"/>
            <a:ext cx="25401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Modèle de dialogue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Implémentation Java + Disco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2D071C9-FDA6-42D8-9ABB-4F695FC6CA79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40" name="CustomShape 3"/>
          <p:cNvSpPr/>
          <p:nvPr/>
        </p:nvSpPr>
        <p:spPr>
          <a:xfrm flipH="1">
            <a:off x="653400" y="2205000"/>
            <a:ext cx="2520000" cy="1023120"/>
          </a:xfrm>
          <a:prstGeom prst="rect">
            <a:avLst/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Modèle de préférences</a:t>
            </a:r>
            <a:endParaRPr/>
          </a:p>
        </p:txBody>
      </p:sp>
      <p:sp>
        <p:nvSpPr>
          <p:cNvPr id="241" name="CustomShape 4"/>
          <p:cNvSpPr/>
          <p:nvPr/>
        </p:nvSpPr>
        <p:spPr>
          <a:xfrm flipH="1">
            <a:off x="673920" y="3717000"/>
            <a:ext cx="2539440" cy="575640"/>
          </a:xfrm>
          <a:prstGeom prst="rect">
            <a:avLst/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Actes de dialogue</a:t>
            </a:r>
            <a:endParaRPr/>
          </a:p>
        </p:txBody>
      </p:sp>
      <p:sp>
        <p:nvSpPr>
          <p:cNvPr id="242" name="CustomShape 5"/>
          <p:cNvSpPr/>
          <p:nvPr/>
        </p:nvSpPr>
        <p:spPr>
          <a:xfrm flipH="1">
            <a:off x="657360" y="4853880"/>
            <a:ext cx="2517120" cy="518760"/>
          </a:xfrm>
          <a:prstGeom prst="rect">
            <a:avLst/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Contexte du dialogue</a:t>
            </a:r>
            <a:endParaRPr/>
          </a:p>
        </p:txBody>
      </p:sp>
      <p:sp>
        <p:nvSpPr>
          <p:cNvPr id="243" name="CustomShape 6"/>
          <p:cNvSpPr/>
          <p:nvPr/>
        </p:nvSpPr>
        <p:spPr>
          <a:xfrm>
            <a:off x="368640" y="2043360"/>
            <a:ext cx="3149640" cy="3600000"/>
          </a:xfrm>
          <a:prstGeom prst="rect">
            <a:avLst/>
          </a:prstGeom>
          <a:noFill/>
          <a:ln w="26280">
            <a:solidFill>
              <a:srgbClr val="d9d9d9"/>
            </a:solidFill>
            <a:round/>
          </a:ln>
        </p:spPr>
      </p:sp>
      <p:sp>
        <p:nvSpPr>
          <p:cNvPr id="244" name="CustomShape 7"/>
          <p:cNvSpPr/>
          <p:nvPr/>
        </p:nvSpPr>
        <p:spPr>
          <a:xfrm>
            <a:off x="368640" y="1556640"/>
            <a:ext cx="3149640" cy="484920"/>
          </a:xfrm>
          <a:prstGeom prst="rect">
            <a:avLst/>
          </a:prstGeom>
          <a:noFill/>
          <a:ln w="26280">
            <a:solidFill>
              <a:srgbClr val="d9d9d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253356"/>
                </a:solidFill>
                <a:latin typeface="Arial"/>
              </a:rPr>
              <a:t>Modèle mental de l’agent</a:t>
            </a:r>
            <a:endParaRPr/>
          </a:p>
        </p:txBody>
      </p:sp>
      <p:sp>
        <p:nvSpPr>
          <p:cNvPr id="245" name="CustomShape 8"/>
          <p:cNvSpPr/>
          <p:nvPr/>
        </p:nvSpPr>
        <p:spPr>
          <a:xfrm flipH="1">
            <a:off x="5734440" y="2406240"/>
            <a:ext cx="1872000" cy="620280"/>
          </a:xfrm>
          <a:prstGeom prst="rect">
            <a:avLst/>
          </a:prstGeom>
          <a:solidFill>
            <a:srgbClr val="ffffff"/>
          </a:solidFill>
          <a:ln w="26280">
            <a:solidFill>
              <a:srgbClr val="5aa2ae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Arial"/>
              </a:rPr>
              <a:t>JAVA</a:t>
            </a:r>
            <a:endParaRPr/>
          </a:p>
        </p:txBody>
      </p:sp>
      <p:sp>
        <p:nvSpPr>
          <p:cNvPr id="246" name="CustomShape 9"/>
          <p:cNvSpPr/>
          <p:nvPr/>
        </p:nvSpPr>
        <p:spPr>
          <a:xfrm flipH="1">
            <a:off x="5702040" y="4853880"/>
            <a:ext cx="1872000" cy="518760"/>
          </a:xfrm>
          <a:prstGeom prst="rect">
            <a:avLst/>
          </a:prstGeom>
          <a:solidFill>
            <a:srgbClr val="ffffff"/>
          </a:solidFill>
          <a:ln w="26280">
            <a:solidFill>
              <a:srgbClr val="5aa2ae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Arial"/>
              </a:rPr>
              <a:t>JAVA</a:t>
            </a:r>
            <a:endParaRPr/>
          </a:p>
        </p:txBody>
      </p:sp>
      <p:sp>
        <p:nvSpPr>
          <p:cNvPr id="247" name="CustomShape 10"/>
          <p:cNvSpPr/>
          <p:nvPr/>
        </p:nvSpPr>
        <p:spPr>
          <a:xfrm flipH="1">
            <a:off x="5702040" y="3717000"/>
            <a:ext cx="1904400" cy="575640"/>
          </a:xfrm>
          <a:prstGeom prst="rect">
            <a:avLst/>
          </a:prstGeom>
          <a:gradFill>
            <a:gsLst>
              <a:gs pos="0">
                <a:srgbClr val="bdc2cd"/>
              </a:gs>
              <a:gs pos="100000">
                <a:srgbClr val="e2e5ec"/>
              </a:gs>
            </a:gsLst>
            <a:path path="circle"/>
          </a:gradFill>
          <a:ln w="9360">
            <a:solidFill>
              <a:srgbClr val="7f8fa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Arial"/>
              </a:rPr>
              <a:t>Disco</a:t>
            </a:r>
            <a:endParaRPr/>
          </a:p>
        </p:txBody>
      </p:sp>
      <p:sp>
        <p:nvSpPr>
          <p:cNvPr id="248" name="CustomShape 11"/>
          <p:cNvSpPr/>
          <p:nvPr/>
        </p:nvSpPr>
        <p:spPr>
          <a:xfrm flipV="1">
            <a:off x="3173760" y="2715480"/>
            <a:ext cx="2560320" cy="360"/>
          </a:xfrm>
          <a:prstGeom prst="straightConnector1">
            <a:avLst/>
          </a:prstGeom>
          <a:noFill/>
          <a:ln w="9360">
            <a:solidFill>
              <a:srgbClr val="629dd1"/>
            </a:solidFill>
            <a:round/>
            <a:tailEnd len="med" type="arrow" w="med"/>
          </a:ln>
        </p:spPr>
      </p:sp>
      <p:sp>
        <p:nvSpPr>
          <p:cNvPr id="249" name="CustomShape 12"/>
          <p:cNvSpPr/>
          <p:nvPr/>
        </p:nvSpPr>
        <p:spPr>
          <a:xfrm>
            <a:off x="3213720" y="4005000"/>
            <a:ext cx="2487960" cy="360"/>
          </a:xfrm>
          <a:prstGeom prst="straightConnector1">
            <a:avLst/>
          </a:prstGeom>
          <a:noFill/>
          <a:ln w="9360">
            <a:solidFill>
              <a:srgbClr val="629dd1"/>
            </a:solidFill>
            <a:round/>
            <a:tailEnd len="med" type="arrow" w="med"/>
          </a:ln>
        </p:spPr>
      </p:sp>
      <p:sp>
        <p:nvSpPr>
          <p:cNvPr id="250" name="CustomShape 13"/>
          <p:cNvSpPr/>
          <p:nvPr/>
        </p:nvSpPr>
        <p:spPr>
          <a:xfrm>
            <a:off x="3174840" y="5113440"/>
            <a:ext cx="2526840" cy="360"/>
          </a:xfrm>
          <a:prstGeom prst="straightConnector1">
            <a:avLst/>
          </a:prstGeom>
          <a:noFill/>
          <a:ln w="9360">
            <a:solidFill>
              <a:srgbClr val="629dd1"/>
            </a:solidFill>
            <a:round/>
            <a:tailEnd len="med" type="arrow" w="med"/>
          </a:ln>
        </p:spPr>
      </p:sp>
      <p:sp>
        <p:nvSpPr>
          <p:cNvPr id="251" name="CustomShape 14"/>
          <p:cNvSpPr/>
          <p:nvPr/>
        </p:nvSpPr>
        <p:spPr>
          <a:xfrm>
            <a:off x="112320" y="0"/>
            <a:ext cx="488412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Implémentation du modèle de dialogue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Arbres de dialogue D4g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9BF0817-61F8-4B62-ADA2-00903259F51D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54" name="TextShape 3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fr-FR" sz="2400">
                <a:solidFill>
                  <a:srgbClr val="000000"/>
                </a:solidFill>
                <a:latin typeface="Arial"/>
              </a:rPr>
              <a:t>Implémentation  du modèle extrait des corpus.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55" name="Imag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7640" y="2140920"/>
            <a:ext cx="8418960" cy="4456080"/>
          </a:xfrm>
          <a:prstGeom prst="rect">
            <a:avLst/>
          </a:prstGeom>
          <a:ln>
            <a:noFill/>
          </a:ln>
        </p:spPr>
      </p:pic>
      <p:sp>
        <p:nvSpPr>
          <p:cNvPr id="256" name="CustomShape 4"/>
          <p:cNvSpPr/>
          <p:nvPr/>
        </p:nvSpPr>
        <p:spPr>
          <a:xfrm>
            <a:off x="112320" y="0"/>
            <a:ext cx="488412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Implémentation du modèle de dialogue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19DE877-D90A-49DD-8239-018D2ABEF339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Représentation de dialogue  sur Disco</a:t>
            </a:r>
            <a:endParaRPr/>
          </a:p>
        </p:txBody>
      </p:sp>
      <p:sp>
        <p:nvSpPr>
          <p:cNvPr id="259" name="TextShape 3"/>
          <p:cNvSpPr txBox="1"/>
          <p:nvPr/>
        </p:nvSpPr>
        <p:spPr>
          <a:xfrm>
            <a:off x="467640" y="1484640"/>
            <a:ext cx="396000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Agent says "Would you to go to dinner with me ?"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  </a:t>
            </a:r>
            <a:r>
              <a:rPr lang="fr-FR">
                <a:solidFill>
                  <a:srgbClr val="000000"/>
                </a:solidFill>
                <a:latin typeface="Arial"/>
              </a:rPr>
              <a:t>&gt; say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[1] Sure.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[2] No, thanks.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  </a:t>
            </a:r>
            <a:r>
              <a:rPr lang="fr-FR">
                <a:solidFill>
                  <a:srgbClr val="000000"/>
                </a:solidFill>
                <a:latin typeface="Arial"/>
              </a:rPr>
              <a:t>&gt;&gt; 1     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    </a:t>
            </a:r>
            <a:r>
              <a:rPr lang="fr-FR">
                <a:solidFill>
                  <a:srgbClr val="000000"/>
                </a:solidFill>
                <a:latin typeface="Arial"/>
              </a:rPr>
              <a:t>User says "Sure."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    </a:t>
            </a:r>
            <a:r>
              <a:rPr lang="fr-FR">
                <a:solidFill>
                  <a:srgbClr val="000000"/>
                </a:solidFill>
                <a:latin typeface="Arial"/>
              </a:rPr>
              <a:t>Agent says "What kind of food would you like?"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  </a:t>
            </a:r>
            <a:r>
              <a:rPr lang="fr-FR">
                <a:solidFill>
                  <a:srgbClr val="000000"/>
                </a:solidFill>
                <a:latin typeface="Arial"/>
              </a:rPr>
              <a:t>&gt; say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[1] Japanese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[2] Italian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[3] I don't care !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  </a:t>
            </a:r>
            <a:r>
              <a:rPr lang="fr-FR">
                <a:solidFill>
                  <a:srgbClr val="000000"/>
                </a:solidFill>
                <a:latin typeface="Arial"/>
              </a:rPr>
              <a:t>&gt;&gt; 3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    </a:t>
            </a:r>
            <a:r>
              <a:rPr lang="fr-FR">
                <a:solidFill>
                  <a:srgbClr val="000000"/>
                </a:solidFill>
                <a:latin typeface="Arial"/>
              </a:rPr>
              <a:t>User says "I don't care !“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0" name="CustomShape 4"/>
          <p:cNvSpPr/>
          <p:nvPr/>
        </p:nvSpPr>
        <p:spPr>
          <a:xfrm>
            <a:off x="4641120" y="1484640"/>
            <a:ext cx="4034880" cy="518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 </a:t>
            </a:r>
            <a:r>
              <a:rPr lang="fr-FR">
                <a:solidFill>
                  <a:srgbClr val="000000"/>
                </a:solidFill>
                <a:latin typeface="Arial"/>
              </a:rPr>
              <a:t>Agent execute SetUserPreference on I don't care 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Agent says "Personnally, I'm a huge fan of italian food. I know a restaurant called Roseval."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  </a:t>
            </a:r>
            <a:r>
              <a:rPr lang="fr-FR">
                <a:solidFill>
                  <a:srgbClr val="000000"/>
                </a:solidFill>
                <a:latin typeface="Arial"/>
              </a:rPr>
              <a:t>&gt; say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[1] I heard about that restaurant.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[2] I've never been there.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[3] I hate that restaurant !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[4] I love that restaurant !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  </a:t>
            </a:r>
            <a:r>
              <a:rPr lang="fr-FR">
                <a:solidFill>
                  <a:srgbClr val="000000"/>
                </a:solidFill>
                <a:latin typeface="Arial"/>
              </a:rPr>
              <a:t>&gt;&gt; 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    </a:t>
            </a:r>
            <a:r>
              <a:rPr lang="fr-FR">
                <a:solidFill>
                  <a:srgbClr val="000000"/>
                </a:solidFill>
                <a:latin typeface="Arial"/>
              </a:rPr>
              <a:t>User says "I've never been there."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    </a:t>
            </a:r>
            <a:r>
              <a:rPr lang="fr-FR">
                <a:solidFill>
                  <a:srgbClr val="000000"/>
                </a:solidFill>
                <a:latin typeface="Arial"/>
              </a:rPr>
              <a:t>Agent says "The problem is that the restaurant is situated in a tourestic zone..“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1" name="CustomShape 5"/>
          <p:cNvSpPr/>
          <p:nvPr/>
        </p:nvSpPr>
        <p:spPr>
          <a:xfrm>
            <a:off x="483840" y="1485360"/>
            <a:ext cx="3888000" cy="5225040"/>
          </a:xfrm>
          <a:prstGeom prst="rect">
            <a:avLst/>
          </a:prstGeom>
          <a:noFill/>
          <a:ln w="3240">
            <a:solidFill>
              <a:srgbClr val="000000"/>
            </a:solidFill>
            <a:round/>
          </a:ln>
        </p:spPr>
      </p:sp>
      <p:sp>
        <p:nvSpPr>
          <p:cNvPr id="262" name="CustomShape 6"/>
          <p:cNvSpPr/>
          <p:nvPr/>
        </p:nvSpPr>
        <p:spPr>
          <a:xfrm>
            <a:off x="4572000" y="1484640"/>
            <a:ext cx="4176000" cy="5225040"/>
          </a:xfrm>
          <a:prstGeom prst="rect">
            <a:avLst/>
          </a:prstGeom>
          <a:noFill/>
          <a:ln w="3240">
            <a:solidFill>
              <a:srgbClr val="000000"/>
            </a:solidFill>
            <a:round/>
          </a:ln>
        </p:spPr>
      </p:sp>
      <p:sp>
        <p:nvSpPr>
          <p:cNvPr id="263" name="CustomShape 7"/>
          <p:cNvSpPr/>
          <p:nvPr/>
        </p:nvSpPr>
        <p:spPr>
          <a:xfrm>
            <a:off x="112320" y="0"/>
            <a:ext cx="488412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Implémentation du modèle de dialogue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Futurs travaux</a:t>
            </a:r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457200" y="1600200"/>
            <a:ext cx="850680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Soutenance mi-thèse. [23 février 2016]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Implémentation de dialogues sur D4G. [mars 2016]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Rédaction d’articles. [IVA: avril 2016]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Insertion des relations interpersonnelles dans la négociation. [été 2016]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Raisonnement sur les stratégies de l’interlocuteur (Théorie de l’esprit)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Validation du modèle dialogique. [fin 2016]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Rédaction. [2017]</a:t>
            </a:r>
            <a:endParaRPr/>
          </a:p>
        </p:txBody>
      </p:sp>
      <p:sp>
        <p:nvSpPr>
          <p:cNvPr id="266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1493CAA-C1E3-4ABA-B714-FBA89095482F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267" name="CustomShape 4"/>
          <p:cNvSpPr/>
          <p:nvPr/>
        </p:nvSpPr>
        <p:spPr>
          <a:xfrm>
            <a:off x="105120" y="0"/>
            <a:ext cx="35614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Conclusion et perspectives 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0" y="2992680"/>
            <a:ext cx="90176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Merci pour votre attention !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2665317-3DC5-4C1F-972A-56819632D0B2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Dialogue humain /agent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E74EA33-A41D-4E82-AC7E-E6F4ECD79B86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1331640" y="1903320"/>
            <a:ext cx="2088000" cy="71964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Dialogue humain/agent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5256360" y="1903320"/>
            <a:ext cx="2448000" cy="71964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Dialogue orienté tâche (Allen, 1995)</a:t>
            </a:r>
            <a:endParaRPr/>
          </a:p>
        </p:txBody>
      </p:sp>
      <p:sp>
        <p:nvSpPr>
          <p:cNvPr id="98" name="CustomShape 5"/>
          <p:cNvSpPr/>
          <p:nvPr/>
        </p:nvSpPr>
        <p:spPr>
          <a:xfrm>
            <a:off x="5223960" y="4182120"/>
            <a:ext cx="2480400" cy="719640"/>
          </a:xfrm>
          <a:prstGeom prst="rect">
            <a:avLst/>
          </a:prstGeom>
          <a:solidFill>
            <a:srgbClr val="dae0ef"/>
          </a:solidFill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Communication sur le long terme</a:t>
            </a:r>
            <a:endParaRPr/>
          </a:p>
        </p:txBody>
      </p:sp>
      <p:sp>
        <p:nvSpPr>
          <p:cNvPr id="99" name="CustomShape 6"/>
          <p:cNvSpPr/>
          <p:nvPr/>
        </p:nvSpPr>
        <p:spPr>
          <a:xfrm>
            <a:off x="1331640" y="4259160"/>
            <a:ext cx="2088000" cy="104184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Aspect social du dialogue</a:t>
            </a:r>
            <a:endParaRPr/>
          </a:p>
        </p:txBody>
      </p:sp>
      <p:sp>
        <p:nvSpPr>
          <p:cNvPr id="100" name="CustomShape 7"/>
          <p:cNvSpPr/>
          <p:nvPr/>
        </p:nvSpPr>
        <p:spPr>
          <a:xfrm>
            <a:off x="1888200" y="2989440"/>
            <a:ext cx="791640" cy="1007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</p:sp>
      <p:sp>
        <p:nvSpPr>
          <p:cNvPr id="101" name="CustomShape 8"/>
          <p:cNvSpPr/>
          <p:nvPr/>
        </p:nvSpPr>
        <p:spPr>
          <a:xfrm>
            <a:off x="3708000" y="1903320"/>
            <a:ext cx="1223640" cy="589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</p:sp>
      <p:sp>
        <p:nvSpPr>
          <p:cNvPr id="102" name="CustomShape 9"/>
          <p:cNvSpPr/>
          <p:nvPr/>
        </p:nvSpPr>
        <p:spPr>
          <a:xfrm>
            <a:off x="5256360" y="2773080"/>
            <a:ext cx="2448000" cy="71964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Dialogue collaboratif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(Rich, 2000)</a:t>
            </a:r>
            <a:endParaRPr/>
          </a:p>
        </p:txBody>
      </p:sp>
      <p:sp>
        <p:nvSpPr>
          <p:cNvPr id="103" name="CustomShape 10"/>
          <p:cNvSpPr/>
          <p:nvPr/>
        </p:nvSpPr>
        <p:spPr>
          <a:xfrm>
            <a:off x="3584880" y="4465080"/>
            <a:ext cx="1223640" cy="589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</p:sp>
      <p:sp>
        <p:nvSpPr>
          <p:cNvPr id="104" name="CustomShape 11"/>
          <p:cNvSpPr/>
          <p:nvPr/>
        </p:nvSpPr>
        <p:spPr>
          <a:xfrm>
            <a:off x="5223960" y="5054760"/>
            <a:ext cx="2480400" cy="719640"/>
          </a:xfrm>
          <a:prstGeom prst="rect">
            <a:avLst/>
          </a:prstGeom>
          <a:solidFill>
            <a:srgbClr val="dae0ef"/>
          </a:solidFill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Comportement plus « naturel »</a:t>
            </a:r>
            <a:endParaRPr/>
          </a:p>
        </p:txBody>
      </p:sp>
      <p:sp>
        <p:nvSpPr>
          <p:cNvPr id="105" name="CustomShape 12"/>
          <p:cNvSpPr/>
          <p:nvPr/>
        </p:nvSpPr>
        <p:spPr>
          <a:xfrm>
            <a:off x="1107720" y="5555520"/>
            <a:ext cx="3195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fr-FR">
                <a:solidFill>
                  <a:srgbClr val="000000"/>
                </a:solidFill>
                <a:latin typeface="Arial"/>
              </a:rPr>
              <a:t>(Bickmore, 2005), IVA, ACII…</a:t>
            </a:r>
            <a:endParaRPr/>
          </a:p>
        </p:txBody>
      </p:sp>
      <p:sp>
        <p:nvSpPr>
          <p:cNvPr id="106" name="CustomShape 13"/>
          <p:cNvSpPr/>
          <p:nvPr/>
        </p:nvSpPr>
        <p:spPr>
          <a:xfrm>
            <a:off x="101880" y="0"/>
            <a:ext cx="306612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Contexte et motivation 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Contexte: 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800">
                <a:solidFill>
                  <a:srgbClr val="000000"/>
                </a:solidFill>
                <a:latin typeface="Arial"/>
              </a:rPr>
              <a:t>Essor des travaux sur le comportement sociaux des ACA. [</a:t>
            </a:r>
            <a:r>
              <a:rPr lang="fr-FR" sz="2000">
                <a:solidFill>
                  <a:srgbClr val="000000"/>
                </a:solidFill>
                <a:latin typeface="Arial"/>
              </a:rPr>
              <a:t>Bickmore2002</a:t>
            </a:r>
            <a:r>
              <a:rPr lang="fr-FR" sz="2800">
                <a:solidFill>
                  <a:srgbClr val="000000"/>
                </a:solidFill>
                <a:latin typeface="Arial"/>
              </a:rPr>
              <a:t>…]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fr-FR" sz="2800">
                <a:solidFill>
                  <a:srgbClr val="000000"/>
                </a:solidFill>
                <a:latin typeface="Arial"/>
              </a:rPr>
              <a:t>Intérêt</a:t>
            </a:r>
            <a:r>
              <a:rPr lang="fr-FR" sz="280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>
                <a:solidFill>
                  <a:srgbClr val="000000"/>
                </a:solidFill>
                <a:latin typeface="Arial"/>
              </a:rPr>
              <a:t>: </a:t>
            </a:r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Comportement social améliore l’interaction avec l’utilisateur. </a:t>
            </a:r>
            <a:r>
              <a:rPr lang="fr-FR">
                <a:solidFill>
                  <a:srgbClr val="000000"/>
                </a:solidFill>
                <a:latin typeface="Arial"/>
              </a:rPr>
              <a:t>(Bickmore,2005)</a:t>
            </a:r>
            <a:endParaRPr/>
          </a:p>
          <a:p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Augmenter la crédibilité de l’agent. </a:t>
            </a:r>
            <a:r>
              <a:rPr lang="fr-FR">
                <a:solidFill>
                  <a:srgbClr val="000000"/>
                </a:solidFill>
                <a:latin typeface="Arial"/>
              </a:rPr>
              <a:t>(De Ruyter, B &amp; al, 2005)</a:t>
            </a:r>
            <a:endParaRPr/>
          </a:p>
          <a:p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Acceptation de l’agent par l’utilisateur (humain).  </a:t>
            </a:r>
            <a:r>
              <a:rPr lang="fr-FR">
                <a:solidFill>
                  <a:srgbClr val="000000"/>
                </a:solidFill>
                <a:latin typeface="Arial"/>
              </a:rPr>
              <a:t>(Nass,2000)</a:t>
            </a:r>
            <a:endParaRPr/>
          </a:p>
          <a:p>
            <a:endParaRPr/>
          </a:p>
          <a:p>
            <a:pPr lvl="2">
              <a:lnSpc>
                <a:spcPct val="100000"/>
              </a:lnSpc>
              <a:buSzPct val="90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Assurer la durabilité de la relation avec l’utilisateur. </a:t>
            </a:r>
            <a:r>
              <a:rPr lang="fr-FR">
                <a:solidFill>
                  <a:srgbClr val="000000"/>
                </a:solidFill>
                <a:latin typeface="Arial"/>
              </a:rPr>
              <a:t>(Bickmore, 2005)</a:t>
            </a:r>
            <a:endParaRPr/>
          </a:p>
        </p:txBody>
      </p:sp>
      <p:sp>
        <p:nvSpPr>
          <p:cNvPr id="109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58384A8-9E59-418C-AFA6-D5BDB77833A5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101880" y="0"/>
            <a:ext cx="306612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Contexte et motivation 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Qu’est-ce qu’un « dialogue social avec un ACA »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Selon (Laver, 1981; Bickmore, 2012):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Discussion sur des sujets neutres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Partage d’expériences personnelles, </a:t>
            </a:r>
            <a:r>
              <a:rPr b="1" lang="fr-FR" sz="2000">
                <a:solidFill>
                  <a:srgbClr val="000000"/>
                </a:solidFill>
                <a:latin typeface="Arial"/>
              </a:rPr>
              <a:t>préférences</a:t>
            </a:r>
            <a:r>
              <a:rPr lang="fr-FR" sz="2000">
                <a:solidFill>
                  <a:srgbClr val="000000"/>
                </a:solidFill>
                <a:latin typeface="Arial"/>
              </a:rPr>
              <a:t>, et </a:t>
            </a:r>
            <a:r>
              <a:rPr b="1" lang="fr-FR" sz="2000">
                <a:solidFill>
                  <a:srgbClr val="000000"/>
                </a:solidFill>
                <a:latin typeface="Arial"/>
              </a:rPr>
              <a:t>opinions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Notre contexte: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Sujet de discussion avec finalité (ex: choisir un restaurant)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Discussion sur les préférences → </a:t>
            </a:r>
            <a:r>
              <a:rPr b="1" lang="fr-FR" sz="2000">
                <a:solidFill>
                  <a:srgbClr val="000000"/>
                </a:solidFill>
                <a:latin typeface="Arial"/>
              </a:rPr>
              <a:t>négociation</a:t>
            </a:r>
            <a:r>
              <a:rPr lang="fr-FR" sz="2000">
                <a:solidFill>
                  <a:srgbClr val="000000"/>
                </a:solidFill>
                <a:latin typeface="Arial"/>
              </a:rPr>
              <a:t> coopérative sur les préférences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3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AB0B701-8E84-4C72-B947-5CB8A123A0C6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2411640" y="2997360"/>
            <a:ext cx="3672000" cy="863640"/>
          </a:xfrm>
          <a:prstGeom prst="roundRect">
            <a:avLst>
              <a:gd name="adj" fmla="val 16667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Représenter et échanger des </a:t>
            </a:r>
            <a:r>
              <a:rPr b="1" lang="fr-FR">
                <a:solidFill>
                  <a:srgbClr val="ffffff"/>
                </a:solidFill>
                <a:latin typeface="Arial"/>
              </a:rPr>
              <a:t>préférences</a:t>
            </a: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6525000" y="6021360"/>
            <a:ext cx="1436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fr-FR">
                <a:solidFill>
                  <a:srgbClr val="000000"/>
                </a:solidFill>
                <a:latin typeface="Arial"/>
              </a:rPr>
              <a:t>but commun</a:t>
            </a:r>
            <a:endParaRPr/>
          </a:p>
        </p:txBody>
      </p:sp>
      <p:sp>
        <p:nvSpPr>
          <p:cNvPr id="116" name="CustomShape 6"/>
          <p:cNvSpPr/>
          <p:nvPr/>
        </p:nvSpPr>
        <p:spPr>
          <a:xfrm flipH="1" flipV="1">
            <a:off x="6947640" y="5516640"/>
            <a:ext cx="71640" cy="503640"/>
          </a:xfrm>
          <a:prstGeom prst="straightConnector1">
            <a:avLst/>
          </a:prstGeom>
          <a:noFill/>
          <a:ln w="9360">
            <a:solidFill>
              <a:srgbClr val="629dd1"/>
            </a:solidFill>
            <a:round/>
            <a:tailEnd len="med" type="arrow" w="med"/>
          </a:ln>
        </p:spPr>
      </p:sp>
      <p:sp>
        <p:nvSpPr>
          <p:cNvPr id="117" name="CustomShape 7"/>
          <p:cNvSpPr/>
          <p:nvPr/>
        </p:nvSpPr>
        <p:spPr>
          <a:xfrm>
            <a:off x="101880" y="0"/>
            <a:ext cx="306612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Contexte et motivation 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Négociation coopérative dans le dialogue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33632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400">
                <a:solidFill>
                  <a:srgbClr val="000000"/>
                </a:solidFill>
                <a:latin typeface="Arial"/>
              </a:rPr>
              <a:t>Centré sur la performance de la négociation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lang="fr-FR" sz="2000">
                <a:solidFill>
                  <a:srgbClr val="000000"/>
                </a:solidFill>
                <a:latin typeface="Arial"/>
              </a:rPr>
              <a:t>(Comment obtenir le meilleur compromis)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i="1" lang="fr-FR" sz="1900">
                <a:solidFill>
                  <a:srgbClr val="000000"/>
                </a:solidFill>
                <a:latin typeface="Arial"/>
              </a:rPr>
              <a:t>L. Amgoud, S. Parsons, and N. Maudet. Arguments, dialogue, and negotiation. a a, 10(11) :02, 2000</a:t>
            </a:r>
            <a:r>
              <a:rPr lang="fr-FR" sz="2000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i="1" lang="fr-FR" sz="1900">
                <a:solidFill>
                  <a:srgbClr val="000000"/>
                </a:solidFill>
                <a:latin typeface="Arial"/>
              </a:rPr>
              <a:t>A. Daskalopulu, C. Reed, and U. U. P. Uk. Handling preferences in negotiation dialogue frames. 1998.</a:t>
            </a:r>
            <a:endParaRPr/>
          </a:p>
          <a:p>
            <a:pPr lvl="1">
              <a:lnSpc>
                <a:spcPct val="100000"/>
              </a:lnSpc>
              <a:buSzPct val="85000"/>
              <a:buFont typeface="Arial"/>
              <a:buChar char="•"/>
            </a:pPr>
            <a:r>
              <a:rPr i="1" lang="fr-FR" sz="1900">
                <a:solidFill>
                  <a:srgbClr val="000000"/>
                </a:solidFill>
                <a:latin typeface="Arial"/>
              </a:rPr>
              <a:t>P. McBurney and S. Parsons. A denotational semantics for deliberation dialogues . IEEE Computer Society, 2004</a:t>
            </a:r>
            <a:endParaRPr/>
          </a:p>
          <a:p>
            <a:endParaRPr/>
          </a:p>
        </p:txBody>
      </p:sp>
      <p:sp>
        <p:nvSpPr>
          <p:cNvPr id="120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B5C5C0F-CE75-4D29-A2B4-A9CA03046373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2195640" y="5315760"/>
            <a:ext cx="4752000" cy="863640"/>
          </a:xfrm>
          <a:prstGeom prst="roundRect">
            <a:avLst>
              <a:gd name="adj" fmla="val 16667"/>
            </a:avLst>
          </a:prstGeom>
          <a:solidFill>
            <a:srgbClr val="629dd1"/>
          </a:solidFill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ffff"/>
                </a:solidFill>
                <a:latin typeface="Arial"/>
              </a:rPr>
              <a:t>Aspect social ignoré ou peu traité</a:t>
            </a:r>
            <a:endParaRPr/>
          </a:p>
        </p:txBody>
      </p:sp>
      <p:sp>
        <p:nvSpPr>
          <p:cNvPr id="122" name="CustomShape 5"/>
          <p:cNvSpPr/>
          <p:nvPr/>
        </p:nvSpPr>
        <p:spPr>
          <a:xfrm>
            <a:off x="101880" y="0"/>
            <a:ext cx="306612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Contexte et motivation 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Etat de l’art: </a:t>
            </a:r>
            <a:r>
              <a:rPr lang="fr-FR" sz="3100">
                <a:solidFill>
                  <a:srgbClr val="242852"/>
                </a:solidFill>
                <a:latin typeface="Arial"/>
              </a:rPr>
              <a:t>les relations interpersonnelles dans le dialogue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772640"/>
            <a:ext cx="8506800" cy="470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fr-FR" sz="2400">
                <a:solidFill>
                  <a:srgbClr val="000000"/>
                </a:solidFill>
                <a:latin typeface="Arial"/>
              </a:rPr>
              <a:t>REA</a:t>
            </a:r>
            <a:r>
              <a:rPr lang="fr-FR" sz="2400">
                <a:solidFill>
                  <a:srgbClr val="000000"/>
                </a:solidFill>
                <a:latin typeface="Arial"/>
              </a:rPr>
              <a:t> : ACA qui joue le rôle d’agent immobilier. </a:t>
            </a:r>
            <a:r>
              <a:rPr lang="fr-FR">
                <a:solidFill>
                  <a:srgbClr val="000000"/>
                </a:solidFill>
                <a:latin typeface="Arial"/>
              </a:rPr>
              <a:t>(Bickmore 2002)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fr-FR" sz="2400">
                <a:solidFill>
                  <a:srgbClr val="000000"/>
                </a:solidFill>
                <a:latin typeface="Arial"/>
              </a:rPr>
              <a:t>FitTrack</a:t>
            </a:r>
            <a:r>
              <a:rPr lang="fr-FR" sz="2400">
                <a:solidFill>
                  <a:srgbClr val="000000"/>
                </a:solidFill>
                <a:latin typeface="Arial"/>
              </a:rPr>
              <a:t>: conseillé visant à modifier les comportements de santé.</a:t>
            </a:r>
            <a:r>
              <a:rPr lang="fr-FR" sz="1600">
                <a:solidFill>
                  <a:srgbClr val="000000"/>
                </a:solidFill>
                <a:latin typeface="Arial"/>
              </a:rPr>
              <a:t> </a:t>
            </a:r>
            <a:r>
              <a:rPr lang="fr-FR">
                <a:solidFill>
                  <a:srgbClr val="000000"/>
                </a:solidFill>
                <a:latin typeface="Arial"/>
              </a:rPr>
              <a:t>(Bickmore 2006)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fr-FR" sz="2400">
                <a:solidFill>
                  <a:srgbClr val="000000"/>
                </a:solidFill>
                <a:latin typeface="Arial"/>
              </a:rPr>
              <a:t>AlwaysOnAlways</a:t>
            </a:r>
            <a:r>
              <a:rPr lang="fr-FR" sz="2400">
                <a:solidFill>
                  <a:srgbClr val="000000"/>
                </a:solidFill>
                <a:latin typeface="Arial"/>
              </a:rPr>
              <a:t>: compagnon artificiel pour personnes âgées isolées. </a:t>
            </a:r>
            <a:r>
              <a:rPr lang="fr-FR">
                <a:solidFill>
                  <a:srgbClr val="000000"/>
                </a:solidFill>
                <a:latin typeface="Arial"/>
              </a:rPr>
              <a:t>(Sidner &amp; Rich 2013)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5000"/>
              <a:buFont typeface="Arial"/>
              <a:buChar char="•"/>
            </a:pPr>
            <a:r>
              <a:rPr b="1" lang="fr-FR" sz="2400">
                <a:solidFill>
                  <a:srgbClr val="000000"/>
                </a:solidFill>
                <a:latin typeface="Arial"/>
              </a:rPr>
              <a:t>Autom</a:t>
            </a:r>
            <a:r>
              <a:rPr lang="fr-FR" sz="2400">
                <a:solidFill>
                  <a:srgbClr val="000000"/>
                </a:solidFill>
                <a:latin typeface="Arial"/>
              </a:rPr>
              <a:t>: un conseiller en perte de poids placé dans le domicile des utilisateurs. </a:t>
            </a:r>
            <a:r>
              <a:rPr lang="fr-FR">
                <a:solidFill>
                  <a:srgbClr val="000000"/>
                </a:solidFill>
                <a:latin typeface="Arial"/>
              </a:rPr>
              <a:t>(Kidd CD, 2008)</a:t>
            </a: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9347C43-ADE6-4703-B59D-7D97AB18EEE0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96840" y="0"/>
            <a:ext cx="15663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Etat de l’art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Dimensions des relations interpersonnelles </a:t>
            </a:r>
            <a:r>
              <a:rPr lang="fr-FR" sz="2700">
                <a:solidFill>
                  <a:srgbClr val="242852"/>
                </a:solidFill>
                <a:latin typeface="Arial"/>
              </a:rPr>
              <a:t>(Svenniving, 1998)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786240" y="5805360"/>
            <a:ext cx="8290800" cy="863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i="1" lang="fr-FR" sz="2400">
                <a:solidFill>
                  <a:srgbClr val="000000"/>
                </a:solidFill>
                <a:latin typeface="Arial"/>
              </a:rPr>
              <a:t>Les relations sociales sont l’ensemble des activités que deux interlocuteurs s’engagent à réaliser ensemble. </a:t>
            </a:r>
            <a:r>
              <a:rPr i="1" lang="fr-FR" sz="1900">
                <a:solidFill>
                  <a:srgbClr val="000000"/>
                </a:solidFill>
                <a:latin typeface="Arial"/>
              </a:rPr>
              <a:t>(Bickmore, 2012)</a:t>
            </a: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2758320" y="188892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C420A3A-C848-4A15-8D12-A819743116D3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627840" y="1987560"/>
            <a:ext cx="7704360" cy="3672000"/>
          </a:xfrm>
          <a:prstGeom prst="rect">
            <a:avLst/>
          </a:prstGeom>
          <a:gradFill>
            <a:gsLst>
              <a:gs pos="0">
                <a:srgbClr val="b1c6e1"/>
              </a:gs>
              <a:gs pos="100000">
                <a:srgbClr val="dce7f8"/>
              </a:gs>
            </a:gsLst>
            <a:path path="circle"/>
          </a:gradFill>
          <a:ln w="9360">
            <a:solidFill>
              <a:srgbClr val="629dd1"/>
            </a:solidFill>
            <a:round/>
          </a:ln>
        </p:spPr>
      </p:sp>
      <p:sp>
        <p:nvSpPr>
          <p:cNvPr id="131" name="CustomShape 5"/>
          <p:cNvSpPr/>
          <p:nvPr/>
        </p:nvSpPr>
        <p:spPr>
          <a:xfrm>
            <a:off x="808920" y="2709000"/>
            <a:ext cx="3312000" cy="1007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628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Pouvoir d’influence</a:t>
            </a:r>
            <a:endParaRPr/>
          </a:p>
        </p:txBody>
      </p:sp>
      <p:sp>
        <p:nvSpPr>
          <p:cNvPr id="132" name="CustomShape 6"/>
          <p:cNvSpPr/>
          <p:nvPr/>
        </p:nvSpPr>
        <p:spPr>
          <a:xfrm>
            <a:off x="808920" y="2277000"/>
            <a:ext cx="3312000" cy="35964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2628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Dominance</a:t>
            </a:r>
            <a:endParaRPr/>
          </a:p>
        </p:txBody>
      </p:sp>
      <p:sp>
        <p:nvSpPr>
          <p:cNvPr id="133" name="CustomShape 7"/>
          <p:cNvSpPr/>
          <p:nvPr/>
        </p:nvSpPr>
        <p:spPr>
          <a:xfrm>
            <a:off x="4788000" y="2710440"/>
            <a:ext cx="3312000" cy="1006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628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Partage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 </a:t>
            </a:r>
            <a:r>
              <a:rPr lang="fr-FR">
                <a:solidFill>
                  <a:srgbClr val="000000"/>
                </a:solidFill>
                <a:latin typeface="Arial"/>
              </a:rPr>
              <a:t>(culture, obligations, comportement)</a:t>
            </a:r>
            <a:endParaRPr/>
          </a:p>
        </p:txBody>
      </p:sp>
      <p:sp>
        <p:nvSpPr>
          <p:cNvPr id="134" name="CustomShape 8"/>
          <p:cNvSpPr/>
          <p:nvPr/>
        </p:nvSpPr>
        <p:spPr>
          <a:xfrm>
            <a:off x="4861080" y="2277000"/>
            <a:ext cx="3238920" cy="3582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2628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Solidarité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808920" y="4437000"/>
            <a:ext cx="3312000" cy="1007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628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Degré d’appréciation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Wingdings"/>
              </a:rPr>
              <a:t></a:t>
            </a:r>
            <a:r>
              <a:rPr lang="fr-FR">
                <a:solidFill>
                  <a:srgbClr val="000000"/>
                </a:solidFill>
                <a:latin typeface="Arial"/>
              </a:rPr>
              <a:t> </a:t>
            </a:r>
            <a:r>
              <a:rPr lang="fr-FR">
                <a:solidFill>
                  <a:srgbClr val="000000"/>
                </a:solidFill>
                <a:latin typeface="Arial"/>
              </a:rPr>
              <a:t>attachement</a:t>
            </a:r>
            <a:endParaRPr/>
          </a:p>
        </p:txBody>
      </p:sp>
      <p:sp>
        <p:nvSpPr>
          <p:cNvPr id="136" name="CustomShape 10"/>
          <p:cNvSpPr/>
          <p:nvPr/>
        </p:nvSpPr>
        <p:spPr>
          <a:xfrm>
            <a:off x="808920" y="4003560"/>
            <a:ext cx="3312000" cy="35964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2628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Affect</a:t>
            </a:r>
            <a:endParaRPr/>
          </a:p>
        </p:txBody>
      </p:sp>
      <p:sp>
        <p:nvSpPr>
          <p:cNvPr id="137" name="CustomShape 11"/>
          <p:cNvSpPr/>
          <p:nvPr/>
        </p:nvSpPr>
        <p:spPr>
          <a:xfrm>
            <a:off x="4788000" y="4437000"/>
            <a:ext cx="3312000" cy="1007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628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Echange d’informations personnelles 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(largeur profondeur)</a:t>
            </a:r>
            <a:endParaRPr/>
          </a:p>
        </p:txBody>
      </p:sp>
      <p:sp>
        <p:nvSpPr>
          <p:cNvPr id="138" name="CustomShape 12"/>
          <p:cNvSpPr/>
          <p:nvPr/>
        </p:nvSpPr>
        <p:spPr>
          <a:xfrm>
            <a:off x="4788000" y="4003560"/>
            <a:ext cx="3312000" cy="35964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2628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Arial"/>
              </a:rPr>
              <a:t>Familiarité</a:t>
            </a:r>
            <a:endParaRPr/>
          </a:p>
        </p:txBody>
      </p:sp>
      <p:sp>
        <p:nvSpPr>
          <p:cNvPr id="139" name="CustomShape 13"/>
          <p:cNvSpPr/>
          <p:nvPr/>
        </p:nvSpPr>
        <p:spPr>
          <a:xfrm>
            <a:off x="96840" y="0"/>
            <a:ext cx="15663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Etat de l’art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4000">
                <a:solidFill>
                  <a:srgbClr val="242852"/>
                </a:solidFill>
                <a:latin typeface="Arial"/>
              </a:rPr>
              <a:t>Objectifs de la recherche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236520" y="5373360"/>
            <a:ext cx="8229240" cy="1007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Arial"/>
              </a:rPr>
              <a:t>Etudier l’impact de la relation interpersonnelle sur les stratégies de dialogue.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3204000" y="1700640"/>
            <a:ext cx="2304000" cy="57564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Dialogue social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179640" y="3661560"/>
            <a:ext cx="3024000" cy="57564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Négociation coopérative sur les préférences</a:t>
            </a:r>
            <a:endParaRPr/>
          </a:p>
        </p:txBody>
      </p:sp>
      <p:sp>
        <p:nvSpPr>
          <p:cNvPr id="144" name="CustomShape 5"/>
          <p:cNvSpPr/>
          <p:nvPr/>
        </p:nvSpPr>
        <p:spPr>
          <a:xfrm>
            <a:off x="5268240" y="3645000"/>
            <a:ext cx="3197160" cy="575640"/>
          </a:xfrm>
          <a:prstGeom prst="rect">
            <a:avLst/>
          </a:prstGeom>
          <a:noFill/>
          <a:ln w="26280">
            <a:solidFill>
              <a:srgbClr val="48749a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Arial"/>
              </a:rPr>
              <a:t>Relations interpersonnelles</a:t>
            </a:r>
            <a:endParaRPr/>
          </a:p>
        </p:txBody>
      </p:sp>
      <p:sp>
        <p:nvSpPr>
          <p:cNvPr id="145" name="CustomShape 6"/>
          <p:cNvSpPr/>
          <p:nvPr/>
        </p:nvSpPr>
        <p:spPr>
          <a:xfrm>
            <a:off x="5508000" y="1989000"/>
            <a:ext cx="1358640" cy="1656000"/>
          </a:xfrm>
          <a:prstGeom prst="bentConnector2">
            <a:avLst/>
          </a:prstGeom>
          <a:noFill/>
          <a:ln w="28440">
            <a:solidFill>
              <a:srgbClr val="629dd1"/>
            </a:solidFill>
            <a:round/>
            <a:tailEnd len="med" type="arrow" w="med"/>
          </a:ln>
        </p:spPr>
      </p:sp>
      <p:sp>
        <p:nvSpPr>
          <p:cNvPr id="146" name="CustomShape 7"/>
          <p:cNvSpPr/>
          <p:nvPr/>
        </p:nvSpPr>
        <p:spPr>
          <a:xfrm flipV="1" rot="10800000">
            <a:off x="1692360" y="1988640"/>
            <a:ext cx="1511640" cy="1672200"/>
          </a:xfrm>
          <a:prstGeom prst="bentConnector2">
            <a:avLst/>
          </a:prstGeom>
          <a:noFill/>
          <a:ln w="28440">
            <a:solidFill>
              <a:srgbClr val="629dd1"/>
            </a:solidFill>
            <a:round/>
            <a:tailEnd len="med" type="arrow" w="med"/>
          </a:ln>
        </p:spPr>
      </p:sp>
      <p:sp>
        <p:nvSpPr>
          <p:cNvPr id="147" name="CustomShape 8"/>
          <p:cNvSpPr/>
          <p:nvPr/>
        </p:nvSpPr>
        <p:spPr>
          <a:xfrm>
            <a:off x="2627640" y="2792160"/>
            <a:ext cx="3096000" cy="8524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9d90a0"/>
          </a:solidFill>
          <a:ln w="26280">
            <a:solidFill>
              <a:srgbClr val="746a76"/>
            </a:solidFill>
            <a:round/>
          </a:ln>
        </p:spPr>
      </p:sp>
      <p:sp>
        <p:nvSpPr>
          <p:cNvPr id="148" name="CustomShape 9"/>
          <p:cNvSpPr/>
          <p:nvPr/>
        </p:nvSpPr>
        <p:spPr>
          <a:xfrm rot="10800000">
            <a:off x="2628000" y="4243680"/>
            <a:ext cx="2880000" cy="8413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9d90a0"/>
          </a:solidFill>
          <a:ln w="26280">
            <a:solidFill>
              <a:srgbClr val="746a76"/>
            </a:solidFill>
            <a:round/>
          </a:ln>
        </p:spPr>
      </p:sp>
      <p:sp>
        <p:nvSpPr>
          <p:cNvPr id="149" name="TextShape 10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747DB36-BC83-40BE-88D7-3D282FA6C05E}" type="slidenum">
              <a:rPr b="1" lang="fr-FR" sz="1400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sp>
        <p:nvSpPr>
          <p:cNvPr id="150" name="CustomShape 11"/>
          <p:cNvSpPr/>
          <p:nvPr/>
        </p:nvSpPr>
        <p:spPr>
          <a:xfrm>
            <a:off x="96840" y="0"/>
            <a:ext cx="156636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2000">
                <a:solidFill>
                  <a:srgbClr val="ffffff"/>
                </a:solidFill>
                <a:latin typeface="Arial"/>
              </a:rPr>
              <a:t>Etat de l’art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