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83" r:id="rId4"/>
    <p:sldId id="259" r:id="rId5"/>
    <p:sldId id="260" r:id="rId6"/>
    <p:sldId id="265" r:id="rId7"/>
    <p:sldId id="261" r:id="rId8"/>
    <p:sldId id="262" r:id="rId9"/>
    <p:sldId id="279" r:id="rId10"/>
    <p:sldId id="288" r:id="rId11"/>
    <p:sldId id="266" r:id="rId12"/>
    <p:sldId id="271" r:id="rId13"/>
    <p:sldId id="272" r:id="rId14"/>
    <p:sldId id="273" r:id="rId15"/>
    <p:sldId id="285" r:id="rId16"/>
    <p:sldId id="286" r:id="rId17"/>
    <p:sldId id="289" r:id="rId18"/>
    <p:sldId id="274" r:id="rId19"/>
    <p:sldId id="267" r:id="rId20"/>
    <p:sldId id="275" r:id="rId21"/>
    <p:sldId id="268" r:id="rId22"/>
    <p:sldId id="277" r:id="rId23"/>
    <p:sldId id="280" r:id="rId24"/>
    <p:sldId id="269" r:id="rId25"/>
    <p:sldId id="270" r:id="rId26"/>
    <p:sldId id="278" r:id="rId27"/>
    <p:sldId id="287" r:id="rId28"/>
    <p:sldId id="282" r:id="rId29"/>
    <p:sldId id="290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64" autoAdjust="0"/>
  </p:normalViewPr>
  <p:slideViewPr>
    <p:cSldViewPr>
      <p:cViewPr varScale="1">
        <p:scale>
          <a:sx n="60" d="100"/>
          <a:sy n="6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2417B-8253-4279-916F-6C56EB6F1AD0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07CD-2378-4C1E-8048-3D0E9D8EA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98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</a:t>
            </a:r>
            <a:r>
              <a:rPr lang="fr-FR" baseline="0" dirty="0" smtClean="0"/>
              <a:t> aca a besoin d’un but pour ouvrir le dialogue, et donc le dialogue a une finalité comme par exemple choisir une restaurant, durant cette discussion l’agent et l’utilisateur discuterons de leurs préférences ce qui les </a:t>
            </a:r>
            <a:r>
              <a:rPr lang="fr-FR" baseline="0" dirty="0" err="1" smtClean="0"/>
              <a:t>amenera</a:t>
            </a:r>
            <a:r>
              <a:rPr lang="fr-FR" baseline="0" dirty="0" smtClean="0"/>
              <a:t> a une </a:t>
            </a:r>
            <a:r>
              <a:rPr lang="fr-FR" baseline="0" dirty="0" err="1" smtClean="0"/>
              <a:t>negociation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cooperative</a:t>
            </a:r>
            <a:r>
              <a:rPr lang="fr-FR" baseline="0" dirty="0" smtClean="0"/>
              <a:t> dont le but est de trouver par exemple un restaurant que les deux </a:t>
            </a:r>
            <a:r>
              <a:rPr lang="fr-FR" baseline="0" dirty="0" err="1" smtClean="0"/>
              <a:t>appreciront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1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Décision entre dialogue social et dialogue de tâche basée sur la perception de la relation interpersonnelle avec l’utilisateur</a:t>
            </a:r>
          </a:p>
          <a:p>
            <a:endParaRPr lang="fr-FR" dirty="0" smtClean="0"/>
          </a:p>
          <a:p>
            <a:r>
              <a:rPr lang="fr-FR" dirty="0" smtClean="0"/>
              <a:t>%</a:t>
            </a:r>
            <a:r>
              <a:rPr lang="fr-FR" dirty="0" err="1" smtClean="0"/>
              <a:t>Autom</a:t>
            </a:r>
            <a:r>
              <a:rPr lang="fr-FR" dirty="0" smtClean="0"/>
              <a:t> : </a:t>
            </a:r>
            <a:r>
              <a:rPr lang="fr-FR" dirty="0" err="1" smtClean="0"/>
              <a:t>modele</a:t>
            </a:r>
            <a:r>
              <a:rPr lang="fr-FR" baseline="0" dirty="0" smtClean="0"/>
              <a:t> avec 3 composants (</a:t>
            </a:r>
            <a:r>
              <a:rPr lang="fr-FR" baseline="0" dirty="0" err="1" smtClean="0"/>
              <a:t>acquaintance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buildup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maintenance)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55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Attentional state is an abstraction of the participants’ focus of attention as their discourse unfolds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4F48-A4EC-4F0B-9CEB-4F637EA6FD7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36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Discourse purpose (DP) underlies engaging in the particular discourse. Discourse segment purpose (DSP) specifies how this segment contributes to achieving the overall discourse purpose.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4F48-A4EC-4F0B-9CEB-4F637EA6FD7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42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la suite je vais présenter chaque </a:t>
            </a:r>
            <a:r>
              <a:rPr lang="fr-FR" dirty="0" err="1" smtClean="0"/>
              <a:t>element</a:t>
            </a:r>
            <a:r>
              <a:rPr lang="fr-FR" dirty="0" smtClean="0"/>
              <a:t> de notre modèle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90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29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5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81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58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2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85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6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4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5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opportuniste du dialogue social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2448272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  <a:buSzTx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Présenté par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: Lydia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OULD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OUALI</a:t>
            </a: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lvl="0">
              <a:buClr>
                <a:srgbClr val="629DD1"/>
              </a:buClr>
              <a:buSzTx/>
            </a:pPr>
            <a:endParaRPr lang="fr-FR" dirty="0">
              <a:solidFill>
                <a:prstClr val="black"/>
              </a:solidFill>
              <a:latin typeface="Calibri"/>
            </a:endParaRPr>
          </a:p>
          <a:p>
            <a:pPr lvl="0">
              <a:buClr>
                <a:srgbClr val="629DD1"/>
              </a:buClr>
              <a:buSzTx/>
            </a:pPr>
            <a:r>
              <a:rPr lang="fr-FR" dirty="0">
                <a:solidFill>
                  <a:prstClr val="black"/>
                </a:solidFill>
                <a:latin typeface="Calibri"/>
              </a:rPr>
              <a:t>Encadrants: </a:t>
            </a:r>
            <a:endParaRPr lang="fr-FR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algn="l">
              <a:buClr>
                <a:srgbClr val="629DD1"/>
              </a:buClr>
              <a:buSzTx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  <a:latin typeface="Calibri"/>
              </a:rPr>
              <a:t>Nicolas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Sabouret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(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LIMSI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-CNRS) </a:t>
            </a:r>
            <a:endParaRPr lang="fr-FR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algn="l">
              <a:buClr>
                <a:srgbClr val="629DD1"/>
              </a:buClr>
              <a:buSzTx/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  <a:latin typeface="Calibri"/>
              </a:rPr>
              <a:t>Charles Rich (</a:t>
            </a:r>
            <a:r>
              <a:rPr lang="fr-FR" dirty="0" err="1" smtClean="0">
                <a:solidFill>
                  <a:prstClr val="black"/>
                </a:solidFill>
                <a:latin typeface="Calibri"/>
              </a:rPr>
              <a:t>WPI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3600" dirty="0"/>
          </a:p>
          <a:p>
            <a:pPr lvl="1" algn="l">
              <a:buClr>
                <a:srgbClr val="629DD1"/>
              </a:buClr>
              <a:buSzTx/>
            </a:pP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1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des contributions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Collecte </a:t>
            </a:r>
            <a:r>
              <a:rPr lang="fr-FR" dirty="0" smtClean="0"/>
              <a:t>et analyse de corpus de dialogues.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Définition des relations sociales.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Identification </a:t>
            </a:r>
            <a:r>
              <a:rPr lang="fr-FR" dirty="0"/>
              <a:t>d</a:t>
            </a:r>
            <a:r>
              <a:rPr lang="fr-FR" dirty="0" smtClean="0"/>
              <a:t>es aspects du dialogue à étudier.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Identification des comportements communs / </a:t>
            </a:r>
            <a:r>
              <a:rPr lang="fr-FR" dirty="0" smtClean="0"/>
              <a:t>spécifiques </a:t>
            </a:r>
            <a:r>
              <a:rPr lang="fr-FR" dirty="0"/>
              <a:t>à la </a:t>
            </a:r>
            <a:r>
              <a:rPr lang="fr-FR" dirty="0" smtClean="0"/>
              <a:t>RS.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Extraction des actes de </a:t>
            </a:r>
            <a:r>
              <a:rPr lang="fr-FR" dirty="0" smtClean="0"/>
              <a:t>langages.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Conception d’un modèle formel de négociation sur les préférences.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Implémentation du modèle dialogique (Java)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Implémentation de dialogues sur D4g (Disco)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4">
                    <a:lumMod val="50000"/>
                  </a:schemeClr>
                </a:solidFill>
              </a:rPr>
              <a:t>1. Collecte de données </a:t>
            </a:r>
          </a:p>
          <a:p>
            <a:pPr lvl="1"/>
            <a:r>
              <a:rPr lang="fr-FR" sz="2600" b="1" dirty="0"/>
              <a:t>Expérimentation : </a:t>
            </a:r>
          </a:p>
          <a:p>
            <a:pPr lvl="2"/>
            <a:r>
              <a:rPr lang="fr-FR" sz="2400" dirty="0"/>
              <a:t>Dialogue entre deux personnes </a:t>
            </a:r>
          </a:p>
          <a:p>
            <a:pPr lvl="2"/>
            <a:r>
              <a:rPr lang="fr-FR" sz="2000" dirty="0"/>
              <a:t>But communicatif : Trouver un restaurant </a:t>
            </a:r>
          </a:p>
          <a:p>
            <a:pPr lvl="2"/>
            <a:r>
              <a:rPr lang="fr-FR" sz="2000" dirty="0"/>
              <a:t>Etudier les différents buts sociaux  dans le dialogue généré</a:t>
            </a:r>
            <a:r>
              <a:rPr lang="fr-FR" sz="2000" dirty="0" smtClean="0"/>
              <a:t>.</a:t>
            </a:r>
          </a:p>
          <a:p>
            <a:pPr marL="548640" lvl="2" indent="0">
              <a:buNone/>
            </a:pPr>
            <a:endParaRPr lang="fr-FR" sz="2400" dirty="0"/>
          </a:p>
          <a:p>
            <a:pPr lvl="1"/>
            <a:r>
              <a:rPr lang="fr-FR" sz="2600" b="1" dirty="0"/>
              <a:t>Analyses :</a:t>
            </a:r>
          </a:p>
          <a:p>
            <a:pPr lvl="2"/>
            <a:r>
              <a:rPr lang="fr-FR" sz="2200" dirty="0"/>
              <a:t>Annotation textuelle du dialogue</a:t>
            </a:r>
          </a:p>
          <a:p>
            <a:pPr lvl="2"/>
            <a:r>
              <a:rPr lang="fr-FR" sz="2200" dirty="0"/>
              <a:t>Analyse de la structure linguistique et intentionnelle </a:t>
            </a:r>
            <a:r>
              <a:rPr lang="fr-FR" dirty="0"/>
              <a:t>(</a:t>
            </a:r>
            <a:r>
              <a:rPr lang="fr-FR" dirty="0" err="1"/>
              <a:t>Grozs</a:t>
            </a:r>
            <a:r>
              <a:rPr lang="fr-FR" dirty="0"/>
              <a:t>  &amp; </a:t>
            </a:r>
            <a:r>
              <a:rPr lang="fr-FR" dirty="0" err="1"/>
              <a:t>Sidner</a:t>
            </a:r>
            <a:r>
              <a:rPr lang="fr-FR" dirty="0"/>
              <a:t>, 1987)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08720"/>
            <a:ext cx="2936222" cy="19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linguistique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00200"/>
            <a:ext cx="8064896" cy="4800600"/>
          </a:xfrm>
        </p:spPr>
        <p:txBody>
          <a:bodyPr>
            <a:normAutofit/>
          </a:bodyPr>
          <a:lstStyle/>
          <a:p>
            <a:r>
              <a:rPr lang="fr-FR" sz="2400" dirty="0"/>
              <a:t>L</a:t>
            </a:r>
            <a:r>
              <a:rPr lang="fr-FR" sz="2400" dirty="0" smtClean="0"/>
              <a:t>a </a:t>
            </a:r>
            <a:r>
              <a:rPr lang="fr-FR" sz="2400" dirty="0"/>
              <a:t>structure de la séquence des « </a:t>
            </a:r>
            <a:r>
              <a:rPr lang="fr-FR" sz="2400" dirty="0" err="1" smtClean="0"/>
              <a:t>utterances</a:t>
            </a:r>
            <a:r>
              <a:rPr lang="fr-FR" sz="2400" dirty="0"/>
              <a:t> » qui constituent un discours.</a:t>
            </a:r>
          </a:p>
          <a:p>
            <a:r>
              <a:rPr lang="fr-FR" sz="2400" dirty="0" err="1"/>
              <a:t>Utterances</a:t>
            </a:r>
            <a:r>
              <a:rPr lang="fr-FR" sz="2400" dirty="0"/>
              <a:t> → </a:t>
            </a:r>
            <a:r>
              <a:rPr lang="fr-FR" sz="2400" dirty="0" err="1"/>
              <a:t>Discourse</a:t>
            </a:r>
            <a:r>
              <a:rPr lang="fr-FR" sz="2400" dirty="0"/>
              <a:t> segment (DS) → Structure linguistique</a:t>
            </a:r>
          </a:p>
          <a:p>
            <a:pPr marL="342900" lvl="2">
              <a:buClr>
                <a:schemeClr val="accent1"/>
              </a:buClr>
            </a:pPr>
            <a:r>
              <a:rPr lang="fr-FR" sz="2400" b="1" dirty="0"/>
              <a:t>M</a:t>
            </a:r>
            <a:r>
              <a:rPr lang="fr-FR" sz="2400" b="1" dirty="0" smtClean="0"/>
              <a:t>arqueurs </a:t>
            </a:r>
            <a:r>
              <a:rPr lang="fr-FR" sz="2400" b="1" dirty="0"/>
              <a:t>de délimitation des </a:t>
            </a:r>
            <a:r>
              <a:rPr lang="fr-FR" sz="2400" b="1" dirty="0" smtClean="0"/>
              <a:t>DS </a:t>
            </a:r>
            <a:r>
              <a:rPr lang="fr-FR" sz="2400" b="1" dirty="0"/>
              <a:t>:</a:t>
            </a:r>
          </a:p>
          <a:p>
            <a:pPr lvl="1"/>
            <a:r>
              <a:rPr lang="fr-FR" i="1" dirty="0"/>
              <a:t>Expressions linguistiques </a:t>
            </a:r>
          </a:p>
          <a:p>
            <a:pPr lvl="2"/>
            <a:r>
              <a:rPr lang="fr-FR" sz="2000" dirty="0" smtClean="0"/>
              <a:t>Phrases de repères : </a:t>
            </a:r>
            <a:r>
              <a:rPr lang="fr-FR" dirty="0" smtClean="0"/>
              <a:t>Ex. Au fait,  Premièrement  …</a:t>
            </a:r>
          </a:p>
          <a:p>
            <a:pPr lvl="2"/>
            <a:r>
              <a:rPr lang="fr-FR" sz="2000" dirty="0"/>
              <a:t>Indices plus subtils: </a:t>
            </a:r>
            <a:r>
              <a:rPr lang="fr-FR" dirty="0" smtClean="0"/>
              <a:t>Ex</a:t>
            </a:r>
            <a:r>
              <a:rPr lang="fr-FR" dirty="0"/>
              <a:t>. intonation, les changements de temps et </a:t>
            </a:r>
            <a:r>
              <a:rPr lang="fr-FR" dirty="0" smtClean="0"/>
              <a:t>dans l'aspect.</a:t>
            </a:r>
          </a:p>
          <a:p>
            <a:pPr lvl="1"/>
            <a:r>
              <a:rPr lang="fr-FR" i="1" dirty="0"/>
              <a:t>Types de marqueurs de </a:t>
            </a:r>
            <a:r>
              <a:rPr lang="fr-FR" i="1" dirty="0" smtClean="0"/>
              <a:t>délimitation</a:t>
            </a:r>
            <a:endParaRPr lang="fr-FR" i="1" dirty="0"/>
          </a:p>
          <a:p>
            <a:pPr lvl="2"/>
            <a:r>
              <a:rPr lang="fr-FR" sz="2000" dirty="0"/>
              <a:t>Marquer le changement de la structure intentionnelle.</a:t>
            </a:r>
          </a:p>
          <a:p>
            <a:pPr lvl="2"/>
            <a:r>
              <a:rPr lang="fr-FR" sz="2000" dirty="0"/>
              <a:t>Marquer le changement </a:t>
            </a:r>
            <a:r>
              <a:rPr lang="fr-FR" sz="2000" dirty="0" smtClean="0"/>
              <a:t>d’attention.</a:t>
            </a: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7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242852"/>
                </a:solidFill>
              </a:rPr>
              <a:t>Structure </a:t>
            </a:r>
            <a:r>
              <a:rPr lang="fr-FR" dirty="0" smtClean="0">
                <a:solidFill>
                  <a:srgbClr val="242852"/>
                </a:solidFill>
              </a:rPr>
              <a:t>Intentionnelle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Discourse</a:t>
            </a:r>
            <a:r>
              <a:rPr lang="fr-FR" b="1" dirty="0" smtClean="0"/>
              <a:t> </a:t>
            </a:r>
            <a:r>
              <a:rPr lang="fr-FR" b="1" dirty="0" err="1" smtClean="0"/>
              <a:t>purpose</a:t>
            </a:r>
            <a:r>
              <a:rPr lang="fr-FR" b="1" dirty="0" smtClean="0"/>
              <a:t> (DS):  </a:t>
            </a:r>
            <a:r>
              <a:rPr lang="fr-FR" dirty="0" smtClean="0"/>
              <a:t>La raison qui amène à engager une conversation.</a:t>
            </a:r>
          </a:p>
          <a:p>
            <a:r>
              <a:rPr lang="fr-FR" b="1" dirty="0" err="1"/>
              <a:t>Discourse</a:t>
            </a:r>
            <a:r>
              <a:rPr lang="fr-FR" b="1" dirty="0"/>
              <a:t> segment </a:t>
            </a:r>
            <a:r>
              <a:rPr lang="fr-FR" b="1" dirty="0" err="1"/>
              <a:t>purpose</a:t>
            </a:r>
            <a:r>
              <a:rPr lang="fr-FR" b="1" dirty="0"/>
              <a:t> (DSP</a:t>
            </a:r>
            <a:r>
              <a:rPr lang="fr-FR" b="1" dirty="0" smtClean="0"/>
              <a:t>) </a:t>
            </a:r>
            <a:r>
              <a:rPr lang="fr-FR" dirty="0" smtClean="0"/>
              <a:t>: Spécifie comment ce dernier participe a la satisfaction du DS.</a:t>
            </a:r>
          </a:p>
          <a:p>
            <a:r>
              <a:rPr lang="fr-FR" b="1" dirty="0" smtClean="0"/>
              <a:t>Exemples : 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aire croire  un fait à un agent.</a:t>
            </a:r>
          </a:p>
          <a:p>
            <a:pPr lvl="1"/>
            <a:r>
              <a:rPr lang="fr-FR" dirty="0" smtClean="0"/>
              <a:t>Effectuer une tâche.</a:t>
            </a:r>
          </a:p>
          <a:p>
            <a:r>
              <a:rPr lang="fr-FR" b="1" dirty="0" smtClean="0"/>
              <a:t>Structure</a:t>
            </a:r>
            <a:r>
              <a:rPr lang="fr-FR" dirty="0" smtClean="0"/>
              <a:t> </a:t>
            </a:r>
          </a:p>
          <a:p>
            <a:pPr lvl="1"/>
            <a:r>
              <a:rPr lang="fr-FR" b="1" dirty="0" smtClean="0"/>
              <a:t>Dominance</a:t>
            </a:r>
            <a:r>
              <a:rPr lang="fr-FR" dirty="0" smtClean="0"/>
              <a:t> : </a:t>
            </a:r>
            <a:r>
              <a:rPr lang="fr-FR" sz="1800" dirty="0" smtClean="0"/>
              <a:t>DSP1 domine DSP2 si DSP2 participe à la satisfaction de DSP1.</a:t>
            </a:r>
            <a:endParaRPr lang="fr-FR" dirty="0" smtClean="0"/>
          </a:p>
          <a:p>
            <a:pPr lvl="1"/>
            <a:r>
              <a:rPr lang="fr-FR" b="1" dirty="0"/>
              <a:t>Satisfaction-</a:t>
            </a:r>
            <a:r>
              <a:rPr lang="fr-FR" b="1" dirty="0" err="1"/>
              <a:t>precedence</a:t>
            </a:r>
            <a:r>
              <a:rPr lang="fr-FR" dirty="0"/>
              <a:t>:  </a:t>
            </a:r>
            <a:r>
              <a:rPr lang="fr-FR" sz="1800" dirty="0"/>
              <a:t>« DSP2 satisfaction-</a:t>
            </a:r>
            <a:r>
              <a:rPr lang="fr-FR" sz="1800" dirty="0" err="1"/>
              <a:t>precedes</a:t>
            </a:r>
            <a:r>
              <a:rPr lang="fr-FR" sz="1800" dirty="0"/>
              <a:t> </a:t>
            </a:r>
            <a:r>
              <a:rPr lang="fr-FR" sz="1800" dirty="0" smtClean="0"/>
              <a:t>DSP1 » si DSP2 doit être satisfaite avant DSP1.</a:t>
            </a:r>
            <a:endParaRPr lang="fr-FR" sz="1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Intentionnelle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>
              <a:buClr>
                <a:schemeClr val="accent1"/>
              </a:buClr>
            </a:pPr>
            <a:r>
              <a:rPr lang="fr-FR" sz="2800" b="1" dirty="0" smtClean="0"/>
              <a:t>Intention communicative: </a:t>
            </a:r>
          </a:p>
          <a:p>
            <a:pPr marL="617220" lvl="3">
              <a:buClr>
                <a:schemeClr val="accent1"/>
              </a:buClr>
            </a:pPr>
            <a:r>
              <a:rPr lang="fr-FR" sz="2400" dirty="0" smtClean="0"/>
              <a:t>DSP: Discuter la qualité d’un restaurant</a:t>
            </a:r>
          </a:p>
          <a:p>
            <a:pPr marL="891540" lvl="4">
              <a:buClr>
                <a:schemeClr val="accent1"/>
              </a:buClr>
            </a:pPr>
            <a:r>
              <a:rPr lang="fr-FR" sz="2000" dirty="0" smtClean="0"/>
              <a:t>Sous DSP : Qualité de la nourriture, localisation, prix, réservation, ambiance</a:t>
            </a:r>
          </a:p>
          <a:p>
            <a:pPr marL="342900" lvl="2">
              <a:buClr>
                <a:srgbClr val="629DD1"/>
              </a:buClr>
            </a:pPr>
            <a:r>
              <a:rPr lang="fr-FR" sz="2800" b="1" dirty="0" smtClean="0">
                <a:solidFill>
                  <a:prstClr val="black"/>
                </a:solidFill>
              </a:rPr>
              <a:t>Intention interne</a:t>
            </a:r>
          </a:p>
          <a:p>
            <a:pPr marL="617220" lvl="3">
              <a:buClr>
                <a:srgbClr val="629DD1"/>
              </a:buClr>
            </a:pPr>
            <a:r>
              <a:rPr lang="fr-FR" sz="2400" dirty="0" smtClean="0"/>
              <a:t>Dominance: Revenir sur ses préférences</a:t>
            </a:r>
            <a:endParaRPr lang="fr-FR" sz="2400" dirty="0"/>
          </a:p>
          <a:p>
            <a:pPr marL="662940" lvl="4" indent="0">
              <a:buClr>
                <a:schemeClr val="accent1"/>
              </a:buClr>
              <a:buNone/>
            </a:pPr>
            <a:r>
              <a:rPr lang="fr-FR" sz="2000" dirty="0" smtClean="0"/>
              <a:t>Utiliser les stratégies pour convaincre l’autre</a:t>
            </a:r>
            <a:endParaRPr lang="fr-FR" sz="2000" dirty="0"/>
          </a:p>
          <a:p>
            <a:pPr marL="617220" lvl="3">
              <a:buClr>
                <a:srgbClr val="629DD1"/>
              </a:buClr>
            </a:pPr>
            <a:r>
              <a:rPr lang="fr-FR" sz="2400" dirty="0" smtClean="0">
                <a:solidFill>
                  <a:prstClr val="black"/>
                </a:solidFill>
              </a:rPr>
              <a:t>Agréable: orienter la discussion sur les préférences de l’autre</a:t>
            </a:r>
          </a:p>
          <a:p>
            <a:pPr marL="662940" lvl="4" indent="0">
              <a:buClr>
                <a:srgbClr val="629DD1"/>
              </a:buClr>
              <a:buNone/>
            </a:pPr>
            <a:r>
              <a:rPr lang="fr-FR" sz="2000" dirty="0" smtClean="0">
                <a:solidFill>
                  <a:prstClr val="black"/>
                </a:solidFill>
              </a:rPr>
              <a:t>Poser des questions sur les préférences de l’autre</a:t>
            </a:r>
            <a:endParaRPr lang="fr-FR" sz="2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analyse en </a:t>
            </a:r>
            <a:r>
              <a:rPr lang="fr-FR" dirty="0" err="1"/>
              <a:t>DSP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C</a:t>
            </a:r>
            <a:r>
              <a:rPr lang="fr-FR" dirty="0"/>
              <a:t>: Un truc bien sympathique </a:t>
            </a:r>
            <a:r>
              <a:rPr lang="fr-FR" dirty="0" smtClean="0"/>
              <a:t>... Alors</a:t>
            </a:r>
            <a:r>
              <a:rPr lang="fr-FR" dirty="0"/>
              <a:t>, </a:t>
            </a:r>
            <a:r>
              <a:rPr lang="fr-FR" dirty="0" smtClean="0"/>
              <a:t>Après </a:t>
            </a:r>
            <a:r>
              <a:rPr lang="fr-FR" dirty="0"/>
              <a:t>moi je sais que du côté de république y'a pas mal de </a:t>
            </a:r>
            <a:r>
              <a:rPr lang="fr-FR" dirty="0" smtClean="0"/>
              <a:t>restaurants sympas.  Par </a:t>
            </a:r>
            <a:r>
              <a:rPr lang="fr-FR" dirty="0"/>
              <a:t>exemple: parigot  Brasserie classique avec un bon rapport qualité prix. </a:t>
            </a:r>
          </a:p>
          <a:p>
            <a:pPr marL="0" indent="0">
              <a:buNone/>
            </a:pPr>
            <a:r>
              <a:rPr lang="fr-FR" dirty="0" smtClean="0"/>
              <a:t>Bien </a:t>
            </a:r>
            <a:r>
              <a:rPr lang="fr-FR" dirty="0"/>
              <a:t>qu'ils ont réduit la taille de leur café gourmand, Avant tu avais </a:t>
            </a:r>
            <a:r>
              <a:rPr lang="fr-FR" dirty="0" smtClean="0"/>
              <a:t>de gros </a:t>
            </a:r>
            <a:r>
              <a:rPr lang="fr-FR" dirty="0"/>
              <a:t>gâteaux limite tu en avais trop.  </a:t>
            </a:r>
          </a:p>
          <a:p>
            <a:pPr marL="0" indent="0">
              <a:buNone/>
            </a:pPr>
            <a:r>
              <a:rPr lang="fr-FR" dirty="0"/>
              <a:t>		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Y</a:t>
            </a:r>
            <a:r>
              <a:rPr lang="fr-FR" dirty="0"/>
              <a:t>: peut-être parce qu'ils ont trop de monde ?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</a:t>
            </a:r>
            <a:r>
              <a:rPr lang="fr-FR" dirty="0"/>
              <a:t>: C'est vrai qu'il y'a du monde mais l'ambiance est sympathique et ils </a:t>
            </a:r>
            <a:r>
              <a:rPr lang="fr-FR" dirty="0" smtClean="0"/>
              <a:t>ont </a:t>
            </a:r>
            <a:r>
              <a:rPr lang="fr-FR" dirty="0"/>
              <a:t>du bon </a:t>
            </a:r>
            <a:r>
              <a:rPr lang="fr-FR" dirty="0" smtClean="0"/>
              <a:t>vin c'est </a:t>
            </a:r>
            <a:r>
              <a:rPr lang="fr-FR" dirty="0"/>
              <a:t>jamais un mal qu'on en boit évidement.</a:t>
            </a:r>
          </a:p>
          <a:p>
            <a:pPr marL="0" indent="0">
              <a:buNone/>
            </a:pPr>
            <a:r>
              <a:rPr lang="fr-FR" dirty="0"/>
              <a:t>				</a:t>
            </a:r>
          </a:p>
          <a:p>
            <a:pPr marL="0" indent="0">
              <a:buNone/>
            </a:pPr>
            <a:r>
              <a:rPr lang="fr-FR" dirty="0" smtClean="0"/>
              <a:t>Y</a:t>
            </a:r>
            <a:r>
              <a:rPr lang="fr-FR" dirty="0"/>
              <a:t>: tu me conseillerais de réserver pour y aller?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</a:t>
            </a:r>
            <a:r>
              <a:rPr lang="fr-FR" dirty="0"/>
              <a:t>: non, non,  pas vraiment. Mais si tu veux vraiment y manger </a:t>
            </a:r>
            <a:r>
              <a:rPr lang="fr-FR" dirty="0" smtClean="0"/>
              <a:t>effectivement </a:t>
            </a:r>
            <a:r>
              <a:rPr lang="fr-FR" dirty="0"/>
              <a:t>il vaut mieux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analyse en </a:t>
            </a:r>
            <a:r>
              <a:rPr lang="fr-FR" dirty="0" err="1"/>
              <a:t>DSP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550" b="1" dirty="0"/>
              <a:t>[</a:t>
            </a:r>
            <a:r>
              <a:rPr lang="fr-FR" sz="1550" b="1" dirty="0" err="1"/>
              <a:t>DSP</a:t>
            </a:r>
            <a:r>
              <a:rPr lang="fr-FR" sz="1550" b="1" dirty="0"/>
              <a:t> 2: Proposer un premier restaurant sur paris et vérifier que ça </a:t>
            </a:r>
            <a:r>
              <a:rPr lang="fr-FR" sz="1550" b="1" dirty="0" smtClean="0"/>
              <a:t>convienne]</a:t>
            </a:r>
            <a:endParaRPr lang="fr-FR" sz="1550" b="1" dirty="0"/>
          </a:p>
          <a:p>
            <a:pPr marL="0" indent="0">
              <a:buNone/>
            </a:pPr>
            <a:r>
              <a:rPr lang="fr-FR" sz="1550" dirty="0"/>
              <a:t>	C: Un truc bien sympathique ...</a:t>
            </a:r>
          </a:p>
          <a:p>
            <a:pPr marL="0" indent="0">
              <a:buNone/>
            </a:pPr>
            <a:r>
              <a:rPr lang="fr-FR" sz="1550" dirty="0"/>
              <a:t>	Alors, Apres moi je sais que du côté de république y'a pas mal de </a:t>
            </a:r>
            <a:r>
              <a:rPr lang="fr-FR" sz="1550" dirty="0" smtClean="0"/>
              <a:t>restaurants sympas. </a:t>
            </a:r>
            <a:r>
              <a:rPr lang="fr-FR" sz="1550" dirty="0"/>
              <a:t>	Par exemple: parigot  Brasserie classique avec un bon rapport qualité prix. </a:t>
            </a:r>
          </a:p>
          <a:p>
            <a:pPr marL="0" indent="0">
              <a:buNone/>
            </a:pPr>
            <a:r>
              <a:rPr lang="fr-FR" sz="1550" dirty="0"/>
              <a:t>	</a:t>
            </a:r>
          </a:p>
          <a:p>
            <a:pPr marL="0" indent="0">
              <a:buNone/>
            </a:pPr>
            <a:r>
              <a:rPr lang="fr-FR" sz="1550" b="1" dirty="0"/>
              <a:t>	[</a:t>
            </a:r>
            <a:r>
              <a:rPr lang="fr-FR" sz="1550" b="1" dirty="0" err="1"/>
              <a:t>DSP</a:t>
            </a:r>
            <a:r>
              <a:rPr lang="fr-FR" sz="1550" b="1" dirty="0"/>
              <a:t> 2.1: Inconvénient du restaurant]</a:t>
            </a:r>
          </a:p>
          <a:p>
            <a:pPr marL="0" indent="0">
              <a:buNone/>
            </a:pPr>
            <a:r>
              <a:rPr lang="fr-FR" sz="1550" dirty="0"/>
              <a:t>		Bien qu'ils ont réduit la taille de leur café gourmand, Avant tu avais de </a:t>
            </a:r>
            <a:r>
              <a:rPr lang="fr-FR" sz="1550" dirty="0" smtClean="0"/>
              <a:t>		gros </a:t>
            </a:r>
            <a:r>
              <a:rPr lang="fr-FR" sz="1550" dirty="0"/>
              <a:t>gâteaux limite tu en avais trop.  </a:t>
            </a:r>
          </a:p>
          <a:p>
            <a:pPr marL="0" indent="0">
              <a:buNone/>
            </a:pPr>
            <a:r>
              <a:rPr lang="fr-FR" sz="1550" dirty="0"/>
              <a:t>		Y: peut-être parce qu'ils ont trop de monde ? </a:t>
            </a:r>
          </a:p>
          <a:p>
            <a:pPr marL="0" indent="0">
              <a:buNone/>
            </a:pPr>
            <a:endParaRPr lang="fr-FR" sz="1550" dirty="0"/>
          </a:p>
          <a:p>
            <a:pPr marL="0" indent="0">
              <a:buNone/>
            </a:pPr>
            <a:r>
              <a:rPr lang="fr-FR" sz="1550" b="1" dirty="0"/>
              <a:t>	[</a:t>
            </a:r>
            <a:r>
              <a:rPr lang="fr-FR" sz="1550" b="1" dirty="0" err="1"/>
              <a:t>DSP</a:t>
            </a:r>
            <a:r>
              <a:rPr lang="fr-FR" sz="1550" b="1" dirty="0"/>
              <a:t> 2.2: L'ambiance du restaurant]</a:t>
            </a:r>
          </a:p>
          <a:p>
            <a:pPr marL="0" indent="0">
              <a:buNone/>
            </a:pPr>
            <a:r>
              <a:rPr lang="fr-FR" sz="1550" dirty="0"/>
              <a:t>		C: C'est vrai qu'il y'a du monde mais l'ambiance est sympathique et ils </a:t>
            </a:r>
            <a:r>
              <a:rPr lang="fr-FR" sz="1550" dirty="0" smtClean="0"/>
              <a:t>		ont </a:t>
            </a:r>
            <a:r>
              <a:rPr lang="fr-FR" sz="1550" dirty="0"/>
              <a:t>du bon vin</a:t>
            </a:r>
          </a:p>
          <a:p>
            <a:pPr marL="0" indent="0">
              <a:buNone/>
            </a:pPr>
            <a:r>
              <a:rPr lang="fr-FR" sz="1550" dirty="0"/>
              <a:t>		c'est jamais un mal qu'on en boit évidement.</a:t>
            </a:r>
          </a:p>
          <a:p>
            <a:pPr marL="0" indent="0">
              <a:buNone/>
            </a:pPr>
            <a:r>
              <a:rPr lang="fr-FR" sz="1550" dirty="0"/>
              <a:t>				</a:t>
            </a:r>
          </a:p>
          <a:p>
            <a:pPr marL="0" indent="0">
              <a:buNone/>
            </a:pPr>
            <a:r>
              <a:rPr lang="fr-FR" sz="1550" b="1" dirty="0"/>
              <a:t>	[</a:t>
            </a:r>
            <a:r>
              <a:rPr lang="fr-FR" sz="1550" b="1" dirty="0" err="1"/>
              <a:t>DSP</a:t>
            </a:r>
            <a:r>
              <a:rPr lang="fr-FR" sz="1550" b="1" dirty="0"/>
              <a:t> 2.3: Réservation]</a:t>
            </a:r>
          </a:p>
          <a:p>
            <a:pPr marL="0" indent="0">
              <a:buNone/>
            </a:pPr>
            <a:r>
              <a:rPr lang="fr-FR" sz="1550" dirty="0"/>
              <a:t>		Y: tu me conseillerais de réserver pour y aller? </a:t>
            </a:r>
            <a:endParaRPr lang="fr-FR" sz="1550" dirty="0" smtClean="0"/>
          </a:p>
          <a:p>
            <a:pPr marL="0" indent="0">
              <a:buNone/>
            </a:pPr>
            <a:r>
              <a:rPr lang="fr-FR" sz="1550" dirty="0"/>
              <a:t>		C: non, non,  pas vraiment. Mais si tu veux vraiment y manger </a:t>
            </a:r>
            <a:r>
              <a:rPr lang="fr-FR" sz="1550" dirty="0" smtClean="0"/>
              <a:t>			effectivement </a:t>
            </a:r>
            <a:r>
              <a:rPr lang="fr-FR" sz="1550" dirty="0"/>
              <a:t>il vaut mieux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obtenus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Structure de la tâche « Trouver un restaurant ».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Les dimensions </a:t>
            </a:r>
            <a:r>
              <a:rPr lang="fr-FR" dirty="0" smtClean="0"/>
              <a:t>des préférences : </a:t>
            </a:r>
            <a:r>
              <a:rPr lang="fr-FR" b="1" dirty="0"/>
              <a:t>critère, valeurs, options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Extraction d’</a:t>
            </a:r>
            <a:r>
              <a:rPr lang="fr-FR" b="1" dirty="0" smtClean="0"/>
              <a:t>actes de dialogues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/>
              <a:t>Les actes de langages extraits portent tous sur </a:t>
            </a:r>
            <a:r>
              <a:rPr lang="fr-FR" dirty="0" smtClean="0"/>
              <a:t>l’expression </a:t>
            </a:r>
            <a:r>
              <a:rPr lang="fr-FR" dirty="0"/>
              <a:t>des préférences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Identification </a:t>
            </a:r>
            <a:r>
              <a:rPr lang="fr-FR" dirty="0"/>
              <a:t>des comportements communs / spécifique à la RS (Relation Sociale</a:t>
            </a:r>
            <a:r>
              <a:rPr lang="fr-FR" dirty="0" smtClean="0"/>
              <a:t>).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obtenus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flipH="1">
            <a:off x="1187624" y="5662610"/>
            <a:ext cx="2520282" cy="720080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Etats manteaux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5076056" y="5668848"/>
            <a:ext cx="2520282" cy="720080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Actes de dialogues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457200" y="1600200"/>
            <a:ext cx="8229600" cy="3773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Structure de la tâche « Trouver un restaurant ».</a:t>
            </a:r>
          </a:p>
          <a:p>
            <a:pPr marL="0" indent="0">
              <a:buFont typeface="Arial" pitchFamily="34" charset="0"/>
              <a:buNone/>
            </a:pPr>
            <a:endParaRPr lang="fr-FR" smtClean="0"/>
          </a:p>
          <a:p>
            <a:r>
              <a:rPr lang="fr-FR" smtClean="0"/>
              <a:t>Les dimensions des préférences : </a:t>
            </a:r>
            <a:r>
              <a:rPr lang="fr-FR" b="1" smtClean="0"/>
              <a:t>critère, valeurs, options</a:t>
            </a:r>
          </a:p>
          <a:p>
            <a:pPr marL="0" indent="0">
              <a:buFont typeface="Arial" pitchFamily="34" charset="0"/>
              <a:buNone/>
            </a:pPr>
            <a:endParaRPr lang="fr-FR" smtClean="0"/>
          </a:p>
          <a:p>
            <a:r>
              <a:rPr lang="fr-FR" smtClean="0"/>
              <a:t>Extraction d’</a:t>
            </a:r>
            <a:r>
              <a:rPr lang="fr-FR" b="1" smtClean="0"/>
              <a:t>actes de dialogues</a:t>
            </a:r>
            <a:r>
              <a:rPr lang="fr-FR" smtClean="0"/>
              <a:t>.</a:t>
            </a:r>
          </a:p>
          <a:p>
            <a:endParaRPr lang="fr-FR" smtClean="0"/>
          </a:p>
          <a:p>
            <a:r>
              <a:rPr lang="fr-FR" smtClean="0"/>
              <a:t>Les actes de langages extraits portent tous sur l’expression des préférences.</a:t>
            </a:r>
          </a:p>
          <a:p>
            <a:endParaRPr lang="fr-FR" smtClean="0"/>
          </a:p>
          <a:p>
            <a:r>
              <a:rPr lang="fr-FR" smtClean="0"/>
              <a:t>Identification des comportements communs / spécifique à la RS (Relation Sociale).</a:t>
            </a:r>
          </a:p>
          <a:p>
            <a:endParaRPr lang="fr-FR" smtClean="0"/>
          </a:p>
          <a:p>
            <a:pPr marL="0" indent="0">
              <a:buFont typeface="Arial" pitchFamily="34" charset="0"/>
              <a:buNone/>
            </a:pPr>
            <a:endParaRPr lang="fr-FR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5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modèle de dialogue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 flipH="1">
            <a:off x="653545" y="2204864"/>
            <a:ext cx="2560028" cy="10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H="1">
            <a:off x="673841" y="3555367"/>
            <a:ext cx="25397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Actes de dialogue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657219" y="4418460"/>
            <a:ext cx="2556353" cy="51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Contexte du dialogue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8686" y="2043199"/>
            <a:ext cx="3150041" cy="3600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68685" y="1556792"/>
            <a:ext cx="3150041" cy="485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Modèle mental de l’agent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2240" y="2924944"/>
            <a:ext cx="1656184" cy="12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L’utilisateur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 et motivation  </a:t>
            </a:r>
          </a:p>
          <a:p>
            <a:endParaRPr lang="fr-FR" dirty="0"/>
          </a:p>
          <a:p>
            <a:r>
              <a:rPr lang="fr-FR" dirty="0"/>
              <a:t>E</a:t>
            </a:r>
            <a:r>
              <a:rPr lang="fr-FR" dirty="0" smtClean="0"/>
              <a:t>tat de l’art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Modèle de dialogue social</a:t>
            </a:r>
          </a:p>
          <a:p>
            <a:endParaRPr lang="fr-FR" dirty="0"/>
          </a:p>
          <a:p>
            <a:r>
              <a:rPr lang="fr-FR" dirty="0" smtClean="0"/>
              <a:t>Implémentation du modèle en Disco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Conclusion et perspectives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modèle de dialogue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 flipH="1">
            <a:off x="653545" y="2204864"/>
            <a:ext cx="2520282" cy="102331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H="1">
            <a:off x="673841" y="3555367"/>
            <a:ext cx="25397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Actes de dialogue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657220" y="4418460"/>
            <a:ext cx="2517600" cy="5192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Contexte du dialogue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8686" y="2043199"/>
            <a:ext cx="3150041" cy="31139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68685" y="1556792"/>
            <a:ext cx="3150041" cy="485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Modèle mental de l’agent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2240" y="2924944"/>
            <a:ext cx="1656184" cy="12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L’utilisateur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518726" y="3843399"/>
            <a:ext cx="32135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3518727" y="3429000"/>
            <a:ext cx="321351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995936" y="29249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Réception / envoie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4009359" y="394676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D’acte de dialogue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411760" y="5517007"/>
            <a:ext cx="36004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 actes de dialogues </a:t>
            </a:r>
          </a:p>
          <a:p>
            <a:pPr algn="ctr"/>
            <a:r>
              <a:rPr lang="fr-FR" dirty="0" smtClean="0"/>
              <a:t>Proposer , demander  …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Objets des préférences </a:t>
            </a:r>
          </a:p>
          <a:p>
            <a:pPr lvl="1"/>
            <a:r>
              <a:rPr lang="fr-FR" dirty="0" smtClean="0"/>
              <a:t>Options : Ensemble de critères</a:t>
            </a:r>
          </a:p>
          <a:p>
            <a:pPr lvl="2"/>
            <a:r>
              <a:rPr lang="fr-FR" dirty="0" smtClean="0"/>
              <a:t>Exemple : Restaurant = {Cuisine, Prix, Ambiance, emplacement}</a:t>
            </a:r>
            <a:endParaRPr lang="fr-FR" dirty="0"/>
          </a:p>
          <a:p>
            <a:pPr lvl="1"/>
            <a:r>
              <a:rPr lang="fr-FR" dirty="0" smtClean="0"/>
              <a:t>Critère :  chaque critère est défini avec un ensemble de valeurs</a:t>
            </a:r>
          </a:p>
          <a:p>
            <a:pPr lvl="2"/>
            <a:r>
              <a:rPr lang="fr-FR" dirty="0" smtClean="0"/>
              <a:t>Exemple: Cuisine = {Japonais, Italien, Chinois …}</a:t>
            </a:r>
            <a:endParaRPr lang="fr-FR" dirty="0"/>
          </a:p>
          <a:p>
            <a:pPr lvl="1"/>
            <a:r>
              <a:rPr lang="fr-FR" dirty="0" smtClean="0"/>
              <a:t>Notion de référence : 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28652"/>
              </p:ext>
            </p:extLst>
          </p:nvPr>
        </p:nvGraphicFramePr>
        <p:xfrm>
          <a:off x="1259632" y="3933056"/>
          <a:ext cx="6624736" cy="189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3312368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Critères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Options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3538" lvl="2" indent="-276225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Binaire </a:t>
                      </a:r>
                    </a:p>
                    <a:p>
                      <a:pPr marL="363538" marR="0" lvl="2" indent="-2762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smtClean="0"/>
                        <a:t>Partielle </a:t>
                      </a:r>
                    </a:p>
                    <a:p>
                      <a:pPr marL="363538" lvl="2" indent="-276225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P(</a:t>
                      </a:r>
                      <a:r>
                        <a:rPr lang="fr-FR" dirty="0" err="1" smtClean="0"/>
                        <a:t>a,b</a:t>
                      </a:r>
                      <a:r>
                        <a:rPr lang="fr-FR" dirty="0" smtClean="0"/>
                        <a:t>)</a:t>
                      </a:r>
                      <a:r>
                        <a:rPr lang="fr-FR" baseline="0" dirty="0" smtClean="0"/>
                        <a:t> : a est préféré à b</a:t>
                      </a:r>
                    </a:p>
                    <a:p>
                      <a:pPr marL="363538" lvl="2" indent="-276225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P(</a:t>
                      </a:r>
                      <a:r>
                        <a:rPr lang="fr-FR" baseline="0" dirty="0" err="1" smtClean="0"/>
                        <a:t>a,b</a:t>
                      </a:r>
                      <a:r>
                        <a:rPr lang="fr-FR" baseline="0" dirty="0" smtClean="0"/>
                        <a:t>) ≠  P(</a:t>
                      </a:r>
                      <a:r>
                        <a:rPr lang="fr-FR" baseline="0" dirty="0" err="1" smtClean="0"/>
                        <a:t>b,a</a:t>
                      </a:r>
                      <a:r>
                        <a:rPr lang="fr-FR" baseline="0" dirty="0" smtClean="0"/>
                        <a:t>)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 </a:t>
                      </a:r>
                      <a:r>
                        <a:rPr lang="fr-FR" b="1" i="1" dirty="0" smtClean="0"/>
                        <a:t>Inférence</a:t>
                      </a:r>
                      <a:r>
                        <a:rPr lang="fr-FR" dirty="0" smtClean="0"/>
                        <a:t>: Fonction</a:t>
                      </a:r>
                      <a:r>
                        <a:rPr lang="fr-FR" baseline="0" dirty="0" smtClean="0"/>
                        <a:t> de somme pondéré.</a:t>
                      </a:r>
                    </a:p>
                    <a:p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29767" y="1967665"/>
            <a:ext cx="2880320" cy="1130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Modèle de préférences de l’agent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39" y="4221088"/>
            <a:ext cx="237626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préférences de l’agent</a:t>
            </a:r>
          </a:p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P</a:t>
            </a:r>
            <a:r>
              <a:rPr lang="fr-FR" b="1" baseline="-25000" dirty="0" err="1" smtClean="0">
                <a:solidFill>
                  <a:schemeClr val="tx1"/>
                </a:solidFill>
              </a:rPr>
              <a:t>self</a:t>
            </a:r>
            <a:endParaRPr lang="fr-FR" b="1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3848" y="4221088"/>
            <a:ext cx="237626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préférences de l’utilisateur</a:t>
            </a:r>
          </a:p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P</a:t>
            </a:r>
            <a:r>
              <a:rPr lang="fr-FR" b="1" baseline="-25000" dirty="0" err="1" smtClean="0">
                <a:solidFill>
                  <a:schemeClr val="tx1"/>
                </a:solidFill>
              </a:rPr>
              <a:t>other</a:t>
            </a:r>
            <a:endParaRPr lang="fr-FR" b="1" baseline="-25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2160" y="4221088"/>
            <a:ext cx="288032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Module théorie de l’esprit: 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Ce que j’ai communiqué à l’utilisateur</a:t>
            </a:r>
          </a:p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P</a:t>
            </a:r>
            <a:r>
              <a:rPr lang="fr-FR" b="1" baseline="-25000" dirty="0" err="1" smtClean="0">
                <a:solidFill>
                  <a:schemeClr val="tx1"/>
                </a:solidFill>
              </a:rPr>
              <a:t>other</a:t>
            </a:r>
            <a:r>
              <a:rPr lang="fr-FR" b="1" baseline="-25000" dirty="0" smtClean="0">
                <a:solidFill>
                  <a:schemeClr val="tx1"/>
                </a:solidFill>
              </a:rPr>
              <a:t>-about-self</a:t>
            </a:r>
            <a:endParaRPr lang="fr-FR" b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>
            <a:stCxn id="5" idx="2"/>
            <a:endCxn id="6" idx="0"/>
          </p:cNvCxnSpPr>
          <p:nvPr/>
        </p:nvCxnSpPr>
        <p:spPr>
          <a:xfrm flipH="1">
            <a:off x="1436271" y="3098089"/>
            <a:ext cx="2933656" cy="1122999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/>
          <p:cNvCxnSpPr>
            <a:stCxn id="5" idx="2"/>
            <a:endCxn id="7" idx="0"/>
          </p:cNvCxnSpPr>
          <p:nvPr/>
        </p:nvCxnSpPr>
        <p:spPr>
          <a:xfrm>
            <a:off x="4369927" y="3098089"/>
            <a:ext cx="22053" cy="1122999"/>
          </a:xfrm>
          <a:prstGeom prst="straightConnector1">
            <a:avLst/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/>
          <p:cNvCxnSpPr>
            <a:stCxn id="5" idx="2"/>
            <a:endCxn id="8" idx="0"/>
          </p:cNvCxnSpPr>
          <p:nvPr/>
        </p:nvCxnSpPr>
        <p:spPr>
          <a:xfrm>
            <a:off x="4369927" y="3098089"/>
            <a:ext cx="3082393" cy="1122999"/>
          </a:xfrm>
          <a:prstGeom prst="straightConnector1">
            <a:avLst/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ZoneTexte 12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du dialogue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On note </a:t>
                </a:r>
                <a:r>
                  <a:rPr lang="fr-FR" i="1" dirty="0" err="1" smtClean="0"/>
                  <a:t>Proposal</a:t>
                </a:r>
                <a:r>
                  <a:rPr lang="fr-FR" dirty="0" smtClean="0"/>
                  <a:t>, une proposition tel que</a:t>
                </a:r>
              </a:p>
              <a:p>
                <a:pPr lvl="2"/>
                <a:r>
                  <a:rPr lang="fr-FR" dirty="0" err="1" smtClean="0"/>
                  <a:t>Proposal</a:t>
                </a:r>
                <a:r>
                  <a:rPr lang="fr-FR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Critere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valeur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)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b="0" i="0" dirty="0" smtClean="0"/>
                              <m:t>Option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valeur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) </m:t>
                            </m:r>
                          </m:e>
                        </m:eqArr>
                      </m:e>
                    </m:d>
                  </m:oMath>
                </a14:m>
                <a:endParaRPr lang="fr-FR" dirty="0" smtClean="0"/>
              </a:p>
              <a:p>
                <a:pPr lvl="1"/>
                <a:endParaRPr lang="fr-FR" dirty="0"/>
              </a:p>
              <a:p>
                <a:pPr lvl="2"/>
                <a:r>
                  <a:rPr lang="fr-FR" dirty="0" smtClean="0"/>
                  <a:t>Exemple : </a:t>
                </a:r>
                <a:r>
                  <a:rPr lang="fr-FR" dirty="0" err="1" smtClean="0"/>
                  <a:t>Proposal</a:t>
                </a:r>
                <a:r>
                  <a:rPr lang="fr-FR" dirty="0" smtClean="0"/>
                  <a:t> = (Cuisine, Japonais) ou  (Restaurant, </a:t>
                </a:r>
                <a:r>
                  <a:rPr lang="fr-FR" dirty="0" err="1" smtClean="0"/>
                  <a:t>Ginza</a:t>
                </a:r>
                <a:r>
                  <a:rPr lang="fr-FR" dirty="0" smtClean="0"/>
                  <a:t>).</a:t>
                </a:r>
              </a:p>
              <a:p>
                <a:pPr marL="548640" lvl="2" indent="0">
                  <a:buNone/>
                </a:pPr>
                <a:endParaRPr lang="fr-FR" dirty="0" smtClean="0"/>
              </a:p>
              <a:p>
                <a:pPr marL="548640" lvl="2" indent="0">
                  <a:buNone/>
                </a:pPr>
                <a:endParaRPr lang="fr-FR" dirty="0" smtClean="0"/>
              </a:p>
              <a:p>
                <a:pPr lvl="1"/>
                <a:r>
                  <a:rPr lang="fr-FR" dirty="0" smtClean="0"/>
                  <a:t>Statut d’une </a:t>
                </a:r>
                <a:r>
                  <a:rPr lang="fr-FR" dirty="0" err="1" smtClean="0"/>
                  <a:t>proposal</a:t>
                </a:r>
                <a:r>
                  <a:rPr lang="fr-FR" dirty="0"/>
                  <a:t> </a:t>
                </a:r>
                <a:r>
                  <a:rPr lang="fr-FR" dirty="0" smtClean="0"/>
                  <a:t>=  {open, </a:t>
                </a:r>
                <a:r>
                  <a:rPr lang="fr-FR" dirty="0" err="1" smtClean="0"/>
                  <a:t>accepted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rejected</a:t>
                </a:r>
                <a:r>
                  <a:rPr lang="fr-FR" dirty="0" smtClean="0"/>
                  <a:t>}</a:t>
                </a:r>
              </a:p>
              <a:p>
                <a:pPr marL="87313" lvl="1" indent="187325"/>
                <a:endParaRPr lang="fr-FR" dirty="0"/>
              </a:p>
              <a:p>
                <a:pPr marL="87313" lvl="1" indent="187325"/>
                <a:r>
                  <a:rPr lang="fr-FR" dirty="0" smtClean="0"/>
                  <a:t>Historique de la conversation: </a:t>
                </a:r>
              </a:p>
              <a:p>
                <a:pPr marL="361633" lvl="2" indent="187325"/>
                <a:r>
                  <a:rPr lang="fr-FR" dirty="0" err="1" smtClean="0"/>
                  <a:t>Proposed</a:t>
                </a:r>
                <a:r>
                  <a:rPr lang="fr-FR" dirty="0" smtClean="0"/>
                  <a:t>: Les propositions ouvertes</a:t>
                </a:r>
              </a:p>
              <a:p>
                <a:pPr marL="361633" lvl="2" indent="187325"/>
                <a:r>
                  <a:rPr lang="fr-FR" dirty="0" err="1" smtClean="0"/>
                  <a:t>Rejected</a:t>
                </a:r>
                <a:r>
                  <a:rPr lang="fr-FR" dirty="0" smtClean="0"/>
                  <a:t>: Les propositions rejetées</a:t>
                </a:r>
              </a:p>
              <a:p>
                <a:pPr marL="361633" lvl="2" indent="187325"/>
                <a:r>
                  <a:rPr lang="fr-FR" dirty="0" err="1" smtClean="0"/>
                  <a:t>Accepted</a:t>
                </a:r>
                <a:r>
                  <a:rPr lang="fr-FR" dirty="0" smtClean="0"/>
                  <a:t>: Propositions </a:t>
                </a:r>
                <a:r>
                  <a:rPr lang="fr-FR" dirty="0" err="1" smtClean="0"/>
                  <a:t>accéptées</a:t>
                </a:r>
                <a:r>
                  <a:rPr lang="fr-FR" dirty="0" smtClean="0"/>
                  <a:t> </a:t>
                </a:r>
                <a:endParaRPr lang="fr-FR" dirty="0"/>
              </a:p>
              <a:p>
                <a:pPr lvl="1"/>
                <a:endParaRPr lang="fr-FR" dirty="0" smtClean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90600"/>
          </a:xfrm>
        </p:spPr>
        <p:txBody>
          <a:bodyPr/>
          <a:lstStyle/>
          <a:p>
            <a:r>
              <a:rPr lang="fr-FR" dirty="0" smtClean="0"/>
              <a:t>Les actes de dialogue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958511"/>
                  </p:ext>
                </p:extLst>
              </p:nvPr>
            </p:nvGraphicFramePr>
            <p:xfrm>
              <a:off x="395536" y="1295312"/>
              <a:ext cx="8064896" cy="52300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4336"/>
                    <a:gridCol w="2448272"/>
                    <a:gridCol w="2592288"/>
                  </a:tblGrid>
                  <a:tr h="4617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Acte</a:t>
                          </a:r>
                          <a:r>
                            <a:rPr lang="fr-FR" baseline="0" dirty="0" smtClean="0"/>
                            <a:t> de dialogue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Préconditions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Effets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67016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StatePreference</a:t>
                          </a:r>
                          <a:r>
                            <a:rPr lang="fr-FR" sz="1600" dirty="0" smtClean="0"/>
                            <a:t> (</a:t>
                          </a:r>
                          <a:r>
                            <a:rPr lang="fr-FR" sz="1600" dirty="0" err="1" smtClean="0"/>
                            <a:t>a,b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/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dirty="0" smtClean="0"/>
                            <a:t>I </a:t>
                          </a:r>
                          <a:r>
                            <a:rPr lang="fr-FR" sz="1600" dirty="0" err="1" smtClean="0"/>
                            <a:t>prefer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dirty="0" smtClean="0"/>
                            <a:t>a </a:t>
                          </a:r>
                          <a:r>
                            <a:rPr lang="fr-FR" sz="1600" i="0" dirty="0" smtClean="0"/>
                            <a:t>over </a:t>
                          </a:r>
                          <a:r>
                            <a:rPr lang="fr-FR" sz="1600" i="1" dirty="0" smtClean="0"/>
                            <a:t>b</a:t>
                          </a:r>
                          <a:endParaRPr lang="fr-FR" sz="16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dirty="0" smtClean="0"/>
                            <a:t>(a,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𝑃𝑠𝑒𝑙𝑓</m:t>
                              </m:r>
                            </m:oMath>
                          </a14:m>
                          <a:endParaRPr lang="fr-FR" sz="1600" i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i="1" dirty="0" smtClean="0"/>
                            <a:t>(a,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:r>
                            <a:rPr lang="fr-FR" sz="1600" i="1" dirty="0" smtClean="0"/>
                            <a:t>∉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𝑃𝑜𝑎𝑠</m:t>
                              </m:r>
                            </m:oMath>
                          </a14:m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Speaker</a:t>
                          </a:r>
                        </a:p>
                        <a:p>
                          <a:pPr algn="ctr"/>
                          <a:r>
                            <a:rPr lang="fr-FR" sz="1800" i="1" dirty="0" smtClean="0"/>
                            <a:t>(a,</a:t>
                          </a:r>
                          <a:r>
                            <a:rPr lang="fr-FR" sz="1800" i="1" baseline="0" dirty="0" smtClean="0"/>
                            <a:t> b)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∈</m:t>
                              </m:r>
                              <m:r>
                                <a:rPr lang="fr-FR" sz="1800" b="0" i="1" baseline="0" smtClean="0">
                                  <a:latin typeface="Cambria Math"/>
                                  <a:ea typeface="Cambria Math"/>
                                </a:rPr>
                                <m:t>𝑃𝑜𝑡h𝑒𝑟</m:t>
                              </m:r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670161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Hearer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i="1" dirty="0" smtClean="0"/>
                            <a:t>(a,</a:t>
                          </a:r>
                          <a:r>
                            <a:rPr lang="fr-FR" sz="1800" i="1" baseline="0" dirty="0" smtClean="0"/>
                            <a:t> b)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∈</m:t>
                              </m:r>
                              <m:r>
                                <a:rPr lang="fr-FR" sz="1800" b="0" i="1" baseline="0" smtClean="0">
                                  <a:latin typeface="Cambria Math"/>
                                  <a:ea typeface="Cambria Math"/>
                                </a:rPr>
                                <m:t>𝑃𝑜𝑎𝑠</m:t>
                              </m:r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8581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err="1" smtClean="0"/>
                            <a:t>AskPreference</a:t>
                          </a:r>
                          <a:r>
                            <a:rPr lang="fr-FR" sz="1600" dirty="0" smtClean="0"/>
                            <a:t> (</a:t>
                          </a:r>
                          <a:r>
                            <a:rPr lang="fr-FR" sz="1600" dirty="0" err="1" smtClean="0"/>
                            <a:t>a,b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Do </a:t>
                          </a:r>
                          <a:r>
                            <a:rPr lang="fr-FR" sz="1600" i="1" dirty="0" err="1" smtClean="0"/>
                            <a:t>you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prefer</a:t>
                          </a:r>
                          <a:r>
                            <a:rPr lang="fr-FR" sz="1600" i="1" baseline="0" dirty="0" smtClean="0"/>
                            <a:t> a over b ?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i="1" dirty="0" smtClean="0"/>
                            <a:t>(a,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:r>
                            <a:rPr lang="fr-FR" sz="1600" i="1" dirty="0" smtClean="0"/>
                            <a:t>∉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𝑃𝑜𝑡h𝑒𝑟</m:t>
                              </m:r>
                            </m:oMath>
                          </a14:m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None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8581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smtClean="0"/>
                            <a:t>Propose(</a:t>
                          </a: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Lets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dirty="0" smtClean="0"/>
                            <a:t>∉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 smtClean="0"/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</a:tr>
                  <a:tr h="8581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err="1" smtClean="0"/>
                            <a:t>Accept</a:t>
                          </a:r>
                          <a:r>
                            <a:rPr lang="fr-FR" sz="1600" dirty="0" smtClean="0"/>
                            <a:t> (</a:t>
                          </a: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Okay</a:t>
                          </a:r>
                          <a:r>
                            <a:rPr lang="fr-FR" sz="1600" i="1" dirty="0" smtClean="0"/>
                            <a:t>,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l</a:t>
                          </a:r>
                          <a:r>
                            <a:rPr lang="fr-FR" sz="1600" i="1" dirty="0" err="1" smtClean="0"/>
                            <a:t>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dirty="0" smtClean="0"/>
                            <a:t>∉  </a:t>
                          </a:r>
                          <a:r>
                            <a:rPr lang="fr-FR" sz="1600" i="1" dirty="0" err="1" smtClean="0"/>
                            <a:t>Accepted</a:t>
                          </a:r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smtClean="0"/>
                            <a:t>Proposal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Accepted</a:t>
                          </a:r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dirty="0" smtClean="0"/>
                            <a:t>∉ 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/>
                        </a:p>
                      </a:txBody>
                      <a:tcPr/>
                    </a:tc>
                  </a:tr>
                  <a:tr h="5919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err="1" smtClean="0"/>
                            <a:t>Reject</a:t>
                          </a:r>
                          <a:r>
                            <a:rPr lang="fr-FR" sz="1600" baseline="0" dirty="0" smtClean="0"/>
                            <a:t> </a:t>
                          </a:r>
                          <a:r>
                            <a:rPr lang="fr-FR" sz="1600" dirty="0" smtClean="0"/>
                            <a:t>(</a:t>
                          </a: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I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would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choose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something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else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smtClean="0"/>
                            <a:t>Proposal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Proposed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dirty="0" smtClean="0"/>
                            <a:t>∉  </a:t>
                          </a:r>
                          <a:r>
                            <a:rPr lang="fr-FR" sz="1600" i="1" dirty="0" err="1" smtClean="0"/>
                            <a:t>Rejected</a:t>
                          </a:r>
                          <a:endParaRPr lang="fr-FR" sz="1600" dirty="0" smtClean="0"/>
                        </a:p>
                        <a:p>
                          <a:pPr algn="ctr"/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Proposal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∈</m:t>
                              </m:r>
                            </m:oMath>
                          </a14:m>
                          <a:r>
                            <a:rPr kumimoji="0" lang="fr-FR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Rejected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6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Proposal</a:t>
                          </a:r>
                          <a:r>
                            <a:rPr kumimoji="0" lang="fr-F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fr-FR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∉  </a:t>
                          </a:r>
                          <a:r>
                            <a:rPr kumimoji="0" lang="fr-FR" sz="1600" b="0" i="1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Proposed</a:t>
                          </a:r>
                          <a:endParaRPr kumimoji="0" lang="fr-FR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958511"/>
                  </p:ext>
                </p:extLst>
              </p:nvPr>
            </p:nvGraphicFramePr>
            <p:xfrm>
              <a:off x="395536" y="1295312"/>
              <a:ext cx="8064896" cy="52300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4336"/>
                    <a:gridCol w="2448272"/>
                    <a:gridCol w="2592288"/>
                  </a:tblGrid>
                  <a:tr h="4617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Acte</a:t>
                          </a:r>
                          <a:r>
                            <a:rPr lang="fr-FR" baseline="0" dirty="0" smtClean="0"/>
                            <a:t> de dialogue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Préconditions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Effets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67016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StatePreference</a:t>
                          </a:r>
                          <a:r>
                            <a:rPr lang="fr-FR" sz="1600" dirty="0" smtClean="0"/>
                            <a:t> (</a:t>
                          </a:r>
                          <a:r>
                            <a:rPr lang="fr-FR" sz="1600" dirty="0" err="1" smtClean="0"/>
                            <a:t>a,b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/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dirty="0" smtClean="0"/>
                            <a:t>I </a:t>
                          </a:r>
                          <a:r>
                            <a:rPr lang="fr-FR" sz="1600" dirty="0" err="1" smtClean="0"/>
                            <a:t>prefer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dirty="0" smtClean="0"/>
                            <a:t>a </a:t>
                          </a:r>
                          <a:r>
                            <a:rPr lang="fr-FR" sz="1600" i="0" dirty="0" smtClean="0"/>
                            <a:t>over </a:t>
                          </a:r>
                          <a:r>
                            <a:rPr lang="fr-FR" sz="1600" i="1" dirty="0" smtClean="0"/>
                            <a:t>b</a:t>
                          </a:r>
                          <a:endParaRPr lang="fr-FR" sz="16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3632" t="-36818" r="-105721" b="-25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11529" t="-73636" b="-611818"/>
                          </a:stretch>
                        </a:blipFill>
                      </a:tcPr>
                    </a:tc>
                  </a:tr>
                  <a:tr h="670161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11529" t="-173636" b="-511818"/>
                          </a:stretch>
                        </a:blipFill>
                      </a:tcPr>
                    </a:tc>
                  </a:tr>
                  <a:tr h="8581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err="1" smtClean="0"/>
                            <a:t>AskPreference</a:t>
                          </a:r>
                          <a:r>
                            <a:rPr lang="fr-FR" sz="1600" dirty="0" smtClean="0"/>
                            <a:t> (</a:t>
                          </a:r>
                          <a:r>
                            <a:rPr lang="fr-FR" sz="1600" dirty="0" err="1" smtClean="0"/>
                            <a:t>a,b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Do </a:t>
                          </a:r>
                          <a:r>
                            <a:rPr lang="fr-FR" sz="1600" i="1" dirty="0" err="1" smtClean="0"/>
                            <a:t>you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prefer</a:t>
                          </a:r>
                          <a:r>
                            <a:rPr lang="fr-FR" sz="1600" i="1" baseline="0" dirty="0" smtClean="0"/>
                            <a:t> a over b ?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3632" t="-215000" r="-105721" b="-3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None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8581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smtClean="0"/>
                            <a:t>Propose(</a:t>
                          </a: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Lets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dirty="0" smtClean="0"/>
                            <a:t>∉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11529" t="-312766" b="-200000"/>
                          </a:stretch>
                        </a:blipFill>
                      </a:tcPr>
                    </a:tc>
                  </a:tr>
                  <a:tr h="8581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err="1" smtClean="0"/>
                            <a:t>Accept</a:t>
                          </a:r>
                          <a:r>
                            <a:rPr lang="fr-FR" sz="1600" dirty="0" smtClean="0"/>
                            <a:t> (</a:t>
                          </a: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Okay</a:t>
                          </a:r>
                          <a:r>
                            <a:rPr lang="fr-FR" sz="1600" i="1" dirty="0" smtClean="0"/>
                            <a:t>,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l</a:t>
                          </a:r>
                          <a:r>
                            <a:rPr lang="fr-FR" sz="1600" i="1" dirty="0" err="1" smtClean="0"/>
                            <a:t>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3632" t="-412766" r="-10572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11529" t="-412766" b="-100000"/>
                          </a:stretch>
                        </a:blipFill>
                      </a:tcPr>
                    </a:tc>
                  </a:tr>
                  <a:tr h="8534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err="1" smtClean="0"/>
                            <a:t>Reject</a:t>
                          </a:r>
                          <a:r>
                            <a:rPr lang="fr-FR" sz="1600" baseline="0" dirty="0" smtClean="0"/>
                            <a:t> </a:t>
                          </a:r>
                          <a:r>
                            <a:rPr lang="fr-FR" sz="1600" dirty="0" smtClean="0"/>
                            <a:t>(</a:t>
                          </a: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I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would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choose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something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else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3632" t="-516429" r="-105721" b="-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11529" t="-516429" b="-71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Implémentation Java + Disco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H="1">
            <a:off x="653545" y="2204864"/>
            <a:ext cx="2520282" cy="10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673841" y="3717032"/>
            <a:ext cx="25397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Actes de dialogue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 flipH="1">
            <a:off x="657220" y="4853959"/>
            <a:ext cx="2517600" cy="51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Contexte du dialogue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68686" y="2043199"/>
            <a:ext cx="3150041" cy="3600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68685" y="1556792"/>
            <a:ext cx="3150041" cy="485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Modèle mental de l’agent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5734563" y="2406125"/>
            <a:ext cx="1872208" cy="6207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JAVA</a:t>
            </a:r>
            <a:endParaRPr lang="fr-FR" b="1" dirty="0"/>
          </a:p>
        </p:txBody>
      </p:sp>
      <p:sp>
        <p:nvSpPr>
          <p:cNvPr id="17" name="Rectangle 16"/>
          <p:cNvSpPr/>
          <p:nvPr/>
        </p:nvSpPr>
        <p:spPr>
          <a:xfrm flipH="1">
            <a:off x="5702019" y="4853959"/>
            <a:ext cx="1872208" cy="5192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JAVA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 flipH="1">
            <a:off x="5702019" y="3717032"/>
            <a:ext cx="190475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Disco</a:t>
            </a:r>
            <a:endParaRPr lang="fr-FR" b="1" dirty="0"/>
          </a:p>
        </p:txBody>
      </p:sp>
      <p:cxnSp>
        <p:nvCxnSpPr>
          <p:cNvPr id="21" name="Connecteur droit avec flèche 20"/>
          <p:cNvCxnSpPr>
            <a:stCxn id="11" idx="1"/>
            <a:endCxn id="16" idx="3"/>
          </p:cNvCxnSpPr>
          <p:nvPr/>
        </p:nvCxnSpPr>
        <p:spPr>
          <a:xfrm flipV="1">
            <a:off x="3173827" y="2716521"/>
            <a:ext cx="25607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2" idx="1"/>
            <a:endCxn id="19" idx="3"/>
          </p:cNvCxnSpPr>
          <p:nvPr/>
        </p:nvCxnSpPr>
        <p:spPr>
          <a:xfrm>
            <a:off x="3213573" y="4005064"/>
            <a:ext cx="2488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3" idx="1"/>
            <a:endCxn id="17" idx="3"/>
          </p:cNvCxnSpPr>
          <p:nvPr/>
        </p:nvCxnSpPr>
        <p:spPr>
          <a:xfrm>
            <a:off x="3174820" y="5113588"/>
            <a:ext cx="2527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91386" y="0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du 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Arbres de dialogue D4g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r-FR" sz="2400" b="1" dirty="0" smtClean="0"/>
              <a:t>Implémentation  du modèle extrait des corpus. </a:t>
            </a:r>
          </a:p>
          <a:p>
            <a:endParaRPr lang="fr-FR" sz="2400" b="1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40933"/>
            <a:ext cx="8419453" cy="445641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1386" y="0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du 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Représentation de dialogue  sur </a:t>
            </a:r>
            <a:r>
              <a:rPr lang="fr-FR" dirty="0" smtClean="0"/>
              <a:t>Disco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5"/>
            <a:ext cx="3960440" cy="5184576"/>
          </a:xfrm>
          <a:ln w="3175">
            <a:noFill/>
          </a:ln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/>
              <a:t>Agent says "Would you to go to dinner with me ?"</a:t>
            </a:r>
          </a:p>
          <a:p>
            <a:pPr marL="114300" indent="0">
              <a:buNone/>
            </a:pPr>
            <a:r>
              <a:rPr lang="en-US" sz="1800" dirty="0"/>
              <a:t>  &gt; say</a:t>
            </a:r>
          </a:p>
          <a:p>
            <a:pPr marL="114300" indent="0">
              <a:buNone/>
            </a:pPr>
            <a:r>
              <a:rPr lang="en-US" sz="1800" dirty="0"/>
              <a:t>[1] Sure.</a:t>
            </a:r>
          </a:p>
          <a:p>
            <a:pPr marL="114300" indent="0">
              <a:buNone/>
            </a:pPr>
            <a:r>
              <a:rPr lang="en-US" sz="1800" dirty="0"/>
              <a:t>[2] No, thanks.</a:t>
            </a:r>
          </a:p>
          <a:p>
            <a:pPr marL="114300" indent="0">
              <a:buNone/>
            </a:pPr>
            <a:r>
              <a:rPr lang="en-US" sz="1800" dirty="0"/>
              <a:t>  &gt;&gt; 1     </a:t>
            </a:r>
          </a:p>
          <a:p>
            <a:pPr marL="114300" indent="0">
              <a:buNone/>
            </a:pPr>
            <a:r>
              <a:rPr lang="en-US" sz="1800" dirty="0"/>
              <a:t>    User says "Sure."</a:t>
            </a:r>
          </a:p>
          <a:p>
            <a:pPr marL="114300" indent="0">
              <a:buNone/>
            </a:pPr>
            <a:r>
              <a:rPr lang="en-US" sz="1800" dirty="0"/>
              <a:t>    Agent says "What kind of food would you like?"</a:t>
            </a:r>
          </a:p>
          <a:p>
            <a:pPr marL="114300" indent="0">
              <a:buNone/>
            </a:pPr>
            <a:r>
              <a:rPr lang="en-US" sz="1800" dirty="0"/>
              <a:t>  &gt; say</a:t>
            </a:r>
          </a:p>
          <a:p>
            <a:pPr marL="114300" indent="0">
              <a:buNone/>
            </a:pPr>
            <a:r>
              <a:rPr lang="en-US" sz="1800" dirty="0"/>
              <a:t>[1] Japanese</a:t>
            </a:r>
          </a:p>
          <a:p>
            <a:pPr marL="114300" indent="0">
              <a:buNone/>
            </a:pPr>
            <a:r>
              <a:rPr lang="en-US" sz="1800" dirty="0"/>
              <a:t>[2] Italian</a:t>
            </a:r>
          </a:p>
          <a:p>
            <a:pPr marL="114300" indent="0">
              <a:buNone/>
            </a:pPr>
            <a:r>
              <a:rPr lang="en-US" sz="1800" dirty="0"/>
              <a:t>[3] I don't care !</a:t>
            </a:r>
          </a:p>
          <a:p>
            <a:pPr marL="114300" indent="0">
              <a:buNone/>
            </a:pPr>
            <a:r>
              <a:rPr lang="en-US" sz="1800" dirty="0"/>
              <a:t>  &gt;&gt; 3</a:t>
            </a:r>
          </a:p>
          <a:p>
            <a:pPr marL="114300" indent="0">
              <a:buNone/>
            </a:pPr>
            <a:r>
              <a:rPr lang="en-US" sz="1800" dirty="0"/>
              <a:t>    User says "I don't care </a:t>
            </a:r>
            <a:r>
              <a:rPr lang="en-US" sz="1800" dirty="0" smtClean="0"/>
              <a:t>!“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641266" y="1484784"/>
            <a:ext cx="4035189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4300"/>
            <a:r>
              <a:rPr lang="en-US" dirty="0"/>
              <a:t> Agent execute </a:t>
            </a:r>
            <a:r>
              <a:rPr lang="en-US" dirty="0" err="1"/>
              <a:t>SetUserPreference</a:t>
            </a:r>
            <a:r>
              <a:rPr lang="en-US" dirty="0"/>
              <a:t> on I don't care !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Agent </a:t>
            </a:r>
            <a:r>
              <a:rPr lang="en-US" dirty="0"/>
              <a:t>says "</a:t>
            </a:r>
            <a:r>
              <a:rPr lang="en-US" dirty="0" err="1"/>
              <a:t>Personnally</a:t>
            </a:r>
            <a:r>
              <a:rPr lang="en-US" dirty="0"/>
              <a:t>, I'm a huge fan of </a:t>
            </a:r>
            <a:r>
              <a:rPr lang="en-US" dirty="0" err="1"/>
              <a:t>italian</a:t>
            </a:r>
            <a:r>
              <a:rPr lang="en-US" dirty="0"/>
              <a:t> food. I know a restaurant called </a:t>
            </a:r>
            <a:r>
              <a:rPr lang="en-US" dirty="0" err="1"/>
              <a:t>Roseval</a:t>
            </a:r>
            <a:r>
              <a:rPr lang="en-US" dirty="0"/>
              <a:t>."</a:t>
            </a:r>
          </a:p>
          <a:p>
            <a:pPr marL="114300" indent="0">
              <a:buNone/>
            </a:pPr>
            <a:r>
              <a:rPr lang="en-US" dirty="0"/>
              <a:t>  &gt; say</a:t>
            </a:r>
          </a:p>
          <a:p>
            <a:pPr marL="114300" indent="0">
              <a:buNone/>
            </a:pPr>
            <a:r>
              <a:rPr lang="en-US" dirty="0"/>
              <a:t>[1] I heard about that restaurant.</a:t>
            </a:r>
          </a:p>
          <a:p>
            <a:pPr marL="114300" indent="0">
              <a:buNone/>
            </a:pPr>
            <a:r>
              <a:rPr lang="en-US" dirty="0"/>
              <a:t>[2] I've never been there.</a:t>
            </a:r>
          </a:p>
          <a:p>
            <a:pPr marL="114300" indent="0">
              <a:buNone/>
            </a:pPr>
            <a:r>
              <a:rPr lang="en-US" dirty="0"/>
              <a:t>[3] I hate that restaurant !</a:t>
            </a:r>
          </a:p>
          <a:p>
            <a:pPr marL="114300" indent="0">
              <a:buNone/>
            </a:pPr>
            <a:r>
              <a:rPr lang="en-US" dirty="0"/>
              <a:t>[4] I love that restaurant !</a:t>
            </a:r>
          </a:p>
          <a:p>
            <a:pPr marL="114300" indent="0">
              <a:buNone/>
            </a:pPr>
            <a:r>
              <a:rPr lang="en-US" dirty="0"/>
              <a:t>  &gt;&gt; </a:t>
            </a:r>
            <a:r>
              <a:rPr lang="en-US" dirty="0" smtClean="0"/>
              <a:t>2</a:t>
            </a:r>
          </a:p>
          <a:p>
            <a:pPr marL="114300" indent="0">
              <a:buNone/>
            </a:pPr>
            <a:endParaRPr lang="en-US" sz="1050" dirty="0"/>
          </a:p>
          <a:p>
            <a:pPr marL="114300" indent="0">
              <a:buNone/>
            </a:pPr>
            <a:r>
              <a:rPr lang="en-US" dirty="0"/>
              <a:t>    User says "I've never been there."</a:t>
            </a:r>
          </a:p>
          <a:p>
            <a:pPr marL="114300" indent="0">
              <a:buNone/>
            </a:pPr>
            <a:r>
              <a:rPr lang="en-US" dirty="0"/>
              <a:t>    Agent says "The problem is that the restaurant is situated in a </a:t>
            </a:r>
            <a:r>
              <a:rPr lang="en-US" dirty="0" err="1"/>
              <a:t>tourestic</a:t>
            </a:r>
            <a:r>
              <a:rPr lang="en-US" dirty="0"/>
              <a:t> zone..“</a:t>
            </a:r>
          </a:p>
          <a:p>
            <a:pPr marL="114300" indent="0">
              <a:buNone/>
            </a:pPr>
            <a:r>
              <a:rPr lang="en-US" dirty="0" smtClean="0"/>
              <a:t>…</a:t>
            </a:r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83749" y="1485329"/>
            <a:ext cx="3888432" cy="52255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571999" y="1484784"/>
            <a:ext cx="4176465" cy="52255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91386" y="0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du 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Futurs travaux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Soutenance </a:t>
            </a:r>
            <a:r>
              <a:rPr lang="fr-FR" dirty="0" err="1" smtClean="0"/>
              <a:t>mi-thèse</a:t>
            </a:r>
            <a:r>
              <a:rPr lang="fr-FR" dirty="0" smtClean="0"/>
              <a:t>. [23 février 2016]</a:t>
            </a:r>
          </a:p>
          <a:p>
            <a:endParaRPr lang="fr-FR" dirty="0"/>
          </a:p>
          <a:p>
            <a:r>
              <a:rPr lang="fr-FR" dirty="0" smtClean="0"/>
              <a:t>Implémentation de dialogues sur D4G. [mars 2016]</a:t>
            </a:r>
          </a:p>
          <a:p>
            <a:endParaRPr lang="fr-FR" dirty="0"/>
          </a:p>
          <a:p>
            <a:r>
              <a:rPr lang="fr-FR" dirty="0" smtClean="0"/>
              <a:t>Rédaction </a:t>
            </a:r>
            <a:r>
              <a:rPr lang="fr-FR" dirty="0"/>
              <a:t>d’articles. </a:t>
            </a:r>
            <a:r>
              <a:rPr lang="fr-FR" dirty="0" smtClean="0"/>
              <a:t>[IVA: avril 2016]</a:t>
            </a:r>
          </a:p>
          <a:p>
            <a:endParaRPr lang="fr-FR" dirty="0"/>
          </a:p>
          <a:p>
            <a:r>
              <a:rPr lang="fr-FR" dirty="0" smtClean="0"/>
              <a:t>Insertion des relations interpersonnelles dans la </a:t>
            </a:r>
            <a:r>
              <a:rPr lang="fr-FR" dirty="0"/>
              <a:t>négociation. </a:t>
            </a:r>
            <a:r>
              <a:rPr lang="fr-FR" dirty="0" smtClean="0"/>
              <a:t>[été 2016]</a:t>
            </a:r>
          </a:p>
          <a:p>
            <a:endParaRPr lang="fr-FR" dirty="0"/>
          </a:p>
          <a:p>
            <a:r>
              <a:rPr lang="fr-FR" dirty="0" smtClean="0"/>
              <a:t>Raisonnement sur les stratégies de l’interlocuteur (Théorie de l’esprit)</a:t>
            </a:r>
          </a:p>
          <a:p>
            <a:endParaRPr lang="fr-FR" dirty="0"/>
          </a:p>
          <a:p>
            <a:r>
              <a:rPr lang="fr-FR" dirty="0" smtClean="0"/>
              <a:t>Validation du modèle </a:t>
            </a:r>
            <a:r>
              <a:rPr lang="fr-FR" dirty="0"/>
              <a:t>dialogique. </a:t>
            </a:r>
            <a:r>
              <a:rPr lang="fr-FR" dirty="0" smtClean="0"/>
              <a:t>[fin 2016]</a:t>
            </a:r>
          </a:p>
          <a:p>
            <a:endParaRPr lang="fr-FR" dirty="0"/>
          </a:p>
          <a:p>
            <a:r>
              <a:rPr lang="fr-FR" dirty="0" smtClean="0"/>
              <a:t>Rédaction. [2017]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589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Conclusion et perspectives 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992821"/>
            <a:ext cx="9017875" cy="990600"/>
          </a:xfrm>
        </p:spPr>
        <p:txBody>
          <a:bodyPr/>
          <a:lstStyle/>
          <a:p>
            <a:pPr algn="ctr"/>
            <a:r>
              <a:rPr lang="fr-FR" dirty="0"/>
              <a:t>Merci pour votre attention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Dialogue humain /agent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331640" y="1903264"/>
            <a:ext cx="20882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  <a:r>
              <a:rPr lang="fr-FR" dirty="0" smtClean="0">
                <a:solidFill>
                  <a:schemeClr val="tx1"/>
                </a:solidFill>
              </a:rPr>
              <a:t>ialogue humain/agent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6425" y="1903264"/>
            <a:ext cx="24482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Dialogue orienté tâche (Allen, 1995)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4016" y="4182165"/>
            <a:ext cx="2480681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Communication sur le long terme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31640" y="4259143"/>
            <a:ext cx="2088232" cy="1042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Aspect social du dialogue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Flèche vers le bas 41"/>
          <p:cNvSpPr/>
          <p:nvPr/>
        </p:nvSpPr>
        <p:spPr>
          <a:xfrm>
            <a:off x="1888039" y="2989266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 droite 42"/>
          <p:cNvSpPr/>
          <p:nvPr/>
        </p:nvSpPr>
        <p:spPr>
          <a:xfrm>
            <a:off x="3707904" y="1903264"/>
            <a:ext cx="1224136" cy="589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256425" y="2773242"/>
            <a:ext cx="24482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Dialogue collaboratif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(Rich, 2000)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6" name="Flèche droite 45"/>
          <p:cNvSpPr/>
          <p:nvPr/>
        </p:nvSpPr>
        <p:spPr>
          <a:xfrm>
            <a:off x="3584745" y="4465227"/>
            <a:ext cx="1224136" cy="589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5224016" y="5054859"/>
            <a:ext cx="2480681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Comportement plus « naturel »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091716" y="5555478"/>
            <a:ext cx="32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/>
              <a:t>(</a:t>
            </a:r>
            <a:r>
              <a:rPr lang="fr-FR" i="1" dirty="0" err="1"/>
              <a:t>Bickmore</a:t>
            </a:r>
            <a:r>
              <a:rPr lang="fr-FR" i="1" dirty="0"/>
              <a:t>, 2005</a:t>
            </a:r>
            <a:r>
              <a:rPr lang="fr-FR" i="1" dirty="0" smtClean="0"/>
              <a:t>), IVA</a:t>
            </a:r>
            <a:r>
              <a:rPr lang="fr-FR" i="1" dirty="0"/>
              <a:t>, </a:t>
            </a:r>
            <a:r>
              <a:rPr lang="fr-FR" i="1" dirty="0" err="1" smtClean="0"/>
              <a:t>ACII</a:t>
            </a:r>
            <a:r>
              <a:rPr lang="fr-FR" i="1" dirty="0" smtClean="0"/>
              <a:t>…</a:t>
            </a:r>
            <a:endParaRPr lang="fr-FR" i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30738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Essor des travaux sur le comportement sociaux des ACA. [</a:t>
            </a:r>
            <a:r>
              <a:rPr lang="fr-FR" sz="2000" dirty="0" smtClean="0"/>
              <a:t>Bickmore2002</a:t>
            </a:r>
            <a:r>
              <a:rPr lang="fr-FR" sz="2800" dirty="0" smtClean="0"/>
              <a:t>…]</a:t>
            </a:r>
          </a:p>
          <a:p>
            <a:endParaRPr lang="fr-FR" dirty="0" smtClean="0"/>
          </a:p>
          <a:p>
            <a:r>
              <a:rPr lang="fr-FR" sz="2800" b="1" dirty="0" smtClean="0"/>
              <a:t>Intérêt</a:t>
            </a:r>
            <a:r>
              <a:rPr lang="fr-FR" sz="2800" dirty="0" smtClean="0"/>
              <a:t> </a:t>
            </a:r>
            <a:r>
              <a:rPr lang="fr-FR" dirty="0" smtClean="0"/>
              <a:t>: </a:t>
            </a:r>
          </a:p>
          <a:p>
            <a:pPr lvl="2"/>
            <a:r>
              <a:rPr lang="fr-FR" sz="2000" dirty="0" smtClean="0"/>
              <a:t>Comportement social améliore l’interaction avec l’utilisateur. </a:t>
            </a:r>
            <a:r>
              <a:rPr lang="fr-FR" dirty="0" smtClean="0"/>
              <a:t>(Bickmore,2005)</a:t>
            </a:r>
          </a:p>
          <a:p>
            <a:pPr lvl="2"/>
            <a:endParaRPr lang="fr-FR" sz="2000" dirty="0" smtClean="0"/>
          </a:p>
          <a:p>
            <a:pPr lvl="2"/>
            <a:r>
              <a:rPr lang="fr-FR" sz="2000" dirty="0" smtClean="0"/>
              <a:t>Augmenter la crédibilité de l’agent. </a:t>
            </a:r>
            <a:r>
              <a:rPr lang="fr-FR" dirty="0" smtClean="0"/>
              <a:t>(De Ruyter, B &amp; al, 2005)</a:t>
            </a:r>
          </a:p>
          <a:p>
            <a:pPr lvl="2"/>
            <a:endParaRPr lang="fr-FR" sz="2000" dirty="0" smtClean="0"/>
          </a:p>
          <a:p>
            <a:pPr lvl="2"/>
            <a:r>
              <a:rPr lang="fr-FR" sz="2000" dirty="0" smtClean="0"/>
              <a:t>Acceptation </a:t>
            </a:r>
            <a:r>
              <a:rPr lang="fr-FR" sz="2000" dirty="0"/>
              <a:t>de l’agent par l’utilisateur (humain</a:t>
            </a:r>
            <a:r>
              <a:rPr lang="fr-FR" sz="2000" dirty="0" smtClean="0"/>
              <a:t>). </a:t>
            </a:r>
            <a:r>
              <a:rPr lang="fr-FR" sz="2000" dirty="0"/>
              <a:t> </a:t>
            </a:r>
            <a:r>
              <a:rPr lang="fr-FR" dirty="0" smtClean="0"/>
              <a:t>(Nass,2000)</a:t>
            </a:r>
          </a:p>
          <a:p>
            <a:pPr marL="548640" lvl="2" indent="0">
              <a:buNone/>
            </a:pPr>
            <a:endParaRPr lang="fr-FR" sz="2000" dirty="0"/>
          </a:p>
          <a:p>
            <a:pPr lvl="2"/>
            <a:r>
              <a:rPr lang="fr-FR" sz="2000" dirty="0"/>
              <a:t>Assurer la durabilité de la relation avec l’utilisateur. </a:t>
            </a:r>
            <a:r>
              <a:rPr lang="fr-FR" dirty="0"/>
              <a:t>(</a:t>
            </a:r>
            <a:r>
              <a:rPr lang="fr-FR" dirty="0" err="1"/>
              <a:t>Bickmore</a:t>
            </a:r>
            <a:r>
              <a:rPr lang="fr-FR" dirty="0"/>
              <a:t>, 2005</a:t>
            </a:r>
            <a:r>
              <a:rPr lang="fr-FR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10311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Qu’est-ce qu’un « dialogue social avec un ACA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Selon (Laver, 1981; </a:t>
            </a:r>
            <a:r>
              <a:rPr lang="fr-FR" dirty="0" err="1" smtClean="0"/>
              <a:t>Bickmore</a:t>
            </a:r>
            <a:r>
              <a:rPr lang="fr-FR" dirty="0" smtClean="0"/>
              <a:t>, 2012):</a:t>
            </a:r>
          </a:p>
          <a:p>
            <a:pPr lvl="1"/>
            <a:r>
              <a:rPr lang="fr-FR" dirty="0" smtClean="0"/>
              <a:t>Discussion sur des sujets neutres</a:t>
            </a:r>
          </a:p>
          <a:p>
            <a:pPr lvl="1"/>
            <a:r>
              <a:rPr lang="fr-FR" dirty="0" smtClean="0"/>
              <a:t>Partage d’expériences personnelles, </a:t>
            </a:r>
            <a:r>
              <a:rPr lang="fr-FR" b="1" dirty="0" smtClean="0"/>
              <a:t>préférences</a:t>
            </a:r>
            <a:r>
              <a:rPr lang="fr-FR" dirty="0" smtClean="0"/>
              <a:t>, et </a:t>
            </a:r>
            <a:r>
              <a:rPr lang="fr-FR" b="1" dirty="0" smtClean="0"/>
              <a:t>opinions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Notre contexte:</a:t>
            </a:r>
          </a:p>
          <a:p>
            <a:pPr lvl="1"/>
            <a:r>
              <a:rPr lang="fr-FR" dirty="0" smtClean="0"/>
              <a:t>Sujet de discussion avec finalité (ex: choisir un restaurant)</a:t>
            </a:r>
          </a:p>
          <a:p>
            <a:pPr lvl="1"/>
            <a:r>
              <a:rPr lang="fr-FR" dirty="0" smtClean="0"/>
              <a:t>Discussion sur les préférences → </a:t>
            </a:r>
            <a:r>
              <a:rPr lang="fr-FR" b="1" dirty="0" smtClean="0"/>
              <a:t>négociation</a:t>
            </a:r>
            <a:r>
              <a:rPr lang="fr-FR" dirty="0" smtClean="0"/>
              <a:t> coopérative sur les préférences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411760" y="2997200"/>
            <a:ext cx="36724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Représenter et échanger des </a:t>
            </a:r>
            <a:r>
              <a:rPr lang="fr-FR" b="1" dirty="0" smtClean="0"/>
              <a:t>préférences</a:t>
            </a:r>
            <a:endParaRPr lang="fr-FR" b="1" dirty="0"/>
          </a:p>
        </p:txBody>
      </p:sp>
      <p:grpSp>
        <p:nvGrpSpPr>
          <p:cNvPr id="10" name="Groupe 9"/>
          <p:cNvGrpSpPr/>
          <p:nvPr/>
        </p:nvGrpSpPr>
        <p:grpSpPr>
          <a:xfrm>
            <a:off x="6516216" y="5517232"/>
            <a:ext cx="1454244" cy="873388"/>
            <a:chOff x="6516216" y="5517232"/>
            <a:chExt cx="1454244" cy="873388"/>
          </a:xfrm>
        </p:grpSpPr>
        <p:sp>
          <p:nvSpPr>
            <p:cNvPr id="7" name="ZoneTexte 6"/>
            <p:cNvSpPr txBox="1"/>
            <p:nvPr/>
          </p:nvSpPr>
          <p:spPr>
            <a:xfrm>
              <a:off x="6516216" y="602128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/>
                <a:t>but commun</a:t>
              </a:r>
              <a:endParaRPr lang="fr-FR" i="1" dirty="0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H="1" flipV="1">
              <a:off x="6948264" y="5517232"/>
              <a:ext cx="7200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14017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Négociation coopérative dans le dialogue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6486"/>
            <a:ext cx="8229600" cy="48768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Centré sur la performance de la négociation</a:t>
            </a:r>
          </a:p>
          <a:p>
            <a:pPr lvl="1"/>
            <a:r>
              <a:rPr lang="fr-FR" dirty="0" smtClean="0"/>
              <a:t>(Comment obtenir le meilleur compromis)</a:t>
            </a:r>
          </a:p>
          <a:p>
            <a:pPr lvl="1"/>
            <a:endParaRPr lang="fr-FR" dirty="0"/>
          </a:p>
          <a:p>
            <a:pPr lvl="1"/>
            <a:r>
              <a:rPr lang="en-US" sz="1900" i="1" dirty="0"/>
              <a:t>L. </a:t>
            </a:r>
            <a:r>
              <a:rPr lang="en-US" sz="1900" i="1" dirty="0" err="1"/>
              <a:t>Amgoud</a:t>
            </a:r>
            <a:r>
              <a:rPr lang="en-US" sz="1900" i="1" dirty="0"/>
              <a:t>, S. Parsons, and N. </a:t>
            </a:r>
            <a:r>
              <a:rPr lang="en-US" sz="1900" i="1" dirty="0" err="1"/>
              <a:t>Maudet</a:t>
            </a:r>
            <a:r>
              <a:rPr lang="en-US" sz="1900" i="1" dirty="0"/>
              <a:t>. Arguments, dialogue, and negotiation. a </a:t>
            </a:r>
            <a:r>
              <a:rPr lang="en-US" sz="1900" i="1" dirty="0" err="1"/>
              <a:t>a</a:t>
            </a:r>
            <a:r>
              <a:rPr lang="en-US" sz="1900" i="1" dirty="0"/>
              <a:t>, 10(11) :02, 2000</a:t>
            </a:r>
            <a:r>
              <a:rPr lang="en-US" dirty="0" smtClean="0"/>
              <a:t>.</a:t>
            </a:r>
          </a:p>
          <a:p>
            <a:pPr lvl="1"/>
            <a:r>
              <a:rPr lang="en-US" sz="1900" i="1" dirty="0"/>
              <a:t>A. </a:t>
            </a:r>
            <a:r>
              <a:rPr lang="en-US" sz="1900" i="1" dirty="0" err="1"/>
              <a:t>Daskalopulu</a:t>
            </a:r>
            <a:r>
              <a:rPr lang="en-US" sz="1900" i="1" dirty="0"/>
              <a:t>, C. Reed, and U. U. P. </a:t>
            </a:r>
            <a:r>
              <a:rPr lang="en-US" sz="1900" i="1" dirty="0" err="1"/>
              <a:t>Uk</a:t>
            </a:r>
            <a:r>
              <a:rPr lang="en-US" sz="1900" i="1" dirty="0"/>
              <a:t>. Handling preferences in negotiation dialogue frames. 1998</a:t>
            </a:r>
            <a:r>
              <a:rPr lang="en-US" sz="1900" i="1" dirty="0" smtClean="0"/>
              <a:t>.</a:t>
            </a:r>
            <a:endParaRPr lang="en-US" sz="1900" i="1" dirty="0"/>
          </a:p>
          <a:p>
            <a:pPr lvl="1"/>
            <a:r>
              <a:rPr lang="en-US" sz="1900" i="1" dirty="0"/>
              <a:t>P. </a:t>
            </a:r>
            <a:r>
              <a:rPr lang="en-US" sz="1900" i="1" dirty="0" err="1"/>
              <a:t>McBurney</a:t>
            </a:r>
            <a:r>
              <a:rPr lang="en-US" sz="1900" i="1" dirty="0"/>
              <a:t> and S. Parsons. A denotational semantics for deliberation dialogues . IEEE Computer Society, 2004</a:t>
            </a:r>
            <a:endParaRPr lang="fr-FR" sz="1900" i="1" dirty="0"/>
          </a:p>
          <a:p>
            <a:pPr lvl="1"/>
            <a:endParaRPr lang="fr-FR" sz="19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195736" y="5315835"/>
            <a:ext cx="47525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Aspect social ignoré ou peu traité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39273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Etat de l’art: </a:t>
            </a:r>
            <a:r>
              <a:rPr lang="fr-FR" sz="3100" dirty="0" smtClean="0"/>
              <a:t>les relations interpersonnelles dans le dialogue</a:t>
            </a:r>
            <a:endParaRPr lang="fr-FR" sz="3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704184"/>
          </a:xfrm>
        </p:spPr>
        <p:txBody>
          <a:bodyPr>
            <a:normAutofit/>
          </a:bodyPr>
          <a:lstStyle/>
          <a:p>
            <a:r>
              <a:rPr lang="fr-FR" b="1" dirty="0" smtClean="0"/>
              <a:t>REA</a:t>
            </a:r>
            <a:r>
              <a:rPr lang="fr-FR" dirty="0" smtClean="0"/>
              <a:t> : ACA qui joue </a:t>
            </a:r>
            <a:r>
              <a:rPr lang="fr-FR" dirty="0"/>
              <a:t>le rôle </a:t>
            </a:r>
            <a:r>
              <a:rPr lang="fr-FR" dirty="0" smtClean="0"/>
              <a:t>d’agent immobilier. </a:t>
            </a:r>
            <a:r>
              <a:rPr lang="fr-FR" sz="1800" dirty="0" smtClean="0"/>
              <a:t>(</a:t>
            </a:r>
            <a:r>
              <a:rPr lang="fr-FR" sz="1800" dirty="0" err="1" smtClean="0"/>
              <a:t>Bickmore</a:t>
            </a:r>
            <a:r>
              <a:rPr lang="fr-FR" sz="1800" dirty="0" smtClean="0"/>
              <a:t> 2002)</a:t>
            </a:r>
          </a:p>
          <a:p>
            <a:endParaRPr lang="fr-FR" dirty="0" smtClean="0"/>
          </a:p>
          <a:p>
            <a:pPr lvl="0">
              <a:buClr>
                <a:srgbClr val="629DD1"/>
              </a:buClr>
            </a:pPr>
            <a:r>
              <a:rPr lang="fr-FR" b="1" dirty="0" err="1" smtClean="0"/>
              <a:t>FitTrack</a:t>
            </a:r>
            <a:r>
              <a:rPr lang="fr-FR" dirty="0" smtClean="0"/>
              <a:t>: conseillé visant à modifier les comportements de santé.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800" dirty="0">
                <a:solidFill>
                  <a:prstClr val="black"/>
                </a:solidFill>
              </a:rPr>
              <a:t>(</a:t>
            </a:r>
            <a:r>
              <a:rPr lang="fr-FR" sz="1800" dirty="0" err="1" smtClean="0">
                <a:solidFill>
                  <a:prstClr val="black"/>
                </a:solidFill>
              </a:rPr>
              <a:t>Bickmore</a:t>
            </a:r>
            <a:r>
              <a:rPr lang="fr-FR" sz="1800" dirty="0" smtClean="0">
                <a:solidFill>
                  <a:prstClr val="black"/>
                </a:solidFill>
              </a:rPr>
              <a:t> 2006)</a:t>
            </a:r>
            <a:endParaRPr lang="fr-FR" sz="1800" dirty="0">
              <a:solidFill>
                <a:prstClr val="black"/>
              </a:solidFill>
            </a:endParaRPr>
          </a:p>
          <a:p>
            <a:endParaRPr lang="fr-FR" dirty="0"/>
          </a:p>
          <a:p>
            <a:pPr lvl="0">
              <a:buClr>
                <a:srgbClr val="629DD1"/>
              </a:buClr>
            </a:pPr>
            <a:r>
              <a:rPr lang="fr-FR" b="1" dirty="0" err="1" smtClean="0"/>
              <a:t>AlwaysOnAlways</a:t>
            </a:r>
            <a:r>
              <a:rPr lang="fr-FR" dirty="0" smtClean="0"/>
              <a:t>: compagnon artificiel pour personnes âgées isolées. </a:t>
            </a:r>
            <a:r>
              <a:rPr lang="fr-FR" sz="1800" dirty="0" smtClean="0">
                <a:solidFill>
                  <a:prstClr val="black"/>
                </a:solidFill>
              </a:rPr>
              <a:t>(</a:t>
            </a:r>
            <a:r>
              <a:rPr lang="fr-FR" sz="1800" dirty="0" err="1" smtClean="0">
                <a:solidFill>
                  <a:prstClr val="black"/>
                </a:solidFill>
              </a:rPr>
              <a:t>Sidner</a:t>
            </a:r>
            <a:r>
              <a:rPr lang="fr-FR" sz="1800" dirty="0" smtClean="0">
                <a:solidFill>
                  <a:prstClr val="black"/>
                </a:solidFill>
              </a:rPr>
              <a:t> &amp; Rich 2013)</a:t>
            </a:r>
            <a:endParaRPr lang="fr-FR" sz="1800" dirty="0">
              <a:solidFill>
                <a:prstClr val="black"/>
              </a:solidFill>
            </a:endParaRPr>
          </a:p>
          <a:p>
            <a:endParaRPr lang="fr-FR" dirty="0"/>
          </a:p>
          <a:p>
            <a:r>
              <a:rPr lang="fr-FR" b="1" dirty="0" err="1" smtClean="0"/>
              <a:t>Autom</a:t>
            </a:r>
            <a:r>
              <a:rPr lang="fr-FR" dirty="0" smtClean="0"/>
              <a:t>: </a:t>
            </a:r>
            <a:r>
              <a:rPr lang="fr-FR" dirty="0"/>
              <a:t>un conseiller en </a:t>
            </a:r>
            <a:r>
              <a:rPr lang="fr-FR" dirty="0" smtClean="0"/>
              <a:t>perte de poids placé dans le domicile des utilisateurs. </a:t>
            </a:r>
            <a:r>
              <a:rPr lang="fr-FR" sz="1800" dirty="0" smtClean="0"/>
              <a:t>(</a:t>
            </a:r>
            <a:r>
              <a:rPr lang="fr-FR" sz="1800" dirty="0"/>
              <a:t>Kidd </a:t>
            </a:r>
            <a:r>
              <a:rPr lang="fr-FR" sz="1800" dirty="0" smtClean="0"/>
              <a:t>CD, 2008)</a:t>
            </a:r>
            <a:endParaRPr lang="fr-FR" sz="1800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Etat de l’art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8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Dimensions des relations </a:t>
            </a:r>
            <a:r>
              <a:rPr lang="fr-FR" dirty="0"/>
              <a:t>interpersonnelles </a:t>
            </a:r>
            <a:r>
              <a:rPr lang="fr-FR" sz="2700" dirty="0"/>
              <a:t>(</a:t>
            </a:r>
            <a:r>
              <a:rPr lang="fr-FR" sz="2700" dirty="0" err="1" smtClean="0"/>
              <a:t>Svenniving</a:t>
            </a:r>
            <a:r>
              <a:rPr lang="fr-FR" sz="2700" dirty="0" smtClean="0"/>
              <a:t>, 1998)</a:t>
            </a:r>
            <a:endParaRPr lang="fr-FR" sz="27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6408" y="5805264"/>
            <a:ext cx="8291264" cy="8640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i="1" dirty="0" smtClean="0"/>
              <a:t>Les relations sociales sont l’ensemble des activités que deux interlocuteurs s’engagent à réaliser ensemble. </a:t>
            </a:r>
            <a:r>
              <a:rPr lang="fr-FR" sz="1900" i="1" dirty="0" smtClean="0"/>
              <a:t>(</a:t>
            </a:r>
            <a:r>
              <a:rPr lang="fr-FR" sz="1900" i="1" dirty="0" err="1" smtClean="0"/>
              <a:t>Bickmore</a:t>
            </a:r>
            <a:r>
              <a:rPr lang="fr-FR" sz="1900" i="1" dirty="0" smtClean="0"/>
              <a:t>, 2012)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758413" y="1889043"/>
            <a:ext cx="1066800" cy="329184"/>
          </a:xfrm>
        </p:spPr>
        <p:txBody>
          <a:bodyPr/>
          <a:lstStyle/>
          <a:p>
            <a:fld id="{3E09C654-F2CE-49A0-9D19-A73528137789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27924" y="1987387"/>
            <a:ext cx="7704856" cy="36724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809073" y="2276872"/>
            <a:ext cx="3312366" cy="1440160"/>
            <a:chOff x="5904148" y="3358445"/>
            <a:chExt cx="1512168" cy="144016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5904148" y="3790493"/>
              <a:ext cx="1512168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Pouvoir d’influence</a:t>
              </a:r>
              <a:endParaRPr lang="fr-FR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904148" y="3358445"/>
              <a:ext cx="1512168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Dominance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788023" y="2276872"/>
            <a:ext cx="3312367" cy="1440160"/>
            <a:chOff x="4608004" y="3358445"/>
            <a:chExt cx="2664296" cy="1440160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4608004" y="3791946"/>
              <a:ext cx="2664296" cy="10066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Partage</a:t>
              </a:r>
            </a:p>
            <a:p>
              <a:pPr algn="ctr"/>
              <a:r>
                <a:rPr lang="fr-FR" dirty="0" smtClean="0"/>
                <a:t> (culture, obligations, comportement)</a:t>
              </a:r>
              <a:endParaRPr lang="fr-FR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4666772" y="3358445"/>
              <a:ext cx="2605528" cy="3585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Solidarité</a:t>
              </a:r>
              <a:endParaRPr lang="fr-FR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809072" y="4003611"/>
            <a:ext cx="3312366" cy="1441613"/>
            <a:chOff x="5904148" y="3356992"/>
            <a:chExt cx="2229122" cy="1441613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904148" y="3790493"/>
              <a:ext cx="2229122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Degré d’appréciation</a:t>
              </a:r>
            </a:p>
            <a:p>
              <a:pPr algn="ctr"/>
              <a:r>
                <a:rPr lang="fr-FR" dirty="0" smtClean="0">
                  <a:sym typeface="Wingdings" panose="05000000000000000000" pitchFamily="2" charset="2"/>
                </a:rPr>
                <a:t> attachement</a:t>
              </a:r>
              <a:endParaRPr lang="fr-FR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5904148" y="3356992"/>
              <a:ext cx="2229122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Affect</a:t>
              </a:r>
              <a:endParaRPr lang="fr-FR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788024" y="4003611"/>
            <a:ext cx="3312367" cy="1441613"/>
            <a:chOff x="5904147" y="3356992"/>
            <a:chExt cx="2989379" cy="1441613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5904147" y="3790493"/>
              <a:ext cx="2989379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Echange d’informations personnelles </a:t>
              </a:r>
            </a:p>
            <a:p>
              <a:pPr algn="ctr"/>
              <a:r>
                <a:rPr lang="fr-FR" dirty="0" smtClean="0"/>
                <a:t>(largeur profondeur)</a:t>
              </a:r>
              <a:endParaRPr lang="fr-FR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5904148" y="3356992"/>
              <a:ext cx="2989378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Familiarité</a:t>
              </a:r>
              <a:endParaRPr lang="fr-FR" dirty="0"/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91386" y="0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Etat de l’art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9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de la recherche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6466" y="5373216"/>
            <a:ext cx="8229600" cy="100811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Etudier l’impact de la relation interpersonnelle sur les stratégies de dialogue.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03848" y="1700808"/>
            <a:ext cx="230425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Dialogue social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3661477"/>
            <a:ext cx="302433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Négociation coopérative sur les préférences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68416" y="3645024"/>
            <a:ext cx="319765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Relations interpersonnelles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Connecteur en angle 8"/>
          <p:cNvCxnSpPr>
            <a:stCxn id="4" idx="3"/>
            <a:endCxn id="6" idx="0"/>
          </p:cNvCxnSpPr>
          <p:nvPr/>
        </p:nvCxnSpPr>
        <p:spPr>
          <a:xfrm>
            <a:off x="5508104" y="1988840"/>
            <a:ext cx="1359137" cy="165618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4" idx="1"/>
            <a:endCxn id="5" idx="0"/>
          </p:cNvCxnSpPr>
          <p:nvPr/>
        </p:nvCxnSpPr>
        <p:spPr>
          <a:xfrm rot="10800000" flipV="1">
            <a:off x="1691680" y="1988839"/>
            <a:ext cx="1512168" cy="167263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èche courbée vers le bas 6"/>
          <p:cNvSpPr/>
          <p:nvPr/>
        </p:nvSpPr>
        <p:spPr>
          <a:xfrm>
            <a:off x="2627784" y="2792253"/>
            <a:ext cx="3096344" cy="852771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Flèche courbée vers le bas 9"/>
          <p:cNvSpPr/>
          <p:nvPr/>
        </p:nvSpPr>
        <p:spPr>
          <a:xfrm rot="10800000">
            <a:off x="2627784" y="4243638"/>
            <a:ext cx="2880320" cy="84154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Etat de l’art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1698</Words>
  <Application>Microsoft Office PowerPoint</Application>
  <PresentationFormat>Affichage à l'écran (4:3)</PresentationFormat>
  <Paragraphs>388</Paragraphs>
  <Slides>29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Clarté</vt:lpstr>
      <vt:lpstr>Gestion opportuniste du dialogue social</vt:lpstr>
      <vt:lpstr>Plan</vt:lpstr>
      <vt:lpstr>Dialogue humain /agent</vt:lpstr>
      <vt:lpstr>Contexte: </vt:lpstr>
      <vt:lpstr>Qu’est-ce qu’un « dialogue social avec un ACA »</vt:lpstr>
      <vt:lpstr>Négociation coopérative dans le dialogue</vt:lpstr>
      <vt:lpstr>Etat de l’art: les relations interpersonnelles dans le dialogue</vt:lpstr>
      <vt:lpstr>Dimensions des relations interpersonnelles (Svenniving, 1998)</vt:lpstr>
      <vt:lpstr>Objectifs de la recherche</vt:lpstr>
      <vt:lpstr>Plan des contributions</vt:lpstr>
      <vt:lpstr>Contributions</vt:lpstr>
      <vt:lpstr>Structure linguistique</vt:lpstr>
      <vt:lpstr>Structure Intentionnelle</vt:lpstr>
      <vt:lpstr>Structure Intentionnelle</vt:lpstr>
      <vt:lpstr>Exemple d’une analyse en DSP</vt:lpstr>
      <vt:lpstr>Exemple d’une analyse en DSP</vt:lpstr>
      <vt:lpstr>Résultats obtenus</vt:lpstr>
      <vt:lpstr>Résultats obtenus</vt:lpstr>
      <vt:lpstr>Notre modèle de dialogue</vt:lpstr>
      <vt:lpstr>Notre modèle de dialogue</vt:lpstr>
      <vt:lpstr>Modèle de préférences</vt:lpstr>
      <vt:lpstr>Modèle de préférences</vt:lpstr>
      <vt:lpstr>Contexte du dialogue</vt:lpstr>
      <vt:lpstr>Les actes de dialogue</vt:lpstr>
      <vt:lpstr>Implémentation Java + Disco</vt:lpstr>
      <vt:lpstr>Arbres de dialogue D4g</vt:lpstr>
      <vt:lpstr>Représentation de dialogue  sur Disco</vt:lpstr>
      <vt:lpstr>Futurs travaux</vt:lpstr>
      <vt:lpstr>Merci pour votre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opportuniste du dialogue social</dc:title>
  <dc:creator>Lydia</dc:creator>
  <cp:lastModifiedBy>Lydia</cp:lastModifiedBy>
  <cp:revision>110</cp:revision>
  <dcterms:created xsi:type="dcterms:W3CDTF">2016-02-08T08:54:49Z</dcterms:created>
  <dcterms:modified xsi:type="dcterms:W3CDTF">2016-02-14T18:18:48Z</dcterms:modified>
</cp:coreProperties>
</file>