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63" r:id="rId5"/>
    <p:sldId id="260" r:id="rId6"/>
    <p:sldId id="266" r:id="rId7"/>
    <p:sldId id="261" r:id="rId8"/>
    <p:sldId id="269" r:id="rId9"/>
    <p:sldId id="259" r:id="rId10"/>
    <p:sldId id="268" r:id="rId11"/>
    <p:sldId id="264" r:id="rId12"/>
    <p:sldId id="272" r:id="rId13"/>
    <p:sldId id="275" r:id="rId14"/>
    <p:sldId id="273" r:id="rId15"/>
    <p:sldId id="262" r:id="rId16"/>
    <p:sldId id="267" r:id="rId17"/>
    <p:sldId id="280" r:id="rId18"/>
    <p:sldId id="279" r:id="rId19"/>
    <p:sldId id="270" r:id="rId20"/>
    <p:sldId id="276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70" d="100"/>
          <a:sy n="70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29345-4385-4623-B21D-3EB417AE55F4}" type="datetimeFigureOut">
              <a:rPr lang="fr-FR" smtClean="0"/>
              <a:t>17/05/2015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B4F48-A4EC-4F0B-9CEB-4F637EA6FD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9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B4F48-A4EC-4F0B-9CEB-4F637EA6FD7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92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B4F48-A4EC-4F0B-9CEB-4F637EA6FD7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929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err="1" smtClean="0"/>
              <a:t>Bickmore</a:t>
            </a:r>
            <a:r>
              <a:rPr lang="fr-FR" sz="1200" dirty="0" smtClean="0"/>
              <a:t> a prouvé l’importance de la relation de confiance entre l’utilisateur et l’agent,</a:t>
            </a:r>
          </a:p>
          <a:p>
            <a:r>
              <a:rPr lang="fr-FR" sz="1200" dirty="0" smtClean="0"/>
              <a:t>Flatterie : Reeves &amp; </a:t>
            </a:r>
            <a:r>
              <a:rPr lang="fr-FR" sz="1200" dirty="0" err="1" smtClean="0"/>
              <a:t>Narss</a:t>
            </a:r>
            <a:r>
              <a:rPr lang="fr-FR" sz="1200" dirty="0" smtClean="0"/>
              <a:t> : Les utilisateurs préfèrent interagir avec des agents qui les flattent.</a:t>
            </a:r>
          </a:p>
          <a:p>
            <a:r>
              <a:rPr lang="fr-FR" sz="1200" dirty="0" smtClean="0"/>
              <a:t>Moon: les ordinateurs qui utilisent la stratégie de la réciprocité amène l’utilisateur  à devenir plus attiré, divulguer plus d’information et a  encore plus acheté leurs produits.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B4F48-A4EC-4F0B-9CEB-4F637EA6FD7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428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Afin de mieux</a:t>
            </a:r>
            <a:r>
              <a:rPr lang="fr-FR" baseline="0" dirty="0" smtClean="0"/>
              <a:t> comprendre l’influence des buts sociaux sur le résultats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B4F48-A4EC-4F0B-9CEB-4F637EA6FD7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18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Discourse purpose (DP) underlies engaging in the particular discourse. Discourse segment purpose (DSP) specifies how this segment contributes to achieving the overall discourse purpose.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B4F48-A4EC-4F0B-9CEB-4F637EA6FD7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36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DDF6-3FB7-416B-81A2-685FFABFC644}" type="datetimeFigureOut">
              <a:rPr lang="fr-FR" smtClean="0"/>
              <a:t>17/05/2015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26C4-197D-4497-912A-12764A4B504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DDF6-3FB7-416B-81A2-685FFABFC644}" type="datetimeFigureOut">
              <a:rPr lang="fr-FR" smtClean="0"/>
              <a:t>17/05/2015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26C4-197D-4497-912A-12764A4B504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DDF6-3FB7-416B-81A2-685FFABFC644}" type="datetimeFigureOut">
              <a:rPr lang="fr-FR" smtClean="0"/>
              <a:t>17/05/2015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26C4-197D-4497-912A-12764A4B504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DDF6-3FB7-416B-81A2-685FFABFC644}" type="datetimeFigureOut">
              <a:rPr lang="fr-FR" smtClean="0"/>
              <a:t>17/05/2015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26C4-197D-4497-912A-12764A4B504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DDF6-3FB7-416B-81A2-685FFABFC644}" type="datetimeFigureOut">
              <a:rPr lang="fr-FR" smtClean="0"/>
              <a:t>17/05/2015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26C4-197D-4497-912A-12764A4B504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DDF6-3FB7-416B-81A2-685FFABFC644}" type="datetimeFigureOut">
              <a:rPr lang="fr-FR" smtClean="0"/>
              <a:t>17/05/2015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26C4-197D-4497-912A-12764A4B504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DDF6-3FB7-416B-81A2-685FFABFC644}" type="datetimeFigureOut">
              <a:rPr lang="fr-FR" smtClean="0"/>
              <a:t>17/05/2015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26C4-197D-4497-912A-12764A4B504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DDF6-3FB7-416B-81A2-685FFABFC644}" type="datetimeFigureOut">
              <a:rPr lang="fr-FR" smtClean="0"/>
              <a:t>17/05/2015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26C4-197D-4497-912A-12764A4B504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DDF6-3FB7-416B-81A2-685FFABFC644}" type="datetimeFigureOut">
              <a:rPr lang="fr-FR" smtClean="0"/>
              <a:t>17/05/2015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26C4-197D-4497-912A-12764A4B504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DDF6-3FB7-416B-81A2-685FFABFC644}" type="datetimeFigureOut">
              <a:rPr lang="fr-FR" smtClean="0"/>
              <a:t>17/05/2015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26C4-197D-4497-912A-12764A4B504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DDF6-3FB7-416B-81A2-685FFABFC644}" type="datetimeFigureOut">
              <a:rPr lang="fr-FR" smtClean="0"/>
              <a:t>17/05/2015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D426C4-197D-4497-912A-12764A4B5046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7D426C4-197D-4497-912A-12764A4B5046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F1BDDF6-3FB7-416B-81A2-685FFABFC644}" type="datetimeFigureOut">
              <a:rPr lang="fr-FR" smtClean="0"/>
              <a:t>17/05/2015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636" y="1628800"/>
            <a:ext cx="8358788" cy="2593975"/>
          </a:xfrm>
        </p:spPr>
        <p:txBody>
          <a:bodyPr/>
          <a:lstStyle/>
          <a:p>
            <a:pPr algn="ctr"/>
            <a:r>
              <a:rPr lang="fr-FR" sz="6000" dirty="0" smtClean="0"/>
              <a:t>La gestion opportuniste du dialogue social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4725144"/>
            <a:ext cx="6461760" cy="10668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Lydia OULD OUALI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93"/>
            <a:ext cx="1613917" cy="161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9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 de la thèse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Etape 1</a:t>
            </a:r>
            <a:endParaRPr lang="fr-FR" sz="3200" b="1" dirty="0"/>
          </a:p>
          <a:p>
            <a:pPr lvl="1"/>
            <a:r>
              <a:rPr lang="fr-FR" sz="2800" dirty="0"/>
              <a:t>Définition </a:t>
            </a:r>
            <a:r>
              <a:rPr lang="fr-FR" sz="2800" dirty="0" smtClean="0"/>
              <a:t>d’un modèle d’intelligence sociale</a:t>
            </a:r>
            <a:endParaRPr lang="fr-FR" sz="2800" dirty="0"/>
          </a:p>
          <a:p>
            <a:pPr lvl="1"/>
            <a:r>
              <a:rPr lang="fr-FR" sz="2800" dirty="0"/>
              <a:t>Conception d’un modèle de dialogue</a:t>
            </a:r>
          </a:p>
          <a:p>
            <a:pPr marL="342900" lvl="1">
              <a:buClr>
                <a:schemeClr val="accent1"/>
              </a:buClr>
            </a:pPr>
            <a:r>
              <a:rPr lang="fr-FR" sz="3200" b="1" dirty="0" smtClean="0"/>
              <a:t>Etape 2</a:t>
            </a:r>
          </a:p>
          <a:p>
            <a:pPr marL="708660" lvl="2">
              <a:buClr>
                <a:schemeClr val="accent1"/>
              </a:buClr>
            </a:pPr>
            <a:r>
              <a:rPr lang="fr-FR" sz="2800" dirty="0"/>
              <a:t>Introduire l’intelligence </a:t>
            </a:r>
            <a:r>
              <a:rPr lang="fr-FR" sz="2800" dirty="0" smtClean="0"/>
              <a:t>sociale</a:t>
            </a:r>
          </a:p>
          <a:p>
            <a:pPr marL="708660" lvl="2">
              <a:buClr>
                <a:schemeClr val="accent1"/>
              </a:buClr>
            </a:pPr>
            <a:r>
              <a:rPr lang="fr-FR" sz="2800" dirty="0" smtClean="0"/>
              <a:t>Etablir une procédure de validation</a:t>
            </a:r>
            <a:endParaRPr lang="fr-FR" sz="2800" dirty="0"/>
          </a:p>
          <a:p>
            <a:r>
              <a:rPr lang="fr-FR" sz="3200" b="1" dirty="0" smtClean="0"/>
              <a:t>Etape3</a:t>
            </a:r>
          </a:p>
          <a:p>
            <a:pPr lvl="1"/>
            <a:r>
              <a:rPr lang="fr-FR" sz="2600" dirty="0" smtClean="0"/>
              <a:t>Implémentation du modèle</a:t>
            </a:r>
          </a:p>
          <a:p>
            <a:pPr lvl="1"/>
            <a:r>
              <a:rPr lang="fr-FR" sz="2600" dirty="0" smtClean="0"/>
              <a:t>Expérimentations </a:t>
            </a:r>
          </a:p>
          <a:p>
            <a:pPr lvl="1"/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574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Collecte de corpus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1" dirty="0" smtClean="0"/>
              <a:t>Expérimentation </a:t>
            </a:r>
            <a:r>
              <a:rPr lang="fr-FR" sz="2800" b="1" dirty="0" smtClean="0"/>
              <a:t>: </a:t>
            </a:r>
          </a:p>
          <a:p>
            <a:pPr lvl="1"/>
            <a:r>
              <a:rPr lang="fr-FR" sz="2800" dirty="0" smtClean="0"/>
              <a:t>Dialogue entre deux personnes </a:t>
            </a:r>
          </a:p>
          <a:p>
            <a:pPr lvl="2"/>
            <a:r>
              <a:rPr lang="fr-FR" sz="2400" dirty="0" smtClean="0"/>
              <a:t>But communicatif : Trouver un restaurant </a:t>
            </a:r>
          </a:p>
          <a:p>
            <a:pPr lvl="2"/>
            <a:r>
              <a:rPr lang="fr-FR" sz="2400" dirty="0" smtClean="0"/>
              <a:t>Etudier les différents but sociaux  dans le dialogue généré</a:t>
            </a:r>
            <a:r>
              <a:rPr lang="fr-FR" sz="2400" dirty="0" smtClean="0"/>
              <a:t>.</a:t>
            </a:r>
          </a:p>
          <a:p>
            <a:pPr marL="777240" lvl="2" indent="0">
              <a:buNone/>
            </a:pPr>
            <a:endParaRPr lang="fr-FR" sz="2400" dirty="0" smtClean="0"/>
          </a:p>
          <a:p>
            <a:r>
              <a:rPr lang="fr-FR" sz="2800" b="1" dirty="0" smtClean="0"/>
              <a:t>Analyses :</a:t>
            </a:r>
            <a:endParaRPr lang="fr-FR" dirty="0" smtClean="0"/>
          </a:p>
          <a:p>
            <a:pPr lvl="1"/>
            <a:r>
              <a:rPr lang="fr-FR" sz="2400" dirty="0" smtClean="0"/>
              <a:t>Annotation textuelle du </a:t>
            </a:r>
            <a:r>
              <a:rPr lang="fr-FR" sz="2400" dirty="0" smtClean="0"/>
              <a:t>dialogue</a:t>
            </a:r>
            <a:endParaRPr lang="fr-FR" sz="2400" dirty="0"/>
          </a:p>
          <a:p>
            <a:pPr lvl="1"/>
            <a:r>
              <a:rPr lang="fr-FR" sz="2400" dirty="0" smtClean="0"/>
              <a:t>Analyse de la structure linguistique et intentionnelle </a:t>
            </a:r>
            <a:r>
              <a:rPr lang="fr-FR" dirty="0" smtClean="0"/>
              <a:t>(</a:t>
            </a:r>
            <a:r>
              <a:rPr lang="fr-FR" dirty="0" err="1" smtClean="0"/>
              <a:t>Grozs</a:t>
            </a:r>
            <a:r>
              <a:rPr lang="fr-FR" dirty="0" smtClean="0"/>
              <a:t>  &amp; </a:t>
            </a:r>
            <a:r>
              <a:rPr lang="fr-FR" dirty="0" err="1" smtClean="0"/>
              <a:t>Sidner</a:t>
            </a:r>
            <a:r>
              <a:rPr lang="fr-FR" dirty="0" smtClean="0"/>
              <a:t>, 1987)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280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linguistique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>
            <a:normAutofit fontScale="92500" lnSpcReduction="20000"/>
          </a:bodyPr>
          <a:lstStyle/>
          <a:p>
            <a:r>
              <a:rPr lang="fr-FR" sz="3000" dirty="0"/>
              <a:t>L</a:t>
            </a:r>
            <a:r>
              <a:rPr lang="fr-FR" sz="3000" dirty="0" smtClean="0"/>
              <a:t>a </a:t>
            </a:r>
            <a:r>
              <a:rPr lang="fr-FR" sz="3000" dirty="0"/>
              <a:t>structure de la séquence des « </a:t>
            </a:r>
            <a:r>
              <a:rPr lang="fr-FR" sz="3000" dirty="0" err="1"/>
              <a:t>utterences</a:t>
            </a:r>
            <a:r>
              <a:rPr lang="fr-FR" sz="3000" dirty="0"/>
              <a:t> » qui constituent un discours.</a:t>
            </a:r>
          </a:p>
          <a:p>
            <a:r>
              <a:rPr lang="fr-FR" sz="3000" dirty="0" err="1"/>
              <a:t>Utterances</a:t>
            </a:r>
            <a:r>
              <a:rPr lang="fr-FR" sz="3000" dirty="0"/>
              <a:t> → </a:t>
            </a:r>
            <a:r>
              <a:rPr lang="fr-FR" sz="3000" dirty="0" err="1"/>
              <a:t>Discourse</a:t>
            </a:r>
            <a:r>
              <a:rPr lang="fr-FR" sz="3000" dirty="0"/>
              <a:t> segment (DS) → Structure linguistique</a:t>
            </a:r>
          </a:p>
          <a:p>
            <a:pPr marL="342900" lvl="2">
              <a:buClr>
                <a:schemeClr val="accent1"/>
              </a:buClr>
            </a:pPr>
            <a:r>
              <a:rPr lang="fr-FR" sz="3000" b="1" dirty="0"/>
              <a:t>M</a:t>
            </a:r>
            <a:r>
              <a:rPr lang="fr-FR" sz="3000" b="1" dirty="0" smtClean="0"/>
              <a:t>arqueurs </a:t>
            </a:r>
            <a:r>
              <a:rPr lang="fr-FR" sz="3000" b="1" dirty="0"/>
              <a:t>de </a:t>
            </a:r>
            <a:r>
              <a:rPr lang="fr-FR" sz="3000" b="1" dirty="0"/>
              <a:t>délimitation des </a:t>
            </a:r>
            <a:r>
              <a:rPr lang="fr-FR" sz="3000" b="1" dirty="0" smtClean="0"/>
              <a:t>DS </a:t>
            </a:r>
            <a:r>
              <a:rPr lang="fr-FR" sz="3000" b="1" dirty="0"/>
              <a:t>:</a:t>
            </a:r>
          </a:p>
          <a:p>
            <a:pPr lvl="1"/>
            <a:r>
              <a:rPr lang="fr-FR" sz="2600" dirty="0"/>
              <a:t>Expressions linguistiques </a:t>
            </a:r>
          </a:p>
          <a:p>
            <a:pPr lvl="2"/>
            <a:r>
              <a:rPr lang="fr-FR" sz="2400" dirty="0" smtClean="0"/>
              <a:t>Phrases de repères </a:t>
            </a:r>
            <a:r>
              <a:rPr lang="fr-FR" sz="2600" dirty="0" smtClean="0"/>
              <a:t>: </a:t>
            </a:r>
            <a:r>
              <a:rPr lang="fr-FR" sz="2200" dirty="0" smtClean="0"/>
              <a:t>Ex. Au fait,  Premièrement  …</a:t>
            </a:r>
          </a:p>
          <a:p>
            <a:pPr lvl="2"/>
            <a:r>
              <a:rPr lang="fr-FR" sz="2400" dirty="0"/>
              <a:t>Indices </a:t>
            </a:r>
            <a:r>
              <a:rPr lang="fr-FR" sz="2400" dirty="0"/>
              <a:t>plus subtils</a:t>
            </a:r>
            <a:r>
              <a:rPr lang="fr-FR" sz="2600" dirty="0"/>
              <a:t>: </a:t>
            </a:r>
            <a:r>
              <a:rPr lang="fr-FR" sz="2200" dirty="0" smtClean="0"/>
              <a:t>Ex</a:t>
            </a:r>
            <a:r>
              <a:rPr lang="fr-FR" sz="2200" dirty="0"/>
              <a:t>. intonation, les changements de temps et </a:t>
            </a:r>
            <a:r>
              <a:rPr lang="fr-FR" sz="2200" dirty="0" smtClean="0"/>
              <a:t>l'aspect</a:t>
            </a:r>
          </a:p>
          <a:p>
            <a:pPr lvl="1"/>
            <a:r>
              <a:rPr lang="fr-FR" sz="2600" dirty="0"/>
              <a:t>Types de </a:t>
            </a:r>
            <a:r>
              <a:rPr lang="fr-FR" sz="2600" dirty="0"/>
              <a:t>marqueurs</a:t>
            </a:r>
            <a:r>
              <a:rPr lang="fr-FR" sz="2600" dirty="0"/>
              <a:t> de </a:t>
            </a:r>
            <a:r>
              <a:rPr lang="fr-FR" sz="2600" dirty="0" smtClean="0"/>
              <a:t>délimitation</a:t>
            </a:r>
            <a:endParaRPr lang="fr-FR" sz="2600" dirty="0"/>
          </a:p>
          <a:p>
            <a:pPr lvl="2"/>
            <a:r>
              <a:rPr lang="fr-FR" sz="2400" dirty="0"/>
              <a:t>Marquer le changement de la structure intentionnelle.</a:t>
            </a:r>
          </a:p>
          <a:p>
            <a:pPr lvl="2"/>
            <a:r>
              <a:rPr lang="fr-FR" sz="2400" dirty="0"/>
              <a:t>Marquer le changement des attentions.</a:t>
            </a:r>
          </a:p>
        </p:txBody>
      </p:sp>
    </p:spTree>
    <p:extLst>
      <p:ext uri="{BB962C8B-B14F-4D97-AF65-F5344CB8AC3E}">
        <p14:creationId xmlns:p14="http://schemas.microsoft.com/office/powerpoint/2010/main" val="30014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242852"/>
                </a:solidFill>
              </a:rPr>
              <a:t>Structure Intentionnelle et attentions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Discourse</a:t>
            </a:r>
            <a:r>
              <a:rPr lang="fr-FR" dirty="0" smtClean="0"/>
              <a:t> </a:t>
            </a:r>
            <a:r>
              <a:rPr lang="fr-FR" dirty="0" err="1" smtClean="0"/>
              <a:t>purpose</a:t>
            </a:r>
            <a:r>
              <a:rPr lang="fr-FR" dirty="0" smtClean="0"/>
              <a:t> (DS):  La raison qui amène à engager une conversation.</a:t>
            </a:r>
          </a:p>
          <a:p>
            <a:r>
              <a:rPr lang="fr-FR" dirty="0" err="1"/>
              <a:t>Discourse</a:t>
            </a:r>
            <a:r>
              <a:rPr lang="fr-FR" dirty="0"/>
              <a:t> segment </a:t>
            </a:r>
            <a:r>
              <a:rPr lang="fr-FR" dirty="0" err="1"/>
              <a:t>purpose</a:t>
            </a:r>
            <a:r>
              <a:rPr lang="fr-FR" dirty="0"/>
              <a:t> (DSP</a:t>
            </a:r>
            <a:r>
              <a:rPr lang="fr-FR" dirty="0" smtClean="0"/>
              <a:t>) : Spécifie comment ce dernier participe a la satisfaction du DS.</a:t>
            </a:r>
          </a:p>
          <a:p>
            <a:r>
              <a:rPr lang="fr-FR" dirty="0" smtClean="0"/>
              <a:t>Exemples : 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aire croire à une agent un fait</a:t>
            </a:r>
          </a:p>
          <a:p>
            <a:pPr lvl="1"/>
            <a:r>
              <a:rPr lang="fr-FR" dirty="0" smtClean="0"/>
              <a:t>Effectuer une tâche </a:t>
            </a:r>
          </a:p>
          <a:p>
            <a:r>
              <a:rPr lang="fr-FR" dirty="0" smtClean="0"/>
              <a:t>Structure </a:t>
            </a:r>
          </a:p>
          <a:p>
            <a:pPr lvl="1"/>
            <a:r>
              <a:rPr lang="fr-FR" dirty="0" smtClean="0"/>
              <a:t>Dominance : DSP1 domine DSP2 si DSP2 participe à la satisfaction de DSP1.</a:t>
            </a:r>
          </a:p>
          <a:p>
            <a:pPr lvl="1"/>
            <a:r>
              <a:rPr lang="fr-FR" dirty="0"/>
              <a:t>Satisfaction-</a:t>
            </a:r>
            <a:r>
              <a:rPr lang="fr-FR" dirty="0" err="1"/>
              <a:t>precedence</a:t>
            </a:r>
            <a:r>
              <a:rPr lang="fr-FR" dirty="0"/>
              <a:t>:  « DSP2 satisfaction-</a:t>
            </a:r>
            <a:r>
              <a:rPr lang="fr-FR" dirty="0" err="1"/>
              <a:t>precedes</a:t>
            </a:r>
            <a:r>
              <a:rPr lang="fr-FR" dirty="0"/>
              <a:t> </a:t>
            </a:r>
            <a:r>
              <a:rPr lang="fr-FR" dirty="0" smtClean="0"/>
              <a:t>DSP1 » si DSP2 doit être satisfaite avant DSP1.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632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Structure Intentionnelle et attentions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>
              <a:buClr>
                <a:schemeClr val="accent1"/>
              </a:buClr>
            </a:pPr>
            <a:r>
              <a:rPr lang="fr-FR" sz="2800" dirty="0" smtClean="0"/>
              <a:t>Intention communicative: </a:t>
            </a:r>
          </a:p>
          <a:p>
            <a:pPr marL="617220" lvl="3">
              <a:buClr>
                <a:schemeClr val="accent1"/>
              </a:buClr>
            </a:pPr>
            <a:r>
              <a:rPr lang="fr-FR" sz="2400" dirty="0" smtClean="0"/>
              <a:t>DSP: Discuter la qualité d’un restaurant</a:t>
            </a:r>
          </a:p>
          <a:p>
            <a:pPr marL="891540" lvl="4">
              <a:buClr>
                <a:schemeClr val="accent1"/>
              </a:buClr>
            </a:pPr>
            <a:r>
              <a:rPr lang="fr-FR" sz="2000" dirty="0" smtClean="0"/>
              <a:t>Sous DSP : Qualité de la nourriture, location, prix, réservation, ambiance</a:t>
            </a:r>
          </a:p>
          <a:p>
            <a:pPr marL="342900" lvl="2">
              <a:buClr>
                <a:srgbClr val="629DD1"/>
              </a:buClr>
            </a:pPr>
            <a:r>
              <a:rPr lang="fr-FR" sz="2800" dirty="0" smtClean="0">
                <a:solidFill>
                  <a:prstClr val="black"/>
                </a:solidFill>
              </a:rPr>
              <a:t>Intention interne</a:t>
            </a:r>
          </a:p>
          <a:p>
            <a:pPr marL="617220" lvl="3">
              <a:buClr>
                <a:srgbClr val="629DD1"/>
              </a:buClr>
            </a:pPr>
            <a:r>
              <a:rPr lang="fr-FR" sz="2400" dirty="0" smtClean="0"/>
              <a:t>Dominance: Revenir sur ses préférences</a:t>
            </a:r>
            <a:endParaRPr lang="fr-FR" sz="2400" dirty="0"/>
          </a:p>
          <a:p>
            <a:pPr marL="662940" lvl="4" indent="0">
              <a:buClr>
                <a:schemeClr val="accent1"/>
              </a:buClr>
              <a:buNone/>
            </a:pPr>
            <a:r>
              <a:rPr lang="fr-FR" sz="2000" dirty="0" smtClean="0"/>
              <a:t>Utiliser les stratégies pour convaincre l’autre</a:t>
            </a:r>
            <a:endParaRPr lang="fr-FR" sz="2000" dirty="0"/>
          </a:p>
          <a:p>
            <a:pPr marL="617220" lvl="3">
              <a:buClr>
                <a:srgbClr val="629DD1"/>
              </a:buClr>
            </a:pPr>
            <a:r>
              <a:rPr lang="fr-FR" sz="2400" dirty="0" smtClean="0">
                <a:solidFill>
                  <a:prstClr val="black"/>
                </a:solidFill>
              </a:rPr>
              <a:t>Agréable: orienter la discussion sur les préférences de l’autre</a:t>
            </a:r>
          </a:p>
          <a:p>
            <a:pPr marL="662940" lvl="4" indent="0">
              <a:buClr>
                <a:srgbClr val="629DD1"/>
              </a:buClr>
              <a:buNone/>
            </a:pPr>
            <a:r>
              <a:rPr lang="fr-FR" sz="2000" dirty="0" smtClean="0">
                <a:solidFill>
                  <a:prstClr val="black"/>
                </a:solidFill>
              </a:rPr>
              <a:t>Poser des questions sur les préférences de l’autre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389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des variables sociales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838842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Représentation de dialogue  sur Disco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b="1" dirty="0" smtClean="0"/>
              <a:t>Implémentation  du modèle extrait des corpus. </a:t>
            </a:r>
            <a:endParaRPr lang="fr-FR" sz="2400" b="1" dirty="0" smtClean="0"/>
          </a:p>
          <a:p>
            <a:endParaRPr lang="fr-FR" sz="2400" b="1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8625133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3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/>
          <a:lstStyle/>
          <a:p>
            <a:pPr algn="ctr"/>
            <a:r>
              <a:rPr lang="fr-FR" sz="4400" dirty="0"/>
              <a:t>Représentation de dialogue  sur Disco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268760"/>
            <a:ext cx="7620000" cy="558924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200" dirty="0"/>
              <a:t>Agent says "Would you to go to dinner with me ?"</a:t>
            </a:r>
          </a:p>
          <a:p>
            <a:pPr marL="114300" indent="0">
              <a:buNone/>
            </a:pPr>
            <a:r>
              <a:rPr lang="en-US" sz="1200" dirty="0"/>
              <a:t>  &gt; say</a:t>
            </a:r>
          </a:p>
          <a:p>
            <a:pPr marL="114300" indent="0">
              <a:buNone/>
            </a:pPr>
            <a:r>
              <a:rPr lang="en-US" sz="1200" dirty="0"/>
              <a:t>[1] Sure.</a:t>
            </a:r>
          </a:p>
          <a:p>
            <a:pPr marL="114300" indent="0">
              <a:buNone/>
            </a:pPr>
            <a:r>
              <a:rPr lang="en-US" sz="1200" dirty="0"/>
              <a:t>[2] No, thanks.</a:t>
            </a:r>
          </a:p>
          <a:p>
            <a:pPr marL="114300" indent="0">
              <a:buNone/>
            </a:pPr>
            <a:r>
              <a:rPr lang="en-US" sz="1200" dirty="0"/>
              <a:t>  &gt;&gt; 1     </a:t>
            </a:r>
          </a:p>
          <a:p>
            <a:pPr marL="114300" indent="0">
              <a:buNone/>
            </a:pPr>
            <a:r>
              <a:rPr lang="en-US" sz="1200" dirty="0"/>
              <a:t>    User says "Sure."</a:t>
            </a:r>
          </a:p>
          <a:p>
            <a:pPr marL="114300" indent="0">
              <a:buNone/>
            </a:pPr>
            <a:r>
              <a:rPr lang="en-US" sz="1200" dirty="0"/>
              <a:t>    Agent says "What kind of food would you like?"</a:t>
            </a:r>
          </a:p>
          <a:p>
            <a:pPr marL="114300" indent="0">
              <a:buNone/>
            </a:pPr>
            <a:r>
              <a:rPr lang="en-US" sz="1200" dirty="0"/>
              <a:t>  &gt; say</a:t>
            </a:r>
          </a:p>
          <a:p>
            <a:pPr marL="114300" indent="0">
              <a:buNone/>
            </a:pPr>
            <a:r>
              <a:rPr lang="en-US" sz="1200" dirty="0"/>
              <a:t>[1] Japanese</a:t>
            </a:r>
          </a:p>
          <a:p>
            <a:pPr marL="114300" indent="0">
              <a:buNone/>
            </a:pPr>
            <a:r>
              <a:rPr lang="en-US" sz="1200" dirty="0"/>
              <a:t>[2] Italian</a:t>
            </a:r>
          </a:p>
          <a:p>
            <a:pPr marL="114300" indent="0">
              <a:buNone/>
            </a:pPr>
            <a:r>
              <a:rPr lang="en-US" sz="1200" dirty="0"/>
              <a:t>[3] I don't care !</a:t>
            </a:r>
          </a:p>
          <a:p>
            <a:pPr marL="114300" indent="0">
              <a:buNone/>
            </a:pPr>
            <a:r>
              <a:rPr lang="en-US" sz="1200" dirty="0"/>
              <a:t>  &gt;&gt; 3</a:t>
            </a:r>
          </a:p>
          <a:p>
            <a:pPr marL="114300" indent="0">
              <a:buNone/>
            </a:pPr>
            <a:r>
              <a:rPr lang="en-US" sz="1200" dirty="0"/>
              <a:t>    User says "I don't care !"</a:t>
            </a:r>
          </a:p>
          <a:p>
            <a:pPr marL="114300" indent="0">
              <a:buNone/>
            </a:pPr>
            <a:r>
              <a:rPr lang="en-US" sz="1200" dirty="0"/>
              <a:t>    Agent execute </a:t>
            </a:r>
            <a:r>
              <a:rPr lang="en-US" sz="1200" dirty="0" err="1"/>
              <a:t>SetUserPreference</a:t>
            </a:r>
            <a:r>
              <a:rPr lang="en-US" sz="1200" dirty="0"/>
              <a:t> on I don't care !</a:t>
            </a:r>
          </a:p>
          <a:p>
            <a:pPr marL="114300" indent="0">
              <a:buNone/>
            </a:pPr>
            <a:r>
              <a:rPr lang="en-US" sz="1200" dirty="0"/>
              <a:t>    Agent says "</a:t>
            </a:r>
            <a:r>
              <a:rPr lang="en-US" sz="1200" dirty="0" err="1"/>
              <a:t>Personnally</a:t>
            </a:r>
            <a:r>
              <a:rPr lang="en-US" sz="1200" dirty="0"/>
              <a:t>, I'm a huge fan of </a:t>
            </a:r>
            <a:r>
              <a:rPr lang="en-US" sz="1200" dirty="0" err="1"/>
              <a:t>italian</a:t>
            </a:r>
            <a:r>
              <a:rPr lang="en-US" sz="1200" dirty="0"/>
              <a:t> food. I know a restaurant called </a:t>
            </a:r>
            <a:r>
              <a:rPr lang="en-US" sz="1200" dirty="0" err="1"/>
              <a:t>Roseval</a:t>
            </a:r>
            <a:r>
              <a:rPr lang="en-US" sz="1200" dirty="0"/>
              <a:t>."</a:t>
            </a:r>
          </a:p>
          <a:p>
            <a:pPr marL="114300" indent="0">
              <a:buNone/>
            </a:pPr>
            <a:r>
              <a:rPr lang="en-US" sz="1200" dirty="0"/>
              <a:t>  &gt; say</a:t>
            </a:r>
          </a:p>
          <a:p>
            <a:pPr marL="114300" indent="0">
              <a:buNone/>
            </a:pPr>
            <a:r>
              <a:rPr lang="en-US" sz="1200" dirty="0"/>
              <a:t>[1] I heard about that restaurant.</a:t>
            </a:r>
          </a:p>
          <a:p>
            <a:pPr marL="114300" indent="0">
              <a:buNone/>
            </a:pPr>
            <a:r>
              <a:rPr lang="en-US" sz="1200" dirty="0"/>
              <a:t>[2] I've never been there.</a:t>
            </a:r>
          </a:p>
          <a:p>
            <a:pPr marL="114300" indent="0">
              <a:buNone/>
            </a:pPr>
            <a:r>
              <a:rPr lang="en-US" sz="1200" dirty="0"/>
              <a:t>[3] I hate that restaurant !</a:t>
            </a:r>
          </a:p>
          <a:p>
            <a:pPr marL="114300" indent="0">
              <a:buNone/>
            </a:pPr>
            <a:r>
              <a:rPr lang="en-US" sz="1200" dirty="0"/>
              <a:t>[4] I love that restaurant !</a:t>
            </a:r>
          </a:p>
          <a:p>
            <a:pPr marL="114300" indent="0">
              <a:buNone/>
            </a:pPr>
            <a:r>
              <a:rPr lang="en-US" sz="1200" dirty="0"/>
              <a:t>  &gt;&gt; 2</a:t>
            </a:r>
          </a:p>
          <a:p>
            <a:pPr marL="114300" indent="0">
              <a:buNone/>
            </a:pPr>
            <a:r>
              <a:rPr lang="en-US" sz="1200" dirty="0"/>
              <a:t>    User says "I've never been there."</a:t>
            </a:r>
          </a:p>
          <a:p>
            <a:pPr marL="114300" indent="0">
              <a:buNone/>
            </a:pPr>
            <a:r>
              <a:rPr lang="en-US" sz="1200" dirty="0"/>
              <a:t>    Agent says "The problem is that the restaurant is situated in a </a:t>
            </a:r>
            <a:r>
              <a:rPr lang="en-US" sz="1200" dirty="0" err="1"/>
              <a:t>tourestic</a:t>
            </a:r>
            <a:r>
              <a:rPr lang="en-US" sz="1200" dirty="0"/>
              <a:t> zone</a:t>
            </a:r>
            <a:r>
              <a:rPr lang="en-US" sz="1200" dirty="0" smtClean="0"/>
              <a:t>..“</a:t>
            </a:r>
          </a:p>
          <a:p>
            <a:pPr marL="114300" indent="0">
              <a:buNone/>
            </a:pPr>
            <a:r>
              <a:rPr lang="en-US" sz="1200" dirty="0" smtClean="0"/>
              <a:t>…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247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b="1" dirty="0"/>
              <a:t>Travail en cours</a:t>
            </a:r>
            <a:endParaRPr lang="fr-FR" dirty="0"/>
          </a:p>
          <a:p>
            <a:pPr lvl="1"/>
            <a:r>
              <a:rPr lang="fr-FR" sz="2400" dirty="0"/>
              <a:t>insertion des variables sociales </a:t>
            </a:r>
          </a:p>
          <a:p>
            <a:pPr lvl="1"/>
            <a:r>
              <a:rPr lang="fr-FR" sz="2400" dirty="0"/>
              <a:t>Influence de la relation interpersonnelle sur  la stratégie du dialogue</a:t>
            </a:r>
          </a:p>
          <a:p>
            <a:pPr lvl="1"/>
            <a:r>
              <a:rPr lang="fr-FR" dirty="0"/>
              <a:t>Agent dominant et utilisateur soumis</a:t>
            </a:r>
          </a:p>
          <a:p>
            <a:pPr lvl="1"/>
            <a:r>
              <a:rPr lang="fr-FR" dirty="0"/>
              <a:t>Agent soumis.</a:t>
            </a:r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Représentation de dialogue  sur Disco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247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r>
              <a:rPr lang="fr-FR" sz="2800" b="1" dirty="0" smtClean="0">
                <a:solidFill>
                  <a:schemeClr val="bg2">
                    <a:lumMod val="25000"/>
                  </a:schemeClr>
                </a:solidFill>
              </a:rPr>
              <a:t>Résumé</a:t>
            </a:r>
          </a:p>
          <a:p>
            <a:pPr lvl="1"/>
            <a:r>
              <a:rPr lang="fr-FR" sz="2600" dirty="0" smtClean="0"/>
              <a:t>Problématiques</a:t>
            </a:r>
            <a:r>
              <a:rPr lang="fr-FR" sz="2800" dirty="0" smtClean="0"/>
              <a:t>: </a:t>
            </a:r>
          </a:p>
          <a:p>
            <a:pPr lvl="2"/>
            <a:r>
              <a:rPr lang="fr-FR" sz="2200" dirty="0" smtClean="0"/>
              <a:t> </a:t>
            </a:r>
            <a:r>
              <a:rPr lang="fr-FR" sz="2400" dirty="0" smtClean="0"/>
              <a:t>Impact de l’intelligence sociale dans la gestion du dialogue.</a:t>
            </a:r>
          </a:p>
          <a:p>
            <a:pPr lvl="2"/>
            <a:r>
              <a:rPr lang="fr-FR" sz="2400" dirty="0" smtClean="0"/>
              <a:t>La perception de l’utilisateur de cette intelligence.</a:t>
            </a:r>
          </a:p>
          <a:p>
            <a:pPr marL="342900" lvl="2">
              <a:buClr>
                <a:srgbClr val="629DD1"/>
              </a:buClr>
            </a:pPr>
            <a:r>
              <a:rPr lang="fr-FR" sz="2800" b="1" dirty="0">
                <a:solidFill>
                  <a:srgbClr val="ACCBF9">
                    <a:lumMod val="25000"/>
                  </a:srgbClr>
                </a:solidFill>
              </a:rPr>
              <a:t>Travaux </a:t>
            </a:r>
            <a:r>
              <a:rPr lang="fr-FR" sz="2800" b="1" dirty="0" smtClean="0">
                <a:solidFill>
                  <a:srgbClr val="ACCBF9">
                    <a:lumMod val="25000"/>
                  </a:srgbClr>
                </a:solidFill>
              </a:rPr>
              <a:t>réalisés</a:t>
            </a:r>
          </a:p>
          <a:p>
            <a:pPr marL="617220" lvl="3">
              <a:buClr>
                <a:srgbClr val="629DD1"/>
              </a:buClr>
            </a:pPr>
            <a:r>
              <a:rPr lang="fr-FR" sz="2400" dirty="0" smtClean="0"/>
              <a:t>Publications d’articles RJCIA </a:t>
            </a:r>
            <a:r>
              <a:rPr lang="fr-FR" sz="2000" dirty="0" smtClean="0"/>
              <a:t>(29/06/15), </a:t>
            </a:r>
            <a:r>
              <a:rPr lang="fr-FR" sz="2400" dirty="0" smtClean="0">
                <a:solidFill>
                  <a:prstClr val="black"/>
                </a:solidFill>
              </a:rPr>
              <a:t>AGI </a:t>
            </a:r>
            <a:r>
              <a:rPr lang="fr-FR" sz="2000" dirty="0" smtClean="0"/>
              <a:t>(23/07/15)</a:t>
            </a:r>
          </a:p>
          <a:p>
            <a:pPr marL="617220" lvl="3">
              <a:buClr>
                <a:srgbClr val="629DD1"/>
              </a:buClr>
            </a:pPr>
            <a:r>
              <a:rPr lang="fr-FR" sz="2400" dirty="0" smtClean="0"/>
              <a:t>Collecte et analyse de données pour le modèle</a:t>
            </a:r>
            <a:endParaRPr lang="fr-FR" sz="2800" dirty="0" smtClean="0"/>
          </a:p>
          <a:p>
            <a:pPr marL="342900" lvl="2">
              <a:buClr>
                <a:srgbClr val="629DD1"/>
              </a:buClr>
            </a:pPr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Travaux en cours</a:t>
            </a:r>
          </a:p>
          <a:p>
            <a:pPr marL="617220" lvl="3">
              <a:buClr>
                <a:srgbClr val="629DD1"/>
              </a:buClr>
            </a:pPr>
            <a:r>
              <a:rPr lang="fr-FR" sz="2400" dirty="0" smtClean="0"/>
              <a:t>Définition des variables sociales à étudier.</a:t>
            </a:r>
          </a:p>
          <a:p>
            <a:pPr marL="617220" lvl="3">
              <a:buClr>
                <a:srgbClr val="629DD1"/>
              </a:buClr>
            </a:pPr>
            <a:r>
              <a:rPr lang="fr-FR" sz="2400" dirty="0" smtClean="0"/>
              <a:t>Etat </a:t>
            </a:r>
            <a:r>
              <a:rPr lang="fr-FR" sz="2400" dirty="0"/>
              <a:t>de l’art </a:t>
            </a:r>
            <a:r>
              <a:rPr lang="fr-FR" sz="2400" dirty="0" smtClean="0"/>
              <a:t>sur l’intelligence artificielle pour les agents conversationnelles.</a:t>
            </a:r>
            <a:endParaRPr lang="fr-FR" sz="2400" dirty="0"/>
          </a:p>
          <a:p>
            <a:pPr marL="411480" lvl="1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18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Introduction aux systèmes de dialogues</a:t>
            </a:r>
          </a:p>
          <a:p>
            <a:r>
              <a:rPr lang="fr-FR" sz="2800" dirty="0" smtClean="0"/>
              <a:t>Problématique : Vers une intelligence sociale</a:t>
            </a:r>
          </a:p>
          <a:p>
            <a:r>
              <a:rPr lang="fr-FR" sz="2800" dirty="0" smtClean="0"/>
              <a:t>Travaux en cours</a:t>
            </a:r>
          </a:p>
          <a:p>
            <a:r>
              <a:rPr lang="fr-FR" sz="2800" dirty="0" smtClean="0"/>
              <a:t>Conclusion et perspectives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7960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Quelles sont les variables sociales les plus influentes pour le dialogue sociale textuelle ?</a:t>
            </a:r>
          </a:p>
          <a:p>
            <a:pPr marL="114300" indent="0">
              <a:buNone/>
            </a:pPr>
            <a:endParaRPr lang="fr-FR" sz="2800" dirty="0" smtClean="0"/>
          </a:p>
          <a:p>
            <a:r>
              <a:rPr lang="fr-FR" sz="2800" dirty="0" smtClean="0"/>
              <a:t>Comment les variables sociales affectent la structure du dialogue ? </a:t>
            </a:r>
          </a:p>
          <a:p>
            <a:pPr lvl="1"/>
            <a:r>
              <a:rPr lang="fr-FR" sz="2600" dirty="0" smtClean="0"/>
              <a:t>Exemples</a:t>
            </a:r>
          </a:p>
          <a:p>
            <a:pPr lvl="2"/>
            <a:r>
              <a:rPr lang="fr-FR" sz="2400" dirty="0" smtClean="0"/>
              <a:t>Quand est il faut changer de sujet de conversation ?</a:t>
            </a:r>
          </a:p>
          <a:p>
            <a:pPr lvl="2"/>
            <a:r>
              <a:rPr lang="fr-FR" sz="2400" dirty="0" smtClean="0"/>
              <a:t>Le tour de parole ?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208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Systèmes de dialogue SD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4" y="3933056"/>
            <a:ext cx="3201493" cy="2376264"/>
          </a:xfrm>
        </p:spPr>
      </p:pic>
      <p:sp>
        <p:nvSpPr>
          <p:cNvPr id="3" name="ZoneTexte 2"/>
          <p:cNvSpPr txBox="1"/>
          <p:nvPr/>
        </p:nvSpPr>
        <p:spPr>
          <a:xfrm>
            <a:off x="323528" y="1594843"/>
            <a:ext cx="8208912" cy="213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fr-FR" sz="2800" kern="0" dirty="0">
                <a:solidFill>
                  <a:srgbClr val="000000"/>
                </a:solidFill>
                <a:latin typeface="+mj-lt"/>
              </a:rPr>
              <a:t>Interaction :engage un dialogue avec l’humain.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fr-FR" sz="2800" kern="0" dirty="0">
                <a:solidFill>
                  <a:srgbClr val="000000"/>
                </a:solidFill>
                <a:latin typeface="+mj-lt"/>
              </a:rPr>
              <a:t>Différents types d’interaction (Texte, discours, vision...).</a:t>
            </a:r>
          </a:p>
          <a:p>
            <a:endParaRPr lang="fr-FR" sz="2800" b="1" dirty="0" smtClean="0">
              <a:latin typeface="+mj-lt"/>
            </a:endParaRPr>
          </a:p>
          <a:p>
            <a:r>
              <a:rPr lang="fr-FR" sz="3200" b="1" dirty="0" smtClean="0">
                <a:latin typeface="+mj-lt"/>
              </a:rPr>
              <a:t>Problématiques </a:t>
            </a:r>
            <a:r>
              <a:rPr lang="fr-FR" sz="3200" b="1" dirty="0">
                <a:latin typeface="+mj-lt"/>
              </a:rPr>
              <a:t>liées </a:t>
            </a:r>
            <a:r>
              <a:rPr lang="fr-FR" sz="3200" b="1" dirty="0" smtClean="0">
                <a:latin typeface="+mj-lt"/>
              </a:rPr>
              <a:t>à </a:t>
            </a:r>
            <a:r>
              <a:rPr lang="fr-FR" sz="3200" b="1" dirty="0">
                <a:latin typeface="+mj-lt"/>
              </a:rPr>
              <a:t>la modélisation des </a:t>
            </a:r>
            <a:r>
              <a:rPr lang="fr-FR" sz="3200" b="1" dirty="0" err="1" smtClean="0">
                <a:latin typeface="+mj-lt"/>
              </a:rPr>
              <a:t>SDs</a:t>
            </a:r>
            <a:endParaRPr lang="fr-FR" sz="3200" b="1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 flipH="1">
            <a:off x="539549" y="3771734"/>
            <a:ext cx="4536505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fr-FR" sz="2800" kern="0" dirty="0">
                <a:solidFill>
                  <a:srgbClr val="000000"/>
                </a:solidFill>
                <a:latin typeface="+mj-lt"/>
              </a:rPr>
              <a:t>Sélection du contenu.</a:t>
            </a:r>
          </a:p>
          <a:p>
            <a:pPr marL="692150" lvl="1" indent="-347663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fr-FR" sz="2400" kern="0" dirty="0">
                <a:solidFill>
                  <a:srgbClr val="000000"/>
                </a:solidFill>
                <a:latin typeface="+mj-lt"/>
              </a:rPr>
              <a:t>Quoi dire et quand.</a:t>
            </a:r>
          </a:p>
          <a:p>
            <a:pPr marL="692150" lvl="1" indent="-347663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fr-FR" sz="2400" kern="0" dirty="0">
                <a:solidFill>
                  <a:srgbClr val="000000"/>
                </a:solidFill>
                <a:latin typeface="+mj-lt"/>
              </a:rPr>
              <a:t>Type d’interaction</a:t>
            </a:r>
            <a:r>
              <a:rPr lang="fr-FR" sz="2400" kern="0" dirty="0" smtClean="0">
                <a:solidFill>
                  <a:srgbClr val="000000"/>
                </a:solidFill>
                <a:latin typeface="+mj-lt"/>
              </a:rPr>
              <a:t>.</a:t>
            </a:r>
            <a:endParaRPr lang="fr-FR" sz="2400" dirty="0" smtClean="0">
              <a:latin typeface="+mj-lt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fr-FR" sz="2800" kern="0" dirty="0">
                <a:solidFill>
                  <a:srgbClr val="000000"/>
                </a:solidFill>
                <a:latin typeface="+mj-lt"/>
              </a:rPr>
              <a:t>Contrôle du dialogue.</a:t>
            </a:r>
          </a:p>
          <a:p>
            <a:pPr marL="692150" lvl="1" indent="-347663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fr-FR" sz="2400" kern="0" dirty="0">
                <a:solidFill>
                  <a:srgbClr val="000000"/>
                </a:solidFill>
                <a:latin typeface="+mj-lt"/>
              </a:rPr>
              <a:t>Planification du dialogue.</a:t>
            </a:r>
          </a:p>
          <a:p>
            <a:pPr marL="692150" lvl="1" indent="-347663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fr-FR" sz="2400" kern="0" dirty="0" smtClean="0">
                <a:solidFill>
                  <a:srgbClr val="000000"/>
                </a:solidFill>
                <a:latin typeface="+mj-lt"/>
              </a:rPr>
              <a:t>Réparation d’erreurs.</a:t>
            </a:r>
            <a:endParaRPr lang="fr-FR" sz="2400" kern="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83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36904" cy="1143000"/>
          </a:xfrm>
        </p:spPr>
        <p:txBody>
          <a:bodyPr/>
          <a:lstStyle/>
          <a:p>
            <a:pPr algn="ctr"/>
            <a:r>
              <a:rPr lang="fr-FR" dirty="0" smtClean="0"/>
              <a:t>Pourquoi le dialogue est il intéressant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2060848"/>
            <a:ext cx="7920880" cy="4323928"/>
          </a:xfrm>
        </p:spPr>
        <p:txBody>
          <a:bodyPr>
            <a:normAutofit/>
          </a:bodyPr>
          <a:lstStyle/>
          <a:p>
            <a:pPr indent="-342900" algn="just" fontAlgn="base">
              <a:lnSpc>
                <a:spcPct val="150000"/>
              </a:lnSpc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fr-FR" sz="2800" b="1" kern="0" dirty="0">
                <a:solidFill>
                  <a:srgbClr val="000000"/>
                </a:solidFill>
                <a:latin typeface="+mj-lt"/>
              </a:rPr>
              <a:t>Aspect fondamental du comportement </a:t>
            </a:r>
            <a:r>
              <a:rPr lang="fr-FR" sz="2800" b="1" kern="0" dirty="0" smtClean="0">
                <a:solidFill>
                  <a:srgbClr val="000000"/>
                </a:solidFill>
                <a:latin typeface="+mj-lt"/>
              </a:rPr>
              <a:t>humain</a:t>
            </a:r>
            <a:endParaRPr lang="fr-FR" sz="2800" b="1" kern="0" dirty="0">
              <a:solidFill>
                <a:srgbClr val="000000"/>
              </a:solidFill>
              <a:latin typeface="+mj-lt"/>
            </a:endParaRPr>
          </a:p>
          <a:p>
            <a:pPr marL="692150" lvl="1" indent="-347663" algn="just" fontAlgn="base">
              <a:lnSpc>
                <a:spcPct val="150000"/>
              </a:lnSpc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fr-FR" sz="2600" kern="0" dirty="0">
                <a:solidFill>
                  <a:srgbClr val="000000"/>
                </a:solidFill>
                <a:latin typeface="+mj-lt"/>
              </a:rPr>
              <a:t>Modéliser les compétence conversationnelles</a:t>
            </a:r>
          </a:p>
          <a:p>
            <a:pPr marL="692150" lvl="1" indent="-347663" algn="just" fontAlgn="base">
              <a:lnSpc>
                <a:spcPct val="80000"/>
              </a:lnSpc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fr-FR" sz="2600" kern="0" dirty="0">
                <a:solidFill>
                  <a:srgbClr val="000000"/>
                </a:solidFill>
                <a:latin typeface="+mj-lt"/>
              </a:rPr>
              <a:t>Simuler le comportement conversationnel </a:t>
            </a:r>
            <a:r>
              <a:rPr lang="fr-FR" sz="2600" kern="0" dirty="0" smtClean="0">
                <a:solidFill>
                  <a:srgbClr val="000000"/>
                </a:solidFill>
                <a:latin typeface="+mj-lt"/>
              </a:rPr>
              <a:t>humain</a:t>
            </a:r>
            <a:endParaRPr lang="fr-FR" sz="2600" dirty="0"/>
          </a:p>
          <a:p>
            <a:pPr marL="342900" lvl="1" indent="-342900" algn="just" fontAlgn="base">
              <a:lnSpc>
                <a:spcPct val="150000"/>
              </a:lnSpc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fr-FR" sz="2800" b="1" kern="0" dirty="0">
                <a:solidFill>
                  <a:srgbClr val="000000"/>
                </a:solidFill>
                <a:latin typeface="+mj-lt"/>
              </a:rPr>
              <a:t>Interagir avec les agents </a:t>
            </a:r>
          </a:p>
          <a:p>
            <a:pPr marL="692150" lvl="1" indent="-347663" algn="just" fontAlgn="base">
              <a:lnSpc>
                <a:spcPct val="150000"/>
              </a:lnSpc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fr-FR" sz="2600" kern="0" dirty="0">
                <a:solidFill>
                  <a:srgbClr val="000000"/>
                </a:solidFill>
                <a:latin typeface="+mj-lt"/>
              </a:rPr>
              <a:t>Collaboration entre l’humain et les </a:t>
            </a:r>
            <a:r>
              <a:rPr lang="fr-FR" sz="2600" kern="0" dirty="0" smtClean="0">
                <a:solidFill>
                  <a:srgbClr val="000000"/>
                </a:solidFill>
                <a:latin typeface="+mj-lt"/>
              </a:rPr>
              <a:t>agents artificiels.</a:t>
            </a:r>
            <a:endParaRPr lang="fr-FR" sz="2600" kern="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37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des systèmes de dialogue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606933"/>
            <a:ext cx="7668852" cy="2470139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80000"/>
              </a:lnSpc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lang="fr-FR" sz="3200" b="1" kern="0" dirty="0">
                <a:solidFill>
                  <a:srgbClr val="000000"/>
                </a:solidFill>
                <a:latin typeface="+mj-lt"/>
              </a:rPr>
              <a:t>Orienté tâches</a:t>
            </a:r>
          </a:p>
          <a:p>
            <a:pPr indent="-342900" fontAlgn="base">
              <a:lnSpc>
                <a:spcPct val="90000"/>
              </a:lnSpc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fr-FR" sz="2800" kern="0" dirty="0">
                <a:solidFill>
                  <a:srgbClr val="000000"/>
                </a:solidFill>
                <a:latin typeface="+mj-lt"/>
              </a:rPr>
              <a:t>Centré sur la réalisation des tâches.</a:t>
            </a:r>
          </a:p>
          <a:p>
            <a:pPr indent="-342900" fontAlgn="base">
              <a:lnSpc>
                <a:spcPct val="90000"/>
              </a:lnSpc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fr-FR" sz="2800" kern="0" dirty="0">
                <a:solidFill>
                  <a:srgbClr val="000000"/>
                </a:solidFill>
                <a:latin typeface="+mj-lt"/>
              </a:rPr>
              <a:t>Assister l’utilisateur pour effectuer une tâche complexe.</a:t>
            </a:r>
          </a:p>
          <a:p>
            <a:pPr indent="-342900" fontAlgn="base">
              <a:lnSpc>
                <a:spcPct val="90000"/>
              </a:lnSpc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fr-FR" sz="2800" kern="0" dirty="0">
                <a:solidFill>
                  <a:srgbClr val="000000"/>
                </a:solidFill>
                <a:latin typeface="+mj-lt"/>
              </a:rPr>
              <a:t>Résoudre un problème.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16" y="3645024"/>
            <a:ext cx="2844316" cy="242426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67544" y="4016291"/>
            <a:ext cx="5112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400" b="1" dirty="0" smtClean="0"/>
              <a:t>Exemples</a:t>
            </a:r>
            <a:r>
              <a:rPr lang="fr-FR" sz="2400" dirty="0" smtClean="0"/>
              <a:t>: </a:t>
            </a:r>
          </a:p>
          <a:p>
            <a:pPr lvl="1"/>
            <a:r>
              <a:rPr lang="fr-FR" sz="2400" dirty="0"/>
              <a:t>	</a:t>
            </a:r>
            <a:r>
              <a:rPr lang="fr-FR" sz="2400" dirty="0" smtClean="0"/>
              <a:t>Disco</a:t>
            </a:r>
            <a:r>
              <a:rPr lang="fr-FR" sz="2200" b="1" dirty="0" smtClean="0"/>
              <a:t> </a:t>
            </a:r>
            <a:r>
              <a:rPr lang="en-US" sz="2200" dirty="0" smtClean="0"/>
              <a:t>(Rich, C. 2009). </a:t>
            </a:r>
            <a:endParaRPr lang="fr-FR" sz="2200" b="1" dirty="0" smtClean="0"/>
          </a:p>
          <a:p>
            <a:pPr lvl="2"/>
            <a:r>
              <a:rPr lang="fr-FR" sz="2400" dirty="0" smtClean="0"/>
              <a:t>TRAINS </a:t>
            </a:r>
            <a:r>
              <a:rPr lang="fr-FR" sz="2200" dirty="0"/>
              <a:t>(Allen et al., 1995</a:t>
            </a:r>
            <a:r>
              <a:rPr lang="fr-FR" sz="2200" dirty="0" smtClean="0"/>
              <a:t>).</a:t>
            </a:r>
            <a:endParaRPr lang="fr-FR" sz="22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758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des systèmes de dialogue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606933"/>
            <a:ext cx="7632848" cy="4800600"/>
          </a:xfrm>
        </p:spPr>
        <p:txBody>
          <a:bodyPr>
            <a:normAutofit/>
          </a:bodyPr>
          <a:lstStyle/>
          <a:p>
            <a:pPr indent="-342900" fontAlgn="base">
              <a:lnSpc>
                <a:spcPct val="80000"/>
              </a:lnSpc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fr-FR" sz="3200" b="1" kern="0" dirty="0">
                <a:solidFill>
                  <a:srgbClr val="000000"/>
                </a:solidFill>
                <a:latin typeface="+mj-lt"/>
              </a:rPr>
              <a:t>Non-orienté tâches dit social</a:t>
            </a:r>
          </a:p>
          <a:p>
            <a:pPr marL="342900" lvl="1" indent="-342900" fontAlgn="base">
              <a:lnSpc>
                <a:spcPct val="80000"/>
              </a:lnSpc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fr-FR" sz="3200" kern="0" dirty="0">
                <a:solidFill>
                  <a:srgbClr val="000000"/>
                </a:solidFill>
                <a:latin typeface="+mj-lt"/>
              </a:rPr>
              <a:t>Structure dynamique. </a:t>
            </a:r>
          </a:p>
          <a:p>
            <a:pPr marL="342900" lvl="1" indent="-342900" fontAlgn="base">
              <a:lnSpc>
                <a:spcPct val="80000"/>
              </a:lnSpc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fr-FR" sz="3200" kern="0" dirty="0">
                <a:solidFill>
                  <a:srgbClr val="000000"/>
                </a:solidFill>
                <a:latin typeface="+mj-lt"/>
              </a:rPr>
              <a:t>Notion de but interpersonnel ou social.</a:t>
            </a:r>
          </a:p>
          <a:p>
            <a:pPr marL="692150" lvl="1" indent="-347663" fontAlgn="base">
              <a:lnSpc>
                <a:spcPct val="80000"/>
              </a:lnSpc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fr-FR" sz="2800" kern="0" dirty="0">
                <a:solidFill>
                  <a:srgbClr val="000000"/>
                </a:solidFill>
                <a:latin typeface="+mj-lt"/>
              </a:rPr>
              <a:t>Buts communicatifs </a:t>
            </a:r>
          </a:p>
          <a:p>
            <a:pPr lvl="2"/>
            <a:r>
              <a:rPr lang="fr-FR" sz="2400" dirty="0" smtClean="0"/>
              <a:t>Ex: </a:t>
            </a:r>
            <a:r>
              <a:rPr lang="fr-FR" sz="2400" dirty="0"/>
              <a:t>Diner </a:t>
            </a:r>
            <a:r>
              <a:rPr lang="fr-FR" sz="2400" dirty="0" smtClean="0"/>
              <a:t>ensemble.</a:t>
            </a:r>
          </a:p>
          <a:p>
            <a:pPr marL="692150" lvl="1" indent="-347663" fontAlgn="base">
              <a:lnSpc>
                <a:spcPct val="80000"/>
              </a:lnSpc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fr-FR" sz="2800" kern="0" dirty="0">
                <a:solidFill>
                  <a:srgbClr val="000000"/>
                </a:solidFill>
                <a:latin typeface="+mj-lt"/>
              </a:rPr>
              <a:t>Buts internes</a:t>
            </a:r>
          </a:p>
          <a:p>
            <a:pPr lvl="3"/>
            <a:r>
              <a:rPr lang="fr-FR" sz="2400" dirty="0" smtClean="0"/>
              <a:t>Ex: plaire à l’autre</a:t>
            </a:r>
          </a:p>
          <a:p>
            <a:pPr marL="687387" lvl="1" indent="-342900" fontAlgn="base">
              <a:lnSpc>
                <a:spcPct val="80000"/>
              </a:lnSpc>
              <a:spcAft>
                <a:spcPct val="0"/>
              </a:spcAft>
              <a:buClr>
                <a:srgbClr val="669999"/>
              </a:buClr>
              <a:buSzPct val="70000"/>
            </a:pPr>
            <a:r>
              <a:rPr lang="fr-FR" sz="2400" b="1" dirty="0"/>
              <a:t>Exemples</a:t>
            </a:r>
            <a:r>
              <a:rPr lang="fr-FR" sz="2400" dirty="0"/>
              <a:t>: </a:t>
            </a:r>
            <a:endParaRPr lang="fr-FR" sz="2400" kern="0" dirty="0" smtClean="0">
              <a:solidFill>
                <a:srgbClr val="000000"/>
              </a:solidFill>
              <a:latin typeface="+mj-lt"/>
            </a:endParaRPr>
          </a:p>
          <a:p>
            <a:pPr marL="344487" lvl="1" indent="0" fontAlgn="base">
              <a:lnSpc>
                <a:spcPct val="80000"/>
              </a:lnSpc>
              <a:spcAft>
                <a:spcPct val="0"/>
              </a:spcAft>
              <a:buClr>
                <a:srgbClr val="669999"/>
              </a:buClr>
              <a:buSzPct val="70000"/>
              <a:buNone/>
            </a:pPr>
            <a:r>
              <a:rPr lang="fr-FR" sz="2400" kern="0" dirty="0" smtClean="0">
                <a:solidFill>
                  <a:srgbClr val="000000"/>
                </a:solidFill>
                <a:latin typeface="+mj-lt"/>
              </a:rPr>
              <a:t>	REA </a:t>
            </a:r>
            <a:r>
              <a:rPr lang="fr-FR" sz="22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fr-FR" sz="2200" kern="0" dirty="0" err="1">
                <a:solidFill>
                  <a:srgbClr val="000000"/>
                </a:solidFill>
                <a:latin typeface="+mj-lt"/>
              </a:rPr>
              <a:t>Bickmore</a:t>
            </a:r>
            <a:r>
              <a:rPr lang="fr-FR" sz="2200" kern="0" dirty="0">
                <a:solidFill>
                  <a:srgbClr val="000000"/>
                </a:solidFill>
                <a:latin typeface="+mj-lt"/>
              </a:rPr>
              <a:t>, 2005).</a:t>
            </a:r>
          </a:p>
          <a:p>
            <a:pPr marL="344487" lvl="1" indent="0" fontAlgn="base">
              <a:lnSpc>
                <a:spcPct val="80000"/>
              </a:lnSpc>
              <a:spcAft>
                <a:spcPct val="0"/>
              </a:spcAft>
              <a:buClr>
                <a:srgbClr val="669999"/>
              </a:buClr>
              <a:buSzPct val="70000"/>
              <a:buNone/>
            </a:pPr>
            <a:r>
              <a:rPr lang="fr-FR" sz="2400" kern="0" dirty="0" smtClean="0">
                <a:solidFill>
                  <a:srgbClr val="000000"/>
                </a:solidFill>
                <a:latin typeface="+mj-lt"/>
              </a:rPr>
              <a:t>	JAMES </a:t>
            </a:r>
            <a:r>
              <a:rPr lang="fr-FR" sz="2400" kern="0" dirty="0">
                <a:solidFill>
                  <a:srgbClr val="000000"/>
                </a:solidFill>
                <a:latin typeface="+mj-lt"/>
              </a:rPr>
              <a:t>robot </a:t>
            </a:r>
            <a:r>
              <a:rPr lang="fr-FR" sz="2800" kern="0" dirty="0" err="1">
                <a:solidFill>
                  <a:srgbClr val="000000"/>
                </a:solidFill>
                <a:latin typeface="+mj-lt"/>
              </a:rPr>
              <a:t>bartender</a:t>
            </a:r>
            <a:r>
              <a:rPr lang="fr-FR" sz="2400" kern="0" dirty="0">
                <a:solidFill>
                  <a:srgbClr val="000000"/>
                </a:solidFill>
                <a:latin typeface="+mj-lt"/>
              </a:rPr>
              <a:t> </a:t>
            </a:r>
            <a:endParaRPr lang="fr-FR" sz="2400" kern="0" dirty="0" smtClean="0">
              <a:solidFill>
                <a:srgbClr val="000000"/>
              </a:solidFill>
              <a:latin typeface="+mj-lt"/>
            </a:endParaRPr>
          </a:p>
          <a:p>
            <a:pPr marL="710247" lvl="2" indent="0" fontAlgn="base">
              <a:lnSpc>
                <a:spcPct val="80000"/>
              </a:lnSpc>
              <a:spcAft>
                <a:spcPct val="0"/>
              </a:spcAft>
              <a:buClr>
                <a:srgbClr val="669999"/>
              </a:buClr>
              <a:buSzPct val="70000"/>
              <a:buNone/>
            </a:pPr>
            <a:r>
              <a:rPr lang="fr-FR" sz="2200" kern="0" dirty="0" smtClean="0">
                <a:solidFill>
                  <a:srgbClr val="000000"/>
                </a:solidFill>
                <a:latin typeface="+mj-lt"/>
              </a:rPr>
              <a:t>		(</a:t>
            </a:r>
            <a:r>
              <a:rPr lang="fr-FR" sz="2200" kern="0" dirty="0">
                <a:solidFill>
                  <a:srgbClr val="000000"/>
                </a:solidFill>
                <a:latin typeface="+mj-lt"/>
              </a:rPr>
              <a:t>Foster &amp; al 2012</a:t>
            </a:r>
            <a:r>
              <a:rPr lang="fr-FR" sz="2200" dirty="0" smtClean="0"/>
              <a:t>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005064"/>
            <a:ext cx="329976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Problématique : Vers une intelligence sociale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00200"/>
            <a:ext cx="7992888" cy="480060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Manque de compétences sociales.</a:t>
            </a:r>
          </a:p>
          <a:p>
            <a:pPr lvl="1"/>
            <a:r>
              <a:rPr lang="fr-FR" sz="2800" dirty="0" smtClean="0"/>
              <a:t>Evolution de l’agent dans les environnements complexes (</a:t>
            </a:r>
            <a:r>
              <a:rPr lang="fr-FR" sz="2800" dirty="0" err="1" smtClean="0"/>
              <a:t>ref</a:t>
            </a:r>
            <a:r>
              <a:rPr lang="fr-FR" sz="2800" dirty="0" smtClean="0"/>
              <a:t>)</a:t>
            </a:r>
          </a:p>
          <a:p>
            <a:r>
              <a:rPr lang="fr-FR" sz="3200" b="1" dirty="0" smtClean="0"/>
              <a:t>Intérêts de l’intelligence sociale</a:t>
            </a:r>
          </a:p>
          <a:p>
            <a:pPr lvl="1"/>
            <a:r>
              <a:rPr lang="fr-FR" sz="2800" dirty="0" smtClean="0"/>
              <a:t>Augmenter la crédibilité de l’agent</a:t>
            </a:r>
            <a:r>
              <a:rPr lang="fr-FR" dirty="0" smtClean="0"/>
              <a:t>. (</a:t>
            </a:r>
            <a:r>
              <a:rPr lang="fr-FR" sz="2200" dirty="0" smtClean="0"/>
              <a:t>De </a:t>
            </a:r>
            <a:r>
              <a:rPr lang="fr-FR" sz="2200" dirty="0"/>
              <a:t>Ruyter, </a:t>
            </a:r>
            <a:r>
              <a:rPr lang="fr-FR" sz="2200" dirty="0" smtClean="0"/>
              <a:t>B &amp; al, 2005)</a:t>
            </a:r>
          </a:p>
          <a:p>
            <a:pPr lvl="1"/>
            <a:r>
              <a:rPr lang="fr-FR" sz="2800" dirty="0" smtClean="0"/>
              <a:t>Acceptation de l’agent par l’utilisateur (humain) (</a:t>
            </a:r>
          </a:p>
          <a:p>
            <a:pPr lvl="1"/>
            <a:r>
              <a:rPr lang="fr-FR" sz="2800" dirty="0" smtClean="0"/>
              <a:t>Assurer  la durabilité de  la relation avec l’utilisateur. </a:t>
            </a:r>
            <a:r>
              <a:rPr lang="fr-FR" sz="2200" dirty="0" smtClean="0"/>
              <a:t>(</a:t>
            </a:r>
            <a:r>
              <a:rPr lang="fr-FR" sz="2200" dirty="0" err="1" smtClean="0"/>
              <a:t>Bickmore</a:t>
            </a:r>
            <a:r>
              <a:rPr lang="fr-FR" sz="2200" dirty="0" smtClean="0"/>
              <a:t>, 2005).</a:t>
            </a:r>
          </a:p>
          <a:p>
            <a:pPr lvl="1"/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1881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Travaux connexes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628800"/>
            <a:ext cx="7620000" cy="4464496"/>
          </a:xfrm>
        </p:spPr>
        <p:txBody>
          <a:bodyPr>
            <a:normAutofit lnSpcReduction="10000"/>
          </a:bodyPr>
          <a:lstStyle/>
          <a:p>
            <a:r>
              <a:rPr lang="fr-FR" sz="2800" b="1" dirty="0" smtClean="0"/>
              <a:t>Relation de confiance </a:t>
            </a:r>
            <a:endParaRPr lang="fr-FR" sz="2800" b="1" dirty="0" smtClean="0"/>
          </a:p>
          <a:p>
            <a:pPr marL="411480" lvl="1" indent="0">
              <a:buNone/>
            </a:pPr>
            <a:r>
              <a:rPr lang="en-US" sz="1800" dirty="0" err="1"/>
              <a:t>Bickmore</a:t>
            </a:r>
            <a:r>
              <a:rPr lang="en-US" sz="1800" dirty="0"/>
              <a:t>, Timothy W., and Rosalind W. Picard. "Establishing and maintaining long-term human-computer relationships." </a:t>
            </a:r>
            <a:r>
              <a:rPr lang="en-US" sz="1800" dirty="0" smtClean="0"/>
              <a:t>(2005)</a:t>
            </a:r>
            <a:endParaRPr lang="fr-FR" sz="1800" dirty="0" smtClean="0"/>
          </a:p>
          <a:p>
            <a:r>
              <a:rPr lang="fr-FR" sz="2800" b="1" dirty="0" smtClean="0"/>
              <a:t>Flatterie </a:t>
            </a:r>
          </a:p>
          <a:p>
            <a:pPr marL="411480" lvl="1" indent="0">
              <a:buNone/>
            </a:pPr>
            <a:r>
              <a:rPr lang="en-US" sz="1800" dirty="0"/>
              <a:t>The Media Equation: how </a:t>
            </a:r>
            <a:r>
              <a:rPr lang="en-US" sz="1800" dirty="0"/>
              <a:t>people treat </a:t>
            </a:r>
            <a:r>
              <a:rPr lang="en-US" sz="1800" dirty="0"/>
              <a:t>computers, televisions and new media like real people </a:t>
            </a:r>
            <a:r>
              <a:rPr lang="en-US" sz="1800" dirty="0"/>
              <a:t>and </a:t>
            </a:r>
            <a:r>
              <a:rPr lang="fr-FR" sz="1800" dirty="0"/>
              <a:t>places (1996)</a:t>
            </a:r>
          </a:p>
          <a:p>
            <a:r>
              <a:rPr lang="fr-FR" sz="2800" b="1" dirty="0"/>
              <a:t>stratégie de la réciprocité </a:t>
            </a:r>
            <a:endParaRPr lang="fr-FR" sz="2800" b="1" dirty="0"/>
          </a:p>
          <a:p>
            <a:pPr marL="411480" lvl="1" indent="0">
              <a:buNone/>
            </a:pPr>
            <a:r>
              <a:rPr lang="fr-FR" sz="1800" dirty="0" err="1"/>
              <a:t>Intimate</a:t>
            </a:r>
            <a:r>
              <a:rPr lang="fr-FR" sz="1800" dirty="0"/>
              <a:t> self-</a:t>
            </a:r>
            <a:r>
              <a:rPr lang="fr-FR" sz="1800" dirty="0" err="1"/>
              <a:t>disclosure</a:t>
            </a:r>
            <a:r>
              <a:rPr lang="fr-FR" sz="1800" dirty="0"/>
              <a:t> </a:t>
            </a:r>
            <a:r>
              <a:rPr lang="fr-FR" sz="1800" dirty="0" err="1"/>
              <a:t>exhanges</a:t>
            </a:r>
            <a:r>
              <a:rPr lang="fr-FR" sz="1800" dirty="0"/>
              <a:t>: </a:t>
            </a:r>
            <a:r>
              <a:rPr lang="fr-FR" sz="1800" dirty="0" err="1" smtClean="0"/>
              <a:t>Using</a:t>
            </a:r>
            <a:r>
              <a:rPr lang="fr-FR" sz="1800" dirty="0" smtClean="0"/>
              <a:t> </a:t>
            </a:r>
            <a:r>
              <a:rPr lang="en-US" sz="1800" dirty="0" smtClean="0"/>
              <a:t>computers </a:t>
            </a:r>
            <a:r>
              <a:rPr lang="en-US" sz="1800" dirty="0"/>
              <a:t>to build reciprocal relationships with consumers</a:t>
            </a:r>
            <a:r>
              <a:rPr lang="en-US" sz="1800" dirty="0" smtClean="0"/>
              <a:t>.(1998)</a:t>
            </a:r>
            <a:endParaRPr lang="fr-FR" sz="1800" dirty="0" smtClean="0"/>
          </a:p>
          <a:p>
            <a:r>
              <a:rPr lang="fr-FR" sz="2800" b="1" dirty="0" smtClean="0"/>
              <a:t>Aspect de personnalité </a:t>
            </a:r>
          </a:p>
          <a:p>
            <a:pPr marL="411480" lvl="1" indent="0">
              <a:buNone/>
            </a:pPr>
            <a:r>
              <a:rPr lang="en-US" sz="1800" dirty="0"/>
              <a:t>Lee, Kwan Min, et al. "Can robots manifest personality?: An empirical test of personality recognition, social responses, and social presence in human–robot interaction." </a:t>
            </a:r>
            <a:r>
              <a:rPr lang="en-US" sz="1800" dirty="0" smtClean="0"/>
              <a:t>(</a:t>
            </a:r>
            <a:r>
              <a:rPr lang="en-US" sz="1800" dirty="0"/>
              <a:t>2006)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866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Motivations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844824"/>
            <a:ext cx="7620000" cy="48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/>
              <a:t>Etudier l’impact de l’intelligence sociale </a:t>
            </a:r>
            <a:r>
              <a:rPr lang="fr-FR" sz="2800" dirty="0"/>
              <a:t>a</a:t>
            </a:r>
            <a:r>
              <a:rPr lang="fr-FR" sz="2800" dirty="0" smtClean="0"/>
              <a:t>rtificielle sur les stratégies de gestion du  dialogue.</a:t>
            </a:r>
          </a:p>
          <a:p>
            <a:pPr marL="114300" indent="0">
              <a:buNone/>
            </a:pPr>
            <a:r>
              <a:rPr lang="fr-FR" sz="2800" dirty="0" smtClean="0"/>
              <a:t>	exemple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/>
              <a:t>Est-ce  </a:t>
            </a:r>
            <a:r>
              <a:rPr lang="fr-FR" sz="2800" dirty="0" smtClean="0"/>
              <a:t>que </a:t>
            </a:r>
            <a:r>
              <a:rPr lang="fr-FR" sz="2800" dirty="0" smtClean="0"/>
              <a:t>l’intelligence </a:t>
            </a:r>
            <a:r>
              <a:rPr lang="fr-FR" sz="2800" dirty="0" smtClean="0"/>
              <a:t>sociale sera perçue par l’utilisateur </a:t>
            </a:r>
            <a:r>
              <a:rPr lang="fr-FR" sz="2800" dirty="0" smtClean="0"/>
              <a:t>? Si oui comment ?</a:t>
            </a:r>
            <a:endParaRPr lang="fr-FR" sz="2800" dirty="0" smtClean="0"/>
          </a:p>
          <a:p>
            <a:pPr marL="114300" indent="0">
              <a:buNone/>
            </a:pP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31660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5703</TotalTime>
  <Words>1006</Words>
  <Application>Microsoft Office PowerPoint</Application>
  <PresentationFormat>Affichage à l'écran (4:3)</PresentationFormat>
  <Paragraphs>173</Paragraphs>
  <Slides>20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Contiguïté</vt:lpstr>
      <vt:lpstr>La gestion opportuniste du dialogue social</vt:lpstr>
      <vt:lpstr>Plan</vt:lpstr>
      <vt:lpstr>Systèmes de dialogue SD</vt:lpstr>
      <vt:lpstr>Pourquoi le dialogue est il intéressant ?</vt:lpstr>
      <vt:lpstr>Types des systèmes de dialogue</vt:lpstr>
      <vt:lpstr>Types des systèmes de dialogue</vt:lpstr>
      <vt:lpstr>Problématique : Vers une intelligence sociale</vt:lpstr>
      <vt:lpstr>Travaux connexes</vt:lpstr>
      <vt:lpstr>Motivations</vt:lpstr>
      <vt:lpstr>Plan de la thèse </vt:lpstr>
      <vt:lpstr>Collecte de corpus</vt:lpstr>
      <vt:lpstr>Structure linguistique</vt:lpstr>
      <vt:lpstr>Structure Intentionnelle et attentions</vt:lpstr>
      <vt:lpstr>Structure Intentionnelle et attentions</vt:lpstr>
      <vt:lpstr>Définition des variables sociales</vt:lpstr>
      <vt:lpstr>Représentation de dialogue  sur Disco</vt:lpstr>
      <vt:lpstr>Représentation de dialogue  sur Disco</vt:lpstr>
      <vt:lpstr>Représentation de dialogue  sur Disco</vt:lpstr>
      <vt:lpstr>Conclusion 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gestion opportuniste du dialogue</dc:title>
  <dc:creator>Lydia</dc:creator>
  <cp:lastModifiedBy>Lydia</cp:lastModifiedBy>
  <cp:revision>128</cp:revision>
  <dcterms:created xsi:type="dcterms:W3CDTF">2015-05-09T08:14:52Z</dcterms:created>
  <dcterms:modified xsi:type="dcterms:W3CDTF">2015-05-19T06:56:18Z</dcterms:modified>
</cp:coreProperties>
</file>