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6" r:id="rId2"/>
    <p:sldId id="310" r:id="rId3"/>
    <p:sldId id="316" r:id="rId4"/>
    <p:sldId id="289" r:id="rId5"/>
    <p:sldId id="319" r:id="rId6"/>
    <p:sldId id="261" r:id="rId7"/>
    <p:sldId id="267" r:id="rId8"/>
    <p:sldId id="270" r:id="rId9"/>
    <p:sldId id="328" r:id="rId10"/>
    <p:sldId id="303" r:id="rId11"/>
    <p:sldId id="313" r:id="rId12"/>
    <p:sldId id="314" r:id="rId13"/>
    <p:sldId id="329" r:id="rId14"/>
    <p:sldId id="302" r:id="rId15"/>
    <p:sldId id="274" r:id="rId16"/>
    <p:sldId id="322" r:id="rId17"/>
    <p:sldId id="323" r:id="rId18"/>
    <p:sldId id="324" r:id="rId19"/>
    <p:sldId id="277" r:id="rId20"/>
    <p:sldId id="299" r:id="rId21"/>
    <p:sldId id="327" r:id="rId22"/>
    <p:sldId id="297" r:id="rId23"/>
    <p:sldId id="298" r:id="rId24"/>
    <p:sldId id="330" r:id="rId25"/>
    <p:sldId id="283" r:id="rId26"/>
    <p:sldId id="272" r:id="rId27"/>
    <p:sldId id="331" r:id="rId28"/>
    <p:sldId id="286" r:id="rId29"/>
    <p:sldId id="300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A95A"/>
    <a:srgbClr val="006600"/>
    <a:srgbClr val="0C502B"/>
    <a:srgbClr val="106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5" autoAdjust="0"/>
  </p:normalViewPr>
  <p:slideViewPr>
    <p:cSldViewPr>
      <p:cViewPr>
        <p:scale>
          <a:sx n="60" d="100"/>
          <a:sy n="60" d="100"/>
        </p:scale>
        <p:origin x="145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2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15D1E-F8CA-4023-9949-2D4C6A51095A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EE35D-106A-4573-A36A-3B01A1873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16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b="1" dirty="0"/>
              <a:t>talk</a:t>
            </a:r>
            <a:r>
              <a:rPr lang="fr-FR" baseline="0" dirty="0"/>
              <a:t> </a:t>
            </a:r>
            <a:r>
              <a:rPr lang="fr-FR" baseline="0" dirty="0" err="1"/>
              <a:t>is</a:t>
            </a:r>
            <a:r>
              <a:rPr lang="fr-FR" baseline="0" dirty="0"/>
              <a:t> about the impact of power in collaborative </a:t>
            </a:r>
            <a:r>
              <a:rPr lang="fr-FR" baseline="0" dirty="0" err="1"/>
              <a:t>negotiation</a:t>
            </a:r>
            <a:r>
              <a:rPr lang="fr-FR" baseline="0" dirty="0"/>
              <a:t> dialogues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549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247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729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606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458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070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</a:rPr>
              <a:t>+ </a:t>
            </a:r>
            <a:r>
              <a:rPr lang="en-US" dirty="0">
                <a:solidFill>
                  <a:prstClr val="black"/>
                </a:solidFill>
              </a:rPr>
              <a:t>The higher </a:t>
            </a:r>
            <a:r>
              <a:rPr lang="en-US" b="1" i="1" dirty="0">
                <a:solidFill>
                  <a:prstClr val="black"/>
                </a:solidFill>
              </a:rPr>
              <a:t>self(t)</a:t>
            </a:r>
            <a:r>
              <a:rPr lang="en-US" dirty="0">
                <a:solidFill>
                  <a:prstClr val="black"/>
                </a:solidFill>
              </a:rPr>
              <a:t> is, the more an agent gives </a:t>
            </a:r>
            <a:r>
              <a:rPr lang="en-US" b="1" dirty="0">
                <a:solidFill>
                  <a:prstClr val="black"/>
                </a:solidFill>
              </a:rPr>
              <a:t>weight</a:t>
            </a:r>
            <a:r>
              <a:rPr lang="en-US" dirty="0">
                <a:solidFill>
                  <a:prstClr val="black"/>
                </a:solidFill>
              </a:rPr>
              <a:t> to its preferences</a:t>
            </a:r>
            <a:endParaRPr lang="en-US" b="1" dirty="0">
              <a:solidFill>
                <a:prstClr val="black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763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789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33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086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Raise of popularity in different fields </a:t>
            </a:r>
          </a:p>
          <a:p>
            <a:r>
              <a:rPr lang="en-US" b="1" dirty="0"/>
              <a:t>Playing different roles</a:t>
            </a:r>
            <a:r>
              <a:rPr lang="en-US" b="1" baseline="0" dirty="0"/>
              <a:t> </a:t>
            </a:r>
            <a:r>
              <a:rPr lang="en-US" dirty="0"/>
              <a:t>as companion</a:t>
            </a:r>
            <a:r>
              <a:rPr lang="en-US" baseline="0" dirty="0"/>
              <a:t> tutor or collaborator</a:t>
            </a:r>
          </a:p>
          <a:p>
            <a:r>
              <a:rPr lang="en-US" baseline="0" dirty="0"/>
              <a:t>During </a:t>
            </a:r>
            <a:r>
              <a:rPr lang="en-US" b="1" baseline="0" dirty="0"/>
              <a:t>the interaction </a:t>
            </a:r>
            <a:r>
              <a:rPr lang="en-US" baseline="0" dirty="0"/>
              <a:t>Agent able to express and understand </a:t>
            </a:r>
            <a:r>
              <a:rPr lang="en-US" b="1" baseline="0" dirty="0"/>
              <a:t>social behaviors</a:t>
            </a:r>
          </a:p>
          <a:p>
            <a:r>
              <a:rPr lang="en-US" baseline="0" dirty="0"/>
              <a:t>An other </a:t>
            </a:r>
            <a:r>
              <a:rPr lang="en-US" b="1" baseline="0" dirty="0"/>
              <a:t>important</a:t>
            </a:r>
            <a:r>
              <a:rPr lang="en-US" baseline="0" dirty="0"/>
              <a:t> aspect in the </a:t>
            </a:r>
            <a:r>
              <a:rPr lang="en-US" baseline="0" dirty="0" err="1"/>
              <a:t>intercation</a:t>
            </a:r>
            <a:r>
              <a:rPr lang="en-US" baseline="0" dirty="0"/>
              <a:t> is the </a:t>
            </a:r>
            <a:r>
              <a:rPr lang="en-US" b="1" baseline="0" dirty="0"/>
              <a:t>collaboration</a:t>
            </a:r>
          </a:p>
          <a:p>
            <a:r>
              <a:rPr lang="en-US" b="1" baseline="0" dirty="0"/>
              <a:t>Our goal to enhance the social abilities the  context of collaboration </a:t>
            </a:r>
          </a:p>
          <a:p>
            <a:r>
              <a:rPr lang="en-US" b="1" baseline="0" dirty="0"/>
              <a:t>We focus on the verbal behaviors and more </a:t>
            </a:r>
            <a:r>
              <a:rPr lang="en-US" b="1" baseline="0" dirty="0" err="1"/>
              <a:t>precisly</a:t>
            </a:r>
            <a:r>
              <a:rPr lang="en-US" b="1" baseline="0" dirty="0"/>
              <a:t> on the dialogue strategy</a:t>
            </a:r>
          </a:p>
          <a:p>
            <a:r>
              <a:rPr lang="en-US" b="1" baseline="0" dirty="0"/>
              <a:t>Share goal or task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708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Resort</a:t>
            </a:r>
            <a:r>
              <a:rPr lang="fr-FR" dirty="0"/>
              <a:t> on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expretise</a:t>
            </a:r>
            <a:r>
              <a:rPr lang="fr-FR" dirty="0"/>
              <a:t> or </a:t>
            </a:r>
            <a:r>
              <a:rPr lang="fr-FR" dirty="0" err="1"/>
              <a:t>preferences</a:t>
            </a:r>
            <a:r>
              <a:rPr lang="fr-FR" dirty="0"/>
              <a:t> in </a:t>
            </a:r>
            <a:r>
              <a:rPr lang="fr-FR" dirty="0" err="1"/>
              <a:t>achieving</a:t>
            </a:r>
            <a:r>
              <a:rPr lang="fr-FR" dirty="0"/>
              <a:t> the goal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10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In addition, </a:t>
            </a:r>
            <a:r>
              <a:rPr lang="fr-FR" dirty="0" err="1"/>
              <a:t>research</a:t>
            </a:r>
            <a:r>
              <a:rPr lang="fr-FR" baseline="0" dirty="0"/>
              <a:t> in social </a:t>
            </a:r>
            <a:r>
              <a:rPr lang="fr-FR" baseline="0" dirty="0" err="1"/>
              <a:t>psycology</a:t>
            </a:r>
            <a:r>
              <a:rPr lang="fr-FR" baseline="0" dirty="0"/>
              <a:t> </a:t>
            </a:r>
            <a:r>
              <a:rPr lang="fr-FR" baseline="0" dirty="0" err="1"/>
              <a:t>showed</a:t>
            </a:r>
            <a:r>
              <a:rPr lang="fr-FR" baseline="0" dirty="0"/>
              <a:t> the </a:t>
            </a:r>
            <a:r>
              <a:rPr lang="fr-FR" baseline="0" dirty="0" err="1"/>
              <a:t>the</a:t>
            </a:r>
            <a:r>
              <a:rPr lang="fr-FR" baseline="0" dirty="0"/>
              <a:t> social </a:t>
            </a:r>
            <a:r>
              <a:rPr lang="fr-FR" baseline="0" dirty="0" err="1"/>
              <a:t>relationship</a:t>
            </a:r>
            <a:r>
              <a:rPr lang="fr-FR" baseline="0" dirty="0"/>
              <a:t> affect the </a:t>
            </a:r>
            <a:r>
              <a:rPr lang="fr-FR" baseline="0" dirty="0" err="1"/>
              <a:t>interlocutors</a:t>
            </a:r>
            <a:r>
              <a:rPr lang="fr-FR" baseline="0" dirty="0"/>
              <a:t>  </a:t>
            </a:r>
            <a:r>
              <a:rPr lang="fr-FR" baseline="0" dirty="0" err="1"/>
              <a:t>negotiation</a:t>
            </a:r>
            <a:r>
              <a:rPr lang="fr-FR" baseline="0" dirty="0"/>
              <a:t> </a:t>
            </a:r>
            <a:r>
              <a:rPr lang="fr-FR" baseline="0" dirty="0" err="1"/>
              <a:t>strategy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681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In addition, several researches have already proven that emotions affect our way to negotiate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Dominance is among the fundamental dimensions of interpersonal relations ships which was widely studied in social psychology and communication  </a:t>
            </a:r>
            <a:endParaRPr lang="en-US" noProof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139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Power</a:t>
            </a:r>
            <a:r>
              <a:rPr lang="fr-FR" baseline="0" dirty="0"/>
              <a:t> </a:t>
            </a:r>
            <a:r>
              <a:rPr lang="fr-FR" baseline="0" dirty="0" err="1"/>
              <a:t>appears</a:t>
            </a:r>
            <a:r>
              <a:rPr lang="fr-FR" baseline="0" dirty="0"/>
              <a:t> in a dialogue as verbal and non verbal </a:t>
            </a:r>
            <a:r>
              <a:rPr lang="fr-FR" baseline="0" dirty="0" err="1"/>
              <a:t>cues</a:t>
            </a:r>
            <a:r>
              <a:rPr lang="fr-FR" baseline="0" dirty="0"/>
              <a:t>, </a:t>
            </a:r>
          </a:p>
          <a:p>
            <a:r>
              <a:rPr lang="fr-FR" baseline="0" dirty="0"/>
              <a:t>In the </a:t>
            </a:r>
            <a:r>
              <a:rPr lang="fr-FR" baseline="0" dirty="0" err="1"/>
              <a:t>context</a:t>
            </a:r>
            <a:r>
              <a:rPr lang="fr-FR" baseline="0" dirty="0"/>
              <a:t> of non verbal </a:t>
            </a:r>
            <a:r>
              <a:rPr lang="fr-FR" baseline="0" dirty="0" err="1"/>
              <a:t>behaviors</a:t>
            </a:r>
            <a:r>
              <a:rPr lang="fr-FR" baseline="0" dirty="0"/>
              <a:t> </a:t>
            </a:r>
            <a:r>
              <a:rPr lang="fr-FR" baseline="0" dirty="0" err="1"/>
              <a:t>psycologits</a:t>
            </a:r>
            <a:r>
              <a:rPr lang="fr-FR" baseline="0" dirty="0"/>
              <a:t> </a:t>
            </a:r>
            <a:r>
              <a:rPr lang="fr-FR" baseline="0" dirty="0" err="1"/>
              <a:t>detected</a:t>
            </a:r>
            <a:r>
              <a:rPr lang="fr-FR" baseline="0" dirty="0"/>
              <a:t> </a:t>
            </a:r>
            <a:r>
              <a:rPr lang="fr-FR" baseline="0" dirty="0" err="1"/>
              <a:t>several</a:t>
            </a:r>
            <a:r>
              <a:rPr lang="fr-FR" baseline="0" dirty="0"/>
              <a:t> </a:t>
            </a:r>
            <a:r>
              <a:rPr lang="fr-FR" baseline="0" dirty="0" err="1"/>
              <a:t>cues</a:t>
            </a:r>
            <a:r>
              <a:rPr lang="fr-FR" baseline="0" dirty="0"/>
              <a:t>, </a:t>
            </a:r>
            <a:r>
              <a:rPr lang="fr-FR" baseline="0" dirty="0" err="1"/>
              <a:t>such</a:t>
            </a:r>
            <a:r>
              <a:rPr lang="fr-FR" baseline="0" dirty="0"/>
              <a:t> as gaze duration, or </a:t>
            </a:r>
            <a:r>
              <a:rPr lang="fr-FR" baseline="0" dirty="0" err="1"/>
              <a:t>head</a:t>
            </a:r>
            <a:r>
              <a:rPr lang="fr-FR" baseline="0" dirty="0"/>
              <a:t> tilts and </a:t>
            </a:r>
            <a:r>
              <a:rPr lang="fr-FR" baseline="0" dirty="0" err="1"/>
              <a:t>computational</a:t>
            </a:r>
            <a:r>
              <a:rPr lang="fr-FR" baseline="0" dirty="0"/>
              <a:t> </a:t>
            </a:r>
            <a:r>
              <a:rPr lang="fr-FR" baseline="0" dirty="0" err="1"/>
              <a:t>models</a:t>
            </a:r>
            <a:r>
              <a:rPr lang="fr-FR" baseline="0" dirty="0"/>
              <a:t> </a:t>
            </a:r>
            <a:r>
              <a:rPr lang="fr-FR" baseline="0" dirty="0" err="1"/>
              <a:t>were</a:t>
            </a:r>
            <a:r>
              <a:rPr lang="fr-FR" baseline="0" dirty="0"/>
              <a:t> </a:t>
            </a:r>
            <a:r>
              <a:rPr lang="fr-FR" baseline="0" dirty="0" err="1"/>
              <a:t>proposed</a:t>
            </a:r>
            <a:r>
              <a:rPr lang="fr-FR" baseline="0" dirty="0"/>
              <a:t> </a:t>
            </a:r>
            <a:r>
              <a:rPr lang="fr-FR" baseline="0" dirty="0" err="1"/>
              <a:t>implementing</a:t>
            </a:r>
            <a:r>
              <a:rPr lang="fr-FR" baseline="0" dirty="0"/>
              <a:t> </a:t>
            </a:r>
            <a:r>
              <a:rPr lang="fr-FR" baseline="0" dirty="0" err="1"/>
              <a:t>thoses</a:t>
            </a:r>
            <a:r>
              <a:rPr lang="fr-FR" baseline="0" dirty="0"/>
              <a:t> </a:t>
            </a:r>
            <a:r>
              <a:rPr lang="fr-FR" baseline="0" dirty="0" err="1"/>
              <a:t>behaviors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616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At</a:t>
            </a:r>
            <a:r>
              <a:rPr lang="fr-FR" baseline="0" dirty="0"/>
              <a:t> the verbal </a:t>
            </a:r>
            <a:r>
              <a:rPr lang="fr-FR" baseline="0" dirty="0" err="1"/>
              <a:t>level</a:t>
            </a:r>
            <a:r>
              <a:rPr lang="fr-FR" baseline="0" dirty="0"/>
              <a:t>, </a:t>
            </a:r>
            <a:r>
              <a:rPr lang="fr-FR" baseline="0" dirty="0" err="1"/>
              <a:t>there</a:t>
            </a:r>
            <a:r>
              <a:rPr lang="fr-FR" baseline="0" dirty="0"/>
              <a:t> a </a:t>
            </a:r>
            <a:r>
              <a:rPr lang="fr-FR" baseline="0" dirty="0" err="1"/>
              <a:t>variety</a:t>
            </a:r>
            <a:r>
              <a:rPr lang="fr-FR" baseline="0" dirty="0"/>
              <a:t> of influence </a:t>
            </a:r>
            <a:r>
              <a:rPr lang="fr-FR" baseline="0" dirty="0" err="1"/>
              <a:t>strategies</a:t>
            </a:r>
            <a:r>
              <a:rPr lang="fr-FR" baseline="0" dirty="0"/>
              <a:t> </a:t>
            </a:r>
            <a:r>
              <a:rPr lang="fr-FR" baseline="0" dirty="0" err="1"/>
              <a:t>that</a:t>
            </a:r>
            <a:r>
              <a:rPr lang="fr-FR" baseline="0" dirty="0"/>
              <a:t> </a:t>
            </a:r>
            <a:r>
              <a:rPr lang="fr-FR" baseline="0" dirty="0" err="1"/>
              <a:t>individuals</a:t>
            </a:r>
            <a:r>
              <a:rPr lang="fr-FR" baseline="0" dirty="0"/>
              <a:t> use </a:t>
            </a:r>
            <a:r>
              <a:rPr lang="fr-FR" baseline="0" dirty="0" err="1"/>
              <a:t>such</a:t>
            </a:r>
            <a:r>
              <a:rPr lang="fr-FR" baseline="0" dirty="0"/>
              <a:t> as the </a:t>
            </a:r>
            <a:r>
              <a:rPr lang="fr-FR" baseline="0" dirty="0" err="1"/>
              <a:t>linguistic</a:t>
            </a:r>
            <a:r>
              <a:rPr lang="fr-FR" baseline="0" dirty="0"/>
              <a:t> style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271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941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B08B-0089-4E7F-B400-581C2EE3916C}" type="datetime1">
              <a:rPr lang="fr-FR" smtClean="0"/>
              <a:t>27/05/2018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C56E-8B56-474B-BD68-A3D364922B40}" type="datetime1">
              <a:rPr lang="fr-FR" smtClean="0"/>
              <a:t>27/05/2018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3EB-0831-4CC9-AEB5-C54A8074CF4D}" type="datetime1">
              <a:rPr lang="fr-FR" smtClean="0"/>
              <a:t>27/05/2018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8F4A-7EBB-4BFD-B222-2B382A47E1A5}" type="datetime1">
              <a:rPr lang="fr-FR" smtClean="0"/>
              <a:t>27/05/2018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485B-12A4-4219-BBD4-409F2A40DFE9}" type="datetime1">
              <a:rPr lang="fr-FR" smtClean="0"/>
              <a:t>27/05/2018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057-47EF-4892-9044-35CD0C157512}" type="datetime1">
              <a:rPr lang="fr-FR" smtClean="0"/>
              <a:t>27/05/2018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FE8-86AA-4A30-AD07-990FE096A799}" type="datetime1">
              <a:rPr lang="fr-FR" smtClean="0"/>
              <a:t>27/05/2018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78E2-FFBF-4935-9DE3-E22F83194624}" type="datetime1">
              <a:rPr lang="fr-FR" smtClean="0"/>
              <a:t>27/05/2018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29DD-537A-4B7A-9962-124B4A8D5AC9}" type="datetime1">
              <a:rPr lang="fr-FR" smtClean="0"/>
              <a:t>27/05/2018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FCE3-03B5-41B8-9DDB-A993F0F1C558}" type="datetime1">
              <a:rPr lang="fr-FR" smtClean="0"/>
              <a:t>27/05/2018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B5C7-6D65-4434-B147-0884C7EDD003}" type="datetime1">
              <a:rPr lang="fr-FR" smtClean="0"/>
              <a:t>27/05/2018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27EA50-175F-4B0D-BD80-BE2203C73A9E}" type="datetime1">
              <a:rPr lang="fr-FR" smtClean="0"/>
              <a:t>27/05/2018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3602" y="1772816"/>
            <a:ext cx="8040845" cy="1470025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chemeClr val="bg2">
                    <a:lumMod val="25000"/>
                  </a:schemeClr>
                </a:solidFill>
                <a:latin typeface="Arial (En-têtes)"/>
                <a:cs typeface="Arial" panose="020B0604020202020204" pitchFamily="34" charset="0"/>
              </a:rPr>
              <a:t>Un modèle de négociation collaborative basé sur la</a:t>
            </a:r>
            <a:br>
              <a:rPr lang="fr-FR" sz="3600" dirty="0">
                <a:solidFill>
                  <a:schemeClr val="bg2">
                    <a:lumMod val="25000"/>
                  </a:schemeClr>
                </a:solidFill>
                <a:latin typeface="Arial (En-têtes)"/>
                <a:cs typeface="Arial" panose="020B0604020202020204" pitchFamily="34" charset="0"/>
              </a:rPr>
            </a:br>
            <a:r>
              <a:rPr lang="fr-FR" sz="3600" dirty="0">
                <a:solidFill>
                  <a:schemeClr val="bg2">
                    <a:lumMod val="25000"/>
                  </a:schemeClr>
                </a:solidFill>
                <a:latin typeface="Arial (En-têtes)"/>
                <a:cs typeface="Arial" panose="020B0604020202020204" pitchFamily="34" charset="0"/>
              </a:rPr>
              <a:t>relation de pouvoir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9200" y="4255401"/>
            <a:ext cx="6400800" cy="1368152"/>
          </a:xfrm>
        </p:spPr>
        <p:txBody>
          <a:bodyPr>
            <a:noAutofit/>
          </a:bodyPr>
          <a:lstStyle/>
          <a:p>
            <a:pPr lvl="0">
              <a:buClr>
                <a:srgbClr val="629DD1"/>
              </a:buClr>
            </a:pPr>
            <a:r>
              <a:rPr lang="fr-FR" sz="2400" b="1" dirty="0">
                <a:solidFill>
                  <a:prstClr val="black"/>
                </a:solidFill>
              </a:rPr>
              <a:t>Lydia OULD OUALI </a:t>
            </a:r>
            <a:r>
              <a:rPr lang="fr-FR" dirty="0">
                <a:solidFill>
                  <a:prstClr val="black"/>
                </a:solidFill>
              </a:rPr>
              <a:t>(LIMSI-CNRS / UPSUD) </a:t>
            </a:r>
            <a:endParaRPr lang="fr-FR" sz="2400" dirty="0">
              <a:solidFill>
                <a:prstClr val="black"/>
              </a:solidFill>
            </a:endParaRP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prstClr val="black"/>
                </a:solidFill>
              </a:rPr>
              <a:t>Nicolas </a:t>
            </a:r>
            <a:r>
              <a:rPr lang="fr-FR" sz="2000" dirty="0" err="1">
                <a:solidFill>
                  <a:prstClr val="black"/>
                </a:solidFill>
              </a:rPr>
              <a:t>Sabouret</a:t>
            </a:r>
            <a:r>
              <a:rPr lang="fr-FR" sz="2000" dirty="0">
                <a:solidFill>
                  <a:prstClr val="black"/>
                </a:solidFill>
              </a:rPr>
              <a:t> (LIMSI-CNRS / UPSUD) </a:t>
            </a: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prstClr val="black"/>
                </a:solidFill>
              </a:rPr>
              <a:t>Charles </a:t>
            </a:r>
            <a:r>
              <a:rPr lang="fr-FR" sz="2000" dirty="0" err="1">
                <a:solidFill>
                  <a:prstClr val="black"/>
                </a:solidFill>
              </a:rPr>
              <a:t>Rich</a:t>
            </a:r>
            <a:r>
              <a:rPr lang="fr-FR" sz="2000" dirty="0">
                <a:solidFill>
                  <a:prstClr val="black"/>
                </a:solidFill>
              </a:rPr>
              <a:t> (CS / WPI)</a:t>
            </a:r>
            <a:endParaRPr lang="fr-FR" sz="4000" b="1" dirty="0">
              <a:solidFill>
                <a:prstClr val="black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660063"/>
            <a:ext cx="1584176" cy="12973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3" y="5853511"/>
            <a:ext cx="912053" cy="9148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799720"/>
            <a:ext cx="1512168" cy="94164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589240"/>
            <a:ext cx="1064808" cy="115212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5C60904-3E43-4D00-A403-14829C9BA3A8}"/>
              </a:ext>
            </a:extLst>
          </p:cNvPr>
          <p:cNvSpPr txBox="1"/>
          <p:nvPr/>
        </p:nvSpPr>
        <p:spPr>
          <a:xfrm>
            <a:off x="3851920" y="3501008"/>
            <a:ext cx="188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WACAI 18</a:t>
            </a:r>
          </a:p>
        </p:txBody>
      </p:sp>
    </p:spTree>
    <p:extLst>
      <p:ext uri="{BB962C8B-B14F-4D97-AF65-F5344CB8AC3E}">
        <p14:creationId xmlns:p14="http://schemas.microsoft.com/office/powerpoint/2010/main" val="218338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000" y="341784"/>
            <a:ext cx="9110999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Modèle de négociation sur les préférences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51446" y="2939341"/>
            <a:ext cx="4950078" cy="14334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Domain model</a:t>
            </a:r>
            <a:endParaRPr lang="en-US" b="1" dirty="0"/>
          </a:p>
          <a:p>
            <a:pPr marL="274320" lvl="1" indent="0">
              <a:buNone/>
            </a:pPr>
            <a:r>
              <a:rPr lang="en-US" sz="2400" dirty="0"/>
              <a:t>Option = {critère_1, …, </a:t>
            </a:r>
            <a:r>
              <a:rPr lang="en-US" sz="2400" dirty="0" err="1"/>
              <a:t>critère_n</a:t>
            </a:r>
            <a:r>
              <a:rPr lang="en-US" sz="2400" dirty="0"/>
              <a:t>}</a:t>
            </a:r>
          </a:p>
          <a:p>
            <a:pPr lvl="2"/>
            <a:r>
              <a:rPr lang="en-US" sz="2000" dirty="0"/>
              <a:t>Ex : Restaurant =  {cuisine, Prix, ambiance}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10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1386" y="0"/>
            <a:ext cx="3047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computationnel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948E37-83B5-46CC-BF55-AA82E7F50112}"/>
              </a:ext>
            </a:extLst>
          </p:cNvPr>
          <p:cNvSpPr/>
          <p:nvPr/>
        </p:nvSpPr>
        <p:spPr>
          <a:xfrm>
            <a:off x="289740" y="4684126"/>
            <a:ext cx="3832185" cy="113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solidFill>
                  <a:prstClr val="black"/>
                </a:solidFill>
              </a:rPr>
              <a:t>+ Ordre partiel et transitif.</a:t>
            </a:r>
          </a:p>
          <a:p>
            <a:pPr lvl="0"/>
            <a:r>
              <a:rPr lang="fr-FR" dirty="0">
                <a:solidFill>
                  <a:prstClr val="black"/>
                </a:solidFill>
              </a:rPr>
              <a:t>+ Score de satisfaction</a:t>
            </a:r>
          </a:p>
          <a:p>
            <a:pPr lvl="0"/>
            <a:r>
              <a:rPr lang="fr-FR" dirty="0">
                <a:solidFill>
                  <a:prstClr val="black"/>
                </a:solidFill>
              </a:rPr>
              <a:t>  Inverse du nombre d'ancêtres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177232" y="1423756"/>
            <a:ext cx="2448272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Mental state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86F85A-85EC-4FF7-80C4-F874B395ECED}"/>
              </a:ext>
            </a:extLst>
          </p:cNvPr>
          <p:cNvSpPr txBox="1"/>
          <p:nvPr/>
        </p:nvSpPr>
        <p:spPr>
          <a:xfrm>
            <a:off x="4051446" y="2159242"/>
            <a:ext cx="4732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C000"/>
                </a:solidFill>
              </a:rPr>
              <a:t>But</a:t>
            </a:r>
            <a:r>
              <a:rPr lang="en-US" sz="2000" dirty="0"/>
              <a:t> </a:t>
            </a:r>
            <a:r>
              <a:rPr lang="en-US" sz="2000" dirty="0" err="1"/>
              <a:t>Choisir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option </a:t>
            </a:r>
            <a:r>
              <a:rPr lang="en-US" dirty="0"/>
              <a:t>( ex : Restaurant).</a:t>
            </a:r>
            <a:r>
              <a:rPr lang="fr-FR" dirty="0"/>
              <a:t> </a:t>
            </a:r>
          </a:p>
        </p:txBody>
      </p:sp>
      <p:cxnSp>
        <p:nvCxnSpPr>
          <p:cNvPr id="18" name="Connecteur en angle 17"/>
          <p:cNvCxnSpPr>
            <a:stCxn id="11" idx="2"/>
            <a:endCxn id="5" idx="1"/>
          </p:cNvCxnSpPr>
          <p:nvPr/>
        </p:nvCxnSpPr>
        <p:spPr>
          <a:xfrm rot="16200000" flipH="1">
            <a:off x="2693013" y="5330433"/>
            <a:ext cx="527710" cy="1502071"/>
          </a:xfrm>
          <a:prstGeom prst="bentConnector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Groupe 21"/>
          <p:cNvGrpSpPr/>
          <p:nvPr/>
        </p:nvGrpSpPr>
        <p:grpSpPr>
          <a:xfrm>
            <a:off x="3707904" y="5949280"/>
            <a:ext cx="5238207" cy="792088"/>
            <a:chOff x="1359214" y="5592285"/>
            <a:chExt cx="6597162" cy="96972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88531C78-1FC9-4FB2-8870-3BC7391B2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9214" y="5726556"/>
              <a:ext cx="6458570" cy="701180"/>
            </a:xfrm>
            <a:prstGeom prst="rect">
              <a:avLst/>
            </a:prstGeom>
            <a:noFill/>
            <a:ln w="12700">
              <a:noFill/>
            </a:ln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E0FCD0-EEA8-4172-84A6-6BFEA120DCB4}"/>
                </a:ext>
              </a:extLst>
            </p:cNvPr>
            <p:cNvSpPr/>
            <p:nvPr/>
          </p:nvSpPr>
          <p:spPr>
            <a:xfrm>
              <a:off x="1359214" y="5592285"/>
              <a:ext cx="6597162" cy="969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696321" y="2183173"/>
            <a:ext cx="2553774" cy="2175516"/>
            <a:chOff x="76616" y="2159242"/>
            <a:chExt cx="2553774" cy="217551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1B33F8DA-1CDA-4BC2-BB68-60AE08CF1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22" y="2303308"/>
              <a:ext cx="1831674" cy="143724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41866" y="3834978"/>
              <a:ext cx="2088524" cy="412854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Préférences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866" y="2159242"/>
              <a:ext cx="2088524" cy="20885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16" y="3748052"/>
              <a:ext cx="586706" cy="58670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cxnSp>
        <p:nvCxnSpPr>
          <p:cNvPr id="28" name="Connecteur droit 27"/>
          <p:cNvCxnSpPr>
            <a:stCxn id="19" idx="2"/>
            <a:endCxn id="11" idx="0"/>
          </p:cNvCxnSpPr>
          <p:nvPr/>
        </p:nvCxnSpPr>
        <p:spPr>
          <a:xfrm>
            <a:off x="2205833" y="4271763"/>
            <a:ext cx="0" cy="41236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4963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092" y="341784"/>
            <a:ext cx="9213184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Modèle de négociation sur les préférences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614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11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9078" y="0"/>
            <a:ext cx="370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computationnel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308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99" y="2161363"/>
            <a:ext cx="2067408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2639684" y="3005282"/>
            <a:ext cx="3854616" cy="452225"/>
            <a:chOff x="2738944" y="3005282"/>
            <a:chExt cx="3755355" cy="452225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D65FFD6F-5568-45A2-9D5D-1CFEA9221BC5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2738944" y="3005282"/>
              <a:ext cx="3755355" cy="395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C79F3DD1-F6F3-49B9-BA90-7C1733880E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8944" y="3446344"/>
              <a:ext cx="3755355" cy="11163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329049" y="3801962"/>
            <a:ext cx="2329258" cy="41285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Préférences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61C42AF2-A37B-4024-9CC7-BCA09014BEE4}"/>
              </a:ext>
            </a:extLst>
          </p:cNvPr>
          <p:cNvGrpSpPr/>
          <p:nvPr/>
        </p:nvGrpSpPr>
        <p:grpSpPr>
          <a:xfrm>
            <a:off x="3288021" y="3075852"/>
            <a:ext cx="2692279" cy="1944911"/>
            <a:chOff x="2774492" y="1958326"/>
            <a:chExt cx="2833603" cy="194491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07CE433-4FF7-4ADB-BF26-D3C838D0ADCB}"/>
                </a:ext>
              </a:extLst>
            </p:cNvPr>
            <p:cNvSpPr/>
            <p:nvPr/>
          </p:nvSpPr>
          <p:spPr>
            <a:xfrm>
              <a:off x="2774492" y="1958326"/>
              <a:ext cx="2833603" cy="590694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Echange de </a:t>
              </a:r>
              <a:r>
                <a:rPr lang="en-US" b="1" dirty="0" err="1"/>
                <a:t>préférences</a:t>
              </a:r>
              <a:endParaRPr lang="en-US" b="1" dirty="0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46FE502-2DAF-4FD4-8D95-8472B9631A90}"/>
                </a:ext>
              </a:extLst>
            </p:cNvPr>
            <p:cNvSpPr txBox="1"/>
            <p:nvPr/>
          </p:nvSpPr>
          <p:spPr>
            <a:xfrm>
              <a:off x="2777951" y="2549020"/>
              <a:ext cx="2830144" cy="135421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Exprimer une </a:t>
              </a:r>
              <a:r>
                <a:rPr lang="en-US" sz="1600" dirty="0" err="1"/>
                <a:t>préférence</a:t>
              </a:r>
              <a:endParaRPr lang="en-US" sz="1600" dirty="0"/>
            </a:p>
            <a:p>
              <a:pPr lvl="1"/>
              <a:r>
                <a:rPr lang="fr-FR" sz="1600" b="1" dirty="0"/>
                <a:t>State </a:t>
              </a:r>
              <a:r>
                <a:rPr lang="fr-FR" sz="1600" b="1" dirty="0" err="1"/>
                <a:t>Preference</a:t>
              </a:r>
              <a:r>
                <a:rPr lang="fr-FR" sz="1600" b="1" dirty="0"/>
                <a:t>(X)</a:t>
              </a:r>
            </a:p>
            <a:p>
              <a:pPr lvl="1"/>
              <a:endParaRPr lang="fr-FR" sz="1600" dirty="0"/>
            </a:p>
            <a:p>
              <a:r>
                <a:rPr lang="fr-FR" sz="1600" dirty="0"/>
                <a:t>Demander des informations</a:t>
              </a:r>
            </a:p>
            <a:p>
              <a:pPr lvl="1"/>
              <a:r>
                <a:rPr lang="fr-FR" sz="1600" b="1" dirty="0" err="1"/>
                <a:t>Ask</a:t>
              </a:r>
              <a:r>
                <a:rPr lang="fr-FR" sz="1600" b="1" dirty="0"/>
                <a:t> </a:t>
              </a:r>
              <a:r>
                <a:rPr lang="fr-FR" sz="1600" b="1" dirty="0" err="1"/>
                <a:t>Preference</a:t>
              </a:r>
              <a:r>
                <a:rPr lang="fr-FR" sz="1600" b="1" dirty="0"/>
                <a:t>(X)</a:t>
              </a:r>
            </a:p>
          </p:txBody>
        </p:sp>
      </p:grpSp>
      <p:pic>
        <p:nvPicPr>
          <p:cNvPr id="30" name="Picture 2" descr="E:\presentation\satother.png">
            <a:extLst>
              <a:ext uri="{FF2B5EF4-FFF2-40B4-BE49-F238E27FC236}">
                <a16:creationId xmlns:a16="http://schemas.microsoft.com/office/drawing/2014/main" id="{A8B3CF2C-3A89-4C25-B986-383723A40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907" y="5690005"/>
            <a:ext cx="3640572" cy="10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94FA61C2-B84D-4556-BEC7-664B4B1053EB}"/>
              </a:ext>
            </a:extLst>
          </p:cNvPr>
          <p:cNvSpPr txBox="1"/>
          <p:nvPr/>
        </p:nvSpPr>
        <p:spPr>
          <a:xfrm>
            <a:off x="329050" y="4283804"/>
            <a:ext cx="2329258" cy="53576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Préférences</a:t>
            </a:r>
            <a:r>
              <a:rPr lang="en-US" dirty="0"/>
              <a:t> de </a:t>
            </a:r>
            <a:r>
              <a:rPr lang="en-US" dirty="0" err="1"/>
              <a:t>l’autre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E0FCD0-EEA8-4172-84A6-6BFEA120DCB4}"/>
              </a:ext>
            </a:extLst>
          </p:cNvPr>
          <p:cNvSpPr/>
          <p:nvPr/>
        </p:nvSpPr>
        <p:spPr>
          <a:xfrm>
            <a:off x="2797956" y="5623385"/>
            <a:ext cx="5158420" cy="11004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en angle 10"/>
          <p:cNvCxnSpPr>
            <a:cxnSpLocks/>
            <a:stCxn id="31" idx="2"/>
            <a:endCxn id="32" idx="1"/>
          </p:cNvCxnSpPr>
          <p:nvPr/>
        </p:nvCxnSpPr>
        <p:spPr>
          <a:xfrm rot="16200000" flipH="1">
            <a:off x="1468786" y="4844460"/>
            <a:ext cx="1354062" cy="1304277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215293" y="5770755"/>
            <a:ext cx="1475415" cy="2417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J’aime v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15294" y="6139537"/>
            <a:ext cx="1597066" cy="2417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Je n’aime pas v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1073412C-BD31-4FF8-81F8-7E47107A6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87" y="2182483"/>
            <a:ext cx="1889835" cy="1535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320903" y="2060848"/>
            <a:ext cx="2337404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1" y="3295120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906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092" y="341784"/>
            <a:ext cx="9213184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Modèle de négociation sur les préférences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614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12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308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99" y="2161363"/>
            <a:ext cx="2067408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2650038" y="3005282"/>
            <a:ext cx="3844262" cy="452225"/>
            <a:chOff x="2738944" y="3005282"/>
            <a:chExt cx="3755355" cy="452225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D65FFD6F-5568-45A2-9D5D-1CFEA9221BC5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2738944" y="3005282"/>
              <a:ext cx="3755355" cy="395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C79F3DD1-F6F3-49B9-BA90-7C1733880E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8944" y="3446344"/>
              <a:ext cx="3755355" cy="11163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302502" y="3803474"/>
            <a:ext cx="2356697" cy="41285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Préférences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4FA61C2-B84D-4556-BEC7-664B4B1053EB}"/>
              </a:ext>
            </a:extLst>
          </p:cNvPr>
          <p:cNvSpPr txBox="1"/>
          <p:nvPr/>
        </p:nvSpPr>
        <p:spPr>
          <a:xfrm>
            <a:off x="302504" y="4281424"/>
            <a:ext cx="2356696" cy="36933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err="1"/>
              <a:t>Préférence</a:t>
            </a:r>
            <a:r>
              <a:rPr lang="en-US" dirty="0"/>
              <a:t> de </a:t>
            </a:r>
            <a:r>
              <a:rPr lang="en-US" dirty="0" err="1"/>
              <a:t>l’autre</a:t>
            </a:r>
            <a:endParaRPr lang="en-US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4FA61C2-B84D-4556-BEC7-664B4B1053EB}"/>
              </a:ext>
            </a:extLst>
          </p:cNvPr>
          <p:cNvSpPr txBox="1"/>
          <p:nvPr/>
        </p:nvSpPr>
        <p:spPr>
          <a:xfrm>
            <a:off x="301926" y="4715852"/>
            <a:ext cx="2348112" cy="445846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Propositions</a:t>
            </a:r>
            <a:r>
              <a:rPr lang="en-US" dirty="0"/>
              <a:t> </a:t>
            </a:r>
            <a:r>
              <a:rPr lang="en-US" dirty="0" err="1"/>
              <a:t>exprimées</a:t>
            </a:r>
            <a:endParaRPr lang="en-US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61C42AF2-A37B-4024-9CC7-BCA09014BEE4}"/>
              </a:ext>
            </a:extLst>
          </p:cNvPr>
          <p:cNvGrpSpPr/>
          <p:nvPr/>
        </p:nvGrpSpPr>
        <p:grpSpPr>
          <a:xfrm>
            <a:off x="3589667" y="3088670"/>
            <a:ext cx="2407976" cy="2751991"/>
            <a:chOff x="4127559" y="1475139"/>
            <a:chExt cx="2407976" cy="27519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7CE433-4FF7-4ADB-BF26-D3C838D0ADCB}"/>
                </a:ext>
              </a:extLst>
            </p:cNvPr>
            <p:cNvSpPr/>
            <p:nvPr/>
          </p:nvSpPr>
          <p:spPr>
            <a:xfrm>
              <a:off x="4139952" y="1475139"/>
              <a:ext cx="2395583" cy="427924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/>
                <a:t>Négocier</a:t>
              </a:r>
              <a:endParaRPr lang="en-US" sz="2000" b="1" dirty="0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E46FE502-2DAF-4FD4-8D95-8472B9631A90}"/>
                </a:ext>
              </a:extLst>
            </p:cNvPr>
            <p:cNvSpPr txBox="1"/>
            <p:nvPr/>
          </p:nvSpPr>
          <p:spPr>
            <a:xfrm>
              <a:off x="4127559" y="1918806"/>
              <a:ext cx="2407976" cy="230832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fr-FR" dirty="0">
                  <a:solidFill>
                    <a:prstClr val="black"/>
                  </a:solidFill>
                </a:rPr>
                <a:t>Faire une proposition</a:t>
              </a:r>
            </a:p>
            <a:p>
              <a:pPr lvl="1"/>
              <a:r>
                <a:rPr lang="fr-FR" b="1" dirty="0">
                  <a:solidFill>
                    <a:prstClr val="black"/>
                  </a:solidFill>
                </a:rPr>
                <a:t>Propose(X)</a:t>
              </a:r>
            </a:p>
            <a:p>
              <a:pPr lvl="1"/>
              <a:endParaRPr lang="fr-FR" dirty="0">
                <a:solidFill>
                  <a:prstClr val="black"/>
                </a:solidFill>
              </a:endParaRPr>
            </a:p>
            <a:p>
              <a:pPr lvl="0"/>
              <a:r>
                <a:rPr lang="fr-FR" dirty="0">
                  <a:solidFill>
                    <a:prstClr val="black"/>
                  </a:solidFill>
                </a:rPr>
                <a:t>Rejeter</a:t>
              </a:r>
            </a:p>
            <a:p>
              <a:pPr lvl="1"/>
              <a:r>
                <a:rPr lang="en-US" b="1" dirty="0">
                  <a:solidFill>
                    <a:prstClr val="black"/>
                  </a:solidFill>
                </a:rPr>
                <a:t>Reject</a:t>
              </a:r>
              <a:r>
                <a:rPr lang="fr-FR" b="1" dirty="0">
                  <a:solidFill>
                    <a:prstClr val="black"/>
                  </a:solidFill>
                </a:rPr>
                <a:t>(X)</a:t>
              </a:r>
            </a:p>
            <a:p>
              <a:pPr lvl="1"/>
              <a:endParaRPr lang="fr-FR" dirty="0">
                <a:solidFill>
                  <a:prstClr val="black"/>
                </a:solidFill>
              </a:endParaRPr>
            </a:p>
            <a:p>
              <a:pPr lvl="0"/>
              <a:r>
                <a:rPr lang="fr-FR" dirty="0">
                  <a:solidFill>
                    <a:prstClr val="black"/>
                  </a:solidFill>
                </a:rPr>
                <a:t>Accepter</a:t>
              </a:r>
            </a:p>
            <a:p>
              <a:pPr lvl="1"/>
              <a:r>
                <a:rPr lang="fr-FR" b="1" dirty="0" err="1">
                  <a:solidFill>
                    <a:prstClr val="black"/>
                  </a:solidFill>
                </a:rPr>
                <a:t>Accept</a:t>
              </a:r>
              <a:r>
                <a:rPr lang="fr-FR" b="1" dirty="0">
                  <a:solidFill>
                    <a:prstClr val="black"/>
                  </a:solidFill>
                </a:rPr>
                <a:t>(X)</a:t>
              </a:r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345CBD4C-02A4-49D0-A86D-41CBBF812EEF}"/>
              </a:ext>
            </a:extLst>
          </p:cNvPr>
          <p:cNvSpPr txBox="1"/>
          <p:nvPr/>
        </p:nvSpPr>
        <p:spPr>
          <a:xfrm>
            <a:off x="-21152" y="6254642"/>
            <a:ext cx="55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 </a:t>
            </a:r>
            <a:r>
              <a:rPr lang="fr-FR" sz="2000" b="1" dirty="0"/>
              <a:t>P :</a:t>
            </a:r>
            <a:r>
              <a:rPr lang="fr-FR" sz="2000" dirty="0"/>
              <a:t>Ouvertes,  </a:t>
            </a:r>
            <a:r>
              <a:rPr lang="fr-FR" sz="2000" b="1" dirty="0"/>
              <a:t>T : </a:t>
            </a:r>
            <a:r>
              <a:rPr lang="fr-FR" sz="2000" dirty="0"/>
              <a:t>Acceptées,  </a:t>
            </a:r>
            <a:r>
              <a:rPr lang="fr-FR" sz="2000" b="1" dirty="0"/>
              <a:t>R :</a:t>
            </a:r>
            <a:r>
              <a:rPr lang="fr-FR" sz="2000" dirty="0"/>
              <a:t> Rejetées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B04511-0B48-468D-8610-00249895752A}"/>
              </a:ext>
            </a:extLst>
          </p:cNvPr>
          <p:cNvSpPr/>
          <p:nvPr/>
        </p:nvSpPr>
        <p:spPr>
          <a:xfrm>
            <a:off x="50856" y="6254642"/>
            <a:ext cx="4881184" cy="4631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cxnSpLocks/>
            <a:stCxn id="22" idx="2"/>
          </p:cNvCxnSpPr>
          <p:nvPr/>
        </p:nvCxnSpPr>
        <p:spPr>
          <a:xfrm>
            <a:off x="1475982" y="5161698"/>
            <a:ext cx="14516" cy="1092944"/>
          </a:xfrm>
          <a:prstGeom prst="lin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3" name="Picture 2">
            <a:extLst>
              <a:ext uri="{FF2B5EF4-FFF2-40B4-BE49-F238E27FC236}">
                <a16:creationId xmlns:a16="http://schemas.microsoft.com/office/drawing/2014/main" id="{1073412C-BD31-4FF8-81F8-7E47107A6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0" y="2183995"/>
            <a:ext cx="1889835" cy="1535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302503" y="2062359"/>
            <a:ext cx="2356697" cy="3166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4" y="3296632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2" name="ZoneTexte 31"/>
          <p:cNvSpPr txBox="1"/>
          <p:nvPr/>
        </p:nvSpPr>
        <p:spPr>
          <a:xfrm>
            <a:off x="79078" y="0"/>
            <a:ext cx="3340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computationnel</a:t>
            </a:r>
          </a:p>
        </p:txBody>
      </p:sp>
    </p:spTree>
    <p:extLst>
      <p:ext uri="{BB962C8B-B14F-4D97-AF65-F5344CB8AC3E}">
        <p14:creationId xmlns:p14="http://schemas.microsoft.com/office/powerpoint/2010/main" val="2952257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accent6"/>
                </a:solidFill>
              </a:rPr>
              <a:t>Contexte et état de l’art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accent6"/>
                </a:solidFill>
              </a:rPr>
              <a:t>Modèle de négociation collaborative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Négociation basée sur le pouvoir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dirty="0"/>
              <a:t>Comportements liés au pouvoir en psychologie sociale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dirty="0"/>
              <a:t>Modèle computationnel de décision basé sur le pouvoir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accent6"/>
                </a:solidFill>
              </a:rPr>
              <a:t>Évaluation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accent6"/>
                </a:solidFill>
              </a:rPr>
              <a:t>Conclusion et travaux futurs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02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Modèle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négociation</a:t>
            </a:r>
            <a:r>
              <a:rPr lang="en-US" dirty="0">
                <a:solidFill>
                  <a:srgbClr val="FFC000"/>
                </a:solidFill>
              </a:rPr>
              <a:t> base sur le </a:t>
            </a:r>
            <a:r>
              <a:rPr lang="en-US" dirty="0" err="1">
                <a:solidFill>
                  <a:srgbClr val="FFC000"/>
                </a:solidFill>
              </a:rPr>
              <a:t>pouvoir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1626" y="1916832"/>
            <a:ext cx="8934870" cy="129614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Principe 1: Exigences et concessions 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400" i="1" dirty="0" err="1">
                <a:solidFill>
                  <a:prstClr val="black"/>
                </a:solidFill>
              </a:rPr>
              <a:t>Dedreu</a:t>
            </a:r>
            <a:r>
              <a:rPr lang="en-US" sz="2400" i="1" dirty="0">
                <a:solidFill>
                  <a:prstClr val="black"/>
                </a:solidFill>
              </a:rPr>
              <a:t> et al 95)</a:t>
            </a:r>
            <a:endParaRPr lang="en-US" sz="2400" b="1" dirty="0"/>
          </a:p>
          <a:p>
            <a:pPr lvl="2"/>
            <a:r>
              <a:rPr lang="fr-FR" sz="2000" dirty="0"/>
              <a:t>Dominance associée à un haut niveau d’exigence dans la négociation et un manque de concession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14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>
                <a:solidFill>
                  <a:schemeClr val="bg1"/>
                </a:solidFill>
              </a:rPr>
              <a:t>Décision basée sur le pouvoir</a:t>
            </a:r>
          </a:p>
        </p:txBody>
      </p:sp>
      <p:pic>
        <p:nvPicPr>
          <p:cNvPr id="2054" name="Picture 6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3" y="2440864"/>
            <a:ext cx="2945904" cy="294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8560" y="3432116"/>
            <a:ext cx="6159623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0" lvl="1" indent="-342900">
              <a:spcBef>
                <a:spcPct val="20000"/>
              </a:spcBef>
              <a:buClr>
                <a:srgbClr val="4A66AC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prstClr val="black"/>
                </a:solidFill>
              </a:rPr>
              <a:t>Principe 2: </a:t>
            </a:r>
            <a:r>
              <a:rPr lang="en-US" sz="2200" b="1" dirty="0" err="1">
                <a:solidFill>
                  <a:prstClr val="black"/>
                </a:solidFill>
              </a:rPr>
              <a:t>Soi</a:t>
            </a:r>
            <a:r>
              <a:rPr lang="en-US" sz="2200" b="1" dirty="0">
                <a:solidFill>
                  <a:prstClr val="black"/>
                </a:solidFill>
              </a:rPr>
              <a:t> </a:t>
            </a:r>
            <a:r>
              <a:rPr lang="en-US" sz="2200" b="1" i="1" dirty="0">
                <a:solidFill>
                  <a:prstClr val="black"/>
                </a:solidFill>
              </a:rPr>
              <a:t>vs</a:t>
            </a:r>
            <a:r>
              <a:rPr lang="en-US" sz="2200" b="1" dirty="0">
                <a:solidFill>
                  <a:prstClr val="black"/>
                </a:solidFill>
              </a:rPr>
              <a:t> autrui </a:t>
            </a:r>
            <a:r>
              <a:rPr lang="en-US" sz="2200" i="1" dirty="0">
                <a:solidFill>
                  <a:prstClr val="black"/>
                </a:solidFill>
              </a:rPr>
              <a:t>(</a:t>
            </a:r>
            <a:r>
              <a:rPr lang="en-US" sz="2000" i="1" dirty="0">
                <a:solidFill>
                  <a:prstClr val="black"/>
                </a:solidFill>
              </a:rPr>
              <a:t>Fiske 93, </a:t>
            </a:r>
            <a:r>
              <a:rPr lang="en-US" sz="2000" i="1" dirty="0" err="1">
                <a:solidFill>
                  <a:prstClr val="black"/>
                </a:solidFill>
              </a:rPr>
              <a:t>DeDreu</a:t>
            </a:r>
            <a:r>
              <a:rPr lang="en-US" sz="2000" i="1" dirty="0">
                <a:solidFill>
                  <a:prstClr val="black"/>
                </a:solidFill>
              </a:rPr>
              <a:t> et al 95</a:t>
            </a:r>
            <a:r>
              <a:rPr lang="en-US" sz="2200" i="1" dirty="0">
                <a:solidFill>
                  <a:prstClr val="black"/>
                </a:solidFill>
              </a:rPr>
              <a:t>)</a:t>
            </a:r>
            <a:endParaRPr lang="en-US" sz="2200" b="1" dirty="0">
              <a:solidFill>
                <a:prstClr val="black"/>
              </a:solidFill>
            </a:endParaRP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fr-FR" sz="1900" dirty="0">
                <a:solidFill>
                  <a:prstClr val="black"/>
                </a:solidFill>
              </a:rPr>
              <a:t>Individu dominant est centré sur soi et prend peu en considération l’autre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8560" y="5294784"/>
            <a:ext cx="8817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0" lvl="1" indent="-342900">
              <a:spcBef>
                <a:spcPct val="20000"/>
              </a:spcBef>
              <a:buClr>
                <a:srgbClr val="4A66AC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200" b="1" dirty="0"/>
              <a:t>Principe 3: </a:t>
            </a:r>
            <a:r>
              <a:rPr lang="fr-FR" sz="2200" b="1" dirty="0">
                <a:solidFill>
                  <a:prstClr val="black"/>
                </a:solidFill>
              </a:rPr>
              <a:t>Mener</a:t>
            </a:r>
            <a:r>
              <a:rPr lang="en-US" sz="2200" b="1" dirty="0">
                <a:solidFill>
                  <a:prstClr val="black"/>
                </a:solidFill>
              </a:rPr>
              <a:t> la </a:t>
            </a:r>
            <a:r>
              <a:rPr lang="en-US" sz="2200" b="1" dirty="0" err="1">
                <a:solidFill>
                  <a:prstClr val="black"/>
                </a:solidFill>
              </a:rPr>
              <a:t>négociation</a:t>
            </a:r>
            <a:r>
              <a:rPr lang="en-US" sz="2200" b="1" dirty="0">
                <a:solidFill>
                  <a:prstClr val="black"/>
                </a:solidFill>
              </a:rPr>
              <a:t> 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000" i="1" dirty="0" err="1">
                <a:solidFill>
                  <a:prstClr val="black"/>
                </a:solidFill>
              </a:rPr>
              <a:t>Dedreu,VanKleef</a:t>
            </a:r>
            <a:r>
              <a:rPr lang="en-US" sz="2000" i="1" dirty="0">
                <a:solidFill>
                  <a:prstClr val="black"/>
                </a:solidFill>
              </a:rPr>
              <a:t>, 04</a:t>
            </a:r>
            <a:r>
              <a:rPr lang="en-US" sz="2400" i="1" dirty="0">
                <a:solidFill>
                  <a:prstClr val="black"/>
                </a:solidFill>
              </a:rPr>
              <a:t>)</a:t>
            </a:r>
            <a:endParaRPr lang="en-US" sz="2400" b="1" dirty="0">
              <a:solidFill>
                <a:prstClr val="black"/>
              </a:solidFill>
            </a:endParaRP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Engager la négociation</a:t>
            </a: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Contrôler le cours de la négociation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7922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15</a:t>
            </a:fld>
            <a:endParaRPr lang="fr-FR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6F7FC47C-E66C-4AF5-AA17-09356D3F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556E920-2D39-49D1-BF92-ED760E2E9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57" y="3662358"/>
            <a:ext cx="2088232" cy="177677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FF44B8E-1846-45A9-B114-3098B6B8CB1C}"/>
              </a:ext>
            </a:extLst>
          </p:cNvPr>
          <p:cNvSpPr/>
          <p:nvPr/>
        </p:nvSpPr>
        <p:spPr>
          <a:xfrm>
            <a:off x="2853768" y="2564904"/>
            <a:ext cx="6182728" cy="3320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7092280" y="3280253"/>
            <a:ext cx="1800200" cy="2244876"/>
            <a:chOff x="6948264" y="2768300"/>
            <a:chExt cx="1800200" cy="224487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E014B8-8F69-45D0-BC88-472428DD5014}"/>
                </a:ext>
              </a:extLst>
            </p:cNvPr>
            <p:cNvSpPr/>
            <p:nvPr/>
          </p:nvSpPr>
          <p:spPr>
            <a:xfrm>
              <a:off x="6948264" y="3228150"/>
              <a:ext cx="1800200" cy="17850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b="1" dirty="0">
                  <a:solidFill>
                    <a:prstClr val="black"/>
                  </a:solidFill>
                </a:rPr>
                <a:t>pow </a:t>
              </a:r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∊</a:t>
              </a:r>
              <a:r>
                <a:rPr lang="en-US" b="1" dirty="0">
                  <a:solidFill>
                    <a:prstClr val="black"/>
                  </a:solidFill>
                </a:rPr>
                <a:t> [0,1]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b="1" dirty="0">
                  <a:solidFill>
                    <a:prstClr val="black"/>
                  </a:solidFill>
                </a:rPr>
                <a:t>3 </a:t>
              </a:r>
              <a:r>
                <a:rPr lang="en-US" b="1" dirty="0" err="1">
                  <a:solidFill>
                    <a:prstClr val="black"/>
                  </a:solidFill>
                </a:rPr>
                <a:t>Principes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8C44AB9-A5E4-4160-AE24-DA78158D6810}"/>
                </a:ext>
              </a:extLst>
            </p:cNvPr>
            <p:cNvSpPr/>
            <p:nvPr/>
          </p:nvSpPr>
          <p:spPr>
            <a:xfrm>
              <a:off x="6948264" y="2768300"/>
              <a:ext cx="1800200" cy="45092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Decision</a:t>
              </a:r>
              <a:endParaRPr lang="en-US" sz="2400" dirty="0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23EB7785-DF90-40C0-8BD2-FD80B6A592B2}"/>
              </a:ext>
            </a:extLst>
          </p:cNvPr>
          <p:cNvSpPr txBox="1"/>
          <p:nvPr/>
        </p:nvSpPr>
        <p:spPr>
          <a:xfrm flipH="1">
            <a:off x="363557" y="1438426"/>
            <a:ext cx="90992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Decision based on power</a:t>
            </a:r>
          </a:p>
          <a:p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69" y="2574388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3" name="Connecteur en angle 2"/>
          <p:cNvCxnSpPr>
            <a:stCxn id="14" idx="0"/>
            <a:endCxn id="15" idx="1"/>
          </p:cNvCxnSpPr>
          <p:nvPr/>
        </p:nvCxnSpPr>
        <p:spPr>
          <a:xfrm rot="5400000" flipH="1" flipV="1">
            <a:off x="1739396" y="2547985"/>
            <a:ext cx="782651" cy="144609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/>
          <p:cNvGrpSpPr/>
          <p:nvPr/>
        </p:nvGrpSpPr>
        <p:grpSpPr>
          <a:xfrm>
            <a:off x="4933908" y="3280253"/>
            <a:ext cx="1964522" cy="2244876"/>
            <a:chOff x="4890074" y="2768300"/>
            <a:chExt cx="1964522" cy="224487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E8D74E-F19B-4494-9DBD-DE8B735FB8C1}"/>
                </a:ext>
              </a:extLst>
            </p:cNvPr>
            <p:cNvSpPr/>
            <p:nvPr/>
          </p:nvSpPr>
          <p:spPr>
            <a:xfrm>
              <a:off x="4890075" y="2768300"/>
              <a:ext cx="1964521" cy="46952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Communication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E014B8-8F69-45D0-BC88-472428DD5014}"/>
                </a:ext>
              </a:extLst>
            </p:cNvPr>
            <p:cNvSpPr/>
            <p:nvPr/>
          </p:nvSpPr>
          <p:spPr>
            <a:xfrm>
              <a:off x="4890074" y="3237827"/>
              <a:ext cx="1964522" cy="17753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5B55A3B-4C34-4F54-AB3C-6C0AEB43B0A6}"/>
                </a:ext>
              </a:extLst>
            </p:cNvPr>
            <p:cNvSpPr/>
            <p:nvPr/>
          </p:nvSpPr>
          <p:spPr>
            <a:xfrm>
              <a:off x="5055073" y="3405237"/>
              <a:ext cx="1634524" cy="591458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/>
                <a:t>Share </a:t>
              </a:r>
              <a:r>
                <a:rPr lang="en-US" sz="1600" dirty="0"/>
                <a:t>preferences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31F6DC2-FA6D-416F-9457-D644F2D3ED7E}"/>
                </a:ext>
              </a:extLst>
            </p:cNvPr>
            <p:cNvSpPr/>
            <p:nvPr/>
          </p:nvSpPr>
          <p:spPr>
            <a:xfrm>
              <a:off x="5055073" y="4166267"/>
              <a:ext cx="1634524" cy="371269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Negotiation</a:t>
              </a: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2984534" y="3280253"/>
            <a:ext cx="1738535" cy="2235947"/>
            <a:chOff x="2951439" y="2777229"/>
            <a:chExt cx="1738535" cy="223594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646E85-9F24-4829-9A4B-833B474F4994}"/>
                </a:ext>
              </a:extLst>
            </p:cNvPr>
            <p:cNvSpPr/>
            <p:nvPr/>
          </p:nvSpPr>
          <p:spPr>
            <a:xfrm>
              <a:off x="2951440" y="2777229"/>
              <a:ext cx="1738534" cy="45092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Mental state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32824" y="3328136"/>
              <a:ext cx="1462450" cy="511379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/>
                <a:t>Preferences</a:t>
              </a:r>
              <a:endParaRPr lang="fr-FR" sz="1600" dirty="0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94FA61C2-B84D-4556-BEC7-664B4B1053EB}"/>
                </a:ext>
              </a:extLst>
            </p:cNvPr>
            <p:cNvSpPr txBox="1"/>
            <p:nvPr/>
          </p:nvSpPr>
          <p:spPr>
            <a:xfrm>
              <a:off x="3132824" y="3898543"/>
              <a:ext cx="1462450" cy="440688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600" dirty="0"/>
                <a:t>Other preferences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94FA61C2-B84D-4556-BEC7-664B4B1053EB}"/>
                </a:ext>
              </a:extLst>
            </p:cNvPr>
            <p:cNvSpPr txBox="1"/>
            <p:nvPr/>
          </p:nvSpPr>
          <p:spPr>
            <a:xfrm>
              <a:off x="3132824" y="4403041"/>
              <a:ext cx="1462450" cy="524134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600" dirty="0"/>
                <a:t>Shared proposals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8E014B8-8F69-45D0-BC88-472428DD5014}"/>
                </a:ext>
              </a:extLst>
            </p:cNvPr>
            <p:cNvSpPr/>
            <p:nvPr/>
          </p:nvSpPr>
          <p:spPr>
            <a:xfrm>
              <a:off x="2951439" y="3218940"/>
              <a:ext cx="1738535" cy="17942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/>
        </p:nvSpPr>
        <p:spPr>
          <a:xfrm>
            <a:off x="91386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</p:spTree>
    <p:extLst>
      <p:ext uri="{BB962C8B-B14F-4D97-AF65-F5344CB8AC3E}">
        <p14:creationId xmlns:p14="http://schemas.microsoft.com/office/powerpoint/2010/main" val="1709340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16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51520" y="1439593"/>
            <a:ext cx="8578555" cy="869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</a:pPr>
            <a:r>
              <a:rPr lang="fr-FR" sz="2200" i="1" u="sng" dirty="0">
                <a:solidFill>
                  <a:schemeClr val="tx1"/>
                </a:solidFill>
              </a:rPr>
              <a:t>Principe 1: Le pouvoir est associé à un niveau de levé et à un faible niveau de concessions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9856" y="2564904"/>
            <a:ext cx="867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b="1" dirty="0"/>
              <a:t>Implémentation: </a:t>
            </a:r>
            <a:r>
              <a:rPr lang="fr-FR" sz="2400" dirty="0"/>
              <a:t> Conditions pour accepter une proposition</a:t>
            </a:r>
            <a:endParaRPr lang="fr-FR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277302" y="3390836"/>
            <a:ext cx="4502649" cy="12623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</a:rPr>
              <a:t>Concessions</a:t>
            </a:r>
          </a:p>
          <a:p>
            <a:r>
              <a:rPr lang="fr-FR" sz="2000" dirty="0">
                <a:solidFill>
                  <a:schemeClr val="tx1"/>
                </a:solidFill>
              </a:rPr>
              <a:t>        - </a:t>
            </a:r>
            <a:r>
              <a:rPr lang="fr-FR" sz="2000" dirty="0" err="1">
                <a:solidFill>
                  <a:schemeClr val="tx1"/>
                </a:solidFill>
              </a:rPr>
              <a:t>pow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400" dirty="0">
                <a:solidFill>
                  <a:schemeClr val="tx1"/>
                </a:solidFill>
              </a:rPr>
              <a:t>⇾ </a:t>
            </a:r>
            <a:r>
              <a:rPr lang="fr-FR" sz="2000" b="1" dirty="0">
                <a:solidFill>
                  <a:schemeClr val="tx1"/>
                </a:solidFill>
              </a:rPr>
              <a:t>self(t)</a:t>
            </a:r>
          </a:p>
          <a:p>
            <a:r>
              <a:rPr lang="fr-FR" sz="2000" dirty="0">
                <a:solidFill>
                  <a:schemeClr val="tx1"/>
                </a:solidFill>
              </a:rPr>
              <a:t>        - Self décroît dans le temps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4961218" y="3688568"/>
            <a:ext cx="3868857" cy="2238915"/>
            <a:chOff x="4961218" y="3688568"/>
            <a:chExt cx="3868857" cy="2238915"/>
          </a:xfrm>
        </p:grpSpPr>
        <p:pic>
          <p:nvPicPr>
            <p:cNvPr id="10" name="Picture 3" descr="E:\presentation\sv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1218" y="3688568"/>
              <a:ext cx="3859254" cy="223891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/>
            <p:cNvSpPr txBox="1"/>
            <p:nvPr/>
          </p:nvSpPr>
          <p:spPr>
            <a:xfrm>
              <a:off x="7748430" y="3688568"/>
              <a:ext cx="10816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pow</a:t>
              </a:r>
              <a:r>
                <a:rPr lang="fr-FR" sz="1400" baseline="-25000" dirty="0" err="1"/>
                <a:t>A</a:t>
              </a:r>
              <a:r>
                <a:rPr lang="fr-FR" sz="1400" dirty="0"/>
                <a:t>=0.7  </a:t>
              </a:r>
              <a:r>
                <a:rPr lang="fr-FR" sz="1400" dirty="0" err="1"/>
                <a:t>pow</a:t>
              </a:r>
              <a:r>
                <a:rPr lang="fr-FR" sz="1400" baseline="-25000" dirty="0" err="1"/>
                <a:t>B</a:t>
              </a:r>
              <a:r>
                <a:rPr lang="fr-FR" sz="1400" dirty="0"/>
                <a:t>=0.4</a:t>
              </a: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251520" y="4877573"/>
            <a:ext cx="4850317" cy="1525501"/>
            <a:chOff x="162891" y="3183198"/>
            <a:chExt cx="4711557" cy="1525501"/>
          </a:xfrm>
        </p:grpSpPr>
        <p:sp>
          <p:nvSpPr>
            <p:cNvPr id="2" name="Rectangle 1"/>
            <p:cNvSpPr/>
            <p:nvPr/>
          </p:nvSpPr>
          <p:spPr>
            <a:xfrm>
              <a:off x="162891" y="3183198"/>
              <a:ext cx="4398880" cy="152550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187935" y="3244954"/>
              <a:ext cx="468651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fr-FR" sz="2000" b="1" dirty="0">
                  <a:solidFill>
                    <a:prstClr val="black"/>
                  </a:solidFill>
                </a:rPr>
                <a:t>Niveau d’exigence</a:t>
              </a:r>
            </a:p>
            <a:p>
              <a:pPr lvl="1"/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1026" name="Picture 2" descr="https://scontent-arn2-1.xx.fbcdn.net/v/t34.0-12/21148645_10212444775132138_1956213005_n.png?oh=b31f774ad28a32bd6daca242ea155e25&amp;oe=59A4145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6" y="5694721"/>
            <a:ext cx="3929237" cy="4655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4EA1CB12-740E-420F-A793-D31DC899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Modèle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négociation</a:t>
            </a:r>
            <a:r>
              <a:rPr lang="en-US" dirty="0">
                <a:solidFill>
                  <a:srgbClr val="FFC000"/>
                </a:solidFill>
              </a:rPr>
              <a:t> base sur le </a:t>
            </a:r>
            <a:r>
              <a:rPr lang="en-US" dirty="0" err="1">
                <a:solidFill>
                  <a:srgbClr val="FFC000"/>
                </a:solidFill>
              </a:rPr>
              <a:t>pouvoir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EB895E9-E697-44B8-97C6-04224094D665}"/>
              </a:ext>
            </a:extLst>
          </p:cNvPr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>
                <a:solidFill>
                  <a:schemeClr val="bg1"/>
                </a:solidFill>
              </a:rPr>
              <a:t>Décision basée sur le pouvoir</a:t>
            </a:r>
          </a:p>
        </p:txBody>
      </p:sp>
    </p:spTree>
    <p:extLst>
      <p:ext uri="{BB962C8B-B14F-4D97-AF65-F5344CB8AC3E}">
        <p14:creationId xmlns:p14="http://schemas.microsoft.com/office/powerpoint/2010/main" val="42528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17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51520" y="1439593"/>
            <a:ext cx="8578555" cy="869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</a:pPr>
            <a:r>
              <a:rPr lang="en-US" sz="2200" i="1" u="sng" dirty="0">
                <a:solidFill>
                  <a:schemeClr val="tx1"/>
                </a:solidFill>
              </a:rPr>
              <a:t>Principe 2</a:t>
            </a:r>
            <a:r>
              <a:rPr lang="en-US" sz="2200" i="1" dirty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prstClr val="black"/>
                </a:solidFill>
              </a:rPr>
              <a:t>Les </a:t>
            </a:r>
            <a:r>
              <a:rPr lang="en-US" sz="2400" dirty="0" err="1">
                <a:solidFill>
                  <a:prstClr val="black"/>
                </a:solidFill>
              </a:rPr>
              <a:t>négociateurs</a:t>
            </a:r>
            <a:r>
              <a:rPr lang="en-US" sz="2400" dirty="0">
                <a:solidFill>
                  <a:prstClr val="black"/>
                </a:solidFill>
              </a:rPr>
              <a:t> dominants </a:t>
            </a:r>
            <a:r>
              <a:rPr lang="en-US" sz="2400" dirty="0" err="1">
                <a:solidFill>
                  <a:prstClr val="black"/>
                </a:solidFill>
              </a:rPr>
              <a:t>sont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centrés</a:t>
            </a:r>
            <a:r>
              <a:rPr lang="en-US" sz="2400" dirty="0">
                <a:solidFill>
                  <a:prstClr val="black"/>
                </a:solidFill>
              </a:rPr>
              <a:t> sur </a:t>
            </a:r>
            <a:r>
              <a:rPr lang="en-US" sz="2400" dirty="0" err="1">
                <a:solidFill>
                  <a:prstClr val="black"/>
                </a:solidFill>
              </a:rPr>
              <a:t>leurs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préférences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2891" y="2607295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Implementation: </a:t>
            </a:r>
            <a:r>
              <a:rPr lang="en-US" sz="2400" dirty="0"/>
              <a:t> </a:t>
            </a:r>
            <a:r>
              <a:rPr lang="en-US" sz="2400" dirty="0" err="1"/>
              <a:t>Choisir</a:t>
            </a:r>
            <a:r>
              <a:rPr lang="en-US" sz="2400" dirty="0"/>
              <a:t> la </a:t>
            </a:r>
            <a:r>
              <a:rPr lang="en-US" sz="2400" dirty="0" err="1"/>
              <a:t>valeur</a:t>
            </a:r>
            <a:r>
              <a:rPr lang="en-US" sz="2400" dirty="0"/>
              <a:t> à proposer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467544" y="3573016"/>
            <a:ext cx="8362530" cy="93610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2200" b="1">
                <a:solidFill>
                  <a:prstClr val="black"/>
                </a:solidFill>
              </a:rPr>
              <a:t>+</a:t>
            </a:r>
            <a:r>
              <a:rPr lang="fr-FR" sz="2200">
                <a:solidFill>
                  <a:prstClr val="black"/>
                </a:solidFill>
              </a:rPr>
              <a:t> Predre en compte les </a:t>
            </a:r>
            <a:r>
              <a:rPr lang="fr-FR" sz="2200" b="1">
                <a:solidFill>
                  <a:prstClr val="black"/>
                </a:solidFill>
              </a:rPr>
              <a:t>préférences de soi </a:t>
            </a:r>
            <a:r>
              <a:rPr lang="fr-FR" sz="2200">
                <a:solidFill>
                  <a:prstClr val="black"/>
                </a:solidFill>
              </a:rPr>
              <a:t>et les </a:t>
            </a:r>
            <a:r>
              <a:rPr lang="fr-FR" sz="2200" b="1">
                <a:solidFill>
                  <a:prstClr val="black"/>
                </a:solidFill>
              </a:rPr>
              <a:t>préférences d’autrui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5058344"/>
            <a:ext cx="7421625" cy="102481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2288EB04-78BF-473D-B1AD-41C8040EFF8C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50728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C000"/>
                </a:solidFill>
              </a:rPr>
              <a:t>Modèle de négociation base sur le pouvoir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DA6E642-3228-46C1-AE26-7EC47C5D8AD2}"/>
              </a:ext>
            </a:extLst>
          </p:cNvPr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>
                <a:solidFill>
                  <a:schemeClr val="bg1"/>
                </a:solidFill>
              </a:rPr>
              <a:t>Décision basée sur le pouvoir</a:t>
            </a:r>
          </a:p>
        </p:txBody>
      </p:sp>
    </p:spTree>
    <p:extLst>
      <p:ext uri="{BB962C8B-B14F-4D97-AF65-F5344CB8AC3E}">
        <p14:creationId xmlns:p14="http://schemas.microsoft.com/office/powerpoint/2010/main" val="3673800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18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51520" y="1439593"/>
            <a:ext cx="8578555" cy="869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u="sng" dirty="0">
                <a:solidFill>
                  <a:schemeClr val="tx1"/>
                </a:solidFill>
              </a:rPr>
              <a:t>Principe 3</a:t>
            </a:r>
            <a:r>
              <a:rPr lang="en-US" sz="2200" i="1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prstClr val="black"/>
                </a:solidFill>
              </a:rPr>
              <a:t>l’agent</a:t>
            </a:r>
            <a:r>
              <a:rPr lang="en-US" sz="2400" dirty="0">
                <a:solidFill>
                  <a:prstClr val="black"/>
                </a:solidFill>
              </a:rPr>
              <a:t> dominant </a:t>
            </a:r>
            <a:r>
              <a:rPr lang="en-US" sz="2400" dirty="0" err="1">
                <a:solidFill>
                  <a:prstClr val="black"/>
                </a:solidFill>
              </a:rPr>
              <a:t>mène</a:t>
            </a:r>
            <a:r>
              <a:rPr lang="en-US" sz="2400" dirty="0">
                <a:solidFill>
                  <a:prstClr val="black"/>
                </a:solidFill>
              </a:rPr>
              <a:t> la </a:t>
            </a:r>
            <a:r>
              <a:rPr lang="en-US" sz="2400" dirty="0" err="1">
                <a:solidFill>
                  <a:prstClr val="black"/>
                </a:solidFill>
              </a:rPr>
              <a:t>négociation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2891" y="2596842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Implémentation</a:t>
            </a:r>
            <a:r>
              <a:rPr lang="en-US" sz="2400" b="1" dirty="0"/>
              <a:t>: </a:t>
            </a:r>
            <a:r>
              <a:rPr lang="en-US" sz="2400" dirty="0"/>
              <a:t> </a:t>
            </a:r>
            <a:r>
              <a:rPr lang="en-US" sz="2400" dirty="0" err="1"/>
              <a:t>Choisir</a:t>
            </a:r>
            <a:r>
              <a:rPr lang="en-US" sz="2400" dirty="0"/>
              <a:t> la </a:t>
            </a:r>
            <a:r>
              <a:rPr lang="en-US" sz="2400" dirty="0" err="1"/>
              <a:t>prochaine</a:t>
            </a:r>
            <a:r>
              <a:rPr lang="en-US" sz="2400" dirty="0"/>
              <a:t> utterance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252137" y="3296906"/>
            <a:ext cx="8577938" cy="315643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prstClr val="black"/>
                </a:solidFill>
              </a:rPr>
              <a:t>Règles</a:t>
            </a:r>
            <a:r>
              <a:rPr lang="en-US" sz="2400" dirty="0">
                <a:solidFill>
                  <a:prstClr val="black"/>
                </a:solidFill>
              </a:rPr>
              <a:t> de </a:t>
            </a:r>
            <a:r>
              <a:rPr lang="en-US" sz="2400" dirty="0" err="1">
                <a:solidFill>
                  <a:prstClr val="black"/>
                </a:solidFill>
              </a:rPr>
              <a:t>décision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buClr>
                <a:srgbClr val="FFC000"/>
              </a:buClr>
            </a:pPr>
            <a:endParaRPr lang="en-US" sz="2400" dirty="0">
              <a:solidFill>
                <a:prstClr val="black"/>
              </a:solidFill>
            </a:endParaRPr>
          </a:p>
          <a:p>
            <a:pPr marL="342900" lvl="0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prstClr val="black"/>
                </a:solidFill>
              </a:rPr>
              <a:t>Définir une priorité dans le choix de l’</a:t>
            </a:r>
            <a:r>
              <a:rPr lang="fr-FR" sz="2400" dirty="0" err="1">
                <a:solidFill>
                  <a:prstClr val="black"/>
                </a:solidFill>
              </a:rPr>
              <a:t>utterance</a:t>
            </a:r>
            <a:endParaRPr lang="en-US" sz="2400" b="1" dirty="0">
              <a:solidFill>
                <a:prstClr val="black"/>
              </a:solidFill>
            </a:endParaRP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prstClr val="black"/>
                </a:solidFill>
              </a:rPr>
              <a:t>Dominant</a:t>
            </a:r>
            <a:r>
              <a:rPr lang="en-US" sz="2400" dirty="0">
                <a:solidFill>
                  <a:prstClr val="black"/>
                </a:solidFill>
              </a:rPr>
              <a:t>: </a:t>
            </a:r>
            <a:r>
              <a:rPr lang="en-US" sz="2400" dirty="0" err="1">
                <a:solidFill>
                  <a:prstClr val="black"/>
                </a:solidFill>
              </a:rPr>
              <a:t>Actes</a:t>
            </a:r>
            <a:r>
              <a:rPr lang="en-US" sz="2400" dirty="0">
                <a:solidFill>
                  <a:prstClr val="black"/>
                </a:solidFill>
              </a:rPr>
              <a:t> de </a:t>
            </a:r>
            <a:r>
              <a:rPr lang="en-US" sz="2400" dirty="0" err="1">
                <a:solidFill>
                  <a:prstClr val="black"/>
                </a:solidFill>
              </a:rPr>
              <a:t>négociation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1900" dirty="0">
                <a:solidFill>
                  <a:prstClr val="black"/>
                </a:solidFill>
              </a:rPr>
              <a:t>(Propose, </a:t>
            </a:r>
            <a:r>
              <a:rPr lang="en-US" sz="1900" dirty="0" err="1">
                <a:solidFill>
                  <a:prstClr val="black"/>
                </a:solidFill>
              </a:rPr>
              <a:t>CounterPropose</a:t>
            </a:r>
            <a:r>
              <a:rPr lang="en-US" sz="1900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FFC000"/>
              </a:buClr>
            </a:pPr>
            <a:endParaRPr lang="en-US" sz="1900" dirty="0">
              <a:solidFill>
                <a:prstClr val="black"/>
              </a:solidFill>
            </a:endParaRP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prstClr val="black"/>
                </a:solidFill>
              </a:rPr>
              <a:t>Low-power: </a:t>
            </a:r>
            <a:r>
              <a:rPr lang="en-US" sz="2400" dirty="0" err="1">
                <a:solidFill>
                  <a:prstClr val="black"/>
                </a:solidFill>
              </a:rPr>
              <a:t>Actes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d’échanges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d’informations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1900" dirty="0">
                <a:solidFill>
                  <a:prstClr val="black"/>
                </a:solidFill>
              </a:rPr>
              <a:t>(</a:t>
            </a:r>
            <a:r>
              <a:rPr lang="en-US" sz="1900" dirty="0" err="1">
                <a:solidFill>
                  <a:prstClr val="black"/>
                </a:solidFill>
              </a:rPr>
              <a:t>AskPreference</a:t>
            </a:r>
            <a:r>
              <a:rPr lang="en-US" sz="19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B318CA2-566A-4C3D-B3F2-C22C8DDB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Modèle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négociation</a:t>
            </a:r>
            <a:r>
              <a:rPr lang="en-US" dirty="0">
                <a:solidFill>
                  <a:srgbClr val="FFC000"/>
                </a:solidFill>
              </a:rPr>
              <a:t> base sur le </a:t>
            </a:r>
            <a:r>
              <a:rPr lang="en-US" dirty="0" err="1">
                <a:solidFill>
                  <a:srgbClr val="FFC000"/>
                </a:solidFill>
              </a:rPr>
              <a:t>pouvoir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D75FE1F-5910-48DD-8D1B-03263FD4015B}"/>
              </a:ext>
            </a:extLst>
          </p:cNvPr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Décision basée sur le pouvoir</a:t>
            </a:r>
          </a:p>
        </p:txBody>
      </p:sp>
    </p:spTree>
    <p:extLst>
      <p:ext uri="{BB962C8B-B14F-4D97-AF65-F5344CB8AC3E}">
        <p14:creationId xmlns:p14="http://schemas.microsoft.com/office/powerpoint/2010/main" val="2584012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19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Décision basée sur le pouvoir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Exemple de dialogue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</p:spTree>
    <p:extLst>
      <p:ext uri="{BB962C8B-B14F-4D97-AF65-F5344CB8AC3E}">
        <p14:creationId xmlns:p14="http://schemas.microsoft.com/office/powerpoint/2010/main" val="44295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Contexte et état de l’art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Modèle de négociation collaborative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Négociation basée sur le pouvoir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Évaluation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Conclusion et travaux futurs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684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20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1916832"/>
            <a:ext cx="4608512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"Okay, let's go to the Shanghai restaurant.”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2BCD793-A108-4B0C-AFD6-57249289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Exemple de dialogue</a:t>
            </a:r>
          </a:p>
        </p:txBody>
      </p:sp>
      <p:sp>
        <p:nvSpPr>
          <p:cNvPr id="2" name="Rectangle 1"/>
          <p:cNvSpPr/>
          <p:nvPr/>
        </p:nvSpPr>
        <p:spPr>
          <a:xfrm>
            <a:off x="5364088" y="1268760"/>
            <a:ext cx="3672408" cy="5760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Principe 1:Exigences et concessions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CDBE37C-34B1-472B-BC89-A9784C2FE7EE}"/>
              </a:ext>
            </a:extLst>
          </p:cNvPr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Décision basée sur le pouvoir</a:t>
            </a:r>
          </a:p>
        </p:txBody>
      </p:sp>
    </p:spTree>
    <p:extLst>
      <p:ext uri="{BB962C8B-B14F-4D97-AF65-F5344CB8AC3E}">
        <p14:creationId xmlns:p14="http://schemas.microsoft.com/office/powerpoint/2010/main" val="2046542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</a:t>
            </a:r>
            <a:r>
              <a:rPr lang="en-US" sz="1600" b="1" dirty="0">
                <a:solidFill>
                  <a:srgbClr val="0070C0"/>
                </a:solidFill>
              </a:rPr>
              <a:t>Chinese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</a:t>
            </a:r>
            <a:r>
              <a:rPr lang="en-US" sz="1600" b="1" dirty="0">
                <a:solidFill>
                  <a:srgbClr val="0070C0"/>
                </a:solidFill>
              </a:rPr>
              <a:t>I don't like Chinese </a:t>
            </a:r>
            <a:r>
              <a:rPr lang="en-US" sz="1600" dirty="0"/>
              <a:t>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</a:t>
            </a:r>
            <a:r>
              <a:rPr lang="en-US" sz="1600" b="1" dirty="0"/>
              <a:t>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the Shanghai. It's a quiet, cheap Chinese restaurant on the south side."</a:t>
            </a:r>
            <a:br>
              <a:rPr lang="en-US" sz="1600" dirty="0">
                <a:solidFill>
                  <a:srgbClr val="19A95A"/>
                </a:solidFill>
              </a:rPr>
            </a:br>
            <a:endParaRPr lang="en-US" sz="1600" dirty="0">
              <a:solidFill>
                <a:srgbClr val="19A95A"/>
              </a:solidFill>
            </a:endParaRP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1916832"/>
            <a:ext cx="4608512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a cheap restaurant."</a:t>
            </a:r>
            <a:br>
              <a:rPr lang="en-US" sz="1600" dirty="0">
                <a:solidFill>
                  <a:srgbClr val="19A95A"/>
                </a:solidFill>
              </a:rPr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a restaurant on the south side."</a:t>
            </a:r>
            <a:br>
              <a:rPr lang="en-US" sz="1600" dirty="0">
                <a:solidFill>
                  <a:srgbClr val="19A95A"/>
                </a:solidFill>
              </a:rPr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0070C0"/>
                </a:solidFill>
              </a:rPr>
            </a:br>
            <a:br>
              <a:rPr lang="en-US" sz="1600" b="1" dirty="0">
                <a:solidFill>
                  <a:srgbClr val="0070C0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</a:t>
            </a:r>
            <a:r>
              <a:rPr lang="en-US" sz="1600" dirty="0">
                <a:solidFill>
                  <a:srgbClr val="19A95A"/>
                </a:solidFill>
              </a:rPr>
              <a:t> </a:t>
            </a:r>
            <a:r>
              <a:rPr lang="en-US" sz="1600" dirty="0"/>
              <a:t> B: "Okay, let's go to the Shanghai restaurant.”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2BCD793-A108-4B0C-AFD6-57249289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Exemple de dialogue</a:t>
            </a:r>
          </a:p>
        </p:txBody>
      </p:sp>
      <p:sp>
        <p:nvSpPr>
          <p:cNvPr id="2" name="Rectangle 1"/>
          <p:cNvSpPr/>
          <p:nvPr/>
        </p:nvSpPr>
        <p:spPr>
          <a:xfrm>
            <a:off x="5364088" y="1268760"/>
            <a:ext cx="3672408" cy="576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Principe 2:  </a:t>
            </a:r>
            <a:r>
              <a:rPr lang="en-US" sz="2000" dirty="0" err="1"/>
              <a:t>soi</a:t>
            </a:r>
            <a:r>
              <a:rPr lang="en-US" sz="2000" dirty="0"/>
              <a:t> vs autrui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E6B53F-F791-4D08-A393-B317C6E06102}"/>
              </a:ext>
            </a:extLst>
          </p:cNvPr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Décision basée sur le pouvoir</a:t>
            </a:r>
          </a:p>
        </p:txBody>
      </p:sp>
    </p:spTree>
    <p:extLst>
      <p:ext uri="{BB962C8B-B14F-4D97-AF65-F5344CB8AC3E}">
        <p14:creationId xmlns:p14="http://schemas.microsoft.com/office/powerpoint/2010/main" val="681883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027" y="2019316"/>
            <a:ext cx="3456384" cy="5283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51520" y="3140968"/>
            <a:ext cx="3940402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42717" y="5752034"/>
            <a:ext cx="3940402" cy="7013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427984" y="3375770"/>
            <a:ext cx="3248031" cy="55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48022" y="4383882"/>
            <a:ext cx="4238778" cy="55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448022" y="5605492"/>
            <a:ext cx="4377322" cy="7013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12BDFC3C-1C01-4160-B20B-AB98DD07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3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Exemple de dialogue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56176" y="908720"/>
            <a:ext cx="2768473" cy="9361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Principe 3: </a:t>
            </a:r>
          </a:p>
          <a:p>
            <a:pPr algn="ctr"/>
            <a:r>
              <a:rPr lang="en-US" sz="2000" dirty="0"/>
              <a:t>Leader dans la </a:t>
            </a:r>
            <a:r>
              <a:rPr lang="en-US" sz="2000" dirty="0" err="1"/>
              <a:t>négociation</a:t>
            </a:r>
            <a:endParaRPr lang="en-US" sz="20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44F8930-4317-475D-BFC8-77A506F37D34}"/>
              </a:ext>
            </a:extLst>
          </p:cNvPr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Décision basée sur le pouvoir</a:t>
            </a:r>
          </a:p>
        </p:txBody>
      </p:sp>
    </p:spTree>
    <p:extLst>
      <p:ext uri="{BB962C8B-B14F-4D97-AF65-F5344CB8AC3E}">
        <p14:creationId xmlns:p14="http://schemas.microsoft.com/office/powerpoint/2010/main" val="177975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4054759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0600" y="4990863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2902631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27984" y="1987206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74C4F468-574E-4102-B88C-E9B4EBDA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Exemple de dialogue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40152" y="908720"/>
            <a:ext cx="2984497" cy="9361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Principe 3: </a:t>
            </a:r>
          </a:p>
          <a:p>
            <a:pPr algn="ctr"/>
            <a:r>
              <a:rPr lang="en-US" sz="2000" dirty="0"/>
              <a:t>Leader dans la </a:t>
            </a:r>
            <a:r>
              <a:rPr lang="en-US" sz="2000" dirty="0" err="1"/>
              <a:t>négociation</a:t>
            </a:r>
            <a:endParaRPr lang="en-US" sz="2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311FF9A-6246-4201-B320-C7F1396E3B05}"/>
              </a:ext>
            </a:extLst>
          </p:cNvPr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Décision basée sur le pouvoir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713362-0639-4B20-94E3-C4414A794780}"/>
              </a:ext>
            </a:extLst>
          </p:cNvPr>
          <p:cNvSpPr/>
          <p:nvPr/>
        </p:nvSpPr>
        <p:spPr>
          <a:xfrm>
            <a:off x="6092552" y="1061120"/>
            <a:ext cx="2984497" cy="9361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Principe 3: </a:t>
            </a:r>
          </a:p>
          <a:p>
            <a:pPr algn="ctr"/>
            <a:r>
              <a:rPr lang="en-US" sz="2000" dirty="0"/>
              <a:t>Leader dans la </a:t>
            </a:r>
            <a:r>
              <a:rPr lang="en-US" sz="2000" dirty="0" err="1"/>
              <a:t>négociation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8557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accent6"/>
                </a:solidFill>
              </a:rPr>
              <a:t>Contexte et état de l’art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accent6"/>
                </a:solidFill>
              </a:rPr>
              <a:t>Modèle de négociation collaborative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accent6"/>
                </a:solidFill>
              </a:rPr>
              <a:t>Négociation basée sur le pouvoir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Évaluation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accent6"/>
                </a:solidFill>
              </a:rPr>
              <a:t>Conclusion et travaux futurs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005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5616" y="2276872"/>
            <a:ext cx="7848872" cy="3940696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Hypothèses</a:t>
            </a:r>
          </a:p>
          <a:p>
            <a:pPr lvl="1"/>
            <a:r>
              <a:rPr lang="fr-FR" dirty="0">
                <a:solidFill>
                  <a:schemeClr val="accent1"/>
                </a:solidFill>
              </a:rPr>
              <a:t>H1: </a:t>
            </a:r>
            <a:r>
              <a:rPr lang="fr-FR" dirty="0"/>
              <a:t>L'agent dominant sera plus fortement perçu comme étant égocentrique que l'agent soumis.</a:t>
            </a:r>
          </a:p>
          <a:p>
            <a:pPr lvl="1"/>
            <a:endParaRPr lang="fr-FR" dirty="0"/>
          </a:p>
          <a:p>
            <a:pPr lvl="1"/>
            <a:r>
              <a:rPr lang="fr-FR" dirty="0">
                <a:solidFill>
                  <a:schemeClr val="accent1"/>
                </a:solidFill>
              </a:rPr>
              <a:t>H2: </a:t>
            </a:r>
            <a:r>
              <a:rPr lang="fr-FR" dirty="0"/>
              <a:t>L'agent dominant sera plus fortement perçu comme exigeant que l'agent soumis.</a:t>
            </a:r>
          </a:p>
          <a:p>
            <a:pPr lvl="1"/>
            <a:endParaRPr lang="fr-FR" dirty="0"/>
          </a:p>
          <a:p>
            <a:pPr lvl="1"/>
            <a:r>
              <a:rPr lang="fr-FR" dirty="0">
                <a:solidFill>
                  <a:schemeClr val="accent1"/>
                </a:solidFill>
              </a:rPr>
              <a:t>H3: </a:t>
            </a:r>
            <a:r>
              <a:rPr lang="fr-FR" dirty="0"/>
              <a:t>L'agent dominant sera plus fortement perçu comme faisant des concessions plus importantes que l'agent soumis</a:t>
            </a:r>
          </a:p>
          <a:p>
            <a:pPr lvl="1"/>
            <a:endParaRPr lang="fr-FR" dirty="0">
              <a:solidFill>
                <a:srgbClr val="19A95A"/>
              </a:solidFill>
            </a:endParaRPr>
          </a:p>
          <a:p>
            <a:pPr lvl="1"/>
            <a:r>
              <a:rPr lang="fr-FR" dirty="0">
                <a:solidFill>
                  <a:schemeClr val="accent1"/>
                </a:solidFill>
              </a:rPr>
              <a:t>H4: </a:t>
            </a:r>
            <a:r>
              <a:rPr lang="fr-FR" dirty="0"/>
              <a:t>L'agent  dominant sera plus fortement perçu comme prenant le contrôle de la négociation que l'agent soumis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25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B175FA-037C-4BE2-A9EF-E9F07923A9FF}"/>
              </a:ext>
            </a:extLst>
          </p:cNvPr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1DF4CD20-F84B-4D07-BAE8-6A104543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Evaluation du </a:t>
            </a:r>
            <a:r>
              <a:rPr lang="en-US" sz="3600" dirty="0" err="1">
                <a:solidFill>
                  <a:srgbClr val="FFC000"/>
                </a:solidFill>
              </a:rPr>
              <a:t>modèle</a:t>
            </a:r>
            <a:r>
              <a:rPr lang="en-US" sz="3600" dirty="0">
                <a:solidFill>
                  <a:srgbClr val="FFC000"/>
                </a:solidFill>
              </a:rPr>
              <a:t> de </a:t>
            </a:r>
            <a:r>
              <a:rPr lang="en-US" sz="3600" dirty="0" err="1">
                <a:solidFill>
                  <a:srgbClr val="FFC000"/>
                </a:solidFill>
              </a:rPr>
              <a:t>négociation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498554"/>
            <a:ext cx="8280920" cy="6480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>
                <a:solidFill>
                  <a:prstClr val="black"/>
                </a:solidFill>
              </a:rPr>
              <a:t>Evaluer la perception des comportements de pouvoir</a:t>
            </a:r>
            <a:endParaRPr lang="fr-FR" sz="2600"/>
          </a:p>
        </p:txBody>
      </p:sp>
      <p:sp>
        <p:nvSpPr>
          <p:cNvPr id="6" name="Flèche droite 5"/>
          <p:cNvSpPr/>
          <p:nvPr/>
        </p:nvSpPr>
        <p:spPr>
          <a:xfrm>
            <a:off x="91386" y="2646149"/>
            <a:ext cx="1168246" cy="648072"/>
          </a:xfrm>
          <a:prstGeom prst="rightArrow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Prin</a:t>
            </a:r>
            <a:r>
              <a:rPr lang="fr-FR" b="1" dirty="0"/>
              <a:t>. 2</a:t>
            </a:r>
          </a:p>
        </p:txBody>
      </p:sp>
      <p:sp>
        <p:nvSpPr>
          <p:cNvPr id="11" name="Flèche droite 10"/>
          <p:cNvSpPr/>
          <p:nvPr/>
        </p:nvSpPr>
        <p:spPr>
          <a:xfrm>
            <a:off x="59229" y="5733256"/>
            <a:ext cx="1168246" cy="648072"/>
          </a:xfrm>
          <a:prstGeom prst="rightArrow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Prin</a:t>
            </a:r>
            <a:r>
              <a:rPr lang="fr-FR" b="1" dirty="0"/>
              <a:t>. 3</a:t>
            </a:r>
          </a:p>
        </p:txBody>
      </p:sp>
      <p:sp>
        <p:nvSpPr>
          <p:cNvPr id="7" name="Accolade ouvrante 6"/>
          <p:cNvSpPr/>
          <p:nvPr/>
        </p:nvSpPr>
        <p:spPr>
          <a:xfrm>
            <a:off x="1147773" y="3717032"/>
            <a:ext cx="255875" cy="1687655"/>
          </a:xfrm>
          <a:prstGeom prst="leftBrac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dk1"/>
              </a:solidFill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59229" y="4236823"/>
            <a:ext cx="1168246" cy="648072"/>
          </a:xfrm>
          <a:prstGeom prst="rightArrow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Prin</a:t>
            </a:r>
            <a:r>
              <a:rPr lang="fr-FR" b="1" dirty="0"/>
              <a:t>. 1</a:t>
            </a:r>
          </a:p>
        </p:txBody>
      </p:sp>
    </p:spTree>
    <p:extLst>
      <p:ext uri="{BB962C8B-B14F-4D97-AF65-F5344CB8AC3E}">
        <p14:creationId xmlns:p14="http://schemas.microsoft.com/office/powerpoint/2010/main" val="1475768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787" y="4313045"/>
            <a:ext cx="8988425" cy="1951965"/>
          </a:xfrm>
        </p:spPr>
        <p:txBody>
          <a:bodyPr>
            <a:normAutofit lnSpcReduction="10000"/>
          </a:bodyPr>
          <a:lstStyle/>
          <a:p>
            <a:pPr lvl="1">
              <a:buClr>
                <a:srgbClr val="FFC000"/>
              </a:buClr>
            </a:pPr>
            <a:r>
              <a:rPr lang="fr-FR" sz="2400" b="1" dirty="0"/>
              <a:t>  Etude inter-sujets</a:t>
            </a:r>
          </a:p>
          <a:p>
            <a:pPr marL="731520" lvl="1" indent="-457200">
              <a:buClr>
                <a:srgbClr val="FFC000"/>
              </a:buClr>
              <a:buFont typeface="+mj-lt"/>
              <a:buAutoNum type="arabicPeriod"/>
            </a:pPr>
            <a:r>
              <a:rPr lang="fr-FR" dirty="0"/>
              <a:t>Négociation avec agent dominant suivi de l’agent soumis</a:t>
            </a:r>
          </a:p>
          <a:p>
            <a:pPr marL="731520" lvl="1" indent="-457200">
              <a:buClr>
                <a:srgbClr val="FFC000"/>
              </a:buClr>
              <a:buFont typeface="+mj-lt"/>
              <a:buAutoNum type="arabicPeriod"/>
            </a:pPr>
            <a:r>
              <a:rPr lang="fr-FR" dirty="0"/>
              <a:t>Négociation avec agent soumis suivi de l’agent dominant</a:t>
            </a:r>
          </a:p>
          <a:p>
            <a:pPr marL="274320" lvl="1" indent="0">
              <a:buClr>
                <a:srgbClr val="FFC000"/>
              </a:buClr>
              <a:buNone/>
            </a:pPr>
            <a:endParaRPr lang="fr-FR" dirty="0"/>
          </a:p>
          <a:p>
            <a:pPr marL="274320" lvl="1" indent="0" algn="ctr">
              <a:buClr>
                <a:srgbClr val="FFC000"/>
              </a:buClr>
              <a:buNone/>
            </a:pPr>
            <a:r>
              <a:rPr lang="fr-FR" sz="2400" b="1" dirty="0"/>
              <a:t>40 participants au total</a:t>
            </a:r>
          </a:p>
          <a:p>
            <a:pPr marL="274320" lvl="1" indent="0">
              <a:buClr>
                <a:srgbClr val="FFC000"/>
              </a:buClr>
              <a:buNone/>
            </a:pPr>
            <a:endParaRPr lang="fr-FR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fr-FR" dirty="0"/>
          </a:p>
          <a:p>
            <a:pPr lvl="2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26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Evaluation du modèle de négociation</a:t>
            </a:r>
          </a:p>
        </p:txBody>
      </p:sp>
      <p:sp>
        <p:nvSpPr>
          <p:cNvPr id="5" name="AutoShape 8" descr="Résultat de recherche d'images pour &quot;discussion ic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07975" y="1512278"/>
            <a:ext cx="82200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fr-FR" sz="2400" dirty="0"/>
              <a:t> Interaction: Négociation pour le choix d’un restaurant</a:t>
            </a:r>
          </a:p>
          <a:p>
            <a:pPr marL="800100" lvl="1" indent="-3429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fr-FR" sz="2000" i="1" dirty="0"/>
              <a:t>Critères = { Cuisine, Prix, Ambiance, Localisation}</a:t>
            </a:r>
          </a:p>
          <a:p>
            <a:pPr marL="800100" lvl="1" indent="-3429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fr-FR" sz="2000" i="1" dirty="0"/>
              <a:t>Choix à partir de 420 restaurants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342900" indent="-3429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fr-FR" sz="2400" dirty="0"/>
              <a:t>Initialisation des agents négociateurs</a:t>
            </a:r>
            <a:endParaRPr lang="fr-FR" sz="2000" dirty="0"/>
          </a:p>
          <a:p>
            <a:pPr marL="742950" lvl="1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fr-FR" sz="2200" b="1" dirty="0"/>
              <a:t>Agent Bob </a:t>
            </a:r>
            <a:r>
              <a:rPr lang="fr-FR" sz="2000" dirty="0"/>
              <a:t>: Agent dominant (</a:t>
            </a:r>
            <a:r>
              <a:rPr lang="fr-FR" sz="2000" dirty="0" err="1"/>
              <a:t>pow</a:t>
            </a:r>
            <a:r>
              <a:rPr lang="fr-FR" sz="2000" dirty="0"/>
              <a:t> =0.8)</a:t>
            </a:r>
          </a:p>
          <a:p>
            <a:pPr lvl="1">
              <a:buClr>
                <a:srgbClr val="FFC000"/>
              </a:buClr>
            </a:pPr>
            <a:endParaRPr lang="fr-FR" sz="2000" dirty="0"/>
          </a:p>
          <a:p>
            <a:pPr marL="742950" lvl="1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fr-FR" sz="2200" b="1" dirty="0"/>
              <a:t>Agent Arthur </a:t>
            </a:r>
            <a:r>
              <a:rPr lang="fr-FR" sz="2000" dirty="0"/>
              <a:t>: Agent soumis (</a:t>
            </a:r>
            <a:r>
              <a:rPr lang="fr-FR" sz="2000" dirty="0" err="1"/>
              <a:t>pow</a:t>
            </a:r>
            <a:r>
              <a:rPr lang="fr-FR" sz="2000" dirty="0"/>
              <a:t> = 0.4)</a:t>
            </a:r>
          </a:p>
        </p:txBody>
      </p:sp>
    </p:spTree>
    <p:extLst>
      <p:ext uri="{BB962C8B-B14F-4D97-AF65-F5344CB8AC3E}">
        <p14:creationId xmlns:p14="http://schemas.microsoft.com/office/powerpoint/2010/main" val="266486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27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251520" y="369278"/>
            <a:ext cx="871296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Résultats</a:t>
            </a:r>
          </a:p>
        </p:txBody>
      </p:sp>
      <p:sp>
        <p:nvSpPr>
          <p:cNvPr id="5" name="AutoShape 8" descr="Résultat de recherche d'images pour &quot;discussion ic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E64278-ACA0-4B50-A242-AB486E1A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Comparaison des comportements de Bob Vs Arthur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C31D4C6-DB02-45C3-9002-05FAB1637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7092280" cy="425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89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28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3659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Conclusion et travaux </a:t>
            </a:r>
            <a:r>
              <a:rPr lang="en-US" sz="2000" b="1" dirty="0" err="1">
                <a:solidFill>
                  <a:schemeClr val="bg1"/>
                </a:solidFill>
              </a:rPr>
              <a:t>futurs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69776" y="369278"/>
            <a:ext cx="8694712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Conclusion 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269776" y="2708920"/>
            <a:ext cx="8507288" cy="38492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Identifier 3 principes de comportements liés au pouvoir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Modèle informatique de la négociation collaborative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Modèle de décision basé sur le pouvoir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Validation des comportements de pouvoir dans un interaction humain/agent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7C5ECE-A7E9-4F97-8CFC-2D1207980563}"/>
              </a:ext>
            </a:extLst>
          </p:cNvPr>
          <p:cNvSpPr/>
          <p:nvPr/>
        </p:nvSpPr>
        <p:spPr>
          <a:xfrm>
            <a:off x="294928" y="1412776"/>
            <a:ext cx="8597552" cy="10081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  <a:buClr>
                <a:srgbClr val="4A66AC"/>
              </a:buClr>
              <a:buSzPct val="85000"/>
            </a:pPr>
            <a:r>
              <a:rPr lang="fr-FR" sz="2200" b="1" dirty="0">
                <a:solidFill>
                  <a:prstClr val="black"/>
                </a:solidFill>
              </a:rPr>
              <a:t>But: Impact de la domination sur les stratégies de négociation.</a:t>
            </a:r>
          </a:p>
        </p:txBody>
      </p:sp>
    </p:spTree>
    <p:extLst>
      <p:ext uri="{BB962C8B-B14F-4D97-AF65-F5344CB8AC3E}">
        <p14:creationId xmlns:p14="http://schemas.microsoft.com/office/powerpoint/2010/main" val="1656687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29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01782" y="2916382"/>
            <a:ext cx="8229600" cy="9906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Merci pour </a:t>
            </a:r>
            <a:r>
              <a:rPr lang="en-US" dirty="0" err="1">
                <a:solidFill>
                  <a:schemeClr val="accent1"/>
                </a:solidFill>
              </a:rPr>
              <a:t>votre</a:t>
            </a:r>
            <a:r>
              <a:rPr lang="en-US" dirty="0">
                <a:solidFill>
                  <a:schemeClr val="accent1"/>
                </a:solidFill>
              </a:rPr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128570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74876"/>
            <a:ext cx="8229600" cy="990600"/>
          </a:xfrm>
        </p:spPr>
        <p:txBody>
          <a:bodyPr/>
          <a:lstStyle/>
          <a:p>
            <a:pPr algn="l"/>
            <a:r>
              <a:rPr lang="fr-FR">
                <a:solidFill>
                  <a:srgbClr val="FFC000"/>
                </a:solidFill>
              </a:rPr>
              <a:t>Contexte: Agents conversationels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91386" y="-6263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65312" y="1251761"/>
            <a:ext cx="1656184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Companion</a:t>
            </a: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2" y="1748442"/>
            <a:ext cx="2664296" cy="169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2320" y="3368690"/>
            <a:ext cx="1564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 err="1"/>
              <a:t>AlwaysOn</a:t>
            </a:r>
            <a:endParaRPr lang="fr-FR" sz="1600" b="1" dirty="0"/>
          </a:p>
          <a:p>
            <a:pPr algn="ctr"/>
            <a:r>
              <a:rPr lang="fr-FR" sz="1600" dirty="0" err="1"/>
              <a:t>Sidner</a:t>
            </a:r>
            <a:r>
              <a:rPr lang="fr-FR" sz="1600" dirty="0"/>
              <a:t> </a:t>
            </a:r>
            <a:r>
              <a:rPr lang="fr-FR" sz="1600" i="1" dirty="0"/>
              <a:t>et al, 14</a:t>
            </a:r>
            <a:endParaRPr lang="fr-FR" sz="1600" dirty="0"/>
          </a:p>
        </p:txBody>
      </p:sp>
      <p:sp>
        <p:nvSpPr>
          <p:cNvPr id="10" name="Rectangle 9"/>
          <p:cNvSpPr/>
          <p:nvPr/>
        </p:nvSpPr>
        <p:spPr>
          <a:xfrm>
            <a:off x="165312" y="1651871"/>
            <a:ext cx="2808312" cy="39490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117640" y="1235395"/>
            <a:ext cx="1656184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000"/>
              <a:t>Tuteur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17640" y="1653650"/>
            <a:ext cx="2913676" cy="39490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>
            <a:off x="3504698" y="1742426"/>
            <a:ext cx="2095500" cy="1830590"/>
            <a:chOff x="5580112" y="2453654"/>
            <a:chExt cx="2095500" cy="1983171"/>
          </a:xfrm>
        </p:grpSpPr>
        <p:pic>
          <p:nvPicPr>
            <p:cNvPr id="20" name="Picture 5" descr="Image associé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2453654"/>
              <a:ext cx="209550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ZoneTexte 20"/>
            <p:cNvSpPr txBox="1"/>
            <p:nvPr/>
          </p:nvSpPr>
          <p:spPr>
            <a:xfrm>
              <a:off x="5697713" y="3790494"/>
              <a:ext cx="193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 err="1"/>
                <a:t>SimSensei</a:t>
              </a:r>
              <a:endParaRPr lang="fr-FR" b="1" dirty="0"/>
            </a:p>
            <a:p>
              <a:pPr algn="ctr"/>
              <a:r>
                <a:rPr lang="fr-FR" dirty="0" err="1"/>
                <a:t>DeVault</a:t>
              </a:r>
              <a:r>
                <a:rPr lang="fr-FR" dirty="0"/>
                <a:t> </a:t>
              </a:r>
              <a:r>
                <a:rPr lang="fr-FR" i="1" dirty="0"/>
                <a:t>et al, 14</a:t>
              </a:r>
              <a:r>
                <a:rPr lang="fr-FR" dirty="0"/>
                <a:t> </a:t>
              </a:r>
            </a:p>
          </p:txBody>
        </p:sp>
      </p:grpSp>
      <p:pic>
        <p:nvPicPr>
          <p:cNvPr id="22" name="Picture 2" descr="Résultat de recherche d'images pour &quot;simcoach project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78" y="3645024"/>
            <a:ext cx="2086234" cy="144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3833469" y="5014917"/>
            <a:ext cx="14790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/>
              <a:t>SimCoach</a:t>
            </a:r>
            <a:endParaRPr lang="fr-FR" b="1" dirty="0"/>
          </a:p>
          <a:p>
            <a:r>
              <a:rPr lang="fr-FR" sz="1600" dirty="0" err="1"/>
              <a:t>Rizzo</a:t>
            </a:r>
            <a:r>
              <a:rPr lang="fr-FR" sz="1600" dirty="0"/>
              <a:t> </a:t>
            </a:r>
            <a:r>
              <a:rPr lang="fr-FR" sz="1600" i="1" dirty="0"/>
              <a:t>et al, 11</a:t>
            </a: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6104857" y="1270501"/>
            <a:ext cx="1786608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000"/>
              <a:t>Collaborateur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04857" y="1651871"/>
            <a:ext cx="2913676" cy="39490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864" y="1742427"/>
            <a:ext cx="2064727" cy="12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ZoneTexte 26"/>
          <p:cNvSpPr txBox="1"/>
          <p:nvPr/>
        </p:nvSpPr>
        <p:spPr>
          <a:xfrm>
            <a:off x="6572277" y="2998693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REA</a:t>
            </a:r>
          </a:p>
          <a:p>
            <a:pPr algn="ctr"/>
            <a:r>
              <a:rPr lang="fr-FR" dirty="0" err="1"/>
              <a:t>Bickmore</a:t>
            </a:r>
            <a:r>
              <a:rPr lang="fr-FR" dirty="0"/>
              <a:t> </a:t>
            </a:r>
            <a:r>
              <a:rPr lang="fr-FR" i="1" dirty="0"/>
              <a:t>et al, 02</a:t>
            </a:r>
            <a:r>
              <a:rPr lang="fr-FR" dirty="0"/>
              <a:t> 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99BDECA0-3950-4C91-975C-5B29FE64CC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68" y="4077072"/>
            <a:ext cx="1545906" cy="107605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94472" y="5216211"/>
            <a:ext cx="1497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/>
              <a:t>Smith </a:t>
            </a:r>
            <a:r>
              <a:rPr lang="fr-FR" sz="1600" i="1" dirty="0"/>
              <a:t>et al, 10</a:t>
            </a:r>
            <a:endParaRPr lang="fr-FR" sz="16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837" y="3645024"/>
            <a:ext cx="1553716" cy="1293226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7137366" y="4941168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Louise</a:t>
            </a:r>
          </a:p>
          <a:p>
            <a:pPr algn="ctr"/>
            <a:r>
              <a:rPr lang="fr-FR" dirty="0" err="1"/>
              <a:t>Davi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913906" y="6015755"/>
            <a:ext cx="5719836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Collaboration </a:t>
            </a:r>
            <a:r>
              <a:rPr lang="fr-FR" sz="3200" dirty="0"/>
              <a:t>Utilisateur</a:t>
            </a:r>
            <a:r>
              <a:rPr lang="en-US" sz="3200" dirty="0"/>
              <a:t>/Agent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4145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Collaboration in dialogue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30288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4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30288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56072" y="4869160"/>
            <a:ext cx="7740771" cy="16561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24324" y="4869160"/>
            <a:ext cx="79307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/>
              <a:t>Négociation collaborative</a:t>
            </a:r>
            <a:endParaRPr lang="en-US" sz="2800" b="1" dirty="0"/>
          </a:p>
          <a:p>
            <a:r>
              <a:rPr lang="fr-FR" sz="2400" dirty="0"/>
              <a:t>Compromis</a:t>
            </a:r>
            <a:r>
              <a:rPr lang="en-US" sz="2400" dirty="0"/>
              <a:t> </a:t>
            </a:r>
            <a:r>
              <a:rPr lang="fr-FR" sz="2400" dirty="0"/>
              <a:t>qui satisfait au mieux les intérêts des </a:t>
            </a:r>
            <a:r>
              <a:rPr lang="fr-FR" sz="2400" b="1" dirty="0"/>
              <a:t>deux participants</a:t>
            </a:r>
            <a:r>
              <a:rPr lang="fr-FR" sz="2400" dirty="0"/>
              <a:t>, au lieu de maximiser l'intérêt </a:t>
            </a:r>
            <a:r>
              <a:rPr lang="fr-FR" sz="2400" b="1" dirty="0"/>
              <a:t>d'un participant</a:t>
            </a:r>
            <a:r>
              <a:rPr lang="en-US" sz="2400" dirty="0"/>
              <a:t>. </a:t>
            </a:r>
            <a:r>
              <a:rPr lang="fr-FR" dirty="0"/>
              <a:t>(Chu-Caroll &amp; </a:t>
            </a:r>
            <a:r>
              <a:rPr lang="fr-FR" dirty="0" err="1"/>
              <a:t>Carberry</a:t>
            </a:r>
            <a:r>
              <a:rPr lang="fr-FR" dirty="0"/>
              <a:t>, 95)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8CD7DB25-869F-435F-9639-B64033603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30288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9FC3934-BB08-4722-B8EA-4D9BAD1A6DE9}"/>
              </a:ext>
            </a:extLst>
          </p:cNvPr>
          <p:cNvSpPr/>
          <p:nvPr/>
        </p:nvSpPr>
        <p:spPr>
          <a:xfrm>
            <a:off x="799723" y="3379168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715393-4861-4590-9E39-F098A9D4E8A5}"/>
              </a:ext>
            </a:extLst>
          </p:cNvPr>
          <p:cNvSpPr/>
          <p:nvPr/>
        </p:nvSpPr>
        <p:spPr>
          <a:xfrm>
            <a:off x="756072" y="4053733"/>
            <a:ext cx="220389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B3C60C-BA89-43CF-83F8-27B8D7D6327B}"/>
              </a:ext>
            </a:extLst>
          </p:cNvPr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5740D2-7D09-41F1-92EC-BB42E779715D}"/>
              </a:ext>
            </a:extLst>
          </p:cNvPr>
          <p:cNvSpPr/>
          <p:nvPr/>
        </p:nvSpPr>
        <p:spPr>
          <a:xfrm>
            <a:off x="6327327" y="4053733"/>
            <a:ext cx="2160241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20" name="Double flèche horizontale 6">
            <a:extLst>
              <a:ext uri="{FF2B5EF4-FFF2-40B4-BE49-F238E27FC236}">
                <a16:creationId xmlns:a16="http://schemas.microsoft.com/office/drawing/2014/main" id="{931B90B6-0035-413F-B1E6-8B9FA40EAE0F}"/>
              </a:ext>
            </a:extLst>
          </p:cNvPr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Negotiation</a:t>
            </a:r>
          </a:p>
          <a:p>
            <a:pPr algn="ctr"/>
            <a:r>
              <a:rPr lang="fr-FR" sz="2600" b="1" dirty="0">
                <a:solidFill>
                  <a:schemeClr val="tx1"/>
                </a:solidFill>
              </a:rPr>
              <a:t>Collaborative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2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Collaboration in dialogue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5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2704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 &amp; Objectifs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91880" y="3631195"/>
            <a:ext cx="2232248" cy="9265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Relation</a:t>
            </a:r>
          </a:p>
          <a:p>
            <a:pPr algn="ctr"/>
            <a:r>
              <a:rPr lang="fr-FR" sz="2600" dirty="0">
                <a:solidFill>
                  <a:schemeClr val="tx1"/>
                </a:solidFill>
              </a:rPr>
              <a:t>Sociale</a:t>
            </a:r>
          </a:p>
        </p:txBody>
      </p:sp>
      <p:sp>
        <p:nvSpPr>
          <p:cNvPr id="3" name="Flèche vers le bas 2"/>
          <p:cNvSpPr/>
          <p:nvPr/>
        </p:nvSpPr>
        <p:spPr>
          <a:xfrm>
            <a:off x="4427984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115616" y="5326538"/>
            <a:ext cx="6840760" cy="11178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Influence de la relation sociale sur les stratégies de négociations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CFF8B845-5BF8-4A0C-98F6-B619715AAE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30288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EF2EBBBE-8593-44B1-A72D-A22E9C08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30288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8F1302-F2F7-4CF9-9C4C-50FE7FDCDB4F}"/>
              </a:ext>
            </a:extLst>
          </p:cNvPr>
          <p:cNvSpPr/>
          <p:nvPr/>
        </p:nvSpPr>
        <p:spPr>
          <a:xfrm>
            <a:off x="799723" y="3379168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1AA41B-074B-4F7A-861E-89735F345CF0}"/>
              </a:ext>
            </a:extLst>
          </p:cNvPr>
          <p:cNvSpPr/>
          <p:nvPr/>
        </p:nvSpPr>
        <p:spPr>
          <a:xfrm>
            <a:off x="756072" y="4053733"/>
            <a:ext cx="220389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756D34-B002-4AB4-AC49-78249344A7BE}"/>
              </a:ext>
            </a:extLst>
          </p:cNvPr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26596C-72BB-42BF-B369-6121898FA7F5}"/>
              </a:ext>
            </a:extLst>
          </p:cNvPr>
          <p:cNvSpPr/>
          <p:nvPr/>
        </p:nvSpPr>
        <p:spPr>
          <a:xfrm>
            <a:off x="6327327" y="4053733"/>
            <a:ext cx="2160241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23" name="Double flèche horizontale 6">
            <a:extLst>
              <a:ext uri="{FF2B5EF4-FFF2-40B4-BE49-F238E27FC236}">
                <a16:creationId xmlns:a16="http://schemas.microsoft.com/office/drawing/2014/main" id="{AF2A9A22-A058-4C7A-BC4B-F53D47BCE5B2}"/>
              </a:ext>
            </a:extLst>
          </p:cNvPr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Negotiation</a:t>
            </a:r>
          </a:p>
          <a:p>
            <a:pPr algn="ctr"/>
            <a:r>
              <a:rPr lang="fr-FR" sz="2600" b="1" dirty="0">
                <a:solidFill>
                  <a:schemeClr val="tx1"/>
                </a:solidFill>
              </a:rPr>
              <a:t>Collaborative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18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C000"/>
                </a:solidFill>
              </a:rPr>
              <a:t>Aspects sociaux dans la négociation </a:t>
            </a:r>
            <a:r>
              <a:rPr lang="en-US" sz="2700" dirty="0">
                <a:solidFill>
                  <a:srgbClr val="FFC000"/>
                </a:solidFill>
              </a:rPr>
              <a:t>(</a:t>
            </a:r>
            <a:r>
              <a:rPr lang="en-US" sz="2700" dirty="0" err="1">
                <a:solidFill>
                  <a:srgbClr val="FFC000"/>
                </a:solidFill>
              </a:rPr>
              <a:t>Broekens</a:t>
            </a:r>
            <a:r>
              <a:rPr lang="en-US" sz="2700" dirty="0">
                <a:solidFill>
                  <a:srgbClr val="FFC000"/>
                </a:solidFill>
              </a:rPr>
              <a:t> et al, 10)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6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23528" y="1709928"/>
            <a:ext cx="5904654" cy="48874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7" y="1772816"/>
            <a:ext cx="590465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70C0"/>
                </a:solidFill>
              </a:rPr>
              <a:t>Dominance</a:t>
            </a:r>
            <a:endParaRPr lang="fr-FR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dirty="0"/>
              <a:t>Actes de communications par lesquels le pouvoir est exprimé </a:t>
            </a:r>
            <a:r>
              <a:rPr lang="fr-FR" i="1" dirty="0"/>
              <a:t>(</a:t>
            </a:r>
            <a:r>
              <a:rPr lang="fr-FR" i="1" dirty="0" err="1"/>
              <a:t>Burgoon</a:t>
            </a:r>
            <a:r>
              <a:rPr lang="fr-FR" i="1" dirty="0"/>
              <a:t> &amp; Dunbar 98)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fr-FR" sz="2400" b="1" i="1" dirty="0">
              <a:solidFill>
                <a:schemeClr val="accent3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b="1" i="1" dirty="0">
                <a:solidFill>
                  <a:schemeClr val="accent3"/>
                </a:solidFill>
              </a:rPr>
              <a:t>Pouvoir</a:t>
            </a:r>
            <a:r>
              <a:rPr lang="fr-FR" sz="2000" b="1" i="1" dirty="0">
                <a:solidFill>
                  <a:schemeClr val="accent3"/>
                </a:solidFill>
              </a:rPr>
              <a:t> </a:t>
            </a:r>
            <a:r>
              <a:rPr lang="fr-FR" sz="2400" i="1" dirty="0"/>
              <a:t>Capacité d’influencer les comportements d’autrui</a:t>
            </a:r>
          </a:p>
          <a:p>
            <a:pPr lvl="1"/>
            <a:r>
              <a:rPr lang="fr-FR" sz="2400" i="1" dirty="0"/>
              <a:t>	</a:t>
            </a:r>
            <a:r>
              <a:rPr lang="fr-FR" sz="2000" i="1" dirty="0"/>
              <a:t>(</a:t>
            </a:r>
            <a:r>
              <a:rPr lang="fr-FR" sz="2000" i="1" dirty="0" err="1"/>
              <a:t>Burgoon</a:t>
            </a:r>
            <a:r>
              <a:rPr lang="fr-FR" sz="2000" i="1" dirty="0"/>
              <a:t> et al 98)</a:t>
            </a:r>
          </a:p>
          <a:p>
            <a:pPr lvl="1"/>
            <a:endParaRPr lang="fr-FR" i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i="1" dirty="0">
                <a:solidFill>
                  <a:prstClr val="black"/>
                </a:solidFill>
              </a:rPr>
              <a:t>Les tentatives de contrôle exprimés par un individu sont acceptées par le partenaire d’interaction</a:t>
            </a:r>
          </a:p>
          <a:p>
            <a:pPr lvl="1"/>
            <a:r>
              <a:rPr lang="fr-FR" sz="2400" i="1" dirty="0">
                <a:solidFill>
                  <a:prstClr val="black"/>
                </a:solidFill>
              </a:rPr>
              <a:t>   </a:t>
            </a:r>
            <a:r>
              <a:rPr lang="fr-FR" i="1" dirty="0">
                <a:solidFill>
                  <a:prstClr val="black"/>
                </a:solidFill>
              </a:rPr>
              <a:t>(</a:t>
            </a:r>
            <a:r>
              <a:rPr lang="fr-FR" i="1" dirty="0" err="1">
                <a:solidFill>
                  <a:prstClr val="black"/>
                </a:solidFill>
              </a:rPr>
              <a:t>Burgoon</a:t>
            </a:r>
            <a:r>
              <a:rPr lang="fr-FR" i="1" dirty="0">
                <a:solidFill>
                  <a:prstClr val="black"/>
                </a:solidFill>
              </a:rPr>
              <a:t> &amp; Dunbar 98)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856E596A-F57F-4174-BE45-CD01C6C9D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967" y="2564904"/>
            <a:ext cx="283082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38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C000"/>
                </a:solidFill>
              </a:rPr>
              <a:t>Aspects sociaux dans la négociation </a:t>
            </a:r>
            <a:r>
              <a:rPr lang="en-US" sz="2700" dirty="0">
                <a:solidFill>
                  <a:srgbClr val="FFC000"/>
                </a:solidFill>
              </a:rPr>
              <a:t>(</a:t>
            </a:r>
            <a:r>
              <a:rPr lang="en-US" sz="2700" dirty="0" err="1">
                <a:solidFill>
                  <a:srgbClr val="FFC000"/>
                </a:solidFill>
              </a:rPr>
              <a:t>Broekens</a:t>
            </a:r>
            <a:r>
              <a:rPr lang="en-US" sz="2700" dirty="0">
                <a:solidFill>
                  <a:srgbClr val="FFC000"/>
                </a:solidFill>
              </a:rPr>
              <a:t> et al, 10)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5317" y="1772815"/>
            <a:ext cx="8229600" cy="45165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accent1"/>
                </a:solidFill>
              </a:rPr>
              <a:t>Comportements non-verbaux</a:t>
            </a:r>
            <a:endParaRPr lang="fr-FR" sz="2000" dirty="0"/>
          </a:p>
          <a:p>
            <a:pPr lvl="2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  <p:pic>
        <p:nvPicPr>
          <p:cNvPr id="2050" name="Picture 2" descr="Résultat de recherche d'images pour &quot;Bossy or wimpy: expressing social dominance by combining gaze and linguistic behaviors&quot;">
            <a:extLst>
              <a:ext uri="{FF2B5EF4-FFF2-40B4-BE49-F238E27FC236}">
                <a16:creationId xmlns:a16="http://schemas.microsoft.com/office/drawing/2014/main" id="{24C18FCD-700E-4908-A15A-C1A7C0543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03" y="2747173"/>
            <a:ext cx="4033360" cy="18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AD6EF74-380B-4967-9F00-E19943025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151" y="2455148"/>
            <a:ext cx="2352675" cy="24288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F819231-86B9-48FA-88B5-2863AF1A57A7}"/>
              </a:ext>
            </a:extLst>
          </p:cNvPr>
          <p:cNvSpPr txBox="1"/>
          <p:nvPr/>
        </p:nvSpPr>
        <p:spPr>
          <a:xfrm>
            <a:off x="4932040" y="4975428"/>
            <a:ext cx="33719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(</a:t>
            </a:r>
            <a:r>
              <a:rPr lang="fr-FR" sz="2000" dirty="0"/>
              <a:t>Gebhard </a:t>
            </a:r>
            <a:r>
              <a:rPr lang="fr-FR" sz="2000" i="1" dirty="0"/>
              <a:t>et al,14)</a:t>
            </a:r>
            <a:endParaRPr lang="en-US" sz="2000" dirty="0"/>
          </a:p>
          <a:p>
            <a:pPr lvl="1"/>
            <a:r>
              <a:rPr lang="en-US" sz="2000" b="1" dirty="0"/>
              <a:t>Head tilts </a:t>
            </a:r>
          </a:p>
          <a:p>
            <a:pPr lvl="1"/>
            <a:r>
              <a:rPr lang="fr-FR" dirty="0"/>
              <a:t>tête relevée associée à un comportement dominant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386948-6BD8-4636-95D6-1291621D7625}"/>
              </a:ext>
            </a:extLst>
          </p:cNvPr>
          <p:cNvSpPr txBox="1"/>
          <p:nvPr/>
        </p:nvSpPr>
        <p:spPr>
          <a:xfrm>
            <a:off x="1198151" y="5096666"/>
            <a:ext cx="26038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</a:t>
            </a:r>
            <a:r>
              <a:rPr lang="fr-FR" sz="2000" dirty="0"/>
              <a:t>Bee, André </a:t>
            </a:r>
            <a:r>
              <a:rPr lang="fr-FR" sz="2000" i="1" dirty="0"/>
              <a:t>et al, 10</a:t>
            </a:r>
            <a:r>
              <a:rPr lang="fr-FR" sz="2000" dirty="0"/>
              <a:t>)</a:t>
            </a:r>
            <a:endParaRPr lang="en-US" sz="2000" b="1" dirty="0"/>
          </a:p>
          <a:p>
            <a:r>
              <a:rPr lang="en-US" sz="2000" b="1" dirty="0"/>
              <a:t>Gaze and posture 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14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Aspects sociaux dans la négociation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accent1"/>
                </a:solidFill>
              </a:rPr>
              <a:t>Comportements verbaux</a:t>
            </a:r>
          </a:p>
          <a:p>
            <a:pPr lvl="1"/>
            <a:r>
              <a:rPr lang="fr-FR" sz="2600" b="1" dirty="0"/>
              <a:t>Style linguistique </a:t>
            </a:r>
            <a:r>
              <a:rPr lang="fr-FR" sz="2200" dirty="0"/>
              <a:t>(</a:t>
            </a:r>
            <a:r>
              <a:rPr lang="fr-FR" sz="2200" dirty="0" err="1"/>
              <a:t>Bradac</a:t>
            </a:r>
            <a:r>
              <a:rPr lang="fr-FR" sz="2200" dirty="0"/>
              <a:t> &amp; </a:t>
            </a:r>
            <a:r>
              <a:rPr lang="fr-FR" sz="2200" dirty="0" err="1"/>
              <a:t>Mulac</a:t>
            </a:r>
            <a:r>
              <a:rPr lang="fr-FR" sz="2200" dirty="0"/>
              <a:t>, 1984)</a:t>
            </a:r>
          </a:p>
          <a:p>
            <a:pPr lvl="2"/>
            <a:r>
              <a:rPr lang="fr-FR" sz="2000" dirty="0"/>
              <a:t>Le comportement dominant est associé à un style plus affirmé.</a:t>
            </a:r>
          </a:p>
          <a:p>
            <a:pPr marL="914400" lvl="2" indent="0">
              <a:buNone/>
            </a:pPr>
            <a:endParaRPr lang="fr-FR" sz="2000" b="1" dirty="0"/>
          </a:p>
          <a:p>
            <a:pPr lvl="1"/>
            <a:r>
              <a:rPr lang="fr-FR" sz="2400" b="1" dirty="0"/>
              <a:t>Contrôle de la  discussion </a:t>
            </a:r>
            <a:r>
              <a:rPr lang="fr-FR" sz="2400" i="1" dirty="0">
                <a:solidFill>
                  <a:prstClr val="black"/>
                </a:solidFill>
              </a:rPr>
              <a:t>(</a:t>
            </a:r>
            <a:r>
              <a:rPr lang="fr-FR" sz="2200" i="1" dirty="0" err="1">
                <a:solidFill>
                  <a:prstClr val="black"/>
                </a:solidFill>
              </a:rPr>
              <a:t>Dedreu</a:t>
            </a:r>
            <a:r>
              <a:rPr lang="fr-FR" sz="2200" i="1" dirty="0">
                <a:solidFill>
                  <a:prstClr val="black"/>
                </a:solidFill>
              </a:rPr>
              <a:t> and </a:t>
            </a:r>
            <a:r>
              <a:rPr lang="fr-FR" sz="2200" i="1" dirty="0" err="1">
                <a:solidFill>
                  <a:prstClr val="black"/>
                </a:solidFill>
              </a:rPr>
              <a:t>VanKleef</a:t>
            </a:r>
            <a:r>
              <a:rPr lang="fr-FR" sz="2200" i="1" dirty="0">
                <a:solidFill>
                  <a:prstClr val="black"/>
                </a:solidFill>
              </a:rPr>
              <a:t>, 04; </a:t>
            </a:r>
            <a:r>
              <a:rPr lang="fr-FR" sz="2200" i="1" dirty="0" err="1">
                <a:solidFill>
                  <a:prstClr val="black"/>
                </a:solidFill>
              </a:rPr>
              <a:t>Galinsky</a:t>
            </a:r>
            <a:r>
              <a:rPr lang="fr-FR" sz="2200" i="1" dirty="0">
                <a:solidFill>
                  <a:prstClr val="black"/>
                </a:solidFill>
              </a:rPr>
              <a:t>, 03)</a:t>
            </a:r>
            <a:endParaRPr lang="fr-FR" sz="2200" b="1" dirty="0"/>
          </a:p>
          <a:p>
            <a:pPr lvl="2"/>
            <a:r>
              <a:rPr lang="fr-FR" sz="2000" dirty="0"/>
              <a:t>Les individus dominants ont tendance à faire le premier pas</a:t>
            </a:r>
          </a:p>
          <a:p>
            <a:pPr lvl="2"/>
            <a:r>
              <a:rPr lang="fr-FR" sz="2000" dirty="0"/>
              <a:t>Contrôle du flux de la conversation</a:t>
            </a:r>
          </a:p>
          <a:p>
            <a:pPr lvl="2"/>
            <a:r>
              <a:rPr lang="fr-FR" sz="2000" dirty="0"/>
              <a:t>Dicter des changements de sujet</a:t>
            </a:r>
          </a:p>
          <a:p>
            <a:pPr marL="548640" lvl="2" indent="0">
              <a:buNone/>
            </a:pPr>
            <a:endParaRPr lang="fr-FR" b="1" dirty="0"/>
          </a:p>
          <a:p>
            <a:pPr lvl="1"/>
            <a:r>
              <a:rPr lang="fr-FR" sz="2400" b="1" dirty="0"/>
              <a:t>Comportements stratégiques </a:t>
            </a:r>
            <a:r>
              <a:rPr lang="fr-FR" sz="2200" i="1" dirty="0">
                <a:solidFill>
                  <a:prstClr val="black"/>
                </a:solidFill>
              </a:rPr>
              <a:t>(</a:t>
            </a:r>
            <a:r>
              <a:rPr lang="fr-FR" sz="2200" i="1" dirty="0" err="1">
                <a:solidFill>
                  <a:prstClr val="black"/>
                </a:solidFill>
              </a:rPr>
              <a:t>Dedreu</a:t>
            </a:r>
            <a:r>
              <a:rPr lang="fr-FR" sz="2200" i="1" dirty="0">
                <a:solidFill>
                  <a:prstClr val="black"/>
                </a:solidFill>
              </a:rPr>
              <a:t> and </a:t>
            </a:r>
            <a:r>
              <a:rPr lang="fr-FR" sz="2200" i="1" dirty="0" err="1">
                <a:solidFill>
                  <a:prstClr val="black"/>
                </a:solidFill>
              </a:rPr>
              <a:t>VanKleef</a:t>
            </a:r>
            <a:r>
              <a:rPr lang="fr-FR" sz="2200" i="1" dirty="0">
                <a:solidFill>
                  <a:prstClr val="black"/>
                </a:solidFill>
              </a:rPr>
              <a:t>, 04)</a:t>
            </a:r>
            <a:endParaRPr lang="fr-FR" sz="2200" b="1" dirty="0"/>
          </a:p>
          <a:p>
            <a:pPr lvl="2"/>
            <a:r>
              <a:rPr lang="fr-FR" sz="2000" dirty="0"/>
              <a:t>Autocentrisme</a:t>
            </a:r>
          </a:p>
          <a:p>
            <a:pPr lvl="2"/>
            <a:r>
              <a:rPr lang="fr-FR" sz="2000" dirty="0"/>
              <a:t>Niveau de la demande et des concessions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347665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accent6"/>
                </a:solidFill>
              </a:rPr>
              <a:t>Contexte et état de l’art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Modèle de négociation collaborative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dirty="0"/>
              <a:t>Modèle</a:t>
            </a:r>
            <a:r>
              <a:rPr lang="en-US" dirty="0"/>
              <a:t> de </a:t>
            </a:r>
            <a:r>
              <a:rPr lang="en-US" dirty="0" err="1"/>
              <a:t>préférences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err="1"/>
              <a:t>Modèle</a:t>
            </a:r>
            <a:r>
              <a:rPr lang="en-US" dirty="0"/>
              <a:t> de communication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accent6"/>
                </a:solidFill>
              </a:rPr>
              <a:t>Négociation basée sur le pouvoir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accent6"/>
                </a:solidFill>
              </a:rPr>
              <a:t>Évaluation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accent6"/>
                </a:solidFill>
              </a:rPr>
              <a:t>Conclusion et travaux futurs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621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1653</Words>
  <Application>Microsoft Office PowerPoint</Application>
  <PresentationFormat>Affichage à l'écran (4:3)</PresentationFormat>
  <Paragraphs>367</Paragraphs>
  <Slides>29</Slides>
  <Notes>18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Arial (En-têtes)</vt:lpstr>
      <vt:lpstr>Calibri</vt:lpstr>
      <vt:lpstr>Cambria Math</vt:lpstr>
      <vt:lpstr>Wingdings</vt:lpstr>
      <vt:lpstr>Clarté</vt:lpstr>
      <vt:lpstr>Un modèle de négociation collaborative basé sur la relation de pouvoir</vt:lpstr>
      <vt:lpstr>Plan</vt:lpstr>
      <vt:lpstr>Contexte: Agents conversationels</vt:lpstr>
      <vt:lpstr>Collaboration in dialogue</vt:lpstr>
      <vt:lpstr>Collaboration in dialogue</vt:lpstr>
      <vt:lpstr>Aspects sociaux dans la négociation (Broekens et al, 10)</vt:lpstr>
      <vt:lpstr>Aspects sociaux dans la négociation (Broekens et al, 10)</vt:lpstr>
      <vt:lpstr>Aspects sociaux dans la négociation </vt:lpstr>
      <vt:lpstr>Plan</vt:lpstr>
      <vt:lpstr>Modèle de négociation sur les préférences</vt:lpstr>
      <vt:lpstr>Modèle de négociation sur les préférences</vt:lpstr>
      <vt:lpstr>Modèle de négociation sur les préférences</vt:lpstr>
      <vt:lpstr>Plan</vt:lpstr>
      <vt:lpstr>Modèle de négociation base sur le pouvoir</vt:lpstr>
      <vt:lpstr>Model of negotiation based on power</vt:lpstr>
      <vt:lpstr>Modèle de négociation base sur le pouvoir</vt:lpstr>
      <vt:lpstr>Présentation PowerPoint</vt:lpstr>
      <vt:lpstr>Modèle de négociation base sur le pouvoir</vt:lpstr>
      <vt:lpstr>Exemple de dialogue</vt:lpstr>
      <vt:lpstr>Exemple de dialogue</vt:lpstr>
      <vt:lpstr>Exemple de dialogue</vt:lpstr>
      <vt:lpstr>Exemple de dialogue</vt:lpstr>
      <vt:lpstr>Exemple de dialogue</vt:lpstr>
      <vt:lpstr>Plan</vt:lpstr>
      <vt:lpstr>Evaluation du modèle de négociation</vt:lpstr>
      <vt:lpstr>Evaluation du modèle de négociation</vt:lpstr>
      <vt:lpstr>Résultats</vt:lpstr>
      <vt:lpstr>Conclusion 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experimentateur</dc:creator>
  <cp:lastModifiedBy>Entreprise ZENIKA</cp:lastModifiedBy>
  <cp:revision>435</cp:revision>
  <dcterms:created xsi:type="dcterms:W3CDTF">2017-06-08T07:56:31Z</dcterms:created>
  <dcterms:modified xsi:type="dcterms:W3CDTF">2018-05-27T20:24:31Z</dcterms:modified>
</cp:coreProperties>
</file>