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1088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1045" r:id="rId11"/>
    <p:sldId id="1048" r:id="rId12"/>
    <p:sldId id="1052" r:id="rId13"/>
    <p:sldId id="1054" r:id="rId14"/>
    <p:sldId id="1080" r:id="rId15"/>
    <p:sldId id="304" r:id="rId16"/>
    <p:sldId id="1056" r:id="rId17"/>
    <p:sldId id="1072" r:id="rId18"/>
    <p:sldId id="1073" r:id="rId19"/>
    <p:sldId id="1057" r:id="rId20"/>
    <p:sldId id="1075" r:id="rId21"/>
    <p:sldId id="277" r:id="rId22"/>
    <p:sldId id="299" r:id="rId23"/>
    <p:sldId id="327" r:id="rId24"/>
    <p:sldId id="1076" r:id="rId25"/>
    <p:sldId id="1077" r:id="rId26"/>
    <p:sldId id="1078" r:id="rId27"/>
    <p:sldId id="1079" r:id="rId28"/>
    <p:sldId id="1082" r:id="rId29"/>
    <p:sldId id="1083" r:id="rId30"/>
    <p:sldId id="1084" r:id="rId31"/>
    <p:sldId id="1085" r:id="rId32"/>
    <p:sldId id="1086" r:id="rId33"/>
    <p:sldId id="1087" r:id="rId34"/>
    <p:sldId id="1060" r:id="rId35"/>
    <p:sldId id="1049" r:id="rId36"/>
    <p:sldId id="1071" r:id="rId37"/>
    <p:sldId id="1074" r:id="rId38"/>
    <p:sldId id="1063" r:id="rId39"/>
    <p:sldId id="1065" r:id="rId40"/>
    <p:sldId id="1089" r:id="rId41"/>
    <p:sldId id="1090" r:id="rId42"/>
    <p:sldId id="1093" r:id="rId43"/>
    <p:sldId id="1094" r:id="rId44"/>
    <p:sldId id="1095" r:id="rId45"/>
    <p:sldId id="1092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treprise ZENIKA" initials="EZ" lastIdx="1" clrIdx="0">
    <p:extLst>
      <p:ext uri="{19B8F6BF-5375-455C-9EA6-DF929625EA0E}">
        <p15:presenceInfo xmlns:p15="http://schemas.microsoft.com/office/powerpoint/2012/main" userId="e4e8d4faa7ab5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1FF"/>
    <a:srgbClr val="9CE9FE"/>
    <a:srgbClr val="7BE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859" y="123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1T18:51:04.254" idx="1">
    <p:pos x="10" y="10"/>
    <p:text>faut il parler de l'interface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A711-6E86-4189-8717-DE5219B5E0AF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D9ED-7694-4BD4-8934-CA1A50944F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7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4334F-D0C7-4C4F-8D8C-73CA9865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E0ACD0-8A0C-4B3B-B36E-9B4D7F6A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431E5-DD8E-494F-8271-598036AF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835C4-A008-471F-8CB6-C1719B6B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CB605-7329-4A96-BA1F-A43142D2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8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6254-184D-4A72-B12C-4EC4EDF3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8E2F39-7EC4-4E39-81A1-86C22DBB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74741-2CDE-4632-94BF-19EF33AB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97BFA-2712-4AEF-B631-8E1EEBD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ABF1D-F044-43CE-ABD2-DACD69CD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47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75BFEE-4FF8-49C0-9C3F-CD9B209F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67406-EB1F-447E-9F3B-24BC3980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5AC07-31F3-4978-9EE7-241F52A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1671C-092B-4A6A-8673-253830F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7BF49-0875-4D2B-B326-2419623C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F8770-FDFD-41E1-A339-98613FB0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F1E9-D856-448A-A29B-FDDB8021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AC49C-1DE1-4F4B-93F7-78AB689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71651-0718-4128-98A4-DB4EBE7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AACFB-1382-40D3-B8BD-E7F83177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8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CB855-8FCA-4843-8F7D-39F90A67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7CD8B-2D10-4410-A58C-DA5F3E12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60307-424B-4516-B864-E8A3FC5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24608-5262-4247-93F2-9B0F7EC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359B-50E8-434F-BB20-DFCEED8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5F09A-875D-4C77-9A40-441D37DA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F20F3-1326-4D06-8E81-850C9B819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3CF3A-60CB-462A-A508-851C8CE3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B212A-26F0-47CA-861D-32F36148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9E957A-B0FF-494B-A19B-7D5626DF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51799-DC68-430B-97B6-FA364C27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F4F4E-2B5B-4ABE-B19A-ABFDAE51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0361F-A5CB-482D-896F-16D8AA4B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64ACB-CD84-45A4-8EC0-20C77645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EF72D1-A870-4563-BFFD-846B8E96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DC241D-A150-4AE4-A3D5-D5534C75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C06513-A442-451C-8D45-53F3ED0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987FAC-A2F2-47A1-9514-5C3498D3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2BB663-2EFD-416E-B264-CEC6AB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51F64-3C18-4C23-9505-05F3998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B6D08C-F5C5-46FC-B676-442275B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029CF1-5DC9-422D-9C4D-1D426A9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19A7D7-3B32-4934-A1B3-27C84E16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35B9A2-533F-44EB-B7B6-219CB27B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9D706E-52E8-4B8E-9AF4-92C8B72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6C96A-C7AA-495C-A9C5-035EEEDF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CA4EA-5EE9-4521-A507-37DDBD4D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FCEC2-24F4-44F0-820F-7FFB4DDE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D4E27D-B3E9-483E-AADB-05DED421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72865-51D3-48CC-9C02-CB670F1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D102B-63ED-48D8-9ECD-0D5D5ED8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B3FDEC-E0C2-4721-B365-47AF8528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B22E7-5A2D-4017-8E1A-A8F9FC9C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7968F-F11A-42E4-9E04-E6E3EEEF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FE4B3-74A9-49FC-8B59-38934DA0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4559A-2EC8-4513-A1AF-A563E20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7FE99-76B3-41FC-884E-55FE488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407503-46B4-4B63-BDCA-CA95BFA0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B004F5-A212-4218-9F00-2F6FDBE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2BFD6C-F3A6-4F8C-9F83-EFFDCDE0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CD787-9ED9-4BCF-8D59-3C33B390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83D-4381-47DE-9783-DB0BA41BA450}" type="datetimeFigureOut">
              <a:rPr lang="fr-FR" smtClean="0"/>
              <a:t>06/10/2018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48F7A-9887-46DB-978B-1C07171E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8903B-4515-41E6-9849-07A9A782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jp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B49ED3F-751C-4C07-921D-E4D0302F9DC1}"/>
              </a:ext>
            </a:extLst>
          </p:cNvPr>
          <p:cNvSpPr/>
          <p:nvPr/>
        </p:nvSpPr>
        <p:spPr>
          <a:xfrm>
            <a:off x="8821915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B1A829-D5E6-4166-BC88-7DB16304FBC0}"/>
              </a:ext>
            </a:extLst>
          </p:cNvPr>
          <p:cNvSpPr/>
          <p:nvPr/>
        </p:nvSpPr>
        <p:spPr>
          <a:xfrm>
            <a:off x="5046023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1CB214-A720-4B25-A3DE-1BAF079D7858}"/>
              </a:ext>
            </a:extLst>
          </p:cNvPr>
          <p:cNvSpPr/>
          <p:nvPr/>
        </p:nvSpPr>
        <p:spPr>
          <a:xfrm>
            <a:off x="1322569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F1B9EE-9681-42EB-8230-9C39691713F8}"/>
              </a:ext>
            </a:extLst>
          </p:cNvPr>
          <p:cNvSpPr txBox="1">
            <a:spLocks/>
          </p:cNvSpPr>
          <p:nvPr/>
        </p:nvSpPr>
        <p:spPr>
          <a:xfrm>
            <a:off x="348761" y="136714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239A777-3377-4D80-BBB5-668A63FC8666}"/>
              </a:ext>
            </a:extLst>
          </p:cNvPr>
          <p:cNvGrpSpPr/>
          <p:nvPr/>
        </p:nvGrpSpPr>
        <p:grpSpPr>
          <a:xfrm>
            <a:off x="1419993" y="1973504"/>
            <a:ext cx="1979786" cy="1687885"/>
            <a:chOff x="1024339" y="1841621"/>
            <a:chExt cx="1979786" cy="1687885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FB4DA3FA-24E0-4256-AECB-D28A5BA12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498D1-5E4D-4CFC-A613-9E65F7C1748C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3E3261B-83D7-47BA-B6CF-54C8BEB9BABD}"/>
              </a:ext>
            </a:extLst>
          </p:cNvPr>
          <p:cNvGrpSpPr/>
          <p:nvPr/>
        </p:nvGrpSpPr>
        <p:grpSpPr>
          <a:xfrm>
            <a:off x="9102322" y="4297845"/>
            <a:ext cx="1790866" cy="1838541"/>
            <a:chOff x="8641607" y="4625401"/>
            <a:chExt cx="1790866" cy="1838541"/>
          </a:xfrm>
        </p:grpSpPr>
        <p:pic>
          <p:nvPicPr>
            <p:cNvPr id="16" name="Picture 5" descr="Image associée">
              <a:extLst>
                <a:ext uri="{FF2B5EF4-FFF2-40B4-BE49-F238E27FC236}">
                  <a16:creationId xmlns:a16="http://schemas.microsoft.com/office/drawing/2014/main" id="{90261310-7ACE-4EB3-A66B-14D0E2018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607" y="4625401"/>
              <a:ext cx="1790866" cy="12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B9C4DC5-F75F-4CFF-97DF-43CA19B2029D}"/>
                </a:ext>
              </a:extLst>
            </p:cNvPr>
            <p:cNvSpPr txBox="1"/>
            <p:nvPr/>
          </p:nvSpPr>
          <p:spPr>
            <a:xfrm>
              <a:off x="8787583" y="5879167"/>
              <a:ext cx="1629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SimSensei</a:t>
              </a:r>
              <a:endParaRPr lang="fr-FR" sz="1600" b="1" dirty="0"/>
            </a:p>
            <a:p>
              <a:pPr algn="ctr"/>
              <a:r>
                <a:rPr lang="fr-FR" sz="1600" dirty="0" err="1"/>
                <a:t>DeVault</a:t>
              </a:r>
              <a:r>
                <a:rPr lang="fr-FR" sz="1600" dirty="0"/>
                <a:t> et al, 14 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4C2F37C-EB93-4848-8044-B5BC677CA81F}"/>
              </a:ext>
            </a:extLst>
          </p:cNvPr>
          <p:cNvGrpSpPr/>
          <p:nvPr/>
        </p:nvGrpSpPr>
        <p:grpSpPr>
          <a:xfrm>
            <a:off x="9102323" y="1974872"/>
            <a:ext cx="1790866" cy="1709710"/>
            <a:chOff x="8706669" y="2423280"/>
            <a:chExt cx="1790866" cy="1709710"/>
          </a:xfrm>
        </p:grpSpPr>
        <p:pic>
          <p:nvPicPr>
            <p:cNvPr id="18" name="Picture 2" descr="Résultat de recherche d'images pour &quot;simcoach project&quot;">
              <a:extLst>
                <a:ext uri="{FF2B5EF4-FFF2-40B4-BE49-F238E27FC236}">
                  <a16:creationId xmlns:a16="http://schemas.microsoft.com/office/drawing/2014/main" id="{8225B58C-E84D-4FAC-A145-2A51A5B6F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669" y="2423280"/>
              <a:ext cx="1790866" cy="113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22B7E69-BD45-40C5-8F4D-5E0BFB2EA58E}"/>
                </a:ext>
              </a:extLst>
            </p:cNvPr>
            <p:cNvSpPr txBox="1"/>
            <p:nvPr/>
          </p:nvSpPr>
          <p:spPr>
            <a:xfrm>
              <a:off x="8937881" y="3548215"/>
              <a:ext cx="1328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SimCoach</a:t>
              </a:r>
              <a:endParaRPr lang="fr-FR" sz="1600" b="1" dirty="0"/>
            </a:p>
            <a:p>
              <a:r>
                <a:rPr lang="fr-FR" sz="1600" dirty="0" err="1"/>
                <a:t>Rizzo</a:t>
              </a:r>
              <a:r>
                <a:rPr lang="fr-FR" sz="1600" dirty="0"/>
                <a:t> </a:t>
              </a:r>
              <a:r>
                <a:rPr lang="fr-FR" sz="1600" i="1" dirty="0"/>
                <a:t>et al, 11</a:t>
              </a:r>
              <a:endParaRPr lang="fr-FR" sz="16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B11D7337-0905-4803-A5C1-ECA92BF2EAD7}"/>
              </a:ext>
            </a:extLst>
          </p:cNvPr>
          <p:cNvGrpSpPr/>
          <p:nvPr/>
        </p:nvGrpSpPr>
        <p:grpSpPr>
          <a:xfrm>
            <a:off x="5246021" y="1973504"/>
            <a:ext cx="1802593" cy="1705797"/>
            <a:chOff x="5367257" y="2428840"/>
            <a:chExt cx="1802593" cy="1705797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9367426-42D9-4CE2-BD34-5EFF6150E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790866" cy="112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484E846-E8DC-421E-AE64-1CE9419C6739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9A2DC09-7190-46A7-A0D8-7F00453791E0}"/>
              </a:ext>
            </a:extLst>
          </p:cNvPr>
          <p:cNvGrpSpPr/>
          <p:nvPr/>
        </p:nvGrpSpPr>
        <p:grpSpPr>
          <a:xfrm>
            <a:off x="1504738" y="4299650"/>
            <a:ext cx="1810296" cy="1597007"/>
            <a:chOff x="1434664" y="4625401"/>
            <a:chExt cx="1810296" cy="1597007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BB53369C-475A-4990-A308-C37FE533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4664" y="4625401"/>
              <a:ext cx="1810296" cy="12595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2D3AB-4205-46F8-84DE-4619E9E11519}"/>
                </a:ext>
              </a:extLst>
            </p:cNvPr>
            <p:cNvSpPr/>
            <p:nvPr/>
          </p:nvSpPr>
          <p:spPr>
            <a:xfrm>
              <a:off x="1506599" y="5883854"/>
              <a:ext cx="14975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EE42CA1-14DA-4A9E-AA16-33828B01DC1B}"/>
              </a:ext>
            </a:extLst>
          </p:cNvPr>
          <p:cNvGrpSpPr/>
          <p:nvPr/>
        </p:nvGrpSpPr>
        <p:grpSpPr>
          <a:xfrm>
            <a:off x="5246021" y="4297845"/>
            <a:ext cx="1791287" cy="1863018"/>
            <a:chOff x="5378563" y="4625401"/>
            <a:chExt cx="1791287" cy="1863018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7F331B6-0B3F-43FD-8F68-C55F9334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450C931-75C4-4906-A8F4-BF41D71DB373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851ED69-78D2-4421-9969-838E5C4CDE7B}"/>
              </a:ext>
            </a:extLst>
          </p:cNvPr>
          <p:cNvSpPr/>
          <p:nvPr/>
        </p:nvSpPr>
        <p:spPr>
          <a:xfrm>
            <a:off x="1322569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Companion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6DF8CE-2C17-4648-9DC7-2A2C805CBC0C}"/>
              </a:ext>
            </a:extLst>
          </p:cNvPr>
          <p:cNvSpPr/>
          <p:nvPr/>
        </p:nvSpPr>
        <p:spPr>
          <a:xfrm>
            <a:off x="5046023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Partner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101B6-A711-4846-83DE-A97A1C17973D}"/>
              </a:ext>
            </a:extLst>
          </p:cNvPr>
          <p:cNvSpPr/>
          <p:nvPr/>
        </p:nvSpPr>
        <p:spPr>
          <a:xfrm>
            <a:off x="8821915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Tutor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46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46852" y="1320773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1" y="2005755"/>
            <a:ext cx="7858174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5040" y="3437275"/>
            <a:ext cx="8469332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2062238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4880632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4881943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8972537-EDB6-40F1-8F49-27EE5B876914}"/>
              </a:ext>
            </a:extLst>
          </p:cNvPr>
          <p:cNvGrpSpPr/>
          <p:nvPr/>
        </p:nvGrpSpPr>
        <p:grpSpPr>
          <a:xfrm>
            <a:off x="8349278" y="4977187"/>
            <a:ext cx="1915875" cy="1465312"/>
            <a:chOff x="8349278" y="4977187"/>
            <a:chExt cx="1915875" cy="1465312"/>
          </a:xfrm>
        </p:grpSpPr>
        <p:sp>
          <p:nvSpPr>
            <p:cNvPr id="60" name="Shape 174">
              <a:extLst>
                <a:ext uri="{FF2B5EF4-FFF2-40B4-BE49-F238E27FC236}">
                  <a16:creationId xmlns:a16="http://schemas.microsoft.com/office/drawing/2014/main" id="{A2982279-EE49-407B-BA78-9C3D4B66726D}"/>
                </a:ext>
              </a:extLst>
            </p:cNvPr>
            <p:cNvSpPr/>
            <p:nvPr/>
          </p:nvSpPr>
          <p:spPr>
            <a:xfrm>
              <a:off x="8349278" y="5335052"/>
              <a:ext cx="1910639" cy="1107447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150">
              <a:extLst>
                <a:ext uri="{FF2B5EF4-FFF2-40B4-BE49-F238E27FC236}">
                  <a16:creationId xmlns:a16="http://schemas.microsoft.com/office/drawing/2014/main" id="{0B5A5B44-4906-44D4-B50F-1F9F4C147064}"/>
                </a:ext>
              </a:extLst>
            </p:cNvPr>
            <p:cNvSpPr/>
            <p:nvPr/>
          </p:nvSpPr>
          <p:spPr>
            <a:xfrm>
              <a:off x="8354514" y="4977187"/>
              <a:ext cx="1910639" cy="373219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Communication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</p:grpSp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5775767" y="1823013"/>
            <a:ext cx="3418439" cy="265059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PREFERENCES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13</a:t>
            </a:fld>
            <a:endParaRPr lang="fr-FR"/>
          </a:p>
        </p:txBody>
      </p:sp>
      <p:sp>
        <p:nvSpPr>
          <p:cNvPr id="44" name="Oval 18">
            <a:extLst>
              <a:ext uri="{FF2B5EF4-FFF2-40B4-BE49-F238E27FC236}">
                <a16:creationId xmlns:a16="http://schemas.microsoft.com/office/drawing/2014/main" id="{85726E61-3C22-4846-BCFB-C404550A12B2}"/>
              </a:ext>
            </a:extLst>
          </p:cNvPr>
          <p:cNvSpPr/>
          <p:nvPr/>
        </p:nvSpPr>
        <p:spPr>
          <a:xfrm>
            <a:off x="9317930" y="3853961"/>
            <a:ext cx="1007319" cy="51675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54C5DB26-1574-4EC8-BA39-D7A455E9DB5A}"/>
              </a:ext>
            </a:extLst>
          </p:cNvPr>
          <p:cNvSpPr/>
          <p:nvPr/>
        </p:nvSpPr>
        <p:spPr>
          <a:xfrm>
            <a:off x="10548815" y="4538772"/>
            <a:ext cx="1000886" cy="52617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3B2F9285-BC47-49B0-AEEB-8FAB19B1BFEC}"/>
              </a:ext>
            </a:extLst>
          </p:cNvPr>
          <p:cNvSpPr/>
          <p:nvPr/>
        </p:nvSpPr>
        <p:spPr>
          <a:xfrm>
            <a:off x="8146695" y="4538772"/>
            <a:ext cx="1007321" cy="52617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D8BAD3C-4DE0-406D-A396-EDCBD9C83BF1}"/>
              </a:ext>
            </a:extLst>
          </p:cNvPr>
          <p:cNvSpPr/>
          <p:nvPr/>
        </p:nvSpPr>
        <p:spPr>
          <a:xfrm>
            <a:off x="8148242" y="3194860"/>
            <a:ext cx="1007321" cy="5170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89F881EA-01E8-497E-AFBD-81868A3D59F9}"/>
              </a:ext>
            </a:extLst>
          </p:cNvPr>
          <p:cNvSpPr/>
          <p:nvPr/>
        </p:nvSpPr>
        <p:spPr>
          <a:xfrm>
            <a:off x="10539086" y="3199323"/>
            <a:ext cx="1007321" cy="49699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:a16="http://schemas.microsoft.com/office/drawing/2014/main" id="{19FB24EE-5D52-44E5-9D84-0126A59E5435}"/>
              </a:ext>
            </a:extLst>
          </p:cNvPr>
          <p:cNvSpPr/>
          <p:nvPr/>
        </p:nvSpPr>
        <p:spPr>
          <a:xfrm>
            <a:off x="9293013" y="1518908"/>
            <a:ext cx="1007322" cy="5271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id="{4825D03A-84CF-4B47-B59C-F231243596FE}"/>
              </a:ext>
            </a:extLst>
          </p:cNvPr>
          <p:cNvSpPr/>
          <p:nvPr/>
        </p:nvSpPr>
        <p:spPr>
          <a:xfrm>
            <a:off x="9290617" y="2471573"/>
            <a:ext cx="1007321" cy="5157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AF381787-05F6-4C6C-B7B6-7731DD8A8E1C}"/>
              </a:ext>
            </a:extLst>
          </p:cNvPr>
          <p:cNvCxnSpPr>
            <a:cxnSpLocks/>
            <a:stCxn id="45" idx="1"/>
            <a:endCxn id="44" idx="5"/>
          </p:cNvCxnSpPr>
          <p:nvPr/>
        </p:nvCxnSpPr>
        <p:spPr>
          <a:xfrm flipH="1" flipV="1">
            <a:off x="10177731" y="4295041"/>
            <a:ext cx="517661" cy="320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9D31A1AD-E574-418A-A952-8CC050F7AEFC}"/>
              </a:ext>
            </a:extLst>
          </p:cNvPr>
          <p:cNvCxnSpPr>
            <a:cxnSpLocks/>
            <a:stCxn id="44" idx="1"/>
            <a:endCxn id="59" idx="5"/>
          </p:cNvCxnSpPr>
          <p:nvPr/>
        </p:nvCxnSpPr>
        <p:spPr>
          <a:xfrm flipH="1" flipV="1">
            <a:off x="9008044" y="3636225"/>
            <a:ext cx="457404" cy="293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1A9C667-03F8-4EBA-B34C-2E9162EBCF6A}"/>
              </a:ext>
            </a:extLst>
          </p:cNvPr>
          <p:cNvCxnSpPr>
            <a:cxnSpLocks/>
            <a:stCxn id="58" idx="0"/>
            <a:endCxn id="59" idx="4"/>
          </p:cNvCxnSpPr>
          <p:nvPr/>
        </p:nvCxnSpPr>
        <p:spPr>
          <a:xfrm flipV="1">
            <a:off x="8650356" y="3711951"/>
            <a:ext cx="1547" cy="826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27DF445-41FF-4E30-8076-6393C582C79D}"/>
              </a:ext>
            </a:extLst>
          </p:cNvPr>
          <p:cNvCxnSpPr>
            <a:cxnSpLocks/>
            <a:stCxn id="44" idx="7"/>
            <a:endCxn id="60" idx="3"/>
          </p:cNvCxnSpPr>
          <p:nvPr/>
        </p:nvCxnSpPr>
        <p:spPr>
          <a:xfrm flipV="1">
            <a:off x="10177731" y="3623536"/>
            <a:ext cx="508874" cy="306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A44D138-AF80-46E2-97F7-04C5AD879BAE}"/>
              </a:ext>
            </a:extLst>
          </p:cNvPr>
          <p:cNvCxnSpPr>
            <a:cxnSpLocks/>
            <a:stCxn id="60" idx="1"/>
            <a:endCxn id="62" idx="4"/>
          </p:cNvCxnSpPr>
          <p:nvPr/>
        </p:nvCxnSpPr>
        <p:spPr>
          <a:xfrm flipH="1" flipV="1">
            <a:off x="9794278" y="2987321"/>
            <a:ext cx="892326" cy="284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AD7D4390-34D7-4BA6-AF51-3A3A30E154AF}"/>
              </a:ext>
            </a:extLst>
          </p:cNvPr>
          <p:cNvCxnSpPr>
            <a:cxnSpLocks/>
            <a:stCxn id="59" idx="7"/>
            <a:endCxn id="62" idx="4"/>
          </p:cNvCxnSpPr>
          <p:nvPr/>
        </p:nvCxnSpPr>
        <p:spPr>
          <a:xfrm flipV="1">
            <a:off x="9008044" y="2987321"/>
            <a:ext cx="786235" cy="283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070045E8-B33D-4FB9-B910-418A7E92F431}"/>
              </a:ext>
            </a:extLst>
          </p:cNvPr>
          <p:cNvCxnSpPr>
            <a:cxnSpLocks/>
            <a:stCxn id="62" idx="0"/>
            <a:endCxn id="61" idx="4"/>
          </p:cNvCxnSpPr>
          <p:nvPr/>
        </p:nvCxnSpPr>
        <p:spPr>
          <a:xfrm flipV="1">
            <a:off x="9794278" y="2046099"/>
            <a:ext cx="2396" cy="425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AD63B9A-DBAA-4637-850B-1FF8A70F0F65}"/>
              </a:ext>
            </a:extLst>
          </p:cNvPr>
          <p:cNvSpPr txBox="1"/>
          <p:nvPr/>
        </p:nvSpPr>
        <p:spPr>
          <a:xfrm>
            <a:off x="10804452" y="5159447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0DC96A3-6C16-4422-8956-980C6C229EBA}"/>
              </a:ext>
            </a:extLst>
          </p:cNvPr>
          <p:cNvSpPr txBox="1"/>
          <p:nvPr/>
        </p:nvSpPr>
        <p:spPr>
          <a:xfrm>
            <a:off x="8419053" y="5156910"/>
            <a:ext cx="519513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0.5</a:t>
            </a:r>
            <a:endParaRPr lang="fr-FR" b="1" dirty="0">
              <a:latin typeface="+mj-lt"/>
              <a:cs typeface="Arabic Typesetting" panose="03020402040406030203" pitchFamily="66" charset="-7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17C9119-C5C8-452E-B795-6ACE7AABA66B}"/>
              </a:ext>
            </a:extLst>
          </p:cNvPr>
          <p:cNvSpPr txBox="1"/>
          <p:nvPr/>
        </p:nvSpPr>
        <p:spPr>
          <a:xfrm>
            <a:off x="9498261" y="4393225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FCF28E4-FABC-421B-AD23-DD8FA566B98B}"/>
              </a:ext>
            </a:extLst>
          </p:cNvPr>
          <p:cNvSpPr txBox="1"/>
          <p:nvPr/>
        </p:nvSpPr>
        <p:spPr>
          <a:xfrm>
            <a:off x="8122523" y="3727901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97C00FB-062F-4EF4-B6B1-93716C6DADA5}"/>
              </a:ext>
            </a:extLst>
          </p:cNvPr>
          <p:cNvSpPr txBox="1"/>
          <p:nvPr/>
        </p:nvSpPr>
        <p:spPr>
          <a:xfrm>
            <a:off x="10804453" y="3687458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0FE3FAE-3EDC-4F9E-AD7E-F78C25B1139C}"/>
              </a:ext>
            </a:extLst>
          </p:cNvPr>
          <p:cNvSpPr txBox="1"/>
          <p:nvPr/>
        </p:nvSpPr>
        <p:spPr>
          <a:xfrm>
            <a:off x="9551959" y="3064882"/>
            <a:ext cx="646654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866DB87-020A-481B-9A29-2580429C430A}"/>
              </a:ext>
            </a:extLst>
          </p:cNvPr>
          <p:cNvSpPr txBox="1"/>
          <p:nvPr/>
        </p:nvSpPr>
        <p:spPr>
          <a:xfrm>
            <a:off x="9511911" y="1977122"/>
            <a:ext cx="182860" cy="36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tx1"/>
                </a:solidFill>
                <a:latin typeface="+mj-lt"/>
                <a:cs typeface="Arabic Typesetting" panose="03020402040406030203" pitchFamily="66" charset="-78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fr-FR" sz="2000" dirty="0"/>
              <a:t>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FBD1BDA-B7FB-44EB-980C-85FC8962122D}"/>
              </a:ext>
            </a:extLst>
          </p:cNvPr>
          <p:cNvSpPr txBox="1"/>
          <p:nvPr/>
        </p:nvSpPr>
        <p:spPr>
          <a:xfrm>
            <a:off x="9391751" y="1580277"/>
            <a:ext cx="753164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French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27760F3-48C8-4DF5-8447-7C7E55EA7C2F}"/>
              </a:ext>
            </a:extLst>
          </p:cNvPr>
          <p:cNvSpPr txBox="1"/>
          <p:nvPr/>
        </p:nvSpPr>
        <p:spPr>
          <a:xfrm>
            <a:off x="9401161" y="2534936"/>
            <a:ext cx="715549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Italian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FB9D48F-AC2A-41DE-B38B-E33CF00C3009}"/>
              </a:ext>
            </a:extLst>
          </p:cNvPr>
          <p:cNvSpPr txBox="1"/>
          <p:nvPr/>
        </p:nvSpPr>
        <p:spPr>
          <a:xfrm>
            <a:off x="10677443" y="3238917"/>
            <a:ext cx="714675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Indian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53B7948-928E-4426-AB2B-34D9F3F46820}"/>
              </a:ext>
            </a:extLst>
          </p:cNvPr>
          <p:cNvSpPr txBox="1"/>
          <p:nvPr/>
        </p:nvSpPr>
        <p:spPr>
          <a:xfrm>
            <a:off x="9417515" y="3919830"/>
            <a:ext cx="784771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Korean</a:t>
            </a:r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DCC8969-1117-400A-946B-4FE86E8C19D2}"/>
              </a:ext>
            </a:extLst>
          </p:cNvPr>
          <p:cNvSpPr txBox="1"/>
          <p:nvPr/>
        </p:nvSpPr>
        <p:spPr>
          <a:xfrm>
            <a:off x="8164947" y="3233772"/>
            <a:ext cx="902629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Mexican</a:t>
            </a:r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D3D813A-0BC5-4D85-A705-BB3802423E30}"/>
              </a:ext>
            </a:extLst>
          </p:cNvPr>
          <p:cNvSpPr txBox="1"/>
          <p:nvPr/>
        </p:nvSpPr>
        <p:spPr>
          <a:xfrm>
            <a:off x="10533485" y="4608827"/>
            <a:ext cx="962521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Japanese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59325A7-AB49-492B-A092-0D0F4632A0F7}"/>
              </a:ext>
            </a:extLst>
          </p:cNvPr>
          <p:cNvSpPr txBox="1"/>
          <p:nvPr/>
        </p:nvSpPr>
        <p:spPr>
          <a:xfrm>
            <a:off x="8181556" y="4604650"/>
            <a:ext cx="847345" cy="34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Chinese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9C3522D-21FF-435B-A1C3-21778BF5229E}"/>
              </a:ext>
            </a:extLst>
          </p:cNvPr>
          <p:cNvGrpSpPr/>
          <p:nvPr/>
        </p:nvGrpSpPr>
        <p:grpSpPr>
          <a:xfrm>
            <a:off x="640468" y="1495820"/>
            <a:ext cx="2976618" cy="3984603"/>
            <a:chOff x="798876" y="1344672"/>
            <a:chExt cx="3330132" cy="3984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9518A7-9B7D-4650-A1B7-584DAF689AB6}"/>
                </a:ext>
              </a:extLst>
            </p:cNvPr>
            <p:cNvSpPr/>
            <p:nvPr/>
          </p:nvSpPr>
          <p:spPr>
            <a:xfrm>
              <a:off x="798876" y="1851733"/>
              <a:ext cx="3330132" cy="34775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D13D5B4-4668-4703-9C8A-6FCE8FF635D6}"/>
                </a:ext>
              </a:extLst>
            </p:cNvPr>
            <p:cNvSpPr txBox="1"/>
            <p:nvPr/>
          </p:nvSpPr>
          <p:spPr>
            <a:xfrm>
              <a:off x="858927" y="1902998"/>
              <a:ext cx="326871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75000"/>
                    </a:schemeClr>
                  </a:solidFill>
                </a:rPr>
                <a:t>Goal</a:t>
              </a:r>
              <a:r>
                <a:rPr lang="en-US" sz="2000" dirty="0"/>
                <a:t> choose an </a:t>
              </a:r>
              <a:r>
                <a:rPr lang="en-US" sz="2000" b="1" dirty="0"/>
                <a:t>option</a:t>
              </a:r>
              <a:r>
                <a:rPr lang="en-US" sz="2000" dirty="0"/>
                <a:t> </a:t>
              </a:r>
            </a:p>
            <a:p>
              <a:r>
                <a:rPr lang="en-US" sz="2000" dirty="0"/>
                <a:t>  </a:t>
              </a:r>
              <a:r>
                <a:rPr lang="en-US" dirty="0" err="1"/>
                <a:t>eg</a:t>
              </a:r>
              <a:r>
                <a:rPr lang="en-US" dirty="0"/>
                <a:t> : Restaurant)</a:t>
              </a:r>
              <a:endParaRPr lang="fr-FR" dirty="0"/>
            </a:p>
            <a:p>
              <a:endParaRPr lang="fr-FR" dirty="0"/>
            </a:p>
            <a:p>
              <a:r>
                <a:rPr lang="fr-FR" b="1" dirty="0"/>
                <a:t>Option = {C</a:t>
              </a:r>
              <a:r>
                <a:rPr lang="fr-FR" b="1" baseline="-25000" dirty="0"/>
                <a:t>1</a:t>
              </a:r>
              <a:r>
                <a:rPr lang="fr-FR" b="1" dirty="0"/>
                <a:t> , C</a:t>
              </a:r>
              <a:r>
                <a:rPr lang="fr-FR" b="1" baseline="-25000" dirty="0"/>
                <a:t>2</a:t>
              </a:r>
              <a:r>
                <a:rPr lang="fr-FR" b="1" dirty="0"/>
                <a:t> , …, </a:t>
              </a:r>
              <a:r>
                <a:rPr lang="fr-FR" b="1" dirty="0" err="1"/>
                <a:t>C</a:t>
              </a:r>
              <a:r>
                <a:rPr lang="fr-FR" b="1" baseline="-25000" dirty="0" err="1"/>
                <a:t>n</a:t>
              </a:r>
              <a:r>
                <a:rPr lang="fr-FR" b="1" dirty="0"/>
                <a:t>}</a:t>
              </a:r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r>
                <a:rPr lang="en-US" b="1" dirty="0"/>
                <a:t>Criterion</a:t>
              </a:r>
              <a:r>
                <a:rPr lang="fr-FR" b="1" dirty="0"/>
                <a:t> = {v</a:t>
              </a:r>
              <a:r>
                <a:rPr lang="fr-FR" b="1" baseline="-25000" dirty="0"/>
                <a:t>1</a:t>
              </a:r>
              <a:r>
                <a:rPr lang="fr-FR" b="1" dirty="0"/>
                <a:t> , v</a:t>
              </a:r>
              <a:r>
                <a:rPr lang="fr-FR" b="1" baseline="-25000" dirty="0"/>
                <a:t>2</a:t>
              </a:r>
              <a:r>
                <a:rPr lang="fr-FR" b="1" dirty="0"/>
                <a:t> , …, </a:t>
              </a:r>
              <a:r>
                <a:rPr lang="fr-FR" b="1" dirty="0" err="1"/>
                <a:t>v</a:t>
              </a:r>
              <a:r>
                <a:rPr lang="fr-FR" b="1" baseline="-25000" dirty="0" err="1"/>
                <a:t>n</a:t>
              </a:r>
              <a:r>
                <a:rPr lang="fr-FR" b="1" dirty="0"/>
                <a:t>}</a:t>
              </a:r>
            </a:p>
            <a:p>
              <a:endParaRPr lang="fr-FR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AB70C8-B03A-4764-B495-2A3872DA6E8C}"/>
                </a:ext>
              </a:extLst>
            </p:cNvPr>
            <p:cNvSpPr/>
            <p:nvPr/>
          </p:nvSpPr>
          <p:spPr>
            <a:xfrm>
              <a:off x="800925" y="1344672"/>
              <a:ext cx="3326712" cy="42824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Domain model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716B023-6A85-41B5-8039-20B76D2AE7E1}"/>
                </a:ext>
              </a:extLst>
            </p:cNvPr>
            <p:cNvSpPr txBox="1"/>
            <p:nvPr/>
          </p:nvSpPr>
          <p:spPr>
            <a:xfrm>
              <a:off x="962327" y="3158027"/>
              <a:ext cx="29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Eg</a:t>
              </a:r>
              <a:r>
                <a:rPr lang="en-US" dirty="0"/>
                <a:t> : Restaurant = {cuisine, </a:t>
              </a:r>
              <a:r>
                <a:rPr lang="en-US" dirty="0" err="1"/>
                <a:t>Price,ambiance</a:t>
              </a:r>
              <a:r>
                <a:rPr lang="en-US" dirty="0"/>
                <a:t>}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B0FE275F-EB87-4BA3-A606-C72455458917}"/>
                </a:ext>
              </a:extLst>
            </p:cNvPr>
            <p:cNvSpPr txBox="1"/>
            <p:nvPr/>
          </p:nvSpPr>
          <p:spPr>
            <a:xfrm>
              <a:off x="979207" y="4269987"/>
              <a:ext cx="29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Eg</a:t>
              </a:r>
              <a:r>
                <a:rPr lang="en-US" dirty="0"/>
                <a:t> : Cuisine = {Indian, French, Italian, …}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4CB4A9B-9147-4AEA-857C-25607C4251D1}"/>
              </a:ext>
            </a:extLst>
          </p:cNvPr>
          <p:cNvGrpSpPr/>
          <p:nvPr/>
        </p:nvGrpSpPr>
        <p:grpSpPr>
          <a:xfrm>
            <a:off x="4484533" y="1495820"/>
            <a:ext cx="2976618" cy="3984603"/>
            <a:chOff x="798876" y="1344672"/>
            <a:chExt cx="3330131" cy="39846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C335CE3-104A-4A22-A06B-4DBEE22445A5}"/>
                </a:ext>
              </a:extLst>
            </p:cNvPr>
            <p:cNvSpPr/>
            <p:nvPr/>
          </p:nvSpPr>
          <p:spPr>
            <a:xfrm>
              <a:off x="798876" y="1851733"/>
              <a:ext cx="3330131" cy="34775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D129E0-D7AE-490B-9A11-946269D7CAA8}"/>
                </a:ext>
              </a:extLst>
            </p:cNvPr>
            <p:cNvSpPr/>
            <p:nvPr/>
          </p:nvSpPr>
          <p:spPr>
            <a:xfrm>
              <a:off x="800925" y="1344672"/>
              <a:ext cx="3326712" cy="42824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Preferences</a:t>
              </a:r>
              <a:endParaRPr lang="fr-FR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64238AE-8A00-4382-8F7A-ED3E9CD29A9C}"/>
              </a:ext>
            </a:extLst>
          </p:cNvPr>
          <p:cNvSpPr/>
          <p:nvPr/>
        </p:nvSpPr>
        <p:spPr>
          <a:xfrm>
            <a:off x="4556170" y="2150269"/>
            <a:ext cx="2873725" cy="201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</a:rPr>
              <a:t>Binary </a:t>
            </a:r>
            <a:r>
              <a:rPr lang="en-US" sz="2000" dirty="0">
                <a:solidFill>
                  <a:prstClr val="black"/>
                </a:solidFill>
              </a:rPr>
              <a:t>relation of preferences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Partial order and transitive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32DA82-E0EC-41A6-AA20-2FD82CE48161}"/>
              </a:ext>
            </a:extLst>
          </p:cNvPr>
          <p:cNvSpPr txBox="1"/>
          <p:nvPr/>
        </p:nvSpPr>
        <p:spPr>
          <a:xfrm>
            <a:off x="4634225" y="4245341"/>
            <a:ext cx="279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Score of satisfaction Sat(v)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E:\presentation\satother.png">
            <a:extLst>
              <a:ext uri="{FF2B5EF4-FFF2-40B4-BE49-F238E27FC236}">
                <a16:creationId xmlns:a16="http://schemas.microsoft.com/office/drawing/2014/main" id="{832B9A44-F7A7-4621-98EB-1340501B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90" y="2662958"/>
            <a:ext cx="2991791" cy="8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7454CFD-C915-4D4F-B7D2-454FA48108F4}"/>
              </a:ext>
            </a:extLst>
          </p:cNvPr>
          <p:cNvSpPr/>
          <p:nvPr/>
        </p:nvSpPr>
        <p:spPr>
          <a:xfrm>
            <a:off x="4774880" y="2723621"/>
            <a:ext cx="129168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I </a:t>
            </a:r>
            <a:r>
              <a:rPr lang="fr-FR" sz="1600" b="1" dirty="0" err="1">
                <a:solidFill>
                  <a:schemeClr val="accent6"/>
                </a:solidFill>
              </a:rPr>
              <a:t>like</a:t>
            </a:r>
            <a:r>
              <a:rPr lang="fr-FR" sz="1600" b="1" dirty="0">
                <a:solidFill>
                  <a:schemeClr val="accent6"/>
                </a:solidFill>
              </a:rPr>
              <a:t> 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BF2ADF2-C710-4139-BFA4-56446A0D1A17}"/>
              </a:ext>
            </a:extLst>
          </p:cNvPr>
          <p:cNvSpPr/>
          <p:nvPr/>
        </p:nvSpPr>
        <p:spPr>
          <a:xfrm>
            <a:off x="5008651" y="2967655"/>
            <a:ext cx="129168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I </a:t>
            </a:r>
            <a:r>
              <a:rPr lang="fr-FR" sz="1600" b="1" dirty="0" err="1">
                <a:solidFill>
                  <a:srgbClr val="FF0000"/>
                </a:solidFill>
              </a:rPr>
              <a:t>don’t</a:t>
            </a:r>
            <a:r>
              <a:rPr lang="fr-FR" sz="1600" b="1" dirty="0">
                <a:solidFill>
                  <a:srgbClr val="FF0000"/>
                </a:solidFill>
              </a:rPr>
              <a:t> </a:t>
            </a:r>
            <a:r>
              <a:rPr lang="fr-FR" sz="1600" b="1" dirty="0" err="1">
                <a:solidFill>
                  <a:srgbClr val="FF0000"/>
                </a:solidFill>
              </a:rPr>
              <a:t>like</a:t>
            </a:r>
            <a:r>
              <a:rPr lang="fr-FR" sz="1600" b="1" dirty="0">
                <a:solidFill>
                  <a:srgbClr val="FF0000"/>
                </a:solidFill>
              </a:rPr>
              <a:t> v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" y="3881261"/>
            <a:ext cx="1256802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8" y="3881261"/>
            <a:ext cx="1242967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E87D3D8-E68B-4E64-95C3-24E3A4A4300D}"/>
              </a:ext>
            </a:extLst>
          </p:cNvPr>
          <p:cNvGrpSpPr/>
          <p:nvPr/>
        </p:nvGrpSpPr>
        <p:grpSpPr>
          <a:xfrm>
            <a:off x="9559884" y="1976250"/>
            <a:ext cx="2529680" cy="778166"/>
            <a:chOff x="5242720" y="4745211"/>
            <a:chExt cx="2529680" cy="778166"/>
          </a:xfrm>
        </p:grpSpPr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33B21D10-F92D-4B89-92D5-0E33381D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720" y="4745211"/>
              <a:ext cx="2529680" cy="778166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6024331-050E-4FC1-ADD7-C38B2EA799A4}"/>
                </a:ext>
              </a:extLst>
            </p:cNvPr>
            <p:cNvSpPr txBox="1"/>
            <p:nvPr/>
          </p:nvSpPr>
          <p:spPr>
            <a:xfrm>
              <a:off x="5424934" y="4861603"/>
              <a:ext cx="2104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Share </a:t>
              </a:r>
              <a:r>
                <a:rPr lang="en-US" sz="2000" b="1" dirty="0">
                  <a:solidFill>
                    <a:schemeClr val="accent1"/>
                  </a:solidFill>
                </a:rPr>
                <a:t>preferences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9C9EFD-18AE-4673-9D23-365DCA170575}"/>
              </a:ext>
            </a:extLst>
          </p:cNvPr>
          <p:cNvGrpSpPr/>
          <p:nvPr/>
        </p:nvGrpSpPr>
        <p:grpSpPr>
          <a:xfrm>
            <a:off x="7170114" y="1981532"/>
            <a:ext cx="2002685" cy="798167"/>
            <a:chOff x="5444861" y="3037186"/>
            <a:chExt cx="2002685" cy="798167"/>
          </a:xfrm>
        </p:grpSpPr>
        <p:sp>
          <p:nvSpPr>
            <p:cNvPr id="21" name="Freeform 204">
              <a:extLst>
                <a:ext uri="{FF2B5EF4-FFF2-40B4-BE49-F238E27FC236}">
                  <a16:creationId xmlns:a16="http://schemas.microsoft.com/office/drawing/2014/main" id="{03874C87-F8EA-44D8-AD6D-22F4D4F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861" y="3037186"/>
              <a:ext cx="2002685" cy="798167"/>
            </a:xfrm>
            <a:custGeom>
              <a:avLst/>
              <a:gdLst>
                <a:gd name="T0" fmla="*/ 4081 w 4107"/>
                <a:gd name="T1" fmla="*/ 660 h 1856"/>
                <a:gd name="T2" fmla="*/ 4022 w 4107"/>
                <a:gd name="T3" fmla="*/ 213 h 1856"/>
                <a:gd name="T4" fmla="*/ 3976 w 4107"/>
                <a:gd name="T5" fmla="*/ 73 h 1856"/>
                <a:gd name="T6" fmla="*/ 3939 w 4107"/>
                <a:gd name="T7" fmla="*/ 36 h 1856"/>
                <a:gd name="T8" fmla="*/ 3914 w 4107"/>
                <a:gd name="T9" fmla="*/ 23 h 1856"/>
                <a:gd name="T10" fmla="*/ 3875 w 4107"/>
                <a:gd name="T11" fmla="*/ 3 h 1856"/>
                <a:gd name="T12" fmla="*/ 3840 w 4107"/>
                <a:gd name="T13" fmla="*/ 8 h 1856"/>
                <a:gd name="T14" fmla="*/ 3839 w 4107"/>
                <a:gd name="T15" fmla="*/ 8 h 1856"/>
                <a:gd name="T16" fmla="*/ 3813 w 4107"/>
                <a:gd name="T17" fmla="*/ 0 h 1856"/>
                <a:gd name="T18" fmla="*/ 1934 w 4107"/>
                <a:gd name="T19" fmla="*/ 36 h 1856"/>
                <a:gd name="T20" fmla="*/ 758 w 4107"/>
                <a:gd name="T21" fmla="*/ 65 h 1856"/>
                <a:gd name="T22" fmla="*/ 54 w 4107"/>
                <a:gd name="T23" fmla="*/ 113 h 1856"/>
                <a:gd name="T24" fmla="*/ 31 w 4107"/>
                <a:gd name="T25" fmla="*/ 130 h 1856"/>
                <a:gd name="T26" fmla="*/ 42 w 4107"/>
                <a:gd name="T27" fmla="*/ 162 h 1856"/>
                <a:gd name="T28" fmla="*/ 289 w 4107"/>
                <a:gd name="T29" fmla="*/ 168 h 1856"/>
                <a:gd name="T30" fmla="*/ 1464 w 4107"/>
                <a:gd name="T31" fmla="*/ 136 h 1856"/>
                <a:gd name="T32" fmla="*/ 2869 w 4107"/>
                <a:gd name="T33" fmla="*/ 98 h 1856"/>
                <a:gd name="T34" fmla="*/ 3828 w 4107"/>
                <a:gd name="T35" fmla="*/ 268 h 1856"/>
                <a:gd name="T36" fmla="*/ 3873 w 4107"/>
                <a:gd name="T37" fmla="*/ 1195 h 1856"/>
                <a:gd name="T38" fmla="*/ 3403 w 4107"/>
                <a:gd name="T39" fmla="*/ 1585 h 1856"/>
                <a:gd name="T40" fmla="*/ 1989 w 4107"/>
                <a:gd name="T41" fmla="*/ 1608 h 1856"/>
                <a:gd name="T42" fmla="*/ 1043 w 4107"/>
                <a:gd name="T43" fmla="*/ 1607 h 1856"/>
                <a:gd name="T44" fmla="*/ 466 w 4107"/>
                <a:gd name="T45" fmla="*/ 1592 h 1856"/>
                <a:gd name="T46" fmla="*/ 123 w 4107"/>
                <a:gd name="T47" fmla="*/ 1603 h 1856"/>
                <a:gd name="T48" fmla="*/ 125 w 4107"/>
                <a:gd name="T49" fmla="*/ 1599 h 1856"/>
                <a:gd name="T50" fmla="*/ 125 w 4107"/>
                <a:gd name="T51" fmla="*/ 1568 h 1856"/>
                <a:gd name="T52" fmla="*/ 119 w 4107"/>
                <a:gd name="T53" fmla="*/ 1388 h 1856"/>
                <a:gd name="T54" fmla="*/ 94 w 4107"/>
                <a:gd name="T55" fmla="*/ 871 h 1856"/>
                <a:gd name="T56" fmla="*/ 80 w 4107"/>
                <a:gd name="T57" fmla="*/ 529 h 1856"/>
                <a:gd name="T58" fmla="*/ 74 w 4107"/>
                <a:gd name="T59" fmla="*/ 308 h 1856"/>
                <a:gd name="T60" fmla="*/ 46 w 4107"/>
                <a:gd name="T61" fmla="*/ 181 h 1856"/>
                <a:gd name="T62" fmla="*/ 24 w 4107"/>
                <a:gd name="T63" fmla="*/ 174 h 1856"/>
                <a:gd name="T64" fmla="*/ 9 w 4107"/>
                <a:gd name="T65" fmla="*/ 220 h 1856"/>
                <a:gd name="T66" fmla="*/ 2 w 4107"/>
                <a:gd name="T67" fmla="*/ 426 h 1856"/>
                <a:gd name="T68" fmla="*/ 10 w 4107"/>
                <a:gd name="T69" fmla="*/ 688 h 1856"/>
                <a:gd name="T70" fmla="*/ 18 w 4107"/>
                <a:gd name="T71" fmla="*/ 1052 h 1856"/>
                <a:gd name="T72" fmla="*/ 31 w 4107"/>
                <a:gd name="T73" fmla="*/ 1509 h 1856"/>
                <a:gd name="T74" fmla="*/ 41 w 4107"/>
                <a:gd name="T75" fmla="*/ 1614 h 1856"/>
                <a:gd name="T76" fmla="*/ 71 w 4107"/>
                <a:gd name="T77" fmla="*/ 1637 h 1856"/>
                <a:gd name="T78" fmla="*/ 72 w 4107"/>
                <a:gd name="T79" fmla="*/ 1643 h 1856"/>
                <a:gd name="T80" fmla="*/ 62 w 4107"/>
                <a:gd name="T81" fmla="*/ 1663 h 1856"/>
                <a:gd name="T82" fmla="*/ 72 w 4107"/>
                <a:gd name="T83" fmla="*/ 1694 h 1856"/>
                <a:gd name="T84" fmla="*/ 120 w 4107"/>
                <a:gd name="T85" fmla="*/ 1765 h 1856"/>
                <a:gd name="T86" fmla="*/ 206 w 4107"/>
                <a:gd name="T87" fmla="*/ 1822 h 1856"/>
                <a:gd name="T88" fmla="*/ 381 w 4107"/>
                <a:gd name="T89" fmla="*/ 1856 h 1856"/>
                <a:gd name="T90" fmla="*/ 610 w 4107"/>
                <a:gd name="T91" fmla="*/ 1844 h 1856"/>
                <a:gd name="T92" fmla="*/ 729 w 4107"/>
                <a:gd name="T93" fmla="*/ 1833 h 1856"/>
                <a:gd name="T94" fmla="*/ 794 w 4107"/>
                <a:gd name="T95" fmla="*/ 1833 h 1856"/>
                <a:gd name="T96" fmla="*/ 831 w 4107"/>
                <a:gd name="T97" fmla="*/ 1837 h 1856"/>
                <a:gd name="T98" fmla="*/ 867 w 4107"/>
                <a:gd name="T99" fmla="*/ 1822 h 1856"/>
                <a:gd name="T100" fmla="*/ 1221 w 4107"/>
                <a:gd name="T101" fmla="*/ 1805 h 1856"/>
                <a:gd name="T102" fmla="*/ 1812 w 4107"/>
                <a:gd name="T103" fmla="*/ 1805 h 1856"/>
                <a:gd name="T104" fmla="*/ 2658 w 4107"/>
                <a:gd name="T105" fmla="*/ 1831 h 1856"/>
                <a:gd name="T106" fmla="*/ 3075 w 4107"/>
                <a:gd name="T107" fmla="*/ 1834 h 1856"/>
                <a:gd name="T108" fmla="*/ 3481 w 4107"/>
                <a:gd name="T109" fmla="*/ 1820 h 1856"/>
                <a:gd name="T110" fmla="*/ 3770 w 4107"/>
                <a:gd name="T111" fmla="*/ 1794 h 1856"/>
                <a:gd name="T112" fmla="*/ 3939 w 4107"/>
                <a:gd name="T113" fmla="*/ 1776 h 1856"/>
                <a:gd name="T114" fmla="*/ 4035 w 4107"/>
                <a:gd name="T115" fmla="*/ 1748 h 1856"/>
                <a:gd name="T116" fmla="*/ 4071 w 4107"/>
                <a:gd name="T117" fmla="*/ 1719 h 1856"/>
                <a:gd name="T118" fmla="*/ 4076 w 4107"/>
                <a:gd name="T119" fmla="*/ 1664 h 1856"/>
                <a:gd name="T120" fmla="*/ 4086 w 4107"/>
                <a:gd name="T121" fmla="*/ 1554 h 1856"/>
                <a:gd name="T122" fmla="*/ 4107 w 4107"/>
                <a:gd name="T123" fmla="*/ 1157 h 1856"/>
                <a:gd name="T124" fmla="*/ 4092 w 4107"/>
                <a:gd name="T125" fmla="*/ 85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7" h="1856">
                  <a:moveTo>
                    <a:pt x="4092" y="858"/>
                  </a:moveTo>
                  <a:lnTo>
                    <a:pt x="4081" y="660"/>
                  </a:lnTo>
                  <a:lnTo>
                    <a:pt x="4051" y="359"/>
                  </a:lnTo>
                  <a:lnTo>
                    <a:pt x="4022" y="213"/>
                  </a:lnTo>
                  <a:lnTo>
                    <a:pt x="3993" y="118"/>
                  </a:lnTo>
                  <a:lnTo>
                    <a:pt x="3976" y="73"/>
                  </a:lnTo>
                  <a:lnTo>
                    <a:pt x="3967" y="54"/>
                  </a:lnTo>
                  <a:lnTo>
                    <a:pt x="3939" y="36"/>
                  </a:lnTo>
                  <a:lnTo>
                    <a:pt x="3923" y="34"/>
                  </a:lnTo>
                  <a:lnTo>
                    <a:pt x="3914" y="23"/>
                  </a:lnTo>
                  <a:lnTo>
                    <a:pt x="3895" y="9"/>
                  </a:lnTo>
                  <a:lnTo>
                    <a:pt x="3875" y="3"/>
                  </a:lnTo>
                  <a:lnTo>
                    <a:pt x="3852" y="4"/>
                  </a:lnTo>
                  <a:lnTo>
                    <a:pt x="3840" y="8"/>
                  </a:lnTo>
                  <a:lnTo>
                    <a:pt x="3839" y="8"/>
                  </a:lnTo>
                  <a:lnTo>
                    <a:pt x="3839" y="8"/>
                  </a:lnTo>
                  <a:lnTo>
                    <a:pt x="3828" y="1"/>
                  </a:lnTo>
                  <a:lnTo>
                    <a:pt x="3813" y="0"/>
                  </a:lnTo>
                  <a:lnTo>
                    <a:pt x="2873" y="14"/>
                  </a:lnTo>
                  <a:lnTo>
                    <a:pt x="1934" y="36"/>
                  </a:lnTo>
                  <a:lnTo>
                    <a:pt x="1464" y="47"/>
                  </a:lnTo>
                  <a:lnTo>
                    <a:pt x="758" y="65"/>
                  </a:lnTo>
                  <a:lnTo>
                    <a:pt x="289" y="91"/>
                  </a:lnTo>
                  <a:lnTo>
                    <a:pt x="54" y="113"/>
                  </a:lnTo>
                  <a:lnTo>
                    <a:pt x="44" y="115"/>
                  </a:lnTo>
                  <a:lnTo>
                    <a:pt x="31" y="130"/>
                  </a:lnTo>
                  <a:lnTo>
                    <a:pt x="31" y="148"/>
                  </a:lnTo>
                  <a:lnTo>
                    <a:pt x="42" y="162"/>
                  </a:lnTo>
                  <a:lnTo>
                    <a:pt x="54" y="165"/>
                  </a:lnTo>
                  <a:lnTo>
                    <a:pt x="289" y="168"/>
                  </a:lnTo>
                  <a:lnTo>
                    <a:pt x="759" y="162"/>
                  </a:lnTo>
                  <a:lnTo>
                    <a:pt x="1464" y="136"/>
                  </a:lnTo>
                  <a:lnTo>
                    <a:pt x="1934" y="121"/>
                  </a:lnTo>
                  <a:lnTo>
                    <a:pt x="2869" y="98"/>
                  </a:lnTo>
                  <a:lnTo>
                    <a:pt x="3806" y="83"/>
                  </a:lnTo>
                  <a:lnTo>
                    <a:pt x="3828" y="268"/>
                  </a:lnTo>
                  <a:lnTo>
                    <a:pt x="3856" y="639"/>
                  </a:lnTo>
                  <a:lnTo>
                    <a:pt x="3873" y="1195"/>
                  </a:lnTo>
                  <a:lnTo>
                    <a:pt x="3874" y="1568"/>
                  </a:lnTo>
                  <a:lnTo>
                    <a:pt x="3403" y="1585"/>
                  </a:lnTo>
                  <a:lnTo>
                    <a:pt x="2461" y="1605"/>
                  </a:lnTo>
                  <a:lnTo>
                    <a:pt x="1989" y="1608"/>
                  </a:lnTo>
                  <a:lnTo>
                    <a:pt x="1516" y="1611"/>
                  </a:lnTo>
                  <a:lnTo>
                    <a:pt x="1043" y="1607"/>
                  </a:lnTo>
                  <a:lnTo>
                    <a:pt x="815" y="1602"/>
                  </a:lnTo>
                  <a:lnTo>
                    <a:pt x="466" y="1592"/>
                  </a:lnTo>
                  <a:lnTo>
                    <a:pt x="236" y="1596"/>
                  </a:lnTo>
                  <a:lnTo>
                    <a:pt x="123" y="1603"/>
                  </a:lnTo>
                  <a:lnTo>
                    <a:pt x="124" y="1602"/>
                  </a:lnTo>
                  <a:lnTo>
                    <a:pt x="125" y="1599"/>
                  </a:lnTo>
                  <a:lnTo>
                    <a:pt x="131" y="1589"/>
                  </a:lnTo>
                  <a:lnTo>
                    <a:pt x="125" y="1568"/>
                  </a:lnTo>
                  <a:lnTo>
                    <a:pt x="119" y="1561"/>
                  </a:lnTo>
                  <a:lnTo>
                    <a:pt x="119" y="1388"/>
                  </a:lnTo>
                  <a:lnTo>
                    <a:pt x="102" y="1043"/>
                  </a:lnTo>
                  <a:lnTo>
                    <a:pt x="94" y="871"/>
                  </a:lnTo>
                  <a:lnTo>
                    <a:pt x="88" y="700"/>
                  </a:lnTo>
                  <a:lnTo>
                    <a:pt x="80" y="529"/>
                  </a:lnTo>
                  <a:lnTo>
                    <a:pt x="79" y="442"/>
                  </a:lnTo>
                  <a:lnTo>
                    <a:pt x="74" y="308"/>
                  </a:lnTo>
                  <a:lnTo>
                    <a:pt x="59" y="222"/>
                  </a:lnTo>
                  <a:lnTo>
                    <a:pt x="46" y="181"/>
                  </a:lnTo>
                  <a:lnTo>
                    <a:pt x="41" y="174"/>
                  </a:lnTo>
                  <a:lnTo>
                    <a:pt x="24" y="174"/>
                  </a:lnTo>
                  <a:lnTo>
                    <a:pt x="19" y="181"/>
                  </a:lnTo>
                  <a:lnTo>
                    <a:pt x="9" y="220"/>
                  </a:lnTo>
                  <a:lnTo>
                    <a:pt x="0" y="301"/>
                  </a:lnTo>
                  <a:lnTo>
                    <a:pt x="2" y="426"/>
                  </a:lnTo>
                  <a:lnTo>
                    <a:pt x="6" y="507"/>
                  </a:lnTo>
                  <a:lnTo>
                    <a:pt x="10" y="688"/>
                  </a:lnTo>
                  <a:lnTo>
                    <a:pt x="15" y="871"/>
                  </a:lnTo>
                  <a:lnTo>
                    <a:pt x="18" y="1052"/>
                  </a:lnTo>
                  <a:lnTo>
                    <a:pt x="23" y="1326"/>
                  </a:lnTo>
                  <a:lnTo>
                    <a:pt x="31" y="1509"/>
                  </a:lnTo>
                  <a:lnTo>
                    <a:pt x="39" y="1599"/>
                  </a:lnTo>
                  <a:lnTo>
                    <a:pt x="41" y="1614"/>
                  </a:lnTo>
                  <a:lnTo>
                    <a:pt x="59" y="1633"/>
                  </a:lnTo>
                  <a:lnTo>
                    <a:pt x="71" y="1637"/>
                  </a:lnTo>
                  <a:lnTo>
                    <a:pt x="71" y="1641"/>
                  </a:lnTo>
                  <a:lnTo>
                    <a:pt x="72" y="1643"/>
                  </a:lnTo>
                  <a:lnTo>
                    <a:pt x="66" y="1649"/>
                  </a:lnTo>
                  <a:lnTo>
                    <a:pt x="62" y="1663"/>
                  </a:lnTo>
                  <a:lnTo>
                    <a:pt x="65" y="1672"/>
                  </a:lnTo>
                  <a:lnTo>
                    <a:pt x="72" y="1694"/>
                  </a:lnTo>
                  <a:lnTo>
                    <a:pt x="93" y="1733"/>
                  </a:lnTo>
                  <a:lnTo>
                    <a:pt x="120" y="1765"/>
                  </a:lnTo>
                  <a:lnTo>
                    <a:pt x="151" y="1791"/>
                  </a:lnTo>
                  <a:lnTo>
                    <a:pt x="206" y="1822"/>
                  </a:lnTo>
                  <a:lnTo>
                    <a:pt x="289" y="1846"/>
                  </a:lnTo>
                  <a:lnTo>
                    <a:pt x="381" y="1856"/>
                  </a:lnTo>
                  <a:lnTo>
                    <a:pt x="475" y="1856"/>
                  </a:lnTo>
                  <a:lnTo>
                    <a:pt x="610" y="1844"/>
                  </a:lnTo>
                  <a:lnTo>
                    <a:pt x="687" y="1837"/>
                  </a:lnTo>
                  <a:lnTo>
                    <a:pt x="729" y="1833"/>
                  </a:lnTo>
                  <a:lnTo>
                    <a:pt x="772" y="1829"/>
                  </a:lnTo>
                  <a:lnTo>
                    <a:pt x="794" y="1833"/>
                  </a:lnTo>
                  <a:lnTo>
                    <a:pt x="815" y="1835"/>
                  </a:lnTo>
                  <a:lnTo>
                    <a:pt x="831" y="1837"/>
                  </a:lnTo>
                  <a:lnTo>
                    <a:pt x="856" y="1830"/>
                  </a:lnTo>
                  <a:lnTo>
                    <a:pt x="867" y="1822"/>
                  </a:lnTo>
                  <a:lnTo>
                    <a:pt x="985" y="1815"/>
                  </a:lnTo>
                  <a:lnTo>
                    <a:pt x="1221" y="1805"/>
                  </a:lnTo>
                  <a:lnTo>
                    <a:pt x="1576" y="1802"/>
                  </a:lnTo>
                  <a:lnTo>
                    <a:pt x="1812" y="1805"/>
                  </a:lnTo>
                  <a:lnTo>
                    <a:pt x="2094" y="1813"/>
                  </a:lnTo>
                  <a:lnTo>
                    <a:pt x="2658" y="1831"/>
                  </a:lnTo>
                  <a:lnTo>
                    <a:pt x="2941" y="1834"/>
                  </a:lnTo>
                  <a:lnTo>
                    <a:pt x="3075" y="1834"/>
                  </a:lnTo>
                  <a:lnTo>
                    <a:pt x="3345" y="1826"/>
                  </a:lnTo>
                  <a:lnTo>
                    <a:pt x="3481" y="1820"/>
                  </a:lnTo>
                  <a:lnTo>
                    <a:pt x="3626" y="1809"/>
                  </a:lnTo>
                  <a:lnTo>
                    <a:pt x="3770" y="1794"/>
                  </a:lnTo>
                  <a:lnTo>
                    <a:pt x="3836" y="1789"/>
                  </a:lnTo>
                  <a:lnTo>
                    <a:pt x="3939" y="1776"/>
                  </a:lnTo>
                  <a:lnTo>
                    <a:pt x="4003" y="1760"/>
                  </a:lnTo>
                  <a:lnTo>
                    <a:pt x="4035" y="1748"/>
                  </a:lnTo>
                  <a:lnTo>
                    <a:pt x="4050" y="1741"/>
                  </a:lnTo>
                  <a:lnTo>
                    <a:pt x="4071" y="1719"/>
                  </a:lnTo>
                  <a:lnTo>
                    <a:pt x="4080" y="1691"/>
                  </a:lnTo>
                  <a:lnTo>
                    <a:pt x="4076" y="1664"/>
                  </a:lnTo>
                  <a:lnTo>
                    <a:pt x="4070" y="1653"/>
                  </a:lnTo>
                  <a:lnTo>
                    <a:pt x="4086" y="1554"/>
                  </a:lnTo>
                  <a:lnTo>
                    <a:pt x="4105" y="1356"/>
                  </a:lnTo>
                  <a:lnTo>
                    <a:pt x="4107" y="1157"/>
                  </a:lnTo>
                  <a:lnTo>
                    <a:pt x="4099" y="958"/>
                  </a:lnTo>
                  <a:lnTo>
                    <a:pt x="4092" y="858"/>
                  </a:ln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E3CD9A0-1FA9-4A30-993C-5834D9E5ECA6}"/>
                </a:ext>
              </a:extLst>
            </p:cNvPr>
            <p:cNvSpPr txBox="1"/>
            <p:nvPr/>
          </p:nvSpPr>
          <p:spPr>
            <a:xfrm>
              <a:off x="5714999" y="3202553"/>
              <a:ext cx="1588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Negotiation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7AA462-969D-472F-9916-7C16E5BA6190}"/>
              </a:ext>
            </a:extLst>
          </p:cNvPr>
          <p:cNvGrpSpPr/>
          <p:nvPr/>
        </p:nvGrpSpPr>
        <p:grpSpPr>
          <a:xfrm>
            <a:off x="1616976" y="4096019"/>
            <a:ext cx="2704954" cy="918908"/>
            <a:chOff x="5097725" y="4312027"/>
            <a:chExt cx="2704954" cy="918908"/>
          </a:xfrm>
        </p:grpSpPr>
        <p:cxnSp>
          <p:nvCxnSpPr>
            <p:cNvPr id="33" name="Shape 163">
              <a:extLst>
                <a:ext uri="{FF2B5EF4-FFF2-40B4-BE49-F238E27FC236}">
                  <a16:creationId xmlns:a16="http://schemas.microsoft.com/office/drawing/2014/main" id="{0A0F315B-1EF9-4E58-A294-C33171DFE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725" y="4610070"/>
              <a:ext cx="2704954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" name="Shape 164">
              <a:extLst>
                <a:ext uri="{FF2B5EF4-FFF2-40B4-BE49-F238E27FC236}">
                  <a16:creationId xmlns:a16="http://schemas.microsoft.com/office/drawing/2014/main" id="{38E73A81-F0AE-4C16-833E-48850D3426B4}"/>
                </a:ext>
              </a:extLst>
            </p:cNvPr>
            <p:cNvSpPr/>
            <p:nvPr/>
          </p:nvSpPr>
          <p:spPr>
            <a:xfrm>
              <a:off x="5774384" y="4312027"/>
              <a:ext cx="1489202" cy="4345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Utterance</a:t>
              </a:r>
              <a:r>
                <a:rPr lang="fr-FR" b="1" kern="0" baseline="-2500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Self</a:t>
              </a:r>
              <a:endParaRPr lang="fr-FR" b="1" kern="0" baseline="-2500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Shape 165">
              <a:extLst>
                <a:ext uri="{FF2B5EF4-FFF2-40B4-BE49-F238E27FC236}">
                  <a16:creationId xmlns:a16="http://schemas.microsoft.com/office/drawing/2014/main" id="{3749A2BC-F172-48B5-BFD0-66566A82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725" y="4991103"/>
              <a:ext cx="2654202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166">
              <a:extLst>
                <a:ext uri="{FF2B5EF4-FFF2-40B4-BE49-F238E27FC236}">
                  <a16:creationId xmlns:a16="http://schemas.microsoft.com/office/drawing/2014/main" id="{2DC50234-2553-422D-8751-465FC21C86DE}"/>
                </a:ext>
              </a:extLst>
            </p:cNvPr>
            <p:cNvSpPr/>
            <p:nvPr/>
          </p:nvSpPr>
          <p:spPr>
            <a:xfrm>
              <a:off x="5774873" y="4835787"/>
              <a:ext cx="1502247" cy="395148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A5A5A5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Utterance</a:t>
              </a:r>
              <a:r>
                <a:rPr kumimoji="0" lang="fr-FR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</a:t>
              </a:r>
              <a:endParaRPr kumimoji="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Freeform: Shape 68">
            <a:extLst>
              <a:ext uri="{FF2B5EF4-FFF2-40B4-BE49-F238E27FC236}">
                <a16:creationId xmlns:a16="http://schemas.microsoft.com/office/drawing/2014/main" id="{8AB40CA1-6522-4083-B5D3-0BA4ED8060EE}"/>
              </a:ext>
            </a:extLst>
          </p:cNvPr>
          <p:cNvSpPr>
            <a:spLocks/>
          </p:cNvSpPr>
          <p:nvPr/>
        </p:nvSpPr>
        <p:spPr bwMode="auto">
          <a:xfrm>
            <a:off x="9559884" y="2800302"/>
            <a:ext cx="2529680" cy="213264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AA794-787B-45AF-B3D1-83A7803E0F6D}"/>
              </a:ext>
            </a:extLst>
          </p:cNvPr>
          <p:cNvSpPr txBox="1"/>
          <p:nvPr/>
        </p:nvSpPr>
        <p:spPr>
          <a:xfrm>
            <a:off x="9679250" y="3037977"/>
            <a:ext cx="229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Share a </a:t>
            </a:r>
            <a:r>
              <a:rPr lang="en-US" dirty="0"/>
              <a:t>preference</a:t>
            </a:r>
          </a:p>
          <a:p>
            <a:r>
              <a:rPr lang="fr-FR" b="1" dirty="0"/>
              <a:t>     State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  <a:p>
            <a:pPr lvl="1"/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preference</a:t>
            </a:r>
            <a:endParaRPr lang="fr-FR" dirty="0"/>
          </a:p>
          <a:p>
            <a:r>
              <a:rPr lang="fr-FR" b="1" dirty="0"/>
              <a:t>    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A42361-6B0D-44EB-AB4A-A719AD46C9BF}"/>
              </a:ext>
            </a:extLst>
          </p:cNvPr>
          <p:cNvGrpSpPr/>
          <p:nvPr/>
        </p:nvGrpSpPr>
        <p:grpSpPr>
          <a:xfrm>
            <a:off x="570570" y="1398694"/>
            <a:ext cx="2221451" cy="2132977"/>
            <a:chOff x="570570" y="1398694"/>
            <a:chExt cx="2221451" cy="2132977"/>
          </a:xfrm>
        </p:grpSpPr>
        <p:sp>
          <p:nvSpPr>
            <p:cNvPr id="37" name="Shape 175">
              <a:extLst>
                <a:ext uri="{FF2B5EF4-FFF2-40B4-BE49-F238E27FC236}">
                  <a16:creationId xmlns:a16="http://schemas.microsoft.com/office/drawing/2014/main" id="{368DD556-C3C4-4C2A-9CCF-5482B596BDAC}"/>
                </a:ext>
              </a:extLst>
            </p:cNvPr>
            <p:cNvSpPr/>
            <p:nvPr/>
          </p:nvSpPr>
          <p:spPr>
            <a:xfrm>
              <a:off x="843076" y="2743603"/>
              <a:ext cx="1392824" cy="757197"/>
            </a:xfrm>
            <a:prstGeom prst="cloudCallout">
              <a:avLst>
                <a:gd name="adj1" fmla="val -19548"/>
                <a:gd name="adj2" fmla="val 1044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3C4B7C31-863D-4161-88FF-7496D4A0DCAC}"/>
                </a:ext>
              </a:extLst>
            </p:cNvPr>
            <p:cNvSpPr/>
            <p:nvPr/>
          </p:nvSpPr>
          <p:spPr>
            <a:xfrm>
              <a:off x="570570" y="2089350"/>
              <a:ext cx="2002685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50">
              <a:extLst>
                <a:ext uri="{FF2B5EF4-FFF2-40B4-BE49-F238E27FC236}">
                  <a16:creationId xmlns:a16="http://schemas.microsoft.com/office/drawing/2014/main" id="{8CF2D897-10C6-4534-A483-1E849D3A04DE}"/>
                </a:ext>
              </a:extLst>
            </p:cNvPr>
            <p:cNvSpPr/>
            <p:nvPr/>
          </p:nvSpPr>
          <p:spPr>
            <a:xfrm>
              <a:off x="570570" y="1543356"/>
              <a:ext cx="2002685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42" name="Shape 148">
              <a:extLst>
                <a:ext uri="{FF2B5EF4-FFF2-40B4-BE49-F238E27FC236}">
                  <a16:creationId xmlns:a16="http://schemas.microsoft.com/office/drawing/2014/main" id="{D3383C6B-6FDC-4E7D-BC04-10ECCF855B4B}"/>
                </a:ext>
              </a:extLst>
            </p:cNvPr>
            <p:cNvSpPr/>
            <p:nvPr/>
          </p:nvSpPr>
          <p:spPr>
            <a:xfrm>
              <a:off x="875500" y="2223586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Shared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Shape 148">
              <a:extLst>
                <a:ext uri="{FF2B5EF4-FFF2-40B4-BE49-F238E27FC236}">
                  <a16:creationId xmlns:a16="http://schemas.microsoft.com/office/drawing/2014/main" id="{5CA62DB7-755E-4CC1-B7A2-A49B8ADBAB9B}"/>
                </a:ext>
              </a:extLst>
            </p:cNvPr>
            <p:cNvSpPr/>
            <p:nvPr/>
          </p:nvSpPr>
          <p:spPr>
            <a:xfrm>
              <a:off x="883518" y="2881314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Other’s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27DEEDF0-4339-444C-BF75-7E5E9F2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488" y="1398694"/>
              <a:ext cx="437533" cy="43753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896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4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7" y="3881261"/>
            <a:ext cx="1256802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28" y="3881261"/>
            <a:ext cx="1242967" cy="12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E87D3D8-E68B-4E64-95C3-24E3A4A4300D}"/>
              </a:ext>
            </a:extLst>
          </p:cNvPr>
          <p:cNvGrpSpPr/>
          <p:nvPr/>
        </p:nvGrpSpPr>
        <p:grpSpPr>
          <a:xfrm>
            <a:off x="9559884" y="1976250"/>
            <a:ext cx="2529680" cy="778166"/>
            <a:chOff x="5242720" y="4745211"/>
            <a:chExt cx="2529680" cy="778166"/>
          </a:xfrm>
        </p:grpSpPr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33B21D10-F92D-4B89-92D5-0E33381DE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720" y="4745211"/>
              <a:ext cx="2529680" cy="778166"/>
            </a:xfrm>
            <a:custGeom>
              <a:avLst/>
              <a:gdLst>
                <a:gd name="connsiteX0" fmla="*/ 74633 w 1268413"/>
                <a:gd name="connsiteY0" fmla="*/ 33338 h 736600"/>
                <a:gd name="connsiteX1" fmla="*/ 72251 w 1268413"/>
                <a:gd name="connsiteY1" fmla="*/ 110282 h 736600"/>
                <a:gd name="connsiteX2" fmla="*/ 64311 w 1268413"/>
                <a:gd name="connsiteY2" fmla="*/ 264964 h 736600"/>
                <a:gd name="connsiteX3" fmla="*/ 51606 w 1268413"/>
                <a:gd name="connsiteY3" fmla="*/ 419646 h 736600"/>
                <a:gd name="connsiteX4" fmla="*/ 31359 w 1268413"/>
                <a:gd name="connsiteY4" fmla="*/ 572741 h 736600"/>
                <a:gd name="connsiteX5" fmla="*/ 17463 w 1268413"/>
                <a:gd name="connsiteY5" fmla="*/ 648495 h 736600"/>
                <a:gd name="connsiteX6" fmla="*/ 20242 w 1268413"/>
                <a:gd name="connsiteY6" fmla="*/ 648892 h 736600"/>
                <a:gd name="connsiteX7" fmla="*/ 22624 w 1268413"/>
                <a:gd name="connsiteY7" fmla="*/ 649288 h 736600"/>
                <a:gd name="connsiteX8" fmla="*/ 37314 w 1268413"/>
                <a:gd name="connsiteY8" fmla="*/ 645719 h 736600"/>
                <a:gd name="connsiteX9" fmla="*/ 67487 w 1268413"/>
                <a:gd name="connsiteY9" fmla="*/ 643339 h 736600"/>
                <a:gd name="connsiteX10" fmla="*/ 113937 w 1268413"/>
                <a:gd name="connsiteY10" fmla="*/ 642546 h 736600"/>
                <a:gd name="connsiteX11" fmla="*/ 142522 w 1268413"/>
                <a:gd name="connsiteY11" fmla="*/ 642546 h 736600"/>
                <a:gd name="connsiteX12" fmla="*/ 219145 w 1268413"/>
                <a:gd name="connsiteY12" fmla="*/ 640563 h 736600"/>
                <a:gd name="connsiteX13" fmla="*/ 295372 w 1268413"/>
                <a:gd name="connsiteY13" fmla="*/ 638976 h 736600"/>
                <a:gd name="connsiteX14" fmla="*/ 439884 w 1268413"/>
                <a:gd name="connsiteY14" fmla="*/ 636993 h 736600"/>
                <a:gd name="connsiteX15" fmla="*/ 584000 w 1268413"/>
                <a:gd name="connsiteY15" fmla="*/ 636596 h 736600"/>
                <a:gd name="connsiteX16" fmla="*/ 732880 w 1268413"/>
                <a:gd name="connsiteY16" fmla="*/ 636596 h 736600"/>
                <a:gd name="connsiteX17" fmla="*/ 881362 w 1268413"/>
                <a:gd name="connsiteY17" fmla="*/ 637390 h 736600"/>
                <a:gd name="connsiteX18" fmla="*/ 951633 w 1268413"/>
                <a:gd name="connsiteY18" fmla="*/ 636993 h 736600"/>
                <a:gd name="connsiteX19" fmla="*/ 1059224 w 1268413"/>
                <a:gd name="connsiteY19" fmla="*/ 635803 h 736600"/>
                <a:gd name="connsiteX20" fmla="*/ 1129892 w 1268413"/>
                <a:gd name="connsiteY20" fmla="*/ 638579 h 736600"/>
                <a:gd name="connsiteX21" fmla="*/ 1165226 w 1268413"/>
                <a:gd name="connsiteY21" fmla="*/ 642149 h 736600"/>
                <a:gd name="connsiteX22" fmla="*/ 1162844 w 1268413"/>
                <a:gd name="connsiteY22" fmla="*/ 493020 h 736600"/>
                <a:gd name="connsiteX23" fmla="*/ 1155301 w 1268413"/>
                <a:gd name="connsiteY23" fmla="*/ 270517 h 736600"/>
                <a:gd name="connsiteX24" fmla="*/ 1147758 w 1268413"/>
                <a:gd name="connsiteY24" fmla="*/ 121784 h 736600"/>
                <a:gd name="connsiteX25" fmla="*/ 1142596 w 1268413"/>
                <a:gd name="connsiteY25" fmla="*/ 47220 h 736600"/>
                <a:gd name="connsiteX26" fmla="*/ 1082251 w 1268413"/>
                <a:gd name="connsiteY26" fmla="*/ 46823 h 736600"/>
                <a:gd name="connsiteX27" fmla="*/ 1021905 w 1268413"/>
                <a:gd name="connsiteY27" fmla="*/ 42857 h 736600"/>
                <a:gd name="connsiteX28" fmla="*/ 954016 w 1268413"/>
                <a:gd name="connsiteY28" fmla="*/ 40874 h 736600"/>
                <a:gd name="connsiteX29" fmla="*/ 885729 w 1268413"/>
                <a:gd name="connsiteY29" fmla="*/ 38494 h 736600"/>
                <a:gd name="connsiteX30" fmla="*/ 748760 w 1268413"/>
                <a:gd name="connsiteY30" fmla="*/ 36115 h 736600"/>
                <a:gd name="connsiteX31" fmla="*/ 611791 w 1268413"/>
                <a:gd name="connsiteY31" fmla="*/ 34528 h 736600"/>
                <a:gd name="connsiteX32" fmla="*/ 343410 w 1268413"/>
                <a:gd name="connsiteY32" fmla="*/ 34925 h 736600"/>
                <a:gd name="connsiteX33" fmla="*/ 479425 w 1268413"/>
                <a:gd name="connsiteY33" fmla="*/ 0 h 736600"/>
                <a:gd name="connsiteX34" fmla="*/ 620316 w 1268413"/>
                <a:gd name="connsiteY34" fmla="*/ 0 h 736600"/>
                <a:gd name="connsiteX35" fmla="*/ 761207 w 1268413"/>
                <a:gd name="connsiteY35" fmla="*/ 1588 h 736600"/>
                <a:gd name="connsiteX36" fmla="*/ 902494 w 1268413"/>
                <a:gd name="connsiteY36" fmla="*/ 4366 h 736600"/>
                <a:gd name="connsiteX37" fmla="*/ 974726 w 1268413"/>
                <a:gd name="connsiteY37" fmla="*/ 6747 h 736600"/>
                <a:gd name="connsiteX38" fmla="*/ 1047354 w 1268413"/>
                <a:gd name="connsiteY38" fmla="*/ 8731 h 736600"/>
                <a:gd name="connsiteX39" fmla="*/ 1078310 w 1268413"/>
                <a:gd name="connsiteY39" fmla="*/ 9525 h 736600"/>
                <a:gd name="connsiteX40" fmla="*/ 1125141 w 1268413"/>
                <a:gd name="connsiteY40" fmla="*/ 10716 h 736600"/>
                <a:gd name="connsiteX41" fmla="*/ 1155304 w 1268413"/>
                <a:gd name="connsiteY41" fmla="*/ 13891 h 736600"/>
                <a:gd name="connsiteX42" fmla="*/ 1170782 w 1268413"/>
                <a:gd name="connsiteY42" fmla="*/ 17066 h 736600"/>
                <a:gd name="connsiteX43" fmla="*/ 1175544 w 1268413"/>
                <a:gd name="connsiteY43" fmla="*/ 18256 h 736600"/>
                <a:gd name="connsiteX44" fmla="*/ 1177926 w 1268413"/>
                <a:gd name="connsiteY44" fmla="*/ 21035 h 736600"/>
                <a:gd name="connsiteX45" fmla="*/ 1181498 w 1268413"/>
                <a:gd name="connsiteY45" fmla="*/ 21431 h 736600"/>
                <a:gd name="connsiteX46" fmla="*/ 1187848 w 1268413"/>
                <a:gd name="connsiteY46" fmla="*/ 24606 h 736600"/>
                <a:gd name="connsiteX47" fmla="*/ 1190229 w 1268413"/>
                <a:gd name="connsiteY47" fmla="*/ 27781 h 736600"/>
                <a:gd name="connsiteX48" fmla="*/ 1214438 w 1268413"/>
                <a:gd name="connsiteY48" fmla="*/ 56356 h 736600"/>
                <a:gd name="connsiteX49" fmla="*/ 1245394 w 1268413"/>
                <a:gd name="connsiteY49" fmla="*/ 99616 h 736600"/>
                <a:gd name="connsiteX50" fmla="*/ 1260476 w 1268413"/>
                <a:gd name="connsiteY50" fmla="*/ 132160 h 736600"/>
                <a:gd name="connsiteX51" fmla="*/ 1264444 w 1268413"/>
                <a:gd name="connsiteY51" fmla="*/ 151210 h 736600"/>
                <a:gd name="connsiteX52" fmla="*/ 1267619 w 1268413"/>
                <a:gd name="connsiteY52" fmla="*/ 172244 h 736600"/>
                <a:gd name="connsiteX53" fmla="*/ 1268413 w 1268413"/>
                <a:gd name="connsiteY53" fmla="*/ 214313 h 736600"/>
                <a:gd name="connsiteX54" fmla="*/ 1264841 w 1268413"/>
                <a:gd name="connsiteY54" fmla="*/ 278210 h 736600"/>
                <a:gd name="connsiteX55" fmla="*/ 1262460 w 1268413"/>
                <a:gd name="connsiteY55" fmla="*/ 319881 h 736600"/>
                <a:gd name="connsiteX56" fmla="*/ 1256904 w 1268413"/>
                <a:gd name="connsiteY56" fmla="*/ 436563 h 736600"/>
                <a:gd name="connsiteX57" fmla="*/ 1250554 w 1268413"/>
                <a:gd name="connsiteY57" fmla="*/ 554038 h 736600"/>
                <a:gd name="connsiteX58" fmla="*/ 1250951 w 1268413"/>
                <a:gd name="connsiteY58" fmla="*/ 559594 h 736600"/>
                <a:gd name="connsiteX59" fmla="*/ 1251744 w 1268413"/>
                <a:gd name="connsiteY59" fmla="*/ 565150 h 736600"/>
                <a:gd name="connsiteX60" fmla="*/ 1252141 w 1268413"/>
                <a:gd name="connsiteY60" fmla="*/ 586978 h 736600"/>
                <a:gd name="connsiteX61" fmla="*/ 1250157 w 1268413"/>
                <a:gd name="connsiteY61" fmla="*/ 617538 h 736600"/>
                <a:gd name="connsiteX62" fmla="*/ 1245791 w 1268413"/>
                <a:gd name="connsiteY62" fmla="*/ 637778 h 736600"/>
                <a:gd name="connsiteX63" fmla="*/ 1243013 w 1268413"/>
                <a:gd name="connsiteY63" fmla="*/ 647700 h 736600"/>
                <a:gd name="connsiteX64" fmla="*/ 1239838 w 1268413"/>
                <a:gd name="connsiteY64" fmla="*/ 675481 h 736600"/>
                <a:gd name="connsiteX65" fmla="*/ 1236266 w 1268413"/>
                <a:gd name="connsiteY65" fmla="*/ 702469 h 736600"/>
                <a:gd name="connsiteX66" fmla="*/ 1237060 w 1268413"/>
                <a:gd name="connsiteY66" fmla="*/ 707231 h 736600"/>
                <a:gd name="connsiteX67" fmla="*/ 1235473 w 1268413"/>
                <a:gd name="connsiteY67" fmla="*/ 717153 h 736600"/>
                <a:gd name="connsiteX68" fmla="*/ 1233488 w 1268413"/>
                <a:gd name="connsiteY68" fmla="*/ 721519 h 736600"/>
                <a:gd name="connsiteX69" fmla="*/ 1231504 w 1268413"/>
                <a:gd name="connsiteY69" fmla="*/ 727869 h 736600"/>
                <a:gd name="connsiteX70" fmla="*/ 1223963 w 1268413"/>
                <a:gd name="connsiteY70" fmla="*/ 734616 h 736600"/>
                <a:gd name="connsiteX71" fmla="*/ 1218010 w 1268413"/>
                <a:gd name="connsiteY71" fmla="*/ 735013 h 736600"/>
                <a:gd name="connsiteX72" fmla="*/ 1212454 w 1268413"/>
                <a:gd name="connsiteY72" fmla="*/ 736600 h 736600"/>
                <a:gd name="connsiteX73" fmla="*/ 1205310 w 1268413"/>
                <a:gd name="connsiteY73" fmla="*/ 735410 h 736600"/>
                <a:gd name="connsiteX74" fmla="*/ 1171179 w 1268413"/>
                <a:gd name="connsiteY74" fmla="*/ 729456 h 736600"/>
                <a:gd name="connsiteX75" fmla="*/ 1102519 w 1268413"/>
                <a:gd name="connsiteY75" fmla="*/ 719931 h 736600"/>
                <a:gd name="connsiteX76" fmla="*/ 998935 w 1268413"/>
                <a:gd name="connsiteY76" fmla="*/ 711200 h 736600"/>
                <a:gd name="connsiteX77" fmla="*/ 860029 w 1268413"/>
                <a:gd name="connsiteY77" fmla="*/ 708819 h 736600"/>
                <a:gd name="connsiteX78" fmla="*/ 721916 w 1268413"/>
                <a:gd name="connsiteY78" fmla="*/ 712391 h 736600"/>
                <a:gd name="connsiteX79" fmla="*/ 652463 w 1268413"/>
                <a:gd name="connsiteY79" fmla="*/ 714772 h 736600"/>
                <a:gd name="connsiteX80" fmla="*/ 514350 w 1268413"/>
                <a:gd name="connsiteY80" fmla="*/ 720725 h 736600"/>
                <a:gd name="connsiteX81" fmla="*/ 307578 w 1268413"/>
                <a:gd name="connsiteY81" fmla="*/ 727075 h 736600"/>
                <a:gd name="connsiteX82" fmla="*/ 169863 w 1268413"/>
                <a:gd name="connsiteY82" fmla="*/ 728266 h 736600"/>
                <a:gd name="connsiteX83" fmla="*/ 100806 w 1268413"/>
                <a:gd name="connsiteY83" fmla="*/ 726678 h 736600"/>
                <a:gd name="connsiteX84" fmla="*/ 97235 w 1268413"/>
                <a:gd name="connsiteY84" fmla="*/ 726678 h 736600"/>
                <a:gd name="connsiteX85" fmla="*/ 92075 w 1268413"/>
                <a:gd name="connsiteY85" fmla="*/ 723503 h 736600"/>
                <a:gd name="connsiteX86" fmla="*/ 90091 w 1268413"/>
                <a:gd name="connsiteY86" fmla="*/ 721519 h 736600"/>
                <a:gd name="connsiteX87" fmla="*/ 73025 w 1268413"/>
                <a:gd name="connsiteY87" fmla="*/ 709613 h 736600"/>
                <a:gd name="connsiteX88" fmla="*/ 56753 w 1268413"/>
                <a:gd name="connsiteY88" fmla="*/ 696913 h 736600"/>
                <a:gd name="connsiteX89" fmla="*/ 32147 w 1268413"/>
                <a:gd name="connsiteY89" fmla="*/ 683022 h 736600"/>
                <a:gd name="connsiteX90" fmla="*/ 7938 w 1268413"/>
                <a:gd name="connsiteY90" fmla="*/ 669131 h 736600"/>
                <a:gd name="connsiteX91" fmla="*/ 3572 w 1268413"/>
                <a:gd name="connsiteY91" fmla="*/ 665163 h 736600"/>
                <a:gd name="connsiteX92" fmla="*/ 1985 w 1268413"/>
                <a:gd name="connsiteY92" fmla="*/ 660400 h 736600"/>
                <a:gd name="connsiteX93" fmla="*/ 1985 w 1268413"/>
                <a:gd name="connsiteY93" fmla="*/ 659210 h 736600"/>
                <a:gd name="connsiteX94" fmla="*/ 1985 w 1268413"/>
                <a:gd name="connsiteY94" fmla="*/ 658416 h 736600"/>
                <a:gd name="connsiteX95" fmla="*/ 2778 w 1268413"/>
                <a:gd name="connsiteY95" fmla="*/ 655241 h 736600"/>
                <a:gd name="connsiteX96" fmla="*/ 4366 w 1268413"/>
                <a:gd name="connsiteY96" fmla="*/ 652860 h 736600"/>
                <a:gd name="connsiteX97" fmla="*/ 1985 w 1268413"/>
                <a:gd name="connsiteY97" fmla="*/ 651272 h 736600"/>
                <a:gd name="connsiteX98" fmla="*/ 0 w 1268413"/>
                <a:gd name="connsiteY98" fmla="*/ 647700 h 736600"/>
                <a:gd name="connsiteX99" fmla="*/ 0 w 1268413"/>
                <a:gd name="connsiteY99" fmla="*/ 644922 h 736600"/>
                <a:gd name="connsiteX100" fmla="*/ 9922 w 1268413"/>
                <a:gd name="connsiteY100" fmla="*/ 491728 h 736600"/>
                <a:gd name="connsiteX101" fmla="*/ 29369 w 1268413"/>
                <a:gd name="connsiteY101" fmla="*/ 262335 h 736600"/>
                <a:gd name="connsiteX102" fmla="*/ 40085 w 1268413"/>
                <a:gd name="connsiteY102" fmla="*/ 109141 h 736600"/>
                <a:gd name="connsiteX103" fmla="*/ 43656 w 1268413"/>
                <a:gd name="connsiteY103" fmla="*/ 32147 h 736600"/>
                <a:gd name="connsiteX104" fmla="*/ 44450 w 1268413"/>
                <a:gd name="connsiteY104" fmla="*/ 28178 h 736600"/>
                <a:gd name="connsiteX105" fmla="*/ 48022 w 1268413"/>
                <a:gd name="connsiteY105" fmla="*/ 21828 h 736600"/>
                <a:gd name="connsiteX106" fmla="*/ 50403 w 1268413"/>
                <a:gd name="connsiteY106" fmla="*/ 19844 h 736600"/>
                <a:gd name="connsiteX107" fmla="*/ 52388 w 1268413"/>
                <a:gd name="connsiteY107" fmla="*/ 17463 h 736600"/>
                <a:gd name="connsiteX108" fmla="*/ 56753 w 1268413"/>
                <a:gd name="connsiteY108" fmla="*/ 16272 h 736600"/>
                <a:gd name="connsiteX109" fmla="*/ 127000 w 1268413"/>
                <a:gd name="connsiteY109" fmla="*/ 10716 h 736600"/>
                <a:gd name="connsiteX110" fmla="*/ 267891 w 1268413"/>
                <a:gd name="connsiteY110" fmla="*/ 3969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268413" h="736600">
                  <a:moveTo>
                    <a:pt x="74633" y="33338"/>
                  </a:moveTo>
                  <a:lnTo>
                    <a:pt x="72251" y="110282"/>
                  </a:lnTo>
                  <a:lnTo>
                    <a:pt x="64311" y="264964"/>
                  </a:lnTo>
                  <a:lnTo>
                    <a:pt x="51606" y="419646"/>
                  </a:lnTo>
                  <a:lnTo>
                    <a:pt x="31359" y="572741"/>
                  </a:lnTo>
                  <a:lnTo>
                    <a:pt x="17463" y="648495"/>
                  </a:lnTo>
                  <a:lnTo>
                    <a:pt x="20242" y="648892"/>
                  </a:lnTo>
                  <a:lnTo>
                    <a:pt x="22624" y="649288"/>
                  </a:lnTo>
                  <a:lnTo>
                    <a:pt x="37314" y="645719"/>
                  </a:lnTo>
                  <a:lnTo>
                    <a:pt x="67487" y="643339"/>
                  </a:lnTo>
                  <a:lnTo>
                    <a:pt x="113937" y="642546"/>
                  </a:lnTo>
                  <a:lnTo>
                    <a:pt x="142522" y="642546"/>
                  </a:lnTo>
                  <a:lnTo>
                    <a:pt x="219145" y="640563"/>
                  </a:lnTo>
                  <a:lnTo>
                    <a:pt x="295372" y="638976"/>
                  </a:lnTo>
                  <a:lnTo>
                    <a:pt x="439884" y="636993"/>
                  </a:lnTo>
                  <a:lnTo>
                    <a:pt x="584000" y="636596"/>
                  </a:lnTo>
                  <a:lnTo>
                    <a:pt x="732880" y="636596"/>
                  </a:lnTo>
                  <a:lnTo>
                    <a:pt x="881362" y="637390"/>
                  </a:lnTo>
                  <a:lnTo>
                    <a:pt x="951633" y="636993"/>
                  </a:lnTo>
                  <a:lnTo>
                    <a:pt x="1059224" y="635803"/>
                  </a:lnTo>
                  <a:lnTo>
                    <a:pt x="1129892" y="638579"/>
                  </a:lnTo>
                  <a:lnTo>
                    <a:pt x="1165226" y="642149"/>
                  </a:lnTo>
                  <a:lnTo>
                    <a:pt x="1162844" y="493020"/>
                  </a:lnTo>
                  <a:lnTo>
                    <a:pt x="1155301" y="270517"/>
                  </a:lnTo>
                  <a:lnTo>
                    <a:pt x="1147758" y="121784"/>
                  </a:lnTo>
                  <a:lnTo>
                    <a:pt x="1142596" y="47220"/>
                  </a:lnTo>
                  <a:lnTo>
                    <a:pt x="1082251" y="46823"/>
                  </a:lnTo>
                  <a:lnTo>
                    <a:pt x="1021905" y="42857"/>
                  </a:lnTo>
                  <a:lnTo>
                    <a:pt x="954016" y="40874"/>
                  </a:lnTo>
                  <a:lnTo>
                    <a:pt x="885729" y="38494"/>
                  </a:lnTo>
                  <a:lnTo>
                    <a:pt x="748760" y="36115"/>
                  </a:lnTo>
                  <a:lnTo>
                    <a:pt x="611791" y="34528"/>
                  </a:lnTo>
                  <a:lnTo>
                    <a:pt x="343410" y="34925"/>
                  </a:lnTo>
                  <a:close/>
                  <a:moveTo>
                    <a:pt x="479425" y="0"/>
                  </a:moveTo>
                  <a:lnTo>
                    <a:pt x="620316" y="0"/>
                  </a:lnTo>
                  <a:lnTo>
                    <a:pt x="761207" y="1588"/>
                  </a:lnTo>
                  <a:lnTo>
                    <a:pt x="902494" y="4366"/>
                  </a:lnTo>
                  <a:lnTo>
                    <a:pt x="974726" y="6747"/>
                  </a:lnTo>
                  <a:lnTo>
                    <a:pt x="1047354" y="8731"/>
                  </a:lnTo>
                  <a:lnTo>
                    <a:pt x="1078310" y="9525"/>
                  </a:lnTo>
                  <a:lnTo>
                    <a:pt x="1125141" y="10716"/>
                  </a:lnTo>
                  <a:lnTo>
                    <a:pt x="1155304" y="13891"/>
                  </a:lnTo>
                  <a:lnTo>
                    <a:pt x="1170782" y="17066"/>
                  </a:lnTo>
                  <a:lnTo>
                    <a:pt x="1175544" y="18256"/>
                  </a:lnTo>
                  <a:lnTo>
                    <a:pt x="1177926" y="21035"/>
                  </a:lnTo>
                  <a:lnTo>
                    <a:pt x="1181498" y="21431"/>
                  </a:lnTo>
                  <a:lnTo>
                    <a:pt x="1187848" y="24606"/>
                  </a:lnTo>
                  <a:lnTo>
                    <a:pt x="1190229" y="27781"/>
                  </a:lnTo>
                  <a:lnTo>
                    <a:pt x="1214438" y="56356"/>
                  </a:lnTo>
                  <a:lnTo>
                    <a:pt x="1245394" y="99616"/>
                  </a:lnTo>
                  <a:lnTo>
                    <a:pt x="1260476" y="132160"/>
                  </a:lnTo>
                  <a:lnTo>
                    <a:pt x="1264444" y="151210"/>
                  </a:lnTo>
                  <a:lnTo>
                    <a:pt x="1267619" y="172244"/>
                  </a:lnTo>
                  <a:lnTo>
                    <a:pt x="1268413" y="214313"/>
                  </a:lnTo>
                  <a:lnTo>
                    <a:pt x="1264841" y="278210"/>
                  </a:lnTo>
                  <a:lnTo>
                    <a:pt x="1262460" y="319881"/>
                  </a:lnTo>
                  <a:lnTo>
                    <a:pt x="1256904" y="436563"/>
                  </a:lnTo>
                  <a:lnTo>
                    <a:pt x="1250554" y="554038"/>
                  </a:lnTo>
                  <a:lnTo>
                    <a:pt x="1250951" y="559594"/>
                  </a:lnTo>
                  <a:lnTo>
                    <a:pt x="1251744" y="565150"/>
                  </a:lnTo>
                  <a:lnTo>
                    <a:pt x="1252141" y="586978"/>
                  </a:lnTo>
                  <a:lnTo>
                    <a:pt x="1250157" y="617538"/>
                  </a:lnTo>
                  <a:lnTo>
                    <a:pt x="1245791" y="637778"/>
                  </a:lnTo>
                  <a:lnTo>
                    <a:pt x="1243013" y="647700"/>
                  </a:lnTo>
                  <a:lnTo>
                    <a:pt x="1239838" y="675481"/>
                  </a:lnTo>
                  <a:lnTo>
                    <a:pt x="1236266" y="702469"/>
                  </a:lnTo>
                  <a:lnTo>
                    <a:pt x="1237060" y="707231"/>
                  </a:lnTo>
                  <a:lnTo>
                    <a:pt x="1235473" y="717153"/>
                  </a:lnTo>
                  <a:lnTo>
                    <a:pt x="1233488" y="721519"/>
                  </a:lnTo>
                  <a:lnTo>
                    <a:pt x="1231504" y="727869"/>
                  </a:lnTo>
                  <a:lnTo>
                    <a:pt x="1223963" y="734616"/>
                  </a:lnTo>
                  <a:lnTo>
                    <a:pt x="1218010" y="735013"/>
                  </a:lnTo>
                  <a:lnTo>
                    <a:pt x="1212454" y="736600"/>
                  </a:lnTo>
                  <a:lnTo>
                    <a:pt x="1205310" y="735410"/>
                  </a:lnTo>
                  <a:lnTo>
                    <a:pt x="1171179" y="729456"/>
                  </a:lnTo>
                  <a:lnTo>
                    <a:pt x="1102519" y="719931"/>
                  </a:lnTo>
                  <a:lnTo>
                    <a:pt x="998935" y="711200"/>
                  </a:lnTo>
                  <a:lnTo>
                    <a:pt x="860029" y="708819"/>
                  </a:lnTo>
                  <a:lnTo>
                    <a:pt x="721916" y="712391"/>
                  </a:lnTo>
                  <a:lnTo>
                    <a:pt x="652463" y="714772"/>
                  </a:lnTo>
                  <a:lnTo>
                    <a:pt x="514350" y="720725"/>
                  </a:lnTo>
                  <a:lnTo>
                    <a:pt x="307578" y="727075"/>
                  </a:lnTo>
                  <a:lnTo>
                    <a:pt x="169863" y="728266"/>
                  </a:lnTo>
                  <a:lnTo>
                    <a:pt x="100806" y="726678"/>
                  </a:lnTo>
                  <a:lnTo>
                    <a:pt x="97235" y="726678"/>
                  </a:lnTo>
                  <a:lnTo>
                    <a:pt x="92075" y="723503"/>
                  </a:lnTo>
                  <a:lnTo>
                    <a:pt x="90091" y="721519"/>
                  </a:lnTo>
                  <a:lnTo>
                    <a:pt x="73025" y="709613"/>
                  </a:lnTo>
                  <a:lnTo>
                    <a:pt x="56753" y="696913"/>
                  </a:lnTo>
                  <a:lnTo>
                    <a:pt x="32147" y="683022"/>
                  </a:lnTo>
                  <a:lnTo>
                    <a:pt x="7938" y="669131"/>
                  </a:lnTo>
                  <a:lnTo>
                    <a:pt x="3572" y="665163"/>
                  </a:lnTo>
                  <a:lnTo>
                    <a:pt x="1985" y="660400"/>
                  </a:lnTo>
                  <a:lnTo>
                    <a:pt x="1985" y="659210"/>
                  </a:lnTo>
                  <a:lnTo>
                    <a:pt x="1985" y="658416"/>
                  </a:lnTo>
                  <a:lnTo>
                    <a:pt x="2778" y="655241"/>
                  </a:lnTo>
                  <a:lnTo>
                    <a:pt x="4366" y="652860"/>
                  </a:lnTo>
                  <a:lnTo>
                    <a:pt x="1985" y="651272"/>
                  </a:lnTo>
                  <a:lnTo>
                    <a:pt x="0" y="647700"/>
                  </a:lnTo>
                  <a:lnTo>
                    <a:pt x="0" y="644922"/>
                  </a:lnTo>
                  <a:lnTo>
                    <a:pt x="9922" y="491728"/>
                  </a:lnTo>
                  <a:lnTo>
                    <a:pt x="29369" y="262335"/>
                  </a:lnTo>
                  <a:lnTo>
                    <a:pt x="40085" y="109141"/>
                  </a:lnTo>
                  <a:lnTo>
                    <a:pt x="43656" y="32147"/>
                  </a:lnTo>
                  <a:lnTo>
                    <a:pt x="44450" y="28178"/>
                  </a:lnTo>
                  <a:lnTo>
                    <a:pt x="48022" y="21828"/>
                  </a:lnTo>
                  <a:lnTo>
                    <a:pt x="50403" y="19844"/>
                  </a:lnTo>
                  <a:lnTo>
                    <a:pt x="52388" y="17463"/>
                  </a:lnTo>
                  <a:lnTo>
                    <a:pt x="56753" y="16272"/>
                  </a:lnTo>
                  <a:lnTo>
                    <a:pt x="127000" y="10716"/>
                  </a:lnTo>
                  <a:lnTo>
                    <a:pt x="267891" y="396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A6024331-050E-4FC1-ADD7-C38B2EA799A4}"/>
                </a:ext>
              </a:extLst>
            </p:cNvPr>
            <p:cNvSpPr txBox="1"/>
            <p:nvPr/>
          </p:nvSpPr>
          <p:spPr>
            <a:xfrm>
              <a:off x="5424934" y="4861603"/>
              <a:ext cx="2104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1"/>
                  </a:solidFill>
                </a:rPr>
                <a:t>Share </a:t>
              </a:r>
              <a:r>
                <a:rPr lang="en-US" sz="2000" b="1" dirty="0">
                  <a:solidFill>
                    <a:schemeClr val="accent1"/>
                  </a:solidFill>
                </a:rPr>
                <a:t>preferences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F9C9EFD-18AE-4673-9D23-365DCA170575}"/>
              </a:ext>
            </a:extLst>
          </p:cNvPr>
          <p:cNvGrpSpPr/>
          <p:nvPr/>
        </p:nvGrpSpPr>
        <p:grpSpPr>
          <a:xfrm>
            <a:off x="7170114" y="1981532"/>
            <a:ext cx="2002685" cy="798167"/>
            <a:chOff x="5444861" y="3037186"/>
            <a:chExt cx="2002685" cy="798167"/>
          </a:xfrm>
        </p:grpSpPr>
        <p:sp>
          <p:nvSpPr>
            <p:cNvPr id="21" name="Freeform 204">
              <a:extLst>
                <a:ext uri="{FF2B5EF4-FFF2-40B4-BE49-F238E27FC236}">
                  <a16:creationId xmlns:a16="http://schemas.microsoft.com/office/drawing/2014/main" id="{03874C87-F8EA-44D8-AD6D-22F4D4F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861" y="3037186"/>
              <a:ext cx="2002685" cy="798167"/>
            </a:xfrm>
            <a:custGeom>
              <a:avLst/>
              <a:gdLst>
                <a:gd name="T0" fmla="*/ 4081 w 4107"/>
                <a:gd name="T1" fmla="*/ 660 h 1856"/>
                <a:gd name="T2" fmla="*/ 4022 w 4107"/>
                <a:gd name="T3" fmla="*/ 213 h 1856"/>
                <a:gd name="T4" fmla="*/ 3976 w 4107"/>
                <a:gd name="T5" fmla="*/ 73 h 1856"/>
                <a:gd name="T6" fmla="*/ 3939 w 4107"/>
                <a:gd name="T7" fmla="*/ 36 h 1856"/>
                <a:gd name="T8" fmla="*/ 3914 w 4107"/>
                <a:gd name="T9" fmla="*/ 23 h 1856"/>
                <a:gd name="T10" fmla="*/ 3875 w 4107"/>
                <a:gd name="T11" fmla="*/ 3 h 1856"/>
                <a:gd name="T12" fmla="*/ 3840 w 4107"/>
                <a:gd name="T13" fmla="*/ 8 h 1856"/>
                <a:gd name="T14" fmla="*/ 3839 w 4107"/>
                <a:gd name="T15" fmla="*/ 8 h 1856"/>
                <a:gd name="T16" fmla="*/ 3813 w 4107"/>
                <a:gd name="T17" fmla="*/ 0 h 1856"/>
                <a:gd name="T18" fmla="*/ 1934 w 4107"/>
                <a:gd name="T19" fmla="*/ 36 h 1856"/>
                <a:gd name="T20" fmla="*/ 758 w 4107"/>
                <a:gd name="T21" fmla="*/ 65 h 1856"/>
                <a:gd name="T22" fmla="*/ 54 w 4107"/>
                <a:gd name="T23" fmla="*/ 113 h 1856"/>
                <a:gd name="T24" fmla="*/ 31 w 4107"/>
                <a:gd name="T25" fmla="*/ 130 h 1856"/>
                <a:gd name="T26" fmla="*/ 42 w 4107"/>
                <a:gd name="T27" fmla="*/ 162 h 1856"/>
                <a:gd name="T28" fmla="*/ 289 w 4107"/>
                <a:gd name="T29" fmla="*/ 168 h 1856"/>
                <a:gd name="T30" fmla="*/ 1464 w 4107"/>
                <a:gd name="T31" fmla="*/ 136 h 1856"/>
                <a:gd name="T32" fmla="*/ 2869 w 4107"/>
                <a:gd name="T33" fmla="*/ 98 h 1856"/>
                <a:gd name="T34" fmla="*/ 3828 w 4107"/>
                <a:gd name="T35" fmla="*/ 268 h 1856"/>
                <a:gd name="T36" fmla="*/ 3873 w 4107"/>
                <a:gd name="T37" fmla="*/ 1195 h 1856"/>
                <a:gd name="T38" fmla="*/ 3403 w 4107"/>
                <a:gd name="T39" fmla="*/ 1585 h 1856"/>
                <a:gd name="T40" fmla="*/ 1989 w 4107"/>
                <a:gd name="T41" fmla="*/ 1608 h 1856"/>
                <a:gd name="T42" fmla="*/ 1043 w 4107"/>
                <a:gd name="T43" fmla="*/ 1607 h 1856"/>
                <a:gd name="T44" fmla="*/ 466 w 4107"/>
                <a:gd name="T45" fmla="*/ 1592 h 1856"/>
                <a:gd name="T46" fmla="*/ 123 w 4107"/>
                <a:gd name="T47" fmla="*/ 1603 h 1856"/>
                <a:gd name="T48" fmla="*/ 125 w 4107"/>
                <a:gd name="T49" fmla="*/ 1599 h 1856"/>
                <a:gd name="T50" fmla="*/ 125 w 4107"/>
                <a:gd name="T51" fmla="*/ 1568 h 1856"/>
                <a:gd name="T52" fmla="*/ 119 w 4107"/>
                <a:gd name="T53" fmla="*/ 1388 h 1856"/>
                <a:gd name="T54" fmla="*/ 94 w 4107"/>
                <a:gd name="T55" fmla="*/ 871 h 1856"/>
                <a:gd name="T56" fmla="*/ 80 w 4107"/>
                <a:gd name="T57" fmla="*/ 529 h 1856"/>
                <a:gd name="T58" fmla="*/ 74 w 4107"/>
                <a:gd name="T59" fmla="*/ 308 h 1856"/>
                <a:gd name="T60" fmla="*/ 46 w 4107"/>
                <a:gd name="T61" fmla="*/ 181 h 1856"/>
                <a:gd name="T62" fmla="*/ 24 w 4107"/>
                <a:gd name="T63" fmla="*/ 174 h 1856"/>
                <a:gd name="T64" fmla="*/ 9 w 4107"/>
                <a:gd name="T65" fmla="*/ 220 h 1856"/>
                <a:gd name="T66" fmla="*/ 2 w 4107"/>
                <a:gd name="T67" fmla="*/ 426 h 1856"/>
                <a:gd name="T68" fmla="*/ 10 w 4107"/>
                <a:gd name="T69" fmla="*/ 688 h 1856"/>
                <a:gd name="T70" fmla="*/ 18 w 4107"/>
                <a:gd name="T71" fmla="*/ 1052 h 1856"/>
                <a:gd name="T72" fmla="*/ 31 w 4107"/>
                <a:gd name="T73" fmla="*/ 1509 h 1856"/>
                <a:gd name="T74" fmla="*/ 41 w 4107"/>
                <a:gd name="T75" fmla="*/ 1614 h 1856"/>
                <a:gd name="T76" fmla="*/ 71 w 4107"/>
                <a:gd name="T77" fmla="*/ 1637 h 1856"/>
                <a:gd name="T78" fmla="*/ 72 w 4107"/>
                <a:gd name="T79" fmla="*/ 1643 h 1856"/>
                <a:gd name="T80" fmla="*/ 62 w 4107"/>
                <a:gd name="T81" fmla="*/ 1663 h 1856"/>
                <a:gd name="T82" fmla="*/ 72 w 4107"/>
                <a:gd name="T83" fmla="*/ 1694 h 1856"/>
                <a:gd name="T84" fmla="*/ 120 w 4107"/>
                <a:gd name="T85" fmla="*/ 1765 h 1856"/>
                <a:gd name="T86" fmla="*/ 206 w 4107"/>
                <a:gd name="T87" fmla="*/ 1822 h 1856"/>
                <a:gd name="T88" fmla="*/ 381 w 4107"/>
                <a:gd name="T89" fmla="*/ 1856 h 1856"/>
                <a:gd name="T90" fmla="*/ 610 w 4107"/>
                <a:gd name="T91" fmla="*/ 1844 h 1856"/>
                <a:gd name="T92" fmla="*/ 729 w 4107"/>
                <a:gd name="T93" fmla="*/ 1833 h 1856"/>
                <a:gd name="T94" fmla="*/ 794 w 4107"/>
                <a:gd name="T95" fmla="*/ 1833 h 1856"/>
                <a:gd name="T96" fmla="*/ 831 w 4107"/>
                <a:gd name="T97" fmla="*/ 1837 h 1856"/>
                <a:gd name="T98" fmla="*/ 867 w 4107"/>
                <a:gd name="T99" fmla="*/ 1822 h 1856"/>
                <a:gd name="T100" fmla="*/ 1221 w 4107"/>
                <a:gd name="T101" fmla="*/ 1805 h 1856"/>
                <a:gd name="T102" fmla="*/ 1812 w 4107"/>
                <a:gd name="T103" fmla="*/ 1805 h 1856"/>
                <a:gd name="T104" fmla="*/ 2658 w 4107"/>
                <a:gd name="T105" fmla="*/ 1831 h 1856"/>
                <a:gd name="T106" fmla="*/ 3075 w 4107"/>
                <a:gd name="T107" fmla="*/ 1834 h 1856"/>
                <a:gd name="T108" fmla="*/ 3481 w 4107"/>
                <a:gd name="T109" fmla="*/ 1820 h 1856"/>
                <a:gd name="T110" fmla="*/ 3770 w 4107"/>
                <a:gd name="T111" fmla="*/ 1794 h 1856"/>
                <a:gd name="T112" fmla="*/ 3939 w 4107"/>
                <a:gd name="T113" fmla="*/ 1776 h 1856"/>
                <a:gd name="T114" fmla="*/ 4035 w 4107"/>
                <a:gd name="T115" fmla="*/ 1748 h 1856"/>
                <a:gd name="T116" fmla="*/ 4071 w 4107"/>
                <a:gd name="T117" fmla="*/ 1719 h 1856"/>
                <a:gd name="T118" fmla="*/ 4076 w 4107"/>
                <a:gd name="T119" fmla="*/ 1664 h 1856"/>
                <a:gd name="T120" fmla="*/ 4086 w 4107"/>
                <a:gd name="T121" fmla="*/ 1554 h 1856"/>
                <a:gd name="T122" fmla="*/ 4107 w 4107"/>
                <a:gd name="T123" fmla="*/ 1157 h 1856"/>
                <a:gd name="T124" fmla="*/ 4092 w 4107"/>
                <a:gd name="T125" fmla="*/ 858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07" h="1856">
                  <a:moveTo>
                    <a:pt x="4092" y="858"/>
                  </a:moveTo>
                  <a:lnTo>
                    <a:pt x="4081" y="660"/>
                  </a:lnTo>
                  <a:lnTo>
                    <a:pt x="4051" y="359"/>
                  </a:lnTo>
                  <a:lnTo>
                    <a:pt x="4022" y="213"/>
                  </a:lnTo>
                  <a:lnTo>
                    <a:pt x="3993" y="118"/>
                  </a:lnTo>
                  <a:lnTo>
                    <a:pt x="3976" y="73"/>
                  </a:lnTo>
                  <a:lnTo>
                    <a:pt x="3967" y="54"/>
                  </a:lnTo>
                  <a:lnTo>
                    <a:pt x="3939" y="36"/>
                  </a:lnTo>
                  <a:lnTo>
                    <a:pt x="3923" y="34"/>
                  </a:lnTo>
                  <a:lnTo>
                    <a:pt x="3914" y="23"/>
                  </a:lnTo>
                  <a:lnTo>
                    <a:pt x="3895" y="9"/>
                  </a:lnTo>
                  <a:lnTo>
                    <a:pt x="3875" y="3"/>
                  </a:lnTo>
                  <a:lnTo>
                    <a:pt x="3852" y="4"/>
                  </a:lnTo>
                  <a:lnTo>
                    <a:pt x="3840" y="8"/>
                  </a:lnTo>
                  <a:lnTo>
                    <a:pt x="3839" y="8"/>
                  </a:lnTo>
                  <a:lnTo>
                    <a:pt x="3839" y="8"/>
                  </a:lnTo>
                  <a:lnTo>
                    <a:pt x="3828" y="1"/>
                  </a:lnTo>
                  <a:lnTo>
                    <a:pt x="3813" y="0"/>
                  </a:lnTo>
                  <a:lnTo>
                    <a:pt x="2873" y="14"/>
                  </a:lnTo>
                  <a:lnTo>
                    <a:pt x="1934" y="36"/>
                  </a:lnTo>
                  <a:lnTo>
                    <a:pt x="1464" y="47"/>
                  </a:lnTo>
                  <a:lnTo>
                    <a:pt x="758" y="65"/>
                  </a:lnTo>
                  <a:lnTo>
                    <a:pt x="289" y="91"/>
                  </a:lnTo>
                  <a:lnTo>
                    <a:pt x="54" y="113"/>
                  </a:lnTo>
                  <a:lnTo>
                    <a:pt x="44" y="115"/>
                  </a:lnTo>
                  <a:lnTo>
                    <a:pt x="31" y="130"/>
                  </a:lnTo>
                  <a:lnTo>
                    <a:pt x="31" y="148"/>
                  </a:lnTo>
                  <a:lnTo>
                    <a:pt x="42" y="162"/>
                  </a:lnTo>
                  <a:lnTo>
                    <a:pt x="54" y="165"/>
                  </a:lnTo>
                  <a:lnTo>
                    <a:pt x="289" y="168"/>
                  </a:lnTo>
                  <a:lnTo>
                    <a:pt x="759" y="162"/>
                  </a:lnTo>
                  <a:lnTo>
                    <a:pt x="1464" y="136"/>
                  </a:lnTo>
                  <a:lnTo>
                    <a:pt x="1934" y="121"/>
                  </a:lnTo>
                  <a:lnTo>
                    <a:pt x="2869" y="98"/>
                  </a:lnTo>
                  <a:lnTo>
                    <a:pt x="3806" y="83"/>
                  </a:lnTo>
                  <a:lnTo>
                    <a:pt x="3828" y="268"/>
                  </a:lnTo>
                  <a:lnTo>
                    <a:pt x="3856" y="639"/>
                  </a:lnTo>
                  <a:lnTo>
                    <a:pt x="3873" y="1195"/>
                  </a:lnTo>
                  <a:lnTo>
                    <a:pt x="3874" y="1568"/>
                  </a:lnTo>
                  <a:lnTo>
                    <a:pt x="3403" y="1585"/>
                  </a:lnTo>
                  <a:lnTo>
                    <a:pt x="2461" y="1605"/>
                  </a:lnTo>
                  <a:lnTo>
                    <a:pt x="1989" y="1608"/>
                  </a:lnTo>
                  <a:lnTo>
                    <a:pt x="1516" y="1611"/>
                  </a:lnTo>
                  <a:lnTo>
                    <a:pt x="1043" y="1607"/>
                  </a:lnTo>
                  <a:lnTo>
                    <a:pt x="815" y="1602"/>
                  </a:lnTo>
                  <a:lnTo>
                    <a:pt x="466" y="1592"/>
                  </a:lnTo>
                  <a:lnTo>
                    <a:pt x="236" y="1596"/>
                  </a:lnTo>
                  <a:lnTo>
                    <a:pt x="123" y="1603"/>
                  </a:lnTo>
                  <a:lnTo>
                    <a:pt x="124" y="1602"/>
                  </a:lnTo>
                  <a:lnTo>
                    <a:pt x="125" y="1599"/>
                  </a:lnTo>
                  <a:lnTo>
                    <a:pt x="131" y="1589"/>
                  </a:lnTo>
                  <a:lnTo>
                    <a:pt x="125" y="1568"/>
                  </a:lnTo>
                  <a:lnTo>
                    <a:pt x="119" y="1561"/>
                  </a:lnTo>
                  <a:lnTo>
                    <a:pt x="119" y="1388"/>
                  </a:lnTo>
                  <a:lnTo>
                    <a:pt x="102" y="1043"/>
                  </a:lnTo>
                  <a:lnTo>
                    <a:pt x="94" y="871"/>
                  </a:lnTo>
                  <a:lnTo>
                    <a:pt x="88" y="700"/>
                  </a:lnTo>
                  <a:lnTo>
                    <a:pt x="80" y="529"/>
                  </a:lnTo>
                  <a:lnTo>
                    <a:pt x="79" y="442"/>
                  </a:lnTo>
                  <a:lnTo>
                    <a:pt x="74" y="308"/>
                  </a:lnTo>
                  <a:lnTo>
                    <a:pt x="59" y="222"/>
                  </a:lnTo>
                  <a:lnTo>
                    <a:pt x="46" y="181"/>
                  </a:lnTo>
                  <a:lnTo>
                    <a:pt x="41" y="174"/>
                  </a:lnTo>
                  <a:lnTo>
                    <a:pt x="24" y="174"/>
                  </a:lnTo>
                  <a:lnTo>
                    <a:pt x="19" y="181"/>
                  </a:lnTo>
                  <a:lnTo>
                    <a:pt x="9" y="220"/>
                  </a:lnTo>
                  <a:lnTo>
                    <a:pt x="0" y="301"/>
                  </a:lnTo>
                  <a:lnTo>
                    <a:pt x="2" y="426"/>
                  </a:lnTo>
                  <a:lnTo>
                    <a:pt x="6" y="507"/>
                  </a:lnTo>
                  <a:lnTo>
                    <a:pt x="10" y="688"/>
                  </a:lnTo>
                  <a:lnTo>
                    <a:pt x="15" y="871"/>
                  </a:lnTo>
                  <a:lnTo>
                    <a:pt x="18" y="1052"/>
                  </a:lnTo>
                  <a:lnTo>
                    <a:pt x="23" y="1326"/>
                  </a:lnTo>
                  <a:lnTo>
                    <a:pt x="31" y="1509"/>
                  </a:lnTo>
                  <a:lnTo>
                    <a:pt x="39" y="1599"/>
                  </a:lnTo>
                  <a:lnTo>
                    <a:pt x="41" y="1614"/>
                  </a:lnTo>
                  <a:lnTo>
                    <a:pt x="59" y="1633"/>
                  </a:lnTo>
                  <a:lnTo>
                    <a:pt x="71" y="1637"/>
                  </a:lnTo>
                  <a:lnTo>
                    <a:pt x="71" y="1641"/>
                  </a:lnTo>
                  <a:lnTo>
                    <a:pt x="72" y="1643"/>
                  </a:lnTo>
                  <a:lnTo>
                    <a:pt x="66" y="1649"/>
                  </a:lnTo>
                  <a:lnTo>
                    <a:pt x="62" y="1663"/>
                  </a:lnTo>
                  <a:lnTo>
                    <a:pt x="65" y="1672"/>
                  </a:lnTo>
                  <a:lnTo>
                    <a:pt x="72" y="1694"/>
                  </a:lnTo>
                  <a:lnTo>
                    <a:pt x="93" y="1733"/>
                  </a:lnTo>
                  <a:lnTo>
                    <a:pt x="120" y="1765"/>
                  </a:lnTo>
                  <a:lnTo>
                    <a:pt x="151" y="1791"/>
                  </a:lnTo>
                  <a:lnTo>
                    <a:pt x="206" y="1822"/>
                  </a:lnTo>
                  <a:lnTo>
                    <a:pt x="289" y="1846"/>
                  </a:lnTo>
                  <a:lnTo>
                    <a:pt x="381" y="1856"/>
                  </a:lnTo>
                  <a:lnTo>
                    <a:pt x="475" y="1856"/>
                  </a:lnTo>
                  <a:lnTo>
                    <a:pt x="610" y="1844"/>
                  </a:lnTo>
                  <a:lnTo>
                    <a:pt x="687" y="1837"/>
                  </a:lnTo>
                  <a:lnTo>
                    <a:pt x="729" y="1833"/>
                  </a:lnTo>
                  <a:lnTo>
                    <a:pt x="772" y="1829"/>
                  </a:lnTo>
                  <a:lnTo>
                    <a:pt x="794" y="1833"/>
                  </a:lnTo>
                  <a:lnTo>
                    <a:pt x="815" y="1835"/>
                  </a:lnTo>
                  <a:lnTo>
                    <a:pt x="831" y="1837"/>
                  </a:lnTo>
                  <a:lnTo>
                    <a:pt x="856" y="1830"/>
                  </a:lnTo>
                  <a:lnTo>
                    <a:pt x="867" y="1822"/>
                  </a:lnTo>
                  <a:lnTo>
                    <a:pt x="985" y="1815"/>
                  </a:lnTo>
                  <a:lnTo>
                    <a:pt x="1221" y="1805"/>
                  </a:lnTo>
                  <a:lnTo>
                    <a:pt x="1576" y="1802"/>
                  </a:lnTo>
                  <a:lnTo>
                    <a:pt x="1812" y="1805"/>
                  </a:lnTo>
                  <a:lnTo>
                    <a:pt x="2094" y="1813"/>
                  </a:lnTo>
                  <a:lnTo>
                    <a:pt x="2658" y="1831"/>
                  </a:lnTo>
                  <a:lnTo>
                    <a:pt x="2941" y="1834"/>
                  </a:lnTo>
                  <a:lnTo>
                    <a:pt x="3075" y="1834"/>
                  </a:lnTo>
                  <a:lnTo>
                    <a:pt x="3345" y="1826"/>
                  </a:lnTo>
                  <a:lnTo>
                    <a:pt x="3481" y="1820"/>
                  </a:lnTo>
                  <a:lnTo>
                    <a:pt x="3626" y="1809"/>
                  </a:lnTo>
                  <a:lnTo>
                    <a:pt x="3770" y="1794"/>
                  </a:lnTo>
                  <a:lnTo>
                    <a:pt x="3836" y="1789"/>
                  </a:lnTo>
                  <a:lnTo>
                    <a:pt x="3939" y="1776"/>
                  </a:lnTo>
                  <a:lnTo>
                    <a:pt x="4003" y="1760"/>
                  </a:lnTo>
                  <a:lnTo>
                    <a:pt x="4035" y="1748"/>
                  </a:lnTo>
                  <a:lnTo>
                    <a:pt x="4050" y="1741"/>
                  </a:lnTo>
                  <a:lnTo>
                    <a:pt x="4071" y="1719"/>
                  </a:lnTo>
                  <a:lnTo>
                    <a:pt x="4080" y="1691"/>
                  </a:lnTo>
                  <a:lnTo>
                    <a:pt x="4076" y="1664"/>
                  </a:lnTo>
                  <a:lnTo>
                    <a:pt x="4070" y="1653"/>
                  </a:lnTo>
                  <a:lnTo>
                    <a:pt x="4086" y="1554"/>
                  </a:lnTo>
                  <a:lnTo>
                    <a:pt x="4105" y="1356"/>
                  </a:lnTo>
                  <a:lnTo>
                    <a:pt x="4107" y="1157"/>
                  </a:lnTo>
                  <a:lnTo>
                    <a:pt x="4099" y="958"/>
                  </a:lnTo>
                  <a:lnTo>
                    <a:pt x="4092" y="858"/>
                  </a:ln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E3CD9A0-1FA9-4A30-993C-5834D9E5ECA6}"/>
                </a:ext>
              </a:extLst>
            </p:cNvPr>
            <p:cNvSpPr txBox="1"/>
            <p:nvPr/>
          </p:nvSpPr>
          <p:spPr>
            <a:xfrm>
              <a:off x="5714999" y="3202553"/>
              <a:ext cx="15881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4"/>
                  </a:solidFill>
                </a:rPr>
                <a:t>Negotiation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E7AA462-969D-472F-9916-7C16E5BA6190}"/>
              </a:ext>
            </a:extLst>
          </p:cNvPr>
          <p:cNvGrpSpPr/>
          <p:nvPr/>
        </p:nvGrpSpPr>
        <p:grpSpPr>
          <a:xfrm>
            <a:off x="1616976" y="4096019"/>
            <a:ext cx="2704954" cy="918908"/>
            <a:chOff x="5097725" y="4312027"/>
            <a:chExt cx="2704954" cy="918908"/>
          </a:xfrm>
        </p:grpSpPr>
        <p:cxnSp>
          <p:nvCxnSpPr>
            <p:cNvPr id="33" name="Shape 163">
              <a:extLst>
                <a:ext uri="{FF2B5EF4-FFF2-40B4-BE49-F238E27FC236}">
                  <a16:creationId xmlns:a16="http://schemas.microsoft.com/office/drawing/2014/main" id="{0A0F315B-1EF9-4E58-A294-C33171DFE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725" y="4610070"/>
              <a:ext cx="2704954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4" name="Shape 164">
              <a:extLst>
                <a:ext uri="{FF2B5EF4-FFF2-40B4-BE49-F238E27FC236}">
                  <a16:creationId xmlns:a16="http://schemas.microsoft.com/office/drawing/2014/main" id="{38E73A81-F0AE-4C16-833E-48850D3426B4}"/>
                </a:ext>
              </a:extLst>
            </p:cNvPr>
            <p:cNvSpPr/>
            <p:nvPr/>
          </p:nvSpPr>
          <p:spPr>
            <a:xfrm>
              <a:off x="5774384" y="4312027"/>
              <a:ext cx="1489202" cy="4345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Utterance</a:t>
              </a:r>
              <a:r>
                <a:rPr lang="fr-FR" b="1" kern="0" baseline="-2500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Self</a:t>
              </a:r>
              <a:endParaRPr lang="fr-FR" b="1" kern="0" baseline="-2500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Shape 165">
              <a:extLst>
                <a:ext uri="{FF2B5EF4-FFF2-40B4-BE49-F238E27FC236}">
                  <a16:creationId xmlns:a16="http://schemas.microsoft.com/office/drawing/2014/main" id="{3749A2BC-F172-48B5-BFD0-66566A820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7725" y="4991103"/>
              <a:ext cx="2654202" cy="0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6" name="Shape 166">
              <a:extLst>
                <a:ext uri="{FF2B5EF4-FFF2-40B4-BE49-F238E27FC236}">
                  <a16:creationId xmlns:a16="http://schemas.microsoft.com/office/drawing/2014/main" id="{2DC50234-2553-422D-8751-465FC21C86DE}"/>
                </a:ext>
              </a:extLst>
            </p:cNvPr>
            <p:cNvSpPr/>
            <p:nvPr/>
          </p:nvSpPr>
          <p:spPr>
            <a:xfrm>
              <a:off x="5774873" y="4835787"/>
              <a:ext cx="1502247" cy="395148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rgbClr val="A5A5A5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Utterance</a:t>
              </a:r>
              <a:r>
                <a:rPr kumimoji="0" lang="fr-FR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other</a:t>
              </a:r>
              <a:endParaRPr kumimoji="0" b="1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Freeform: Shape 68">
            <a:extLst>
              <a:ext uri="{FF2B5EF4-FFF2-40B4-BE49-F238E27FC236}">
                <a16:creationId xmlns:a16="http://schemas.microsoft.com/office/drawing/2014/main" id="{8AB40CA1-6522-4083-B5D3-0BA4ED8060EE}"/>
              </a:ext>
            </a:extLst>
          </p:cNvPr>
          <p:cNvSpPr>
            <a:spLocks/>
          </p:cNvSpPr>
          <p:nvPr/>
        </p:nvSpPr>
        <p:spPr bwMode="auto">
          <a:xfrm>
            <a:off x="9559884" y="2800302"/>
            <a:ext cx="2529680" cy="213264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EAA794-787B-45AF-B3D1-83A7803E0F6D}"/>
              </a:ext>
            </a:extLst>
          </p:cNvPr>
          <p:cNvSpPr txBox="1"/>
          <p:nvPr/>
        </p:nvSpPr>
        <p:spPr>
          <a:xfrm>
            <a:off x="9679250" y="3037977"/>
            <a:ext cx="229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Share a </a:t>
            </a:r>
            <a:r>
              <a:rPr lang="en-US" dirty="0"/>
              <a:t>preference</a:t>
            </a:r>
          </a:p>
          <a:p>
            <a:r>
              <a:rPr lang="fr-FR" b="1" dirty="0"/>
              <a:t>     State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  <a:p>
            <a:pPr lvl="1"/>
            <a:endParaRPr lang="fr-FR" dirty="0"/>
          </a:p>
          <a:p>
            <a:r>
              <a:rPr lang="fr-FR" dirty="0" err="1"/>
              <a:t>Ask</a:t>
            </a:r>
            <a:r>
              <a:rPr lang="fr-FR" dirty="0"/>
              <a:t> for a </a:t>
            </a:r>
            <a:r>
              <a:rPr lang="fr-FR" dirty="0" err="1"/>
              <a:t>preference</a:t>
            </a:r>
            <a:endParaRPr lang="fr-FR" dirty="0"/>
          </a:p>
          <a:p>
            <a:r>
              <a:rPr lang="fr-FR" b="1" dirty="0"/>
              <a:t>     </a:t>
            </a:r>
            <a:r>
              <a:rPr lang="fr-FR" b="1" dirty="0" err="1"/>
              <a:t>Ask</a:t>
            </a:r>
            <a:r>
              <a:rPr lang="fr-FR" b="1" dirty="0"/>
              <a:t> </a:t>
            </a:r>
            <a:r>
              <a:rPr lang="fr-FR" b="1" dirty="0" err="1"/>
              <a:t>Preference</a:t>
            </a:r>
            <a:r>
              <a:rPr lang="fr-FR" b="1" dirty="0"/>
              <a:t>(X)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EA42361-6B0D-44EB-AB4A-A719AD46C9BF}"/>
              </a:ext>
            </a:extLst>
          </p:cNvPr>
          <p:cNvGrpSpPr/>
          <p:nvPr/>
        </p:nvGrpSpPr>
        <p:grpSpPr>
          <a:xfrm>
            <a:off x="570570" y="1398694"/>
            <a:ext cx="2221451" cy="2132977"/>
            <a:chOff x="570570" y="1398694"/>
            <a:chExt cx="2221451" cy="2132977"/>
          </a:xfrm>
        </p:grpSpPr>
        <p:sp>
          <p:nvSpPr>
            <p:cNvPr id="37" name="Shape 175">
              <a:extLst>
                <a:ext uri="{FF2B5EF4-FFF2-40B4-BE49-F238E27FC236}">
                  <a16:creationId xmlns:a16="http://schemas.microsoft.com/office/drawing/2014/main" id="{368DD556-C3C4-4C2A-9CCF-5482B596BDAC}"/>
                </a:ext>
              </a:extLst>
            </p:cNvPr>
            <p:cNvSpPr/>
            <p:nvPr/>
          </p:nvSpPr>
          <p:spPr>
            <a:xfrm>
              <a:off x="843076" y="2743603"/>
              <a:ext cx="1392824" cy="757197"/>
            </a:xfrm>
            <a:prstGeom prst="cloudCallout">
              <a:avLst>
                <a:gd name="adj1" fmla="val -19548"/>
                <a:gd name="adj2" fmla="val 104448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3C4B7C31-863D-4161-88FF-7496D4A0DCAC}"/>
                </a:ext>
              </a:extLst>
            </p:cNvPr>
            <p:cNvSpPr/>
            <p:nvPr/>
          </p:nvSpPr>
          <p:spPr>
            <a:xfrm>
              <a:off x="570570" y="2089350"/>
              <a:ext cx="2002685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50">
              <a:extLst>
                <a:ext uri="{FF2B5EF4-FFF2-40B4-BE49-F238E27FC236}">
                  <a16:creationId xmlns:a16="http://schemas.microsoft.com/office/drawing/2014/main" id="{8CF2D897-10C6-4534-A483-1E849D3A04DE}"/>
                </a:ext>
              </a:extLst>
            </p:cNvPr>
            <p:cNvSpPr/>
            <p:nvPr/>
          </p:nvSpPr>
          <p:spPr>
            <a:xfrm>
              <a:off x="570570" y="1543356"/>
              <a:ext cx="2002685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42" name="Shape 148">
              <a:extLst>
                <a:ext uri="{FF2B5EF4-FFF2-40B4-BE49-F238E27FC236}">
                  <a16:creationId xmlns:a16="http://schemas.microsoft.com/office/drawing/2014/main" id="{D3383C6B-6FDC-4E7D-BC04-10ECCF855B4B}"/>
                </a:ext>
              </a:extLst>
            </p:cNvPr>
            <p:cNvSpPr/>
            <p:nvPr/>
          </p:nvSpPr>
          <p:spPr>
            <a:xfrm>
              <a:off x="843076" y="2390703"/>
              <a:ext cx="1392824" cy="5736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Shared</a:t>
              </a: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b="1" kern="0" dirty="0" err="1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Proposals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27DEEDF0-4339-444C-BF75-7E5E9F2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488" y="1398694"/>
              <a:ext cx="437533" cy="43753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5BCF1AC2-AF0E-4A5F-A80A-184FCFA554E4}"/>
              </a:ext>
            </a:extLst>
          </p:cNvPr>
          <p:cNvSpPr txBox="1"/>
          <p:nvPr/>
        </p:nvSpPr>
        <p:spPr>
          <a:xfrm>
            <a:off x="7200188" y="2967655"/>
            <a:ext cx="1886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err="1">
                <a:solidFill>
                  <a:prstClr val="black"/>
                </a:solidFill>
              </a:rPr>
              <a:t>Make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b="1" dirty="0">
                <a:solidFill>
                  <a:prstClr val="black"/>
                </a:solidFill>
              </a:rPr>
              <a:t>Propose(X)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 err="1">
                <a:solidFill>
                  <a:prstClr val="black"/>
                </a:solidFill>
              </a:rPr>
              <a:t>Reject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en-US" b="1" dirty="0">
                <a:solidFill>
                  <a:prstClr val="black"/>
                </a:solidFill>
              </a:rPr>
              <a:t>Reject</a:t>
            </a:r>
            <a:r>
              <a:rPr lang="fr-FR" b="1" dirty="0">
                <a:solidFill>
                  <a:prstClr val="black"/>
                </a:solidFill>
              </a:rPr>
              <a:t>(X)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lvl="0"/>
            <a:r>
              <a:rPr lang="fr-FR" dirty="0" err="1">
                <a:solidFill>
                  <a:prstClr val="black"/>
                </a:solidFill>
              </a:rPr>
              <a:t>Accept</a:t>
            </a:r>
            <a:r>
              <a:rPr lang="fr-FR" dirty="0">
                <a:solidFill>
                  <a:prstClr val="black"/>
                </a:solidFill>
              </a:rPr>
              <a:t> a </a:t>
            </a:r>
            <a:r>
              <a:rPr lang="fr-FR" dirty="0" err="1">
                <a:solidFill>
                  <a:prstClr val="black"/>
                </a:solidFill>
              </a:rPr>
              <a:t>proposal</a:t>
            </a:r>
            <a:endParaRPr lang="fr-FR" dirty="0">
              <a:solidFill>
                <a:prstClr val="black"/>
              </a:solidFill>
            </a:endParaRPr>
          </a:p>
          <a:p>
            <a:pPr lvl="1"/>
            <a:r>
              <a:rPr lang="fr-FR" b="1" dirty="0" err="1">
                <a:solidFill>
                  <a:prstClr val="black"/>
                </a:solidFill>
              </a:rPr>
              <a:t>Accept</a:t>
            </a:r>
            <a:r>
              <a:rPr lang="fr-FR" b="1" dirty="0">
                <a:solidFill>
                  <a:prstClr val="black"/>
                </a:solidFill>
              </a:rPr>
              <a:t>(X)</a:t>
            </a:r>
          </a:p>
        </p:txBody>
      </p:sp>
      <p:sp>
        <p:nvSpPr>
          <p:cNvPr id="58" name="Freeform: Shape 68">
            <a:extLst>
              <a:ext uri="{FF2B5EF4-FFF2-40B4-BE49-F238E27FC236}">
                <a16:creationId xmlns:a16="http://schemas.microsoft.com/office/drawing/2014/main" id="{3E9366C8-048E-44D6-8EE4-C5DF55F4C80D}"/>
              </a:ext>
            </a:extLst>
          </p:cNvPr>
          <p:cNvSpPr>
            <a:spLocks/>
          </p:cNvSpPr>
          <p:nvPr/>
        </p:nvSpPr>
        <p:spPr bwMode="auto">
          <a:xfrm>
            <a:off x="7054679" y="2779699"/>
            <a:ext cx="2271434" cy="2911238"/>
          </a:xfrm>
          <a:custGeom>
            <a:avLst/>
            <a:gdLst>
              <a:gd name="connsiteX0" fmla="*/ 74633 w 1268413"/>
              <a:gd name="connsiteY0" fmla="*/ 33338 h 736600"/>
              <a:gd name="connsiteX1" fmla="*/ 72251 w 1268413"/>
              <a:gd name="connsiteY1" fmla="*/ 110282 h 736600"/>
              <a:gd name="connsiteX2" fmla="*/ 64311 w 1268413"/>
              <a:gd name="connsiteY2" fmla="*/ 264964 h 736600"/>
              <a:gd name="connsiteX3" fmla="*/ 51606 w 1268413"/>
              <a:gd name="connsiteY3" fmla="*/ 419646 h 736600"/>
              <a:gd name="connsiteX4" fmla="*/ 31359 w 1268413"/>
              <a:gd name="connsiteY4" fmla="*/ 572741 h 736600"/>
              <a:gd name="connsiteX5" fmla="*/ 17463 w 1268413"/>
              <a:gd name="connsiteY5" fmla="*/ 648495 h 736600"/>
              <a:gd name="connsiteX6" fmla="*/ 20242 w 1268413"/>
              <a:gd name="connsiteY6" fmla="*/ 648892 h 736600"/>
              <a:gd name="connsiteX7" fmla="*/ 22624 w 1268413"/>
              <a:gd name="connsiteY7" fmla="*/ 649288 h 736600"/>
              <a:gd name="connsiteX8" fmla="*/ 37314 w 1268413"/>
              <a:gd name="connsiteY8" fmla="*/ 645719 h 736600"/>
              <a:gd name="connsiteX9" fmla="*/ 67487 w 1268413"/>
              <a:gd name="connsiteY9" fmla="*/ 643339 h 736600"/>
              <a:gd name="connsiteX10" fmla="*/ 113937 w 1268413"/>
              <a:gd name="connsiteY10" fmla="*/ 642546 h 736600"/>
              <a:gd name="connsiteX11" fmla="*/ 142522 w 1268413"/>
              <a:gd name="connsiteY11" fmla="*/ 642546 h 736600"/>
              <a:gd name="connsiteX12" fmla="*/ 219145 w 1268413"/>
              <a:gd name="connsiteY12" fmla="*/ 640563 h 736600"/>
              <a:gd name="connsiteX13" fmla="*/ 295372 w 1268413"/>
              <a:gd name="connsiteY13" fmla="*/ 638976 h 736600"/>
              <a:gd name="connsiteX14" fmla="*/ 439884 w 1268413"/>
              <a:gd name="connsiteY14" fmla="*/ 636993 h 736600"/>
              <a:gd name="connsiteX15" fmla="*/ 584000 w 1268413"/>
              <a:gd name="connsiteY15" fmla="*/ 636596 h 736600"/>
              <a:gd name="connsiteX16" fmla="*/ 732880 w 1268413"/>
              <a:gd name="connsiteY16" fmla="*/ 636596 h 736600"/>
              <a:gd name="connsiteX17" fmla="*/ 881362 w 1268413"/>
              <a:gd name="connsiteY17" fmla="*/ 637390 h 736600"/>
              <a:gd name="connsiteX18" fmla="*/ 951633 w 1268413"/>
              <a:gd name="connsiteY18" fmla="*/ 636993 h 736600"/>
              <a:gd name="connsiteX19" fmla="*/ 1059224 w 1268413"/>
              <a:gd name="connsiteY19" fmla="*/ 635803 h 736600"/>
              <a:gd name="connsiteX20" fmla="*/ 1129892 w 1268413"/>
              <a:gd name="connsiteY20" fmla="*/ 638579 h 736600"/>
              <a:gd name="connsiteX21" fmla="*/ 1165226 w 1268413"/>
              <a:gd name="connsiteY21" fmla="*/ 642149 h 736600"/>
              <a:gd name="connsiteX22" fmla="*/ 1162844 w 1268413"/>
              <a:gd name="connsiteY22" fmla="*/ 493020 h 736600"/>
              <a:gd name="connsiteX23" fmla="*/ 1155301 w 1268413"/>
              <a:gd name="connsiteY23" fmla="*/ 270517 h 736600"/>
              <a:gd name="connsiteX24" fmla="*/ 1147758 w 1268413"/>
              <a:gd name="connsiteY24" fmla="*/ 121784 h 736600"/>
              <a:gd name="connsiteX25" fmla="*/ 1142596 w 1268413"/>
              <a:gd name="connsiteY25" fmla="*/ 47220 h 736600"/>
              <a:gd name="connsiteX26" fmla="*/ 1082251 w 1268413"/>
              <a:gd name="connsiteY26" fmla="*/ 46823 h 736600"/>
              <a:gd name="connsiteX27" fmla="*/ 1021905 w 1268413"/>
              <a:gd name="connsiteY27" fmla="*/ 42857 h 736600"/>
              <a:gd name="connsiteX28" fmla="*/ 954016 w 1268413"/>
              <a:gd name="connsiteY28" fmla="*/ 40874 h 736600"/>
              <a:gd name="connsiteX29" fmla="*/ 885729 w 1268413"/>
              <a:gd name="connsiteY29" fmla="*/ 38494 h 736600"/>
              <a:gd name="connsiteX30" fmla="*/ 748760 w 1268413"/>
              <a:gd name="connsiteY30" fmla="*/ 36115 h 736600"/>
              <a:gd name="connsiteX31" fmla="*/ 611791 w 1268413"/>
              <a:gd name="connsiteY31" fmla="*/ 34528 h 736600"/>
              <a:gd name="connsiteX32" fmla="*/ 343410 w 1268413"/>
              <a:gd name="connsiteY32" fmla="*/ 34925 h 736600"/>
              <a:gd name="connsiteX33" fmla="*/ 479425 w 1268413"/>
              <a:gd name="connsiteY33" fmla="*/ 0 h 736600"/>
              <a:gd name="connsiteX34" fmla="*/ 620316 w 1268413"/>
              <a:gd name="connsiteY34" fmla="*/ 0 h 736600"/>
              <a:gd name="connsiteX35" fmla="*/ 761207 w 1268413"/>
              <a:gd name="connsiteY35" fmla="*/ 1588 h 736600"/>
              <a:gd name="connsiteX36" fmla="*/ 902494 w 1268413"/>
              <a:gd name="connsiteY36" fmla="*/ 4366 h 736600"/>
              <a:gd name="connsiteX37" fmla="*/ 974726 w 1268413"/>
              <a:gd name="connsiteY37" fmla="*/ 6747 h 736600"/>
              <a:gd name="connsiteX38" fmla="*/ 1047354 w 1268413"/>
              <a:gd name="connsiteY38" fmla="*/ 8731 h 736600"/>
              <a:gd name="connsiteX39" fmla="*/ 1078310 w 1268413"/>
              <a:gd name="connsiteY39" fmla="*/ 9525 h 736600"/>
              <a:gd name="connsiteX40" fmla="*/ 1125141 w 1268413"/>
              <a:gd name="connsiteY40" fmla="*/ 10716 h 736600"/>
              <a:gd name="connsiteX41" fmla="*/ 1155304 w 1268413"/>
              <a:gd name="connsiteY41" fmla="*/ 13891 h 736600"/>
              <a:gd name="connsiteX42" fmla="*/ 1170782 w 1268413"/>
              <a:gd name="connsiteY42" fmla="*/ 17066 h 736600"/>
              <a:gd name="connsiteX43" fmla="*/ 1175544 w 1268413"/>
              <a:gd name="connsiteY43" fmla="*/ 18256 h 736600"/>
              <a:gd name="connsiteX44" fmla="*/ 1177926 w 1268413"/>
              <a:gd name="connsiteY44" fmla="*/ 21035 h 736600"/>
              <a:gd name="connsiteX45" fmla="*/ 1181498 w 1268413"/>
              <a:gd name="connsiteY45" fmla="*/ 21431 h 736600"/>
              <a:gd name="connsiteX46" fmla="*/ 1187848 w 1268413"/>
              <a:gd name="connsiteY46" fmla="*/ 24606 h 736600"/>
              <a:gd name="connsiteX47" fmla="*/ 1190229 w 1268413"/>
              <a:gd name="connsiteY47" fmla="*/ 27781 h 736600"/>
              <a:gd name="connsiteX48" fmla="*/ 1214438 w 1268413"/>
              <a:gd name="connsiteY48" fmla="*/ 56356 h 736600"/>
              <a:gd name="connsiteX49" fmla="*/ 1245394 w 1268413"/>
              <a:gd name="connsiteY49" fmla="*/ 99616 h 736600"/>
              <a:gd name="connsiteX50" fmla="*/ 1260476 w 1268413"/>
              <a:gd name="connsiteY50" fmla="*/ 132160 h 736600"/>
              <a:gd name="connsiteX51" fmla="*/ 1264444 w 1268413"/>
              <a:gd name="connsiteY51" fmla="*/ 151210 h 736600"/>
              <a:gd name="connsiteX52" fmla="*/ 1267619 w 1268413"/>
              <a:gd name="connsiteY52" fmla="*/ 172244 h 736600"/>
              <a:gd name="connsiteX53" fmla="*/ 1268413 w 1268413"/>
              <a:gd name="connsiteY53" fmla="*/ 214313 h 736600"/>
              <a:gd name="connsiteX54" fmla="*/ 1264841 w 1268413"/>
              <a:gd name="connsiteY54" fmla="*/ 278210 h 736600"/>
              <a:gd name="connsiteX55" fmla="*/ 1262460 w 1268413"/>
              <a:gd name="connsiteY55" fmla="*/ 319881 h 736600"/>
              <a:gd name="connsiteX56" fmla="*/ 1256904 w 1268413"/>
              <a:gd name="connsiteY56" fmla="*/ 436563 h 736600"/>
              <a:gd name="connsiteX57" fmla="*/ 1250554 w 1268413"/>
              <a:gd name="connsiteY57" fmla="*/ 554038 h 736600"/>
              <a:gd name="connsiteX58" fmla="*/ 1250951 w 1268413"/>
              <a:gd name="connsiteY58" fmla="*/ 559594 h 736600"/>
              <a:gd name="connsiteX59" fmla="*/ 1251744 w 1268413"/>
              <a:gd name="connsiteY59" fmla="*/ 565150 h 736600"/>
              <a:gd name="connsiteX60" fmla="*/ 1252141 w 1268413"/>
              <a:gd name="connsiteY60" fmla="*/ 586978 h 736600"/>
              <a:gd name="connsiteX61" fmla="*/ 1250157 w 1268413"/>
              <a:gd name="connsiteY61" fmla="*/ 617538 h 736600"/>
              <a:gd name="connsiteX62" fmla="*/ 1245791 w 1268413"/>
              <a:gd name="connsiteY62" fmla="*/ 637778 h 736600"/>
              <a:gd name="connsiteX63" fmla="*/ 1243013 w 1268413"/>
              <a:gd name="connsiteY63" fmla="*/ 647700 h 736600"/>
              <a:gd name="connsiteX64" fmla="*/ 1239838 w 1268413"/>
              <a:gd name="connsiteY64" fmla="*/ 675481 h 736600"/>
              <a:gd name="connsiteX65" fmla="*/ 1236266 w 1268413"/>
              <a:gd name="connsiteY65" fmla="*/ 702469 h 736600"/>
              <a:gd name="connsiteX66" fmla="*/ 1237060 w 1268413"/>
              <a:gd name="connsiteY66" fmla="*/ 707231 h 736600"/>
              <a:gd name="connsiteX67" fmla="*/ 1235473 w 1268413"/>
              <a:gd name="connsiteY67" fmla="*/ 717153 h 736600"/>
              <a:gd name="connsiteX68" fmla="*/ 1233488 w 1268413"/>
              <a:gd name="connsiteY68" fmla="*/ 721519 h 736600"/>
              <a:gd name="connsiteX69" fmla="*/ 1231504 w 1268413"/>
              <a:gd name="connsiteY69" fmla="*/ 727869 h 736600"/>
              <a:gd name="connsiteX70" fmla="*/ 1223963 w 1268413"/>
              <a:gd name="connsiteY70" fmla="*/ 734616 h 736600"/>
              <a:gd name="connsiteX71" fmla="*/ 1218010 w 1268413"/>
              <a:gd name="connsiteY71" fmla="*/ 735013 h 736600"/>
              <a:gd name="connsiteX72" fmla="*/ 1212454 w 1268413"/>
              <a:gd name="connsiteY72" fmla="*/ 736600 h 736600"/>
              <a:gd name="connsiteX73" fmla="*/ 1205310 w 1268413"/>
              <a:gd name="connsiteY73" fmla="*/ 735410 h 736600"/>
              <a:gd name="connsiteX74" fmla="*/ 1171179 w 1268413"/>
              <a:gd name="connsiteY74" fmla="*/ 729456 h 736600"/>
              <a:gd name="connsiteX75" fmla="*/ 1102519 w 1268413"/>
              <a:gd name="connsiteY75" fmla="*/ 719931 h 736600"/>
              <a:gd name="connsiteX76" fmla="*/ 998935 w 1268413"/>
              <a:gd name="connsiteY76" fmla="*/ 711200 h 736600"/>
              <a:gd name="connsiteX77" fmla="*/ 860029 w 1268413"/>
              <a:gd name="connsiteY77" fmla="*/ 708819 h 736600"/>
              <a:gd name="connsiteX78" fmla="*/ 721916 w 1268413"/>
              <a:gd name="connsiteY78" fmla="*/ 712391 h 736600"/>
              <a:gd name="connsiteX79" fmla="*/ 652463 w 1268413"/>
              <a:gd name="connsiteY79" fmla="*/ 714772 h 736600"/>
              <a:gd name="connsiteX80" fmla="*/ 514350 w 1268413"/>
              <a:gd name="connsiteY80" fmla="*/ 720725 h 736600"/>
              <a:gd name="connsiteX81" fmla="*/ 307578 w 1268413"/>
              <a:gd name="connsiteY81" fmla="*/ 727075 h 736600"/>
              <a:gd name="connsiteX82" fmla="*/ 169863 w 1268413"/>
              <a:gd name="connsiteY82" fmla="*/ 728266 h 736600"/>
              <a:gd name="connsiteX83" fmla="*/ 100806 w 1268413"/>
              <a:gd name="connsiteY83" fmla="*/ 726678 h 736600"/>
              <a:gd name="connsiteX84" fmla="*/ 97235 w 1268413"/>
              <a:gd name="connsiteY84" fmla="*/ 726678 h 736600"/>
              <a:gd name="connsiteX85" fmla="*/ 92075 w 1268413"/>
              <a:gd name="connsiteY85" fmla="*/ 723503 h 736600"/>
              <a:gd name="connsiteX86" fmla="*/ 90091 w 1268413"/>
              <a:gd name="connsiteY86" fmla="*/ 721519 h 736600"/>
              <a:gd name="connsiteX87" fmla="*/ 73025 w 1268413"/>
              <a:gd name="connsiteY87" fmla="*/ 709613 h 736600"/>
              <a:gd name="connsiteX88" fmla="*/ 56753 w 1268413"/>
              <a:gd name="connsiteY88" fmla="*/ 696913 h 736600"/>
              <a:gd name="connsiteX89" fmla="*/ 32147 w 1268413"/>
              <a:gd name="connsiteY89" fmla="*/ 683022 h 736600"/>
              <a:gd name="connsiteX90" fmla="*/ 7938 w 1268413"/>
              <a:gd name="connsiteY90" fmla="*/ 669131 h 736600"/>
              <a:gd name="connsiteX91" fmla="*/ 3572 w 1268413"/>
              <a:gd name="connsiteY91" fmla="*/ 665163 h 736600"/>
              <a:gd name="connsiteX92" fmla="*/ 1985 w 1268413"/>
              <a:gd name="connsiteY92" fmla="*/ 660400 h 736600"/>
              <a:gd name="connsiteX93" fmla="*/ 1985 w 1268413"/>
              <a:gd name="connsiteY93" fmla="*/ 659210 h 736600"/>
              <a:gd name="connsiteX94" fmla="*/ 1985 w 1268413"/>
              <a:gd name="connsiteY94" fmla="*/ 658416 h 736600"/>
              <a:gd name="connsiteX95" fmla="*/ 2778 w 1268413"/>
              <a:gd name="connsiteY95" fmla="*/ 655241 h 736600"/>
              <a:gd name="connsiteX96" fmla="*/ 4366 w 1268413"/>
              <a:gd name="connsiteY96" fmla="*/ 652860 h 736600"/>
              <a:gd name="connsiteX97" fmla="*/ 1985 w 1268413"/>
              <a:gd name="connsiteY97" fmla="*/ 651272 h 736600"/>
              <a:gd name="connsiteX98" fmla="*/ 0 w 1268413"/>
              <a:gd name="connsiteY98" fmla="*/ 647700 h 736600"/>
              <a:gd name="connsiteX99" fmla="*/ 0 w 1268413"/>
              <a:gd name="connsiteY99" fmla="*/ 644922 h 736600"/>
              <a:gd name="connsiteX100" fmla="*/ 9922 w 1268413"/>
              <a:gd name="connsiteY100" fmla="*/ 491728 h 736600"/>
              <a:gd name="connsiteX101" fmla="*/ 29369 w 1268413"/>
              <a:gd name="connsiteY101" fmla="*/ 262335 h 736600"/>
              <a:gd name="connsiteX102" fmla="*/ 40085 w 1268413"/>
              <a:gd name="connsiteY102" fmla="*/ 109141 h 736600"/>
              <a:gd name="connsiteX103" fmla="*/ 43656 w 1268413"/>
              <a:gd name="connsiteY103" fmla="*/ 32147 h 736600"/>
              <a:gd name="connsiteX104" fmla="*/ 44450 w 1268413"/>
              <a:gd name="connsiteY104" fmla="*/ 28178 h 736600"/>
              <a:gd name="connsiteX105" fmla="*/ 48022 w 1268413"/>
              <a:gd name="connsiteY105" fmla="*/ 21828 h 736600"/>
              <a:gd name="connsiteX106" fmla="*/ 50403 w 1268413"/>
              <a:gd name="connsiteY106" fmla="*/ 19844 h 736600"/>
              <a:gd name="connsiteX107" fmla="*/ 52388 w 1268413"/>
              <a:gd name="connsiteY107" fmla="*/ 17463 h 736600"/>
              <a:gd name="connsiteX108" fmla="*/ 56753 w 1268413"/>
              <a:gd name="connsiteY108" fmla="*/ 16272 h 736600"/>
              <a:gd name="connsiteX109" fmla="*/ 127000 w 1268413"/>
              <a:gd name="connsiteY109" fmla="*/ 10716 h 736600"/>
              <a:gd name="connsiteX110" fmla="*/ 267891 w 1268413"/>
              <a:gd name="connsiteY110" fmla="*/ 3969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68413" h="736600">
                <a:moveTo>
                  <a:pt x="74633" y="33338"/>
                </a:moveTo>
                <a:lnTo>
                  <a:pt x="72251" y="110282"/>
                </a:lnTo>
                <a:lnTo>
                  <a:pt x="64311" y="264964"/>
                </a:lnTo>
                <a:lnTo>
                  <a:pt x="51606" y="419646"/>
                </a:lnTo>
                <a:lnTo>
                  <a:pt x="31359" y="572741"/>
                </a:lnTo>
                <a:lnTo>
                  <a:pt x="17463" y="648495"/>
                </a:lnTo>
                <a:lnTo>
                  <a:pt x="20242" y="648892"/>
                </a:lnTo>
                <a:lnTo>
                  <a:pt x="22624" y="649288"/>
                </a:lnTo>
                <a:lnTo>
                  <a:pt x="37314" y="645719"/>
                </a:lnTo>
                <a:lnTo>
                  <a:pt x="67487" y="643339"/>
                </a:lnTo>
                <a:lnTo>
                  <a:pt x="113937" y="642546"/>
                </a:lnTo>
                <a:lnTo>
                  <a:pt x="142522" y="642546"/>
                </a:lnTo>
                <a:lnTo>
                  <a:pt x="219145" y="640563"/>
                </a:lnTo>
                <a:lnTo>
                  <a:pt x="295372" y="638976"/>
                </a:lnTo>
                <a:lnTo>
                  <a:pt x="439884" y="636993"/>
                </a:lnTo>
                <a:lnTo>
                  <a:pt x="584000" y="636596"/>
                </a:lnTo>
                <a:lnTo>
                  <a:pt x="732880" y="636596"/>
                </a:lnTo>
                <a:lnTo>
                  <a:pt x="881362" y="637390"/>
                </a:lnTo>
                <a:lnTo>
                  <a:pt x="951633" y="636993"/>
                </a:lnTo>
                <a:lnTo>
                  <a:pt x="1059224" y="635803"/>
                </a:lnTo>
                <a:lnTo>
                  <a:pt x="1129892" y="638579"/>
                </a:lnTo>
                <a:lnTo>
                  <a:pt x="1165226" y="642149"/>
                </a:lnTo>
                <a:lnTo>
                  <a:pt x="1162844" y="493020"/>
                </a:lnTo>
                <a:lnTo>
                  <a:pt x="1155301" y="270517"/>
                </a:lnTo>
                <a:lnTo>
                  <a:pt x="1147758" y="121784"/>
                </a:lnTo>
                <a:lnTo>
                  <a:pt x="1142596" y="47220"/>
                </a:lnTo>
                <a:lnTo>
                  <a:pt x="1082251" y="46823"/>
                </a:lnTo>
                <a:lnTo>
                  <a:pt x="1021905" y="42857"/>
                </a:lnTo>
                <a:lnTo>
                  <a:pt x="954016" y="40874"/>
                </a:lnTo>
                <a:lnTo>
                  <a:pt x="885729" y="38494"/>
                </a:lnTo>
                <a:lnTo>
                  <a:pt x="748760" y="36115"/>
                </a:lnTo>
                <a:lnTo>
                  <a:pt x="611791" y="34528"/>
                </a:lnTo>
                <a:lnTo>
                  <a:pt x="343410" y="34925"/>
                </a:lnTo>
                <a:close/>
                <a:moveTo>
                  <a:pt x="479425" y="0"/>
                </a:moveTo>
                <a:lnTo>
                  <a:pt x="620316" y="0"/>
                </a:lnTo>
                <a:lnTo>
                  <a:pt x="761207" y="1588"/>
                </a:lnTo>
                <a:lnTo>
                  <a:pt x="902494" y="4366"/>
                </a:lnTo>
                <a:lnTo>
                  <a:pt x="974726" y="6747"/>
                </a:lnTo>
                <a:lnTo>
                  <a:pt x="1047354" y="8731"/>
                </a:lnTo>
                <a:lnTo>
                  <a:pt x="1078310" y="9525"/>
                </a:lnTo>
                <a:lnTo>
                  <a:pt x="1125141" y="10716"/>
                </a:lnTo>
                <a:lnTo>
                  <a:pt x="1155304" y="13891"/>
                </a:lnTo>
                <a:lnTo>
                  <a:pt x="1170782" y="17066"/>
                </a:lnTo>
                <a:lnTo>
                  <a:pt x="1175544" y="18256"/>
                </a:lnTo>
                <a:lnTo>
                  <a:pt x="1177926" y="21035"/>
                </a:lnTo>
                <a:lnTo>
                  <a:pt x="1181498" y="21431"/>
                </a:lnTo>
                <a:lnTo>
                  <a:pt x="1187848" y="24606"/>
                </a:lnTo>
                <a:lnTo>
                  <a:pt x="1190229" y="27781"/>
                </a:lnTo>
                <a:lnTo>
                  <a:pt x="1214438" y="56356"/>
                </a:lnTo>
                <a:lnTo>
                  <a:pt x="1245394" y="99616"/>
                </a:lnTo>
                <a:lnTo>
                  <a:pt x="1260476" y="132160"/>
                </a:lnTo>
                <a:lnTo>
                  <a:pt x="1264444" y="151210"/>
                </a:lnTo>
                <a:lnTo>
                  <a:pt x="1267619" y="172244"/>
                </a:lnTo>
                <a:lnTo>
                  <a:pt x="1268413" y="214313"/>
                </a:lnTo>
                <a:lnTo>
                  <a:pt x="1264841" y="278210"/>
                </a:lnTo>
                <a:lnTo>
                  <a:pt x="1262460" y="319881"/>
                </a:lnTo>
                <a:lnTo>
                  <a:pt x="1256904" y="436563"/>
                </a:lnTo>
                <a:lnTo>
                  <a:pt x="1250554" y="554038"/>
                </a:lnTo>
                <a:lnTo>
                  <a:pt x="1250951" y="559594"/>
                </a:lnTo>
                <a:lnTo>
                  <a:pt x="1251744" y="565150"/>
                </a:lnTo>
                <a:lnTo>
                  <a:pt x="1252141" y="586978"/>
                </a:lnTo>
                <a:lnTo>
                  <a:pt x="1250157" y="617538"/>
                </a:lnTo>
                <a:lnTo>
                  <a:pt x="1245791" y="637778"/>
                </a:lnTo>
                <a:lnTo>
                  <a:pt x="1243013" y="647700"/>
                </a:lnTo>
                <a:lnTo>
                  <a:pt x="1239838" y="675481"/>
                </a:lnTo>
                <a:lnTo>
                  <a:pt x="1236266" y="702469"/>
                </a:lnTo>
                <a:lnTo>
                  <a:pt x="1237060" y="707231"/>
                </a:lnTo>
                <a:lnTo>
                  <a:pt x="1235473" y="717153"/>
                </a:lnTo>
                <a:lnTo>
                  <a:pt x="1233488" y="721519"/>
                </a:lnTo>
                <a:lnTo>
                  <a:pt x="1231504" y="727869"/>
                </a:lnTo>
                <a:lnTo>
                  <a:pt x="1223963" y="734616"/>
                </a:lnTo>
                <a:lnTo>
                  <a:pt x="1218010" y="735013"/>
                </a:lnTo>
                <a:lnTo>
                  <a:pt x="1212454" y="736600"/>
                </a:lnTo>
                <a:lnTo>
                  <a:pt x="1205310" y="735410"/>
                </a:lnTo>
                <a:lnTo>
                  <a:pt x="1171179" y="729456"/>
                </a:lnTo>
                <a:lnTo>
                  <a:pt x="1102519" y="719931"/>
                </a:lnTo>
                <a:lnTo>
                  <a:pt x="998935" y="711200"/>
                </a:lnTo>
                <a:lnTo>
                  <a:pt x="860029" y="708819"/>
                </a:lnTo>
                <a:lnTo>
                  <a:pt x="721916" y="712391"/>
                </a:lnTo>
                <a:lnTo>
                  <a:pt x="652463" y="714772"/>
                </a:lnTo>
                <a:lnTo>
                  <a:pt x="514350" y="720725"/>
                </a:lnTo>
                <a:lnTo>
                  <a:pt x="307578" y="727075"/>
                </a:lnTo>
                <a:lnTo>
                  <a:pt x="169863" y="728266"/>
                </a:lnTo>
                <a:lnTo>
                  <a:pt x="100806" y="726678"/>
                </a:lnTo>
                <a:lnTo>
                  <a:pt x="97235" y="726678"/>
                </a:lnTo>
                <a:lnTo>
                  <a:pt x="92075" y="723503"/>
                </a:lnTo>
                <a:lnTo>
                  <a:pt x="90091" y="721519"/>
                </a:lnTo>
                <a:lnTo>
                  <a:pt x="73025" y="709613"/>
                </a:lnTo>
                <a:lnTo>
                  <a:pt x="56753" y="696913"/>
                </a:lnTo>
                <a:lnTo>
                  <a:pt x="32147" y="683022"/>
                </a:lnTo>
                <a:lnTo>
                  <a:pt x="7938" y="669131"/>
                </a:lnTo>
                <a:lnTo>
                  <a:pt x="3572" y="665163"/>
                </a:lnTo>
                <a:lnTo>
                  <a:pt x="1985" y="660400"/>
                </a:lnTo>
                <a:lnTo>
                  <a:pt x="1985" y="659210"/>
                </a:lnTo>
                <a:lnTo>
                  <a:pt x="1985" y="658416"/>
                </a:lnTo>
                <a:lnTo>
                  <a:pt x="2778" y="655241"/>
                </a:lnTo>
                <a:lnTo>
                  <a:pt x="4366" y="652860"/>
                </a:lnTo>
                <a:lnTo>
                  <a:pt x="1985" y="651272"/>
                </a:lnTo>
                <a:lnTo>
                  <a:pt x="0" y="647700"/>
                </a:lnTo>
                <a:lnTo>
                  <a:pt x="0" y="644922"/>
                </a:lnTo>
                <a:lnTo>
                  <a:pt x="9922" y="491728"/>
                </a:lnTo>
                <a:lnTo>
                  <a:pt x="29369" y="262335"/>
                </a:lnTo>
                <a:lnTo>
                  <a:pt x="40085" y="109141"/>
                </a:lnTo>
                <a:lnTo>
                  <a:pt x="43656" y="32147"/>
                </a:lnTo>
                <a:lnTo>
                  <a:pt x="44450" y="28178"/>
                </a:lnTo>
                <a:lnTo>
                  <a:pt x="48022" y="21828"/>
                </a:lnTo>
                <a:lnTo>
                  <a:pt x="50403" y="19844"/>
                </a:lnTo>
                <a:lnTo>
                  <a:pt x="52388" y="17463"/>
                </a:lnTo>
                <a:lnTo>
                  <a:pt x="56753" y="16272"/>
                </a:lnTo>
                <a:lnTo>
                  <a:pt x="127000" y="10716"/>
                </a:lnTo>
                <a:lnTo>
                  <a:pt x="267891" y="3969"/>
                </a:lnTo>
                <a:close/>
              </a:path>
            </a:pathLst>
          </a:custGeom>
          <a:solidFill>
            <a:schemeClr val="accent4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C422E-884E-4921-82BA-20FC20245BBA}"/>
              </a:ext>
            </a:extLst>
          </p:cNvPr>
          <p:cNvSpPr/>
          <p:nvPr/>
        </p:nvSpPr>
        <p:spPr>
          <a:xfrm>
            <a:off x="2618920" y="2492752"/>
            <a:ext cx="3907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  <p:bldP spid="57" grpId="0"/>
      <p:bldP spid="58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94505" y="2782576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4025" y="255594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0.7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E45B761-EE84-40A8-A6AC-7C5FF5DCC4F0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13DE71B-EA97-4D05-A272-E287A2E8BEF5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3F2B8CCA-7A6E-4F1D-9472-8FE27751AF73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17C50AC7-A03C-4267-9987-A20594B60A05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FF091E2B-1535-4ECE-B4A9-D8287035F35F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19D36B24-3856-4F0E-9E35-E1ABF9FDBC7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ED2E902A-9584-4580-A7EF-1B53F623036C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53C7E241-4F8F-4495-B0B5-F533B7A19B1B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995304EA-699C-4C6D-9163-9F13F2807A84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72663A39-4820-494D-826E-FC10EFC9A078}"/>
                </a:ext>
              </a:extLst>
            </p:cNvPr>
            <p:cNvCxnSpPr>
              <a:cxnSpLocks/>
              <a:stCxn id="51" idx="1"/>
              <a:endCxn id="50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DF334110-3433-4AC7-BC19-2E59B8A56333}"/>
                </a:ext>
              </a:extLst>
            </p:cNvPr>
            <p:cNvCxnSpPr>
              <a:cxnSpLocks/>
              <a:stCxn id="50" idx="1"/>
              <a:endCxn id="53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F431096-F437-45F9-8EE8-EC5B4908FBA6}"/>
                </a:ext>
              </a:extLst>
            </p:cNvPr>
            <p:cNvCxnSpPr>
              <a:cxnSpLocks/>
              <a:stCxn id="52" idx="0"/>
              <a:endCxn id="53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293B1A3F-6DDC-44DB-BA35-DF0304AAD9AF}"/>
                </a:ext>
              </a:extLst>
            </p:cNvPr>
            <p:cNvCxnSpPr>
              <a:cxnSpLocks/>
              <a:stCxn id="50" idx="7"/>
              <a:endCxn id="8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8821188-9244-4C7B-83FA-791EA51D9627}"/>
                </a:ext>
              </a:extLst>
            </p:cNvPr>
            <p:cNvCxnSpPr>
              <a:cxnSpLocks/>
              <a:stCxn id="81" idx="1"/>
              <a:endCxn id="8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B962376A-0899-4B1E-AB1E-650F2BC73DBC}"/>
                </a:ext>
              </a:extLst>
            </p:cNvPr>
            <p:cNvCxnSpPr>
              <a:cxnSpLocks/>
              <a:stCxn id="53" idx="7"/>
              <a:endCxn id="8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36713D11-A8A9-4063-A32D-F1EBE9831A52}"/>
                </a:ext>
              </a:extLst>
            </p:cNvPr>
            <p:cNvCxnSpPr>
              <a:cxnSpLocks/>
              <a:stCxn id="83" idx="0"/>
              <a:endCxn id="8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13F99EC6-D530-4B94-8FC5-C7D3BD99DABF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131A892-EB20-4A60-8973-7FC3A0C5792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9B1D096-9212-4F60-BD58-C63D7A54EEE9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11CA8A4A-8F7F-48C2-9B9F-A1187E2ABBC8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42F66D1B-1071-470A-8118-402518BE113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7890CA0D-7040-43BF-8630-F9D31E0748F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13B55D11-6473-4934-A95F-41883769C668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F00E1B3-E6F8-4589-946A-11557F01EF70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French</a:t>
              </a:r>
              <a:endParaRPr lang="fr-FR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272F4049-6865-4881-8CD1-576F27F2C5B4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9EAD32-280A-4B05-9447-675D489CACD3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F6FF574C-EBE6-4300-B522-70DAA80220DC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17ED6DA7-E256-4581-99E6-D8934EBB69EA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Mexican</a:t>
              </a:r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AA49B61-3970-4A44-935F-A1BB89085120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40EAD9F0-52FB-453D-B676-0BE53335CCAB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00752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 (level of demand)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AEEC10E-1FDB-4C28-BFD1-E4D158FCE6BA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E7EB7088-1D9D-4CAF-A880-D827E3FC74F1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C613DD28-CA01-4A44-86B8-2BB5111423FE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752EF55D-824A-44C4-B48C-B8278B63B0B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B1146F7B-CD00-4349-B33C-69B90FF3211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B4C8FEA4-4052-4D76-965B-A6D8D535D877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49EB7C95-7DD2-43C2-9CD4-C3E14412629F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084C6FCE-27E9-4D38-9AD4-A5A136500D12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18">
              <a:extLst>
                <a:ext uri="{FF2B5EF4-FFF2-40B4-BE49-F238E27FC236}">
                  <a16:creationId xmlns:a16="http://schemas.microsoft.com/office/drawing/2014/main" id="{1E520BB9-292C-4985-92B0-510217ABF605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8B1FAA4-3E35-47BF-A7BD-1CC7F1CE5079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4ABA8D7A-8A79-4EEA-8518-C4FFE2D7CF23}"/>
                </a:ext>
              </a:extLst>
            </p:cNvPr>
            <p:cNvCxnSpPr>
              <a:cxnSpLocks/>
              <a:stCxn id="52" idx="1"/>
              <a:endCxn id="82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000246ED-471A-480C-9E60-BD7FC8315BB9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D5B4628-8201-4C7A-994F-4F2D68A60B0A}"/>
                </a:ext>
              </a:extLst>
            </p:cNvPr>
            <p:cNvCxnSpPr>
              <a:cxnSpLocks/>
              <a:stCxn id="52" idx="7"/>
              <a:endCxn id="83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6D7AD562-EAA4-422C-8386-42156270EC52}"/>
                </a:ext>
              </a:extLst>
            </p:cNvPr>
            <p:cNvCxnSpPr>
              <a:cxnSpLocks/>
              <a:stCxn id="83" idx="1"/>
              <a:endCxn id="85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0C922456-1E54-427D-8A7C-9CB9A40026F6}"/>
                </a:ext>
              </a:extLst>
            </p:cNvPr>
            <p:cNvCxnSpPr>
              <a:cxnSpLocks/>
              <a:stCxn id="82" idx="7"/>
              <a:endCxn id="85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095070FA-C277-4877-9FCB-8C0E04BDAEF5}"/>
                </a:ext>
              </a:extLst>
            </p:cNvPr>
            <p:cNvCxnSpPr>
              <a:cxnSpLocks/>
              <a:stCxn id="85" idx="0"/>
              <a:endCxn id="84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F4FF1469-D0DD-4D1E-A902-1FC4544FBC1F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122119CB-F707-41A2-A2CE-2811E5E226F7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BFD1E59-467C-4D03-A10B-0FCCFBDAB610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32F02F3B-4BB3-40EB-9163-28BD00F5105F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0F6A4A3-E2E0-4CEE-ACBE-FB8BE2CAA98F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864429D-BC81-4017-9FE4-FB52D0E9673A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DCDB511A-B2AF-4D26-AAA0-5FA32C4D9042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26A040D-66A0-41D7-BBBE-2738397278AA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3290209C-3895-407A-8F43-99420AD13EBE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C191D983-60E9-4D58-8A33-0F1E4D716BF2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18938C8E-038B-4455-8338-FA0EB4B41774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6328E5D-B26D-43D2-B356-8868D0730F0F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96A321C4-843A-493A-B26C-A07EAA50B9DA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48719E38-3D92-4744-B10A-8B42A58D57D9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2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90345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Satisfiability (level of demand)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87CDA3E-76F0-4DD7-95F4-8B7CA2E840A0}"/>
              </a:ext>
            </a:extLst>
          </p:cNvPr>
          <p:cNvSpPr txBox="1"/>
          <p:nvPr/>
        </p:nvSpPr>
        <p:spPr>
          <a:xfrm>
            <a:off x="4589620" y="4642357"/>
            <a:ext cx="219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Values the agent </a:t>
            </a:r>
            <a:r>
              <a:rPr lang="en-US" sz="2000" b="1" dirty="0">
                <a:solidFill>
                  <a:srgbClr val="FF0000"/>
                </a:solidFill>
              </a:rPr>
              <a:t>doesn’t like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D9B38EF-FE5F-4A29-B633-E259FBB834E2}"/>
              </a:ext>
            </a:extLst>
          </p:cNvPr>
          <p:cNvSpPr txBox="1"/>
          <p:nvPr/>
        </p:nvSpPr>
        <p:spPr>
          <a:xfrm>
            <a:off x="4557417" y="2173289"/>
            <a:ext cx="177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Values the agent </a:t>
            </a:r>
            <a:r>
              <a:rPr lang="en-US" sz="2000" b="1" dirty="0">
                <a:solidFill>
                  <a:schemeClr val="accent6"/>
                </a:solidFill>
              </a:rPr>
              <a:t>like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7B702A-16C1-4BA1-9D33-A4A75A8AFDB5}"/>
              </a:ext>
            </a:extLst>
          </p:cNvPr>
          <p:cNvSpPr txBox="1"/>
          <p:nvPr/>
        </p:nvSpPr>
        <p:spPr>
          <a:xfrm>
            <a:off x="8009686" y="3553759"/>
            <a:ext cx="398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Mexican</a:t>
            </a:r>
            <a:r>
              <a:rPr lang="fr-FR" sz="2400" dirty="0"/>
              <a:t> cuisine</a:t>
            </a:r>
            <a:endParaRPr lang="fr-FR" sz="20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EC341AD-B1F2-4116-BCA4-50459BE214AA}"/>
              </a:ext>
            </a:extLst>
          </p:cNvPr>
          <p:cNvSpPr txBox="1"/>
          <p:nvPr/>
        </p:nvSpPr>
        <p:spPr>
          <a:xfrm>
            <a:off x="7944675" y="312220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6418270-98B0-4D05-AB9D-9C21A9539A0B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117" name="Oval 18">
              <a:extLst>
                <a:ext uri="{FF2B5EF4-FFF2-40B4-BE49-F238E27FC236}">
                  <a16:creationId xmlns:a16="http://schemas.microsoft.com/office/drawing/2014/main" id="{0F6D1539-14DC-47AC-ADF2-56A1AD386E5C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8">
              <a:extLst>
                <a:ext uri="{FF2B5EF4-FFF2-40B4-BE49-F238E27FC236}">
                  <a16:creationId xmlns:a16="http://schemas.microsoft.com/office/drawing/2014/main" id="{C251ACA9-4FFC-4062-A0FE-75F29A6DB97E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C96C849D-5F11-4A8C-884E-3993567ADA30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8">
              <a:extLst>
                <a:ext uri="{FF2B5EF4-FFF2-40B4-BE49-F238E27FC236}">
                  <a16:creationId xmlns:a16="http://schemas.microsoft.com/office/drawing/2014/main" id="{1DE4BEC1-7BC3-4E86-B3B7-80015D4F6FDA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8">
              <a:extLst>
                <a:ext uri="{FF2B5EF4-FFF2-40B4-BE49-F238E27FC236}">
                  <a16:creationId xmlns:a16="http://schemas.microsoft.com/office/drawing/2014/main" id="{F5B0B454-82EE-40CE-A043-8BAFEC812F7E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8">
              <a:extLst>
                <a:ext uri="{FF2B5EF4-FFF2-40B4-BE49-F238E27FC236}">
                  <a16:creationId xmlns:a16="http://schemas.microsoft.com/office/drawing/2014/main" id="{C1D03D56-A5D8-4ABE-88C8-98E5519D141D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8">
              <a:extLst>
                <a:ext uri="{FF2B5EF4-FFF2-40B4-BE49-F238E27FC236}">
                  <a16:creationId xmlns:a16="http://schemas.microsoft.com/office/drawing/2014/main" id="{9F3D83CF-6C19-42C1-AF0C-AB31CF498032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53C2E25B-324E-42BB-A123-4F15F7A407C0}"/>
                </a:ext>
              </a:extLst>
            </p:cNvPr>
            <p:cNvCxnSpPr>
              <a:cxnSpLocks/>
              <a:stCxn id="118" idx="1"/>
              <a:endCxn id="11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E7401B1C-6012-4B97-BD91-BE61DBFED942}"/>
                </a:ext>
              </a:extLst>
            </p:cNvPr>
            <p:cNvCxnSpPr>
              <a:cxnSpLocks/>
              <a:stCxn id="117" idx="1"/>
              <a:endCxn id="120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02C2308C-D089-4876-99F5-2698EA40F4E4}"/>
                </a:ext>
              </a:extLst>
            </p:cNvPr>
            <p:cNvCxnSpPr>
              <a:cxnSpLocks/>
              <a:stCxn id="119" idx="0"/>
              <a:endCxn id="120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1E9D22FF-E2F4-4B6A-B7B3-A31B70651CB7}"/>
                </a:ext>
              </a:extLst>
            </p:cNvPr>
            <p:cNvCxnSpPr>
              <a:cxnSpLocks/>
              <a:stCxn id="117" idx="7"/>
              <a:endCxn id="12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>
              <a:extLst>
                <a:ext uri="{FF2B5EF4-FFF2-40B4-BE49-F238E27FC236}">
                  <a16:creationId xmlns:a16="http://schemas.microsoft.com/office/drawing/2014/main" id="{EA98C874-C7A2-48C0-B466-8A80114344C5}"/>
                </a:ext>
              </a:extLst>
            </p:cNvPr>
            <p:cNvCxnSpPr>
              <a:cxnSpLocks/>
              <a:stCxn id="121" idx="1"/>
              <a:endCxn id="12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>
              <a:extLst>
                <a:ext uri="{FF2B5EF4-FFF2-40B4-BE49-F238E27FC236}">
                  <a16:creationId xmlns:a16="http://schemas.microsoft.com/office/drawing/2014/main" id="{6BA72BE1-1708-46E5-B3CA-BAC7D08C7696}"/>
                </a:ext>
              </a:extLst>
            </p:cNvPr>
            <p:cNvCxnSpPr>
              <a:cxnSpLocks/>
              <a:stCxn id="120" idx="7"/>
              <a:endCxn id="12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880D7868-7152-40C7-8EF5-E100C28A48E0}"/>
                </a:ext>
              </a:extLst>
            </p:cNvPr>
            <p:cNvCxnSpPr>
              <a:cxnSpLocks/>
              <a:stCxn id="123" idx="0"/>
              <a:endCxn id="12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9C761227-F3A2-4789-ABC6-AE3B414C7B0B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1AA9110B-3FCE-4ACB-A88C-C56BB7ACF917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7807AD7-CA04-4497-BA8F-D6356B0F8805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77634E5C-AC40-4371-8365-0B33F803948A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AE10BC27-AC55-478D-840B-F2750D87E6E4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568F10E4-DC66-4D62-9998-E444E5C670CE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DF76059-94E0-4C27-9B5D-4BDF3A2569C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62525E0C-D758-406A-96BB-3EFC32AB0A35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06AC33BE-7010-4126-BFE0-ECA61A1CEAED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1565AFFE-F949-42F5-8A47-5077D60FF380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248C9C73-742C-4006-8464-7477AA701282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CFF614D-7BFB-4E23-9B60-D859382008B0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A51D97B-48AB-4219-9CC8-E19206CED222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7331CABF-D0E0-44DE-B5D3-104EB7C192B8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45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27075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acceptability (concession)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7752007" y="4087583"/>
            <a:ext cx="3601793" cy="238220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7" y="5546203"/>
              <a:ext cx="106403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40"/>
              <a:ext cx="1047913" cy="48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10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DEDB7D-13A8-4479-944A-8ECAA675240B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 : haut 103">
            <a:extLst>
              <a:ext uri="{FF2B5EF4-FFF2-40B4-BE49-F238E27FC236}">
                <a16:creationId xmlns:a16="http://schemas.microsoft.com/office/drawing/2014/main" id="{1B60E6DD-269A-4260-8C7E-CB5BE54F468D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31566F-A563-405E-84CB-9BDAFA4DE1D7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DFABF0-E92A-4752-A8D2-5B52F033E5A5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49EC59B-42E7-43F3-8BC5-8666D9E37C61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6B126-C78E-4D93-BD97-90A8388241C1}"/>
              </a:ext>
            </a:extLst>
          </p:cNvPr>
          <p:cNvSpPr/>
          <p:nvPr/>
        </p:nvSpPr>
        <p:spPr>
          <a:xfrm>
            <a:off x="1018634" y="1664989"/>
            <a:ext cx="3720225" cy="232780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3FC4A1-CB7E-4A2E-9E82-EAB5A7E1986D}"/>
              </a:ext>
            </a:extLst>
          </p:cNvPr>
          <p:cNvSpPr/>
          <p:nvPr/>
        </p:nvSpPr>
        <p:spPr>
          <a:xfrm>
            <a:off x="1010243" y="1678155"/>
            <a:ext cx="3728616" cy="297495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60DFCCA-41EE-44D1-A866-160A7CC7D298}"/>
              </a:ext>
            </a:extLst>
          </p:cNvPr>
          <p:cNvSpPr txBox="1"/>
          <p:nvPr/>
        </p:nvSpPr>
        <p:spPr>
          <a:xfrm>
            <a:off x="5045694" y="1664988"/>
            <a:ext cx="1408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Acceptable </a:t>
            </a:r>
          </a:p>
          <a:p>
            <a:r>
              <a:rPr lang="fr-FR" sz="2000" b="1" i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216C6D7-FBAD-4305-B944-75735FE73FB3}"/>
              </a:ext>
            </a:extLst>
          </p:cNvPr>
          <p:cNvSpPr txBox="1"/>
          <p:nvPr/>
        </p:nvSpPr>
        <p:spPr>
          <a:xfrm>
            <a:off x="5141566" y="4376316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Concessions</a:t>
            </a:r>
          </a:p>
        </p:txBody>
      </p: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0F09F50A-FBED-4895-BFE2-38E3FBB30A86}"/>
              </a:ext>
            </a:extLst>
          </p:cNvPr>
          <p:cNvGrpSpPr/>
          <p:nvPr/>
        </p:nvGrpSpPr>
        <p:grpSpPr>
          <a:xfrm>
            <a:off x="1041400" y="1752235"/>
            <a:ext cx="3427178" cy="4010287"/>
            <a:chOff x="843246" y="2203238"/>
            <a:chExt cx="3768221" cy="4339594"/>
          </a:xfrm>
        </p:grpSpPr>
        <p:sp>
          <p:nvSpPr>
            <p:cNvPr id="109" name="Oval 18">
              <a:extLst>
                <a:ext uri="{FF2B5EF4-FFF2-40B4-BE49-F238E27FC236}">
                  <a16:creationId xmlns:a16="http://schemas.microsoft.com/office/drawing/2014/main" id="{2846A4A4-ECEE-4B2B-B2B8-4B890CE13171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8">
              <a:extLst>
                <a:ext uri="{FF2B5EF4-FFF2-40B4-BE49-F238E27FC236}">
                  <a16:creationId xmlns:a16="http://schemas.microsoft.com/office/drawing/2014/main" id="{CBE4EBB3-AFE7-483A-BA62-0DD926D987BF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8">
              <a:extLst>
                <a:ext uri="{FF2B5EF4-FFF2-40B4-BE49-F238E27FC236}">
                  <a16:creationId xmlns:a16="http://schemas.microsoft.com/office/drawing/2014/main" id="{8F581129-9461-4F86-94CC-097091CDD69F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8">
              <a:extLst>
                <a:ext uri="{FF2B5EF4-FFF2-40B4-BE49-F238E27FC236}">
                  <a16:creationId xmlns:a16="http://schemas.microsoft.com/office/drawing/2014/main" id="{9E2D7C8B-7F3D-40E9-AF39-773556FF7944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8">
              <a:extLst>
                <a:ext uri="{FF2B5EF4-FFF2-40B4-BE49-F238E27FC236}">
                  <a16:creationId xmlns:a16="http://schemas.microsoft.com/office/drawing/2014/main" id="{B6023163-AC15-477E-A3B9-1A501E18F062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8">
              <a:extLst>
                <a:ext uri="{FF2B5EF4-FFF2-40B4-BE49-F238E27FC236}">
                  <a16:creationId xmlns:a16="http://schemas.microsoft.com/office/drawing/2014/main" id="{0506F963-2A61-46DD-A161-4440E2C0C633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id="{881252F1-0631-4406-84D6-8A396D9DBC8B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BF01EB56-E869-4EF4-8CBA-4CFB14B94B53}"/>
                </a:ext>
              </a:extLst>
            </p:cNvPr>
            <p:cNvCxnSpPr>
              <a:cxnSpLocks/>
              <a:stCxn id="110" idx="1"/>
              <a:endCxn id="109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D5D7F631-5E3C-43B0-A278-08EDA682989E}"/>
                </a:ext>
              </a:extLst>
            </p:cNvPr>
            <p:cNvCxnSpPr>
              <a:cxnSpLocks/>
              <a:stCxn id="109" idx="1"/>
              <a:endCxn id="116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>
              <a:extLst>
                <a:ext uri="{FF2B5EF4-FFF2-40B4-BE49-F238E27FC236}">
                  <a16:creationId xmlns:a16="http://schemas.microsoft.com/office/drawing/2014/main" id="{6AFB887D-CA90-49B3-BB91-A0F835DE6B33}"/>
                </a:ext>
              </a:extLst>
            </p:cNvPr>
            <p:cNvCxnSpPr>
              <a:cxnSpLocks/>
              <a:stCxn id="115" idx="0"/>
              <a:endCxn id="116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130163B9-7A30-43FD-9501-2240A3465C3E}"/>
                </a:ext>
              </a:extLst>
            </p:cNvPr>
            <p:cNvCxnSpPr>
              <a:cxnSpLocks/>
              <a:stCxn id="109" idx="7"/>
              <a:endCxn id="117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7F1FE167-6E81-45B1-8944-0FF75A3C72B9}"/>
                </a:ext>
              </a:extLst>
            </p:cNvPr>
            <p:cNvCxnSpPr>
              <a:cxnSpLocks/>
              <a:stCxn id="117" idx="1"/>
              <a:endCxn id="119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045677C6-CE66-4413-BFF0-7F3C30996E7A}"/>
                </a:ext>
              </a:extLst>
            </p:cNvPr>
            <p:cNvCxnSpPr>
              <a:cxnSpLocks/>
              <a:stCxn id="116" idx="7"/>
              <a:endCxn id="119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627D6233-FD7B-412D-85DC-02C0B2062CCD}"/>
                </a:ext>
              </a:extLst>
            </p:cNvPr>
            <p:cNvCxnSpPr>
              <a:cxnSpLocks/>
              <a:stCxn id="119" idx="0"/>
              <a:endCxn id="118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563FA2D2-0E23-4254-9CBB-D3929E1720A7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DF989A42-FBA7-4EEE-8345-2E4118314A42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969B1B73-1C96-49F6-AEF5-2512C8E9DC37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F748C0D8-F4C6-43AD-A6DE-6369FA38E123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DAB1C966-00D7-48F5-8FCE-6A20AB827309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4F7FA3C6-BA90-4405-A6A9-F2D6FE5B072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6775F16C-265C-45FC-99F1-2A289F14654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E5C64C3F-2CE7-4F8C-9596-4540F51AA106}"/>
                </a:ext>
              </a:extLst>
            </p:cNvPr>
            <p:cNvSpPr txBox="1"/>
            <p:nvPr/>
          </p:nvSpPr>
          <p:spPr>
            <a:xfrm>
              <a:off x="2238777" y="2269646"/>
              <a:ext cx="82811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D07570A6-75AB-4AA5-8293-B4D20DF31EEE}"/>
                </a:ext>
              </a:extLst>
            </p:cNvPr>
            <p:cNvSpPr txBox="1"/>
            <p:nvPr/>
          </p:nvSpPr>
          <p:spPr>
            <a:xfrm>
              <a:off x="2249123" y="3302698"/>
              <a:ext cx="78675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2A2C511-F76C-4B6A-82C1-226C76838ECB}"/>
                </a:ext>
              </a:extLst>
            </p:cNvPr>
            <p:cNvSpPr txBox="1"/>
            <p:nvPr/>
          </p:nvSpPr>
          <p:spPr>
            <a:xfrm>
              <a:off x="3652409" y="4064487"/>
              <a:ext cx="78579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Indian</a:t>
              </a:r>
              <a:endParaRPr lang="en-US" b="1" dirty="0"/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DA428A72-FDCA-4FED-BF35-9BCE197A37F9}"/>
                </a:ext>
              </a:extLst>
            </p:cNvPr>
            <p:cNvSpPr txBox="1"/>
            <p:nvPr/>
          </p:nvSpPr>
          <p:spPr>
            <a:xfrm>
              <a:off x="2267104" y="4801313"/>
              <a:ext cx="8628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Korean</a:t>
              </a:r>
              <a:endParaRPr lang="fr-FR" dirty="0"/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F6C57C5C-F71A-485E-AE0E-E9438E3E1C53}"/>
                </a:ext>
              </a:extLst>
            </p:cNvPr>
            <p:cNvSpPr txBox="1"/>
            <p:nvPr/>
          </p:nvSpPr>
          <p:spPr>
            <a:xfrm>
              <a:off x="889892" y="4058919"/>
              <a:ext cx="99245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73785797-299F-4962-A22B-FBE896D4C8B6}"/>
                </a:ext>
              </a:extLst>
            </p:cNvPr>
            <p:cNvSpPr txBox="1"/>
            <p:nvPr/>
          </p:nvSpPr>
          <p:spPr>
            <a:xfrm>
              <a:off x="3494126" y="5546887"/>
              <a:ext cx="10583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Japanese</a:t>
              </a:r>
              <a:endParaRPr lang="fr-FR" dirty="0"/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8CDB9119-CD94-464C-9ED6-92BC1A420F77}"/>
                </a:ext>
              </a:extLst>
            </p:cNvPr>
            <p:cNvSpPr txBox="1"/>
            <p:nvPr/>
          </p:nvSpPr>
          <p:spPr>
            <a:xfrm>
              <a:off x="908153" y="5542367"/>
              <a:ext cx="93166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3">
            <a:extLst>
              <a:ext uri="{FF2B5EF4-FFF2-40B4-BE49-F238E27FC236}">
                <a16:creationId xmlns:a16="http://schemas.microsoft.com/office/drawing/2014/main" id="{A57CC265-E9FE-46CC-8482-34BA5FCF5C69}"/>
              </a:ext>
            </a:extLst>
          </p:cNvPr>
          <p:cNvCxnSpPr>
            <a:cxnSpLocks/>
            <a:stCxn id="104" idx="6"/>
            <a:endCxn id="66" idx="2"/>
          </p:cNvCxnSpPr>
          <p:nvPr/>
        </p:nvCxnSpPr>
        <p:spPr>
          <a:xfrm>
            <a:off x="4162816" y="5059634"/>
            <a:ext cx="1343572" cy="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15371476-9F48-4116-948F-241F196143A2}"/>
              </a:ext>
            </a:extLst>
          </p:cNvPr>
          <p:cNvCxnSpPr>
            <a:cxnSpLocks/>
            <a:stCxn id="46" idx="2"/>
          </p:cNvCxnSpPr>
          <p:nvPr/>
        </p:nvCxnSpPr>
        <p:spPr>
          <a:xfrm flipV="1">
            <a:off x="6095999" y="2257019"/>
            <a:ext cx="988746" cy="13002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1E4E89-11F8-4807-937F-7CCE70DF2736}"/>
              </a:ext>
            </a:extLst>
          </p:cNvPr>
          <p:cNvCxnSpPr>
            <a:cxnSpLocks/>
            <a:stCxn id="77" idx="3"/>
            <a:endCxn id="45" idx="2"/>
          </p:cNvCxnSpPr>
          <p:nvPr/>
        </p:nvCxnSpPr>
        <p:spPr>
          <a:xfrm flipH="1">
            <a:off x="6070242" y="3556650"/>
            <a:ext cx="2152560" cy="17517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B180EA6-FC56-4CBD-9F8C-E480C472F0CA}"/>
              </a:ext>
            </a:extLst>
          </p:cNvPr>
          <p:cNvCxnSpPr>
            <a:cxnSpLocks/>
            <a:stCxn id="68" idx="4"/>
            <a:endCxn id="66" idx="4"/>
          </p:cNvCxnSpPr>
          <p:nvPr/>
        </p:nvCxnSpPr>
        <p:spPr>
          <a:xfrm>
            <a:off x="6089886" y="3955945"/>
            <a:ext cx="6114" cy="169430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2">
            <a:extLst>
              <a:ext uri="{FF2B5EF4-FFF2-40B4-BE49-F238E27FC236}">
                <a16:creationId xmlns:a16="http://schemas.microsoft.com/office/drawing/2014/main" id="{D5C9D7CC-6CAA-4496-ACCE-B228A55791B4}"/>
              </a:ext>
            </a:extLst>
          </p:cNvPr>
          <p:cNvCxnSpPr>
            <a:cxnSpLocks/>
            <a:stCxn id="83" idx="1"/>
            <a:endCxn id="77" idx="6"/>
          </p:cNvCxnSpPr>
          <p:nvPr/>
        </p:nvCxnSpPr>
        <p:spPr>
          <a:xfrm flipH="1" flipV="1">
            <a:off x="9031837" y="3254673"/>
            <a:ext cx="1010586" cy="16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1">
            <a:extLst>
              <a:ext uri="{FF2B5EF4-FFF2-40B4-BE49-F238E27FC236}">
                <a16:creationId xmlns:a16="http://schemas.microsoft.com/office/drawing/2014/main" id="{6EABB8B1-4F75-411C-8791-C3AE65C09041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893888" y="2260772"/>
            <a:ext cx="1202111" cy="12964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1332E66-EB2C-48ED-9939-37F48149645F}"/>
              </a:ext>
            </a:extLst>
          </p:cNvPr>
          <p:cNvGrpSpPr/>
          <p:nvPr/>
        </p:nvGrpSpPr>
        <p:grpSpPr>
          <a:xfrm>
            <a:off x="3569075" y="819657"/>
            <a:ext cx="1761194" cy="1551751"/>
            <a:chOff x="1024339" y="1841621"/>
            <a:chExt cx="1979786" cy="1687885"/>
          </a:xfrm>
          <a:solidFill>
            <a:schemeClr val="bg1"/>
          </a:solidFill>
        </p:grpSpPr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9C107F97-E6CE-4D97-B550-307698AEE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915862-7F6B-4CE5-84F6-FFF6E68DBC5E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E575688-DCC7-44D0-85EE-A36586D88055}"/>
              </a:ext>
            </a:extLst>
          </p:cNvPr>
          <p:cNvGrpSpPr/>
          <p:nvPr/>
        </p:nvGrpSpPr>
        <p:grpSpPr>
          <a:xfrm>
            <a:off x="7056609" y="1071777"/>
            <a:ext cx="1332181" cy="1299629"/>
            <a:chOff x="1562306" y="4808762"/>
            <a:chExt cx="1497526" cy="1413644"/>
          </a:xfrm>
          <a:solidFill>
            <a:schemeClr val="bg1"/>
          </a:solidFill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4E6AF9E0-E167-4A75-96AA-05F840485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065" y="4808762"/>
              <a:ext cx="1267347" cy="1076139"/>
            </a:xfrm>
            <a:prstGeom prst="rect">
              <a:avLst/>
            </a:prstGeom>
            <a:grpFill/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842B11-FBEC-42D6-8F78-87361385D0A3}"/>
                </a:ext>
              </a:extLst>
            </p:cNvPr>
            <p:cNvSpPr/>
            <p:nvPr/>
          </p:nvSpPr>
          <p:spPr>
            <a:xfrm>
              <a:off x="1562306" y="5883852"/>
              <a:ext cx="1497526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AACF88C4-BAF7-44C5-BBEF-C632F4D09638}"/>
              </a:ext>
            </a:extLst>
          </p:cNvPr>
          <p:cNvGrpSpPr/>
          <p:nvPr/>
        </p:nvGrpSpPr>
        <p:grpSpPr>
          <a:xfrm>
            <a:off x="5392120" y="2758475"/>
            <a:ext cx="1407758" cy="1197470"/>
            <a:chOff x="4235813" y="3232312"/>
            <a:chExt cx="1407758" cy="119747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6851A1F-FECE-49C1-8060-69B074499809}"/>
                </a:ext>
              </a:extLst>
            </p:cNvPr>
            <p:cNvSpPr/>
            <p:nvPr/>
          </p:nvSpPr>
          <p:spPr>
            <a:xfrm>
              <a:off x="4276167" y="3232312"/>
              <a:ext cx="1314824" cy="119747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29A72D0-5B4C-436F-8027-3CE7FB045BB3}"/>
                </a:ext>
              </a:extLst>
            </p:cNvPr>
            <p:cNvSpPr txBox="1"/>
            <p:nvPr/>
          </p:nvSpPr>
          <p:spPr>
            <a:xfrm>
              <a:off x="4235813" y="3630992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accent2"/>
                  </a:solidFill>
                </a:rPr>
                <a:t>Companion</a:t>
              </a:r>
              <a:endParaRPr lang="fr-FR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852D68C8-D872-4DAE-8580-97A54196C9FC}"/>
              </a:ext>
            </a:extLst>
          </p:cNvPr>
          <p:cNvGrpSpPr/>
          <p:nvPr/>
        </p:nvGrpSpPr>
        <p:grpSpPr>
          <a:xfrm>
            <a:off x="10031088" y="2787088"/>
            <a:ext cx="1673103" cy="1428166"/>
            <a:chOff x="5367257" y="2428840"/>
            <a:chExt cx="1730987" cy="1705797"/>
          </a:xfrm>
        </p:grpSpPr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32F1EF5C-3205-48CC-B932-5CAC11A99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312601" cy="112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53DF969C-10C5-4FBE-8F00-A599DB7EF385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16E43C87-97D2-421F-8543-AF54CD9DABAB}"/>
              </a:ext>
            </a:extLst>
          </p:cNvPr>
          <p:cNvGrpSpPr/>
          <p:nvPr/>
        </p:nvGrpSpPr>
        <p:grpSpPr>
          <a:xfrm>
            <a:off x="8180783" y="4729073"/>
            <a:ext cx="1301247" cy="1559798"/>
            <a:chOff x="5378563" y="4625401"/>
            <a:chExt cx="1791287" cy="1863018"/>
          </a:xfrm>
        </p:grpSpPr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6D64EFCB-D196-476C-8EA3-21B9B91B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85A39D31-A88A-4F91-BEE1-DDFAD911F19C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cxnSp>
        <p:nvCxnSpPr>
          <p:cNvPr id="88" name="Straight Connector 52">
            <a:extLst>
              <a:ext uri="{FF2B5EF4-FFF2-40B4-BE49-F238E27FC236}">
                <a16:creationId xmlns:a16="http://schemas.microsoft.com/office/drawing/2014/main" id="{660D132B-4257-4818-8971-F8FA248913F3}"/>
              </a:ext>
            </a:extLst>
          </p:cNvPr>
          <p:cNvCxnSpPr>
            <a:cxnSpLocks/>
            <a:stCxn id="86" idx="0"/>
            <a:endCxn id="78" idx="2"/>
          </p:cNvCxnSpPr>
          <p:nvPr/>
        </p:nvCxnSpPr>
        <p:spPr>
          <a:xfrm flipH="1" flipV="1">
            <a:off x="8473034" y="3365795"/>
            <a:ext cx="358373" cy="136327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097C8DF-9E45-401B-BA50-89E63771A506}"/>
              </a:ext>
            </a:extLst>
          </p:cNvPr>
          <p:cNvGrpSpPr/>
          <p:nvPr/>
        </p:nvGrpSpPr>
        <p:grpSpPr>
          <a:xfrm>
            <a:off x="8076159" y="2827612"/>
            <a:ext cx="955678" cy="854121"/>
            <a:chOff x="4266482" y="3232312"/>
            <a:chExt cx="1181328" cy="112102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5BF04C4-3F51-4E4C-8266-1409CFCA2294}"/>
                </a:ext>
              </a:extLst>
            </p:cNvPr>
            <p:cNvSpPr/>
            <p:nvPr/>
          </p:nvSpPr>
          <p:spPr>
            <a:xfrm>
              <a:off x="4276167" y="3232312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4356C666-36AE-403F-A9B1-7B9AB7981A28}"/>
                </a:ext>
              </a:extLst>
            </p:cNvPr>
            <p:cNvSpPr txBox="1"/>
            <p:nvPr/>
          </p:nvSpPr>
          <p:spPr>
            <a:xfrm>
              <a:off x="4266482" y="3538560"/>
              <a:ext cx="9811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accent6"/>
                  </a:solidFill>
                </a:rPr>
                <a:t>Partner</a:t>
              </a:r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A907225-8EDE-45E8-92C7-AE5086C3ACD6}"/>
              </a:ext>
            </a:extLst>
          </p:cNvPr>
          <p:cNvGrpSpPr/>
          <p:nvPr/>
        </p:nvGrpSpPr>
        <p:grpSpPr>
          <a:xfrm>
            <a:off x="3193195" y="4580624"/>
            <a:ext cx="969622" cy="958020"/>
            <a:chOff x="4955022" y="3106838"/>
            <a:chExt cx="1171643" cy="1121022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AAC1744F-0354-4096-AD2D-9CBDB8DB3232}"/>
                </a:ext>
              </a:extLst>
            </p:cNvPr>
            <p:cNvSpPr/>
            <p:nvPr/>
          </p:nvSpPr>
          <p:spPr>
            <a:xfrm>
              <a:off x="4955022" y="3106838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248C8650-1F6C-48B5-99AE-4DFA42431F34}"/>
                </a:ext>
              </a:extLst>
            </p:cNvPr>
            <p:cNvSpPr txBox="1"/>
            <p:nvPr/>
          </p:nvSpPr>
          <p:spPr>
            <a:xfrm>
              <a:off x="5011105" y="3388661"/>
              <a:ext cx="8647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400" b="1" dirty="0" err="1">
                  <a:solidFill>
                    <a:schemeClr val="accent4"/>
                  </a:solidFill>
                </a:rPr>
                <a:t>Tutor</a:t>
              </a:r>
              <a:endParaRPr lang="fr-FR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10C5462-60D6-4A6A-BD5E-1526EBA97653}"/>
              </a:ext>
            </a:extLst>
          </p:cNvPr>
          <p:cNvGrpSpPr/>
          <p:nvPr/>
        </p:nvGrpSpPr>
        <p:grpSpPr>
          <a:xfrm>
            <a:off x="1174206" y="5347486"/>
            <a:ext cx="1529650" cy="1393170"/>
            <a:chOff x="8641607" y="4625401"/>
            <a:chExt cx="1790866" cy="1838541"/>
          </a:xfrm>
        </p:grpSpPr>
        <p:pic>
          <p:nvPicPr>
            <p:cNvPr id="47" name="Picture 5" descr="Image associée">
              <a:extLst>
                <a:ext uri="{FF2B5EF4-FFF2-40B4-BE49-F238E27FC236}">
                  <a16:creationId xmlns:a16="http://schemas.microsoft.com/office/drawing/2014/main" id="{E5EE718B-E837-4417-BB9F-FDA031318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607" y="4625401"/>
              <a:ext cx="1790866" cy="12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52BE27C-4FA6-426F-B560-8D7EB3E6B86F}"/>
                </a:ext>
              </a:extLst>
            </p:cNvPr>
            <p:cNvSpPr txBox="1"/>
            <p:nvPr/>
          </p:nvSpPr>
          <p:spPr>
            <a:xfrm>
              <a:off x="8787583" y="5879167"/>
              <a:ext cx="1629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SimSensei</a:t>
              </a:r>
              <a:endParaRPr lang="fr-FR" sz="1600" b="1" dirty="0"/>
            </a:p>
            <a:p>
              <a:pPr algn="ctr"/>
              <a:r>
                <a:rPr lang="fr-FR" sz="1600" dirty="0" err="1"/>
                <a:t>DeVault</a:t>
              </a:r>
              <a:r>
                <a:rPr lang="fr-FR" sz="1600" dirty="0"/>
                <a:t> et al, 14 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A7123D2-A09A-44F7-B608-7431EC038323}"/>
              </a:ext>
            </a:extLst>
          </p:cNvPr>
          <p:cNvGrpSpPr/>
          <p:nvPr/>
        </p:nvGrpSpPr>
        <p:grpSpPr>
          <a:xfrm>
            <a:off x="312494" y="3915512"/>
            <a:ext cx="1405198" cy="1239370"/>
            <a:chOff x="8845675" y="2511156"/>
            <a:chExt cx="1651860" cy="1621834"/>
          </a:xfrm>
        </p:grpSpPr>
        <p:pic>
          <p:nvPicPr>
            <p:cNvPr id="50" name="Picture 2" descr="Résultat de recherche d'images pour &quot;simcoach project&quot;">
              <a:extLst>
                <a:ext uri="{FF2B5EF4-FFF2-40B4-BE49-F238E27FC236}">
                  <a16:creationId xmlns:a16="http://schemas.microsoft.com/office/drawing/2014/main" id="{6A207DD9-E1B1-48E0-BDB1-352CBCA6C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675" y="2511156"/>
              <a:ext cx="1651860" cy="1044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74699A2-2993-42E6-A77F-2082DD252FD2}"/>
                </a:ext>
              </a:extLst>
            </p:cNvPr>
            <p:cNvSpPr txBox="1"/>
            <p:nvPr/>
          </p:nvSpPr>
          <p:spPr>
            <a:xfrm>
              <a:off x="8937881" y="3548215"/>
              <a:ext cx="1328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SimCoach</a:t>
              </a:r>
              <a:endParaRPr lang="fr-FR" sz="1600" b="1" dirty="0"/>
            </a:p>
            <a:p>
              <a:r>
                <a:rPr lang="fr-FR" sz="1600" dirty="0" err="1"/>
                <a:t>Rizzo</a:t>
              </a:r>
              <a:r>
                <a:rPr lang="fr-FR" sz="1600" dirty="0"/>
                <a:t> </a:t>
              </a:r>
              <a:r>
                <a:rPr lang="fr-FR" sz="1600" i="1" dirty="0"/>
                <a:t>et al, 11</a:t>
              </a:r>
              <a:endParaRPr lang="fr-FR" sz="1600" dirty="0"/>
            </a:p>
          </p:txBody>
        </p:sp>
      </p:grpSp>
      <p:sp>
        <p:nvSpPr>
          <p:cNvPr id="52" name="Titre 1">
            <a:extLst>
              <a:ext uri="{FF2B5EF4-FFF2-40B4-BE49-F238E27FC236}">
                <a16:creationId xmlns:a16="http://schemas.microsoft.com/office/drawing/2014/main" id="{1F393B91-5712-4DE4-BA76-2817F7C97163}"/>
              </a:ext>
            </a:extLst>
          </p:cNvPr>
          <p:cNvSpPr txBox="1">
            <a:spLocks/>
          </p:cNvSpPr>
          <p:nvPr/>
        </p:nvSpPr>
        <p:spPr>
          <a:xfrm>
            <a:off x="348761" y="136714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397A766-D466-43FE-BB5D-97FB5C033F1E}"/>
              </a:ext>
            </a:extLst>
          </p:cNvPr>
          <p:cNvGrpSpPr/>
          <p:nvPr/>
        </p:nvGrpSpPr>
        <p:grpSpPr>
          <a:xfrm>
            <a:off x="4878278" y="5910306"/>
            <a:ext cx="817793" cy="815287"/>
            <a:chOff x="4206276" y="3202207"/>
            <a:chExt cx="1171643" cy="1121022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4DB70F7-D8A2-41CF-8DFE-D406FD626DB7}"/>
                </a:ext>
              </a:extLst>
            </p:cNvPr>
            <p:cNvSpPr/>
            <p:nvPr/>
          </p:nvSpPr>
          <p:spPr>
            <a:xfrm>
              <a:off x="4206276" y="3202207"/>
              <a:ext cx="1171643" cy="112102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accent3"/>
                  </a:solidFill>
                </a:rPr>
                <a:t>…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3DDE422-4B0F-4444-A2A3-8CD670C84364}"/>
                </a:ext>
              </a:extLst>
            </p:cNvPr>
            <p:cNvSpPr txBox="1"/>
            <p:nvPr/>
          </p:nvSpPr>
          <p:spPr>
            <a:xfrm>
              <a:off x="4355913" y="3531885"/>
              <a:ext cx="210608" cy="5879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2400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63" name="Straight Connector 3">
            <a:extLst>
              <a:ext uri="{FF2B5EF4-FFF2-40B4-BE49-F238E27FC236}">
                <a16:creationId xmlns:a16="http://schemas.microsoft.com/office/drawing/2014/main" id="{8F735BA1-CE09-49BA-8EA3-D0BC61460B2F}"/>
              </a:ext>
            </a:extLst>
          </p:cNvPr>
          <p:cNvCxnSpPr>
            <a:cxnSpLocks/>
            <a:stCxn id="54" idx="7"/>
            <a:endCxn id="66" idx="3"/>
          </p:cNvCxnSpPr>
          <p:nvPr/>
        </p:nvCxnSpPr>
        <p:spPr>
          <a:xfrm flipV="1">
            <a:off x="5576308" y="5477263"/>
            <a:ext cx="102773" cy="55243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BE9260E-4D30-4122-9118-2D1279AFF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292" y="2470156"/>
            <a:ext cx="1646042" cy="1026388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150DA03-1B79-4433-A7AD-B24C416A4FEC}"/>
              </a:ext>
            </a:extLst>
          </p:cNvPr>
          <p:cNvCxnSpPr>
            <a:cxnSpLocks/>
            <a:stCxn id="104" idx="0"/>
            <a:endCxn id="19" idx="3"/>
          </p:cNvCxnSpPr>
          <p:nvPr/>
        </p:nvCxnSpPr>
        <p:spPr>
          <a:xfrm flipH="1" flipV="1">
            <a:off x="3340334" y="2983350"/>
            <a:ext cx="337672" cy="1597274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BBA1BE4-6031-4446-89EF-7D7D00B1FB6C}"/>
              </a:ext>
            </a:extLst>
          </p:cNvPr>
          <p:cNvCxnSpPr>
            <a:cxnSpLocks/>
            <a:stCxn id="104" idx="1"/>
            <a:endCxn id="50" idx="3"/>
          </p:cNvCxnSpPr>
          <p:nvPr/>
        </p:nvCxnSpPr>
        <p:spPr>
          <a:xfrm flipH="1" flipV="1">
            <a:off x="1717692" y="4314514"/>
            <a:ext cx="1617501" cy="406409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3C282AD-DA98-4DEB-A8AD-1142EDE8F79C}"/>
              </a:ext>
            </a:extLst>
          </p:cNvPr>
          <p:cNvCxnSpPr>
            <a:cxnSpLocks/>
            <a:stCxn id="104" idx="3"/>
            <a:endCxn id="47" idx="3"/>
          </p:cNvCxnSpPr>
          <p:nvPr/>
        </p:nvCxnSpPr>
        <p:spPr>
          <a:xfrm flipH="1">
            <a:off x="2703856" y="5398345"/>
            <a:ext cx="631337" cy="424167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407B9F-8A90-4E2F-8A54-EEC486A22EBC}"/>
              </a:ext>
            </a:extLst>
          </p:cNvPr>
          <p:cNvGrpSpPr/>
          <p:nvPr/>
        </p:nvGrpSpPr>
        <p:grpSpPr>
          <a:xfrm>
            <a:off x="5506388" y="4469018"/>
            <a:ext cx="1179223" cy="1181233"/>
            <a:chOff x="1028058" y="1436039"/>
            <a:chExt cx="1333177" cy="1317845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0B2F340E-CD2D-490D-985E-62F7E1F71827}"/>
                </a:ext>
              </a:extLst>
            </p:cNvPr>
            <p:cNvSpPr/>
            <p:nvPr/>
          </p:nvSpPr>
          <p:spPr>
            <a:xfrm>
              <a:off x="1028058" y="1436039"/>
              <a:ext cx="1333177" cy="1317845"/>
            </a:xfrm>
            <a:prstGeom prst="ellipse">
              <a:avLst/>
            </a:prstGeom>
            <a:solidFill>
              <a:schemeClr val="bg1"/>
            </a:solidFill>
            <a:ln w="1079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2C30D247-217B-4D3B-B9DB-C3B67CBD885E}"/>
                </a:ext>
              </a:extLst>
            </p:cNvPr>
            <p:cNvSpPr txBox="1"/>
            <p:nvPr/>
          </p:nvSpPr>
          <p:spPr>
            <a:xfrm>
              <a:off x="1173532" y="1726170"/>
              <a:ext cx="983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chemeClr val="accent5"/>
                  </a:solidFill>
                </a:rPr>
                <a:t>ACA</a:t>
              </a: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8041C27E-198F-4FCF-B290-396A6567F4A3}"/>
              </a:ext>
            </a:extLst>
          </p:cNvPr>
          <p:cNvSpPr txBox="1"/>
          <p:nvPr/>
        </p:nvSpPr>
        <p:spPr>
          <a:xfrm>
            <a:off x="1697302" y="3441869"/>
            <a:ext cx="1657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/>
              <a:t>Tardis</a:t>
            </a:r>
            <a:endParaRPr lang="fr-FR" sz="1600" b="1" dirty="0"/>
          </a:p>
          <a:p>
            <a:r>
              <a:rPr lang="fr-FR" sz="1600" dirty="0" err="1"/>
              <a:t>Sabouret</a:t>
            </a:r>
            <a:r>
              <a:rPr lang="fr-FR" sz="1600" dirty="0"/>
              <a:t> </a:t>
            </a:r>
            <a:r>
              <a:rPr lang="fr-FR" sz="1600" i="1" dirty="0"/>
              <a:t>et al, 15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0053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D4F64-BE38-4920-8E65-768A9BEFFFB5}"/>
              </a:ext>
            </a:extLst>
          </p:cNvPr>
          <p:cNvSpPr/>
          <p:nvPr/>
        </p:nvSpPr>
        <p:spPr>
          <a:xfrm>
            <a:off x="1462044" y="2678013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Decision rules</a:t>
            </a:r>
          </a:p>
          <a:p>
            <a:pPr lvl="0">
              <a:buClr>
                <a:srgbClr val="FFC000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Define a priority in the choice of the utterance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High-power: </a:t>
            </a:r>
            <a:r>
              <a:rPr lang="en-US" sz="2400" dirty="0">
                <a:solidFill>
                  <a:prstClr val="black"/>
                </a:solidFill>
              </a:rPr>
              <a:t>Negotiation acts </a:t>
            </a:r>
            <a:r>
              <a:rPr lang="en-US" sz="1900" dirty="0">
                <a:solidFill>
                  <a:prstClr val="black"/>
                </a:solidFill>
              </a:rPr>
              <a:t>(Propose, </a:t>
            </a:r>
            <a:r>
              <a:rPr lang="en-US" sz="1900" dirty="0" err="1">
                <a:solidFill>
                  <a:prstClr val="black"/>
                </a:solidFill>
              </a:rPr>
              <a:t>CounterPropose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FFC000"/>
              </a:buClr>
            </a:pPr>
            <a:endParaRPr lang="en-US" sz="19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Low-power: </a:t>
            </a:r>
            <a:r>
              <a:rPr lang="en-US" sz="2400" dirty="0">
                <a:solidFill>
                  <a:prstClr val="black"/>
                </a:solidFill>
              </a:rPr>
              <a:t>Information acts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C177ED-7195-4722-BC13-93B809C3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" y="205142"/>
            <a:ext cx="11845725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 (lead of dialogue)</a:t>
            </a:r>
            <a:endParaRPr lang="fr-FR" sz="3200" b="1" cap="all" dirty="0">
              <a:solidFill>
                <a:srgbClr val="00206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193" y="2001030"/>
            <a:ext cx="4852567" cy="46683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6096000" y="1934538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3005254" y="1173923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51FEB1-7456-4DC2-8D10-CB06A35D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350CA-8972-4F93-88C3-3B95B3108C2F}"/>
              </a:ext>
            </a:extLst>
          </p:cNvPr>
          <p:cNvSpPr/>
          <p:nvPr/>
        </p:nvSpPr>
        <p:spPr>
          <a:xfrm>
            <a:off x="42192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sz="2000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Open"/>
              </a:rPr>
              <a:t>Level of demand &amp; concessions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9EFE1AF-1000-4487-A5DD-A86966DCA8D6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2836A12-2BF1-4783-AB1C-64DBC9F3CCCB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D8E1A6-4555-4FC4-BB8E-515B548A695A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992FB-02D8-4E40-8E7C-0C8BA33F896C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C50B7-4C5D-4204-92AA-406D5FBBF578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self-centeredness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a Chinese restaurant."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CDD23D-D59F-41F6-BBBA-D6A9AD96A080}"/>
              </a:ext>
            </a:extLst>
          </p:cNvPr>
          <p:cNvSpPr/>
          <p:nvPr/>
        </p:nvSpPr>
        <p:spPr>
          <a:xfrm>
            <a:off x="734193" y="2094896"/>
            <a:ext cx="3866607" cy="396304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670593" y="3254400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92A6D-295D-4ABF-A831-EB2E0FC5B657}"/>
              </a:ext>
            </a:extLst>
          </p:cNvPr>
          <p:cNvSpPr/>
          <p:nvPr/>
        </p:nvSpPr>
        <p:spPr>
          <a:xfrm>
            <a:off x="670592" y="5513564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761A4-CB02-4114-BD4B-0650D125E9AE}"/>
              </a:ext>
            </a:extLst>
          </p:cNvPr>
          <p:cNvSpPr/>
          <p:nvPr/>
        </p:nvSpPr>
        <p:spPr>
          <a:xfrm>
            <a:off x="6096000" y="5294251"/>
            <a:ext cx="5257800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E589D7-EA0D-480D-9739-860E608C43BF}"/>
              </a:ext>
            </a:extLst>
          </p:cNvPr>
          <p:cNvSpPr/>
          <p:nvPr/>
        </p:nvSpPr>
        <p:spPr>
          <a:xfrm>
            <a:off x="6096000" y="4219200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6096000" y="3144149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4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734193" y="2577628"/>
            <a:ext cx="4752207" cy="668305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734193" y="4031169"/>
            <a:ext cx="3693807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1F0D18-939C-4F6E-A9BF-4E97A03233CA}"/>
              </a:ext>
            </a:extLst>
          </p:cNvPr>
          <p:cNvSpPr/>
          <p:nvPr/>
        </p:nvSpPr>
        <p:spPr>
          <a:xfrm>
            <a:off x="734192" y="5041025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644C7-19EE-4653-AFF1-19A04C3270FB}"/>
              </a:ext>
            </a:extLst>
          </p:cNvPr>
          <p:cNvSpPr/>
          <p:nvPr/>
        </p:nvSpPr>
        <p:spPr>
          <a:xfrm>
            <a:off x="734192" y="6163262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21BE9-E749-40AB-9943-66287876855F}"/>
              </a:ext>
            </a:extLst>
          </p:cNvPr>
          <p:cNvSpPr/>
          <p:nvPr/>
        </p:nvSpPr>
        <p:spPr>
          <a:xfrm>
            <a:off x="6167438" y="2588653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E18B0-A347-4BAD-AC83-ED4D75F39156}"/>
              </a:ext>
            </a:extLst>
          </p:cNvPr>
          <p:cNvSpPr/>
          <p:nvPr/>
        </p:nvSpPr>
        <p:spPr>
          <a:xfrm>
            <a:off x="6167438" y="3681886"/>
            <a:ext cx="40277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E41D4-0F4C-497F-A3D9-48A9990C6F01}"/>
              </a:ext>
            </a:extLst>
          </p:cNvPr>
          <p:cNvSpPr/>
          <p:nvPr/>
        </p:nvSpPr>
        <p:spPr>
          <a:xfrm>
            <a:off x="6167438" y="4774646"/>
            <a:ext cx="50933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3A9906-9FC8-45BF-81A2-7FE2FCCF47E6}"/>
              </a:ext>
            </a:extLst>
          </p:cNvPr>
          <p:cNvSpPr/>
          <p:nvPr/>
        </p:nvSpPr>
        <p:spPr>
          <a:xfrm>
            <a:off x="6167438" y="6132871"/>
            <a:ext cx="45029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9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7468BB-0730-4837-A7DA-E7209B1DDB2F}"/>
              </a:ext>
            </a:extLst>
          </p:cNvPr>
          <p:cNvSpPr/>
          <p:nvPr/>
        </p:nvSpPr>
        <p:spPr>
          <a:xfrm>
            <a:off x="2792904" y="1647044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FBEF69-D4CE-45C9-9D2B-24A6D72B3BA3}"/>
              </a:ext>
            </a:extLst>
          </p:cNvPr>
          <p:cNvSpPr/>
          <p:nvPr/>
        </p:nvSpPr>
        <p:spPr>
          <a:xfrm>
            <a:off x="2792904" y="2879512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C4A79C-0F3C-4584-886F-5FBDFD143E98}"/>
              </a:ext>
            </a:extLst>
          </p:cNvPr>
          <p:cNvSpPr/>
          <p:nvPr/>
        </p:nvSpPr>
        <p:spPr>
          <a:xfrm>
            <a:off x="2792904" y="4111980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E2D4D7-3420-4A69-B9A8-9B8FEC5DAA57}"/>
              </a:ext>
            </a:extLst>
          </p:cNvPr>
          <p:cNvSpPr/>
          <p:nvPr/>
        </p:nvSpPr>
        <p:spPr>
          <a:xfrm>
            <a:off x="2792904" y="5344449"/>
            <a:ext cx="6760316" cy="10644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7">
            <a:extLst>
              <a:ext uri="{FF2B5EF4-FFF2-40B4-BE49-F238E27FC236}">
                <a16:creationId xmlns:a16="http://schemas.microsoft.com/office/drawing/2014/main" id="{FEF55F55-D0AF-43B7-A262-0317A0F65383}"/>
              </a:ext>
            </a:extLst>
          </p:cNvPr>
          <p:cNvGrpSpPr/>
          <p:nvPr/>
        </p:nvGrpSpPr>
        <p:grpSpPr>
          <a:xfrm>
            <a:off x="2682067" y="1550078"/>
            <a:ext cx="6774751" cy="1064475"/>
            <a:chOff x="3925455" y="1191491"/>
            <a:chExt cx="6400799" cy="9698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7ED999-F1E7-48C2-9335-1F047EDA5A78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6">
              <a:extLst>
                <a:ext uri="{FF2B5EF4-FFF2-40B4-BE49-F238E27FC236}">
                  <a16:creationId xmlns:a16="http://schemas.microsoft.com/office/drawing/2014/main" id="{DD00EA19-159A-4088-A538-18C365D9EF9A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3A97E78-C52D-4452-AA90-0A394EDF9147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H1</a:t>
                </a:r>
              </a:p>
            </p:txBody>
          </p:sp>
          <p:sp>
            <p:nvSpPr>
              <p:cNvPr id="53" name="Isosceles Triangle 5">
                <a:extLst>
                  <a:ext uri="{FF2B5EF4-FFF2-40B4-BE49-F238E27FC236}">
                    <a16:creationId xmlns:a16="http://schemas.microsoft.com/office/drawing/2014/main" id="{ABA5E4D0-6E0F-4C1D-BBA3-A143C7B90259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" name="Group 8">
            <a:extLst>
              <a:ext uri="{FF2B5EF4-FFF2-40B4-BE49-F238E27FC236}">
                <a16:creationId xmlns:a16="http://schemas.microsoft.com/office/drawing/2014/main" id="{06AEDE75-B706-4556-B496-A398F4757666}"/>
              </a:ext>
            </a:extLst>
          </p:cNvPr>
          <p:cNvGrpSpPr/>
          <p:nvPr/>
        </p:nvGrpSpPr>
        <p:grpSpPr>
          <a:xfrm>
            <a:off x="2682067" y="2782469"/>
            <a:ext cx="6774751" cy="1064475"/>
            <a:chOff x="3925455" y="1191491"/>
            <a:chExt cx="6400799" cy="96981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AA851A-B044-47FB-B7BF-159C85DF91DF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10">
              <a:extLst>
                <a:ext uri="{FF2B5EF4-FFF2-40B4-BE49-F238E27FC236}">
                  <a16:creationId xmlns:a16="http://schemas.microsoft.com/office/drawing/2014/main" id="{C35C923D-19CD-413A-9620-FDE941D347CB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BF729C-99C3-403C-BC92-48FABB5751FA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H2</a:t>
                </a:r>
              </a:p>
            </p:txBody>
          </p:sp>
          <p:sp>
            <p:nvSpPr>
              <p:cNvPr id="58" name="Isosceles Triangle 12">
                <a:extLst>
                  <a:ext uri="{FF2B5EF4-FFF2-40B4-BE49-F238E27FC236}">
                    <a16:creationId xmlns:a16="http://schemas.microsoft.com/office/drawing/2014/main" id="{43F6F084-7639-4A99-9A1A-AB652AED882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13">
            <a:extLst>
              <a:ext uri="{FF2B5EF4-FFF2-40B4-BE49-F238E27FC236}">
                <a16:creationId xmlns:a16="http://schemas.microsoft.com/office/drawing/2014/main" id="{A8EDDCB8-BA58-4101-8B5A-5B9C66454435}"/>
              </a:ext>
            </a:extLst>
          </p:cNvPr>
          <p:cNvGrpSpPr/>
          <p:nvPr/>
        </p:nvGrpSpPr>
        <p:grpSpPr>
          <a:xfrm>
            <a:off x="2682067" y="4014860"/>
            <a:ext cx="6774751" cy="1064475"/>
            <a:chOff x="3925455" y="1191491"/>
            <a:chExt cx="6400799" cy="96981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BCDD703-B02C-445A-BC1F-F9668139F397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15">
              <a:extLst>
                <a:ext uri="{FF2B5EF4-FFF2-40B4-BE49-F238E27FC236}">
                  <a16:creationId xmlns:a16="http://schemas.microsoft.com/office/drawing/2014/main" id="{49AC42C6-9665-408B-98D1-AB977AEEE4A1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BD0EAF-9604-44F6-9371-40DD098911B9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H3</a:t>
                </a:r>
              </a:p>
            </p:txBody>
          </p:sp>
          <p:sp>
            <p:nvSpPr>
              <p:cNvPr id="63" name="Isosceles Triangle 17">
                <a:extLst>
                  <a:ext uri="{FF2B5EF4-FFF2-40B4-BE49-F238E27FC236}">
                    <a16:creationId xmlns:a16="http://schemas.microsoft.com/office/drawing/2014/main" id="{4CDE7148-1885-46C6-9162-DF834C6CE6B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18">
            <a:extLst>
              <a:ext uri="{FF2B5EF4-FFF2-40B4-BE49-F238E27FC236}">
                <a16:creationId xmlns:a16="http://schemas.microsoft.com/office/drawing/2014/main" id="{BFA401CB-C9A5-4AE4-9D68-39D4C404ED40}"/>
              </a:ext>
            </a:extLst>
          </p:cNvPr>
          <p:cNvGrpSpPr/>
          <p:nvPr/>
        </p:nvGrpSpPr>
        <p:grpSpPr>
          <a:xfrm>
            <a:off x="2682067" y="5247250"/>
            <a:ext cx="6774751" cy="1064475"/>
            <a:chOff x="3925455" y="1191491"/>
            <a:chExt cx="6400799" cy="96981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24E6F11-927F-4230-B759-F1607E2D37FE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20">
              <a:extLst>
                <a:ext uri="{FF2B5EF4-FFF2-40B4-BE49-F238E27FC236}">
                  <a16:creationId xmlns:a16="http://schemas.microsoft.com/office/drawing/2014/main" id="{D936C40E-5FE0-4A56-A905-70D5A47398D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F54412-F467-4015-AD7B-66808CBF4905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H4</a:t>
                </a:r>
              </a:p>
            </p:txBody>
          </p:sp>
          <p:sp>
            <p:nvSpPr>
              <p:cNvPr id="68" name="Isosceles Triangle 22">
                <a:extLst>
                  <a:ext uri="{FF2B5EF4-FFF2-40B4-BE49-F238E27FC236}">
                    <a16:creationId xmlns:a16="http://schemas.microsoft.com/office/drawing/2014/main" id="{83240E2A-3AB9-4058-A4C7-1DEE47A7C1C9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26">
            <a:extLst>
              <a:ext uri="{FF2B5EF4-FFF2-40B4-BE49-F238E27FC236}">
                <a16:creationId xmlns:a16="http://schemas.microsoft.com/office/drawing/2014/main" id="{9557C13B-7F51-438F-A5EE-53DC7886E608}"/>
              </a:ext>
            </a:extLst>
          </p:cNvPr>
          <p:cNvSpPr txBox="1"/>
          <p:nvPr/>
        </p:nvSpPr>
        <p:spPr>
          <a:xfrm>
            <a:off x="3442903" y="1756884"/>
            <a:ext cx="5921214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self-centered than the lower-power agent</a:t>
            </a:r>
          </a:p>
        </p:txBody>
      </p:sp>
      <p:sp>
        <p:nvSpPr>
          <p:cNvPr id="74" name="TextBox 30">
            <a:extLst>
              <a:ext uri="{FF2B5EF4-FFF2-40B4-BE49-F238E27FC236}">
                <a16:creationId xmlns:a16="http://schemas.microsoft.com/office/drawing/2014/main" id="{22AA5847-4000-4837-A865-71F016764BB1}"/>
              </a:ext>
            </a:extLst>
          </p:cNvPr>
          <p:cNvSpPr txBox="1"/>
          <p:nvPr/>
        </p:nvSpPr>
        <p:spPr>
          <a:xfrm>
            <a:off x="3929573" y="2924892"/>
            <a:ext cx="5434544" cy="9694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lower-power agent will be more strongly perceived as making larger concessions than the higher-power agent</a:t>
            </a:r>
          </a:p>
        </p:txBody>
      </p:sp>
      <p:sp>
        <p:nvSpPr>
          <p:cNvPr id="85" name="TextBox 26">
            <a:extLst>
              <a:ext uri="{FF2B5EF4-FFF2-40B4-BE49-F238E27FC236}">
                <a16:creationId xmlns:a16="http://schemas.microsoft.com/office/drawing/2014/main" id="{91E8C29B-EE64-4721-B331-5D9E342BD14E}"/>
              </a:ext>
            </a:extLst>
          </p:cNvPr>
          <p:cNvSpPr txBox="1"/>
          <p:nvPr/>
        </p:nvSpPr>
        <p:spPr>
          <a:xfrm>
            <a:off x="3489156" y="4280188"/>
            <a:ext cx="5921214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demanding than the lower-power agent</a:t>
            </a:r>
          </a:p>
        </p:txBody>
      </p:sp>
      <p:sp>
        <p:nvSpPr>
          <p:cNvPr id="86" name="TextBox 26">
            <a:extLst>
              <a:ext uri="{FF2B5EF4-FFF2-40B4-BE49-F238E27FC236}">
                <a16:creationId xmlns:a16="http://schemas.microsoft.com/office/drawing/2014/main" id="{9963919E-5C76-40D8-94B0-BB3F7B6A1A22}"/>
              </a:ext>
            </a:extLst>
          </p:cNvPr>
          <p:cNvSpPr txBox="1"/>
          <p:nvPr/>
        </p:nvSpPr>
        <p:spPr>
          <a:xfrm>
            <a:off x="3442903" y="5374679"/>
            <a:ext cx="5921214" cy="9694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taking the lead in the negotiation than the lower-power agent</a:t>
            </a:r>
          </a:p>
        </p:txBody>
      </p:sp>
    </p:spTree>
    <p:extLst>
      <p:ext uri="{BB962C8B-B14F-4D97-AF65-F5344CB8AC3E}">
        <p14:creationId xmlns:p14="http://schemas.microsoft.com/office/powerpoint/2010/main" val="33621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9C60B6DB-756F-470B-821C-BD123097CC63}"/>
              </a:ext>
            </a:extLst>
          </p:cNvPr>
          <p:cNvSpPr/>
          <p:nvPr/>
        </p:nvSpPr>
        <p:spPr>
          <a:xfrm>
            <a:off x="6844049" y="2110445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2BFA79B9-4CB3-4BD8-AC0A-027D01B10B93}"/>
              </a:ext>
            </a:extLst>
          </p:cNvPr>
          <p:cNvSpPr/>
          <p:nvPr/>
        </p:nvSpPr>
        <p:spPr>
          <a:xfrm>
            <a:off x="7070709" y="2276663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833C1F30-0255-4D19-B5BC-51286FAEA671}"/>
              </a:ext>
            </a:extLst>
          </p:cNvPr>
          <p:cNvSpPr/>
          <p:nvPr/>
        </p:nvSpPr>
        <p:spPr>
          <a:xfrm>
            <a:off x="8022682" y="2110445"/>
            <a:ext cx="3559156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42" name="Figure">
            <a:extLst>
              <a:ext uri="{FF2B5EF4-FFF2-40B4-BE49-F238E27FC236}">
                <a16:creationId xmlns:a16="http://schemas.microsoft.com/office/drawing/2014/main" id="{19773EB4-2B90-4474-A5C7-A0E2954AFD1D}"/>
              </a:ext>
            </a:extLst>
          </p:cNvPr>
          <p:cNvSpPr/>
          <p:nvPr/>
        </p:nvSpPr>
        <p:spPr>
          <a:xfrm>
            <a:off x="4129097" y="1499361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6130" y="0"/>
                </a:moveTo>
                <a:lnTo>
                  <a:pt x="15332" y="0"/>
                </a:lnTo>
                <a:cubicBezTo>
                  <a:pt x="15883" y="0"/>
                  <a:pt x="16379" y="344"/>
                  <a:pt x="16654" y="875"/>
                </a:cubicBezTo>
                <a:lnTo>
                  <a:pt x="21255" y="9940"/>
                </a:lnTo>
                <a:cubicBezTo>
                  <a:pt x="21531" y="10472"/>
                  <a:pt x="21531" y="11128"/>
                  <a:pt x="21255" y="11660"/>
                </a:cubicBezTo>
                <a:lnTo>
                  <a:pt x="16654" y="20725"/>
                </a:lnTo>
                <a:cubicBezTo>
                  <a:pt x="16379" y="21256"/>
                  <a:pt x="15883" y="21600"/>
                  <a:pt x="15332" y="21600"/>
                </a:cubicBezTo>
                <a:lnTo>
                  <a:pt x="6130" y="21600"/>
                </a:lnTo>
                <a:cubicBezTo>
                  <a:pt x="5579" y="21600"/>
                  <a:pt x="5083" y="21256"/>
                  <a:pt x="4808" y="20725"/>
                </a:cubicBezTo>
                <a:lnTo>
                  <a:pt x="207" y="11660"/>
                </a:lnTo>
                <a:cubicBezTo>
                  <a:pt x="-69" y="11128"/>
                  <a:pt x="-69" y="10472"/>
                  <a:pt x="207" y="9940"/>
                </a:cubicBezTo>
                <a:lnTo>
                  <a:pt x="4808" y="875"/>
                </a:lnTo>
                <a:cubicBezTo>
                  <a:pt x="5083" y="344"/>
                  <a:pt x="5607" y="0"/>
                  <a:pt x="613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ercle">
            <a:extLst>
              <a:ext uri="{FF2B5EF4-FFF2-40B4-BE49-F238E27FC236}">
                <a16:creationId xmlns:a16="http://schemas.microsoft.com/office/drawing/2014/main" id="{B3B5C118-B42F-42B3-8B90-C2F1B0736766}"/>
              </a:ext>
            </a:extLst>
          </p:cNvPr>
          <p:cNvSpPr/>
          <p:nvPr/>
        </p:nvSpPr>
        <p:spPr>
          <a:xfrm>
            <a:off x="4355759" y="1650468"/>
            <a:ext cx="725312" cy="725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4783D1AB-F679-448C-9995-5121DD277A1E}"/>
              </a:ext>
            </a:extLst>
          </p:cNvPr>
          <p:cNvSpPr/>
          <p:nvPr/>
        </p:nvSpPr>
        <p:spPr>
          <a:xfrm>
            <a:off x="608345" y="1499361"/>
            <a:ext cx="3528310" cy="353591"/>
          </a:xfrm>
          <a:custGeom>
            <a:avLst/>
            <a:gdLst>
              <a:gd name="connsiteX0" fmla="*/ 0 w 2718628"/>
              <a:gd name="connsiteY0" fmla="*/ 0 h 293150"/>
              <a:gd name="connsiteX1" fmla="*/ 792017 w 2718628"/>
              <a:gd name="connsiteY1" fmla="*/ 0 h 293150"/>
              <a:gd name="connsiteX2" fmla="*/ 2146785 w 2718628"/>
              <a:gd name="connsiteY2" fmla="*/ 0 h 293150"/>
              <a:gd name="connsiteX3" fmla="*/ 2718628 w 2718628"/>
              <a:gd name="connsiteY3" fmla="*/ 0 h 293150"/>
              <a:gd name="connsiteX4" fmla="*/ 2549425 w 2718628"/>
              <a:gd name="connsiteY4" fmla="*/ 293150 h 293150"/>
              <a:gd name="connsiteX5" fmla="*/ 1838337 w 2718628"/>
              <a:gd name="connsiteY5" fmla="*/ 293150 h 293150"/>
              <a:gd name="connsiteX6" fmla="*/ 961220 w 2718628"/>
              <a:gd name="connsiteY6" fmla="*/ 293150 h 293150"/>
              <a:gd name="connsiteX7" fmla="*/ 0 w 2718628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8628" h="293150">
                <a:moveTo>
                  <a:pt x="0" y="0"/>
                </a:moveTo>
                <a:lnTo>
                  <a:pt x="792017" y="0"/>
                </a:lnTo>
                <a:lnTo>
                  <a:pt x="2146785" y="0"/>
                </a:lnTo>
                <a:lnTo>
                  <a:pt x="2718628" y="0"/>
                </a:lnTo>
                <a:lnTo>
                  <a:pt x="2549425" y="293150"/>
                </a:lnTo>
                <a:lnTo>
                  <a:pt x="1838337" y="293150"/>
                </a:lnTo>
                <a:lnTo>
                  <a:pt x="961220" y="293150"/>
                </a:lnTo>
                <a:lnTo>
                  <a:pt x="0" y="29315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5944B-1110-4479-96F5-BD6A7AFD1A89}"/>
              </a:ext>
            </a:extLst>
          </p:cNvPr>
          <p:cNvGrpSpPr/>
          <p:nvPr/>
        </p:nvGrpSpPr>
        <p:grpSpPr>
          <a:xfrm>
            <a:off x="604089" y="1937568"/>
            <a:ext cx="3593157" cy="4087402"/>
            <a:chOff x="767875" y="2823919"/>
            <a:chExt cx="3149593" cy="3659371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0E8B2550-D968-4CBE-9B09-631AD3316081}"/>
                </a:ext>
              </a:extLst>
            </p:cNvPr>
            <p:cNvSpPr/>
            <p:nvPr/>
          </p:nvSpPr>
          <p:spPr>
            <a:xfrm>
              <a:off x="768176" y="2823919"/>
              <a:ext cx="3149292" cy="721266"/>
            </a:xfrm>
            <a:custGeom>
              <a:avLst/>
              <a:gdLst>
                <a:gd name="connsiteX0" fmla="*/ 0 w 2748850"/>
                <a:gd name="connsiteY0" fmla="*/ 0 h 711716"/>
                <a:gd name="connsiteX1" fmla="*/ 1003567 w 2748850"/>
                <a:gd name="connsiteY1" fmla="*/ 0 h 711716"/>
                <a:gd name="connsiteX2" fmla="*/ 1240850 w 2748850"/>
                <a:gd name="connsiteY2" fmla="*/ 0 h 711716"/>
                <a:gd name="connsiteX3" fmla="*/ 2507096 w 2748850"/>
                <a:gd name="connsiteY3" fmla="*/ 0 h 711716"/>
                <a:gd name="connsiteX4" fmla="*/ 2488916 w 2748850"/>
                <a:gd name="connsiteY4" fmla="*/ 111371 h 711716"/>
                <a:gd name="connsiteX5" fmla="*/ 2523741 w 2748850"/>
                <a:gd name="connsiteY5" fmla="*/ 261029 h 711716"/>
                <a:gd name="connsiteX6" fmla="*/ 2748850 w 2748850"/>
                <a:gd name="connsiteY6" fmla="*/ 711716 h 711716"/>
                <a:gd name="connsiteX7" fmla="*/ 1638217 w 2748850"/>
                <a:gd name="connsiteY7" fmla="*/ 711716 h 711716"/>
                <a:gd name="connsiteX8" fmla="*/ 1360219 w 2748850"/>
                <a:gd name="connsiteY8" fmla="*/ 711716 h 711716"/>
                <a:gd name="connsiteX9" fmla="*/ 0 w 2748850"/>
                <a:gd name="connsiteY9" fmla="*/ 711716 h 711716"/>
                <a:gd name="connsiteX10" fmla="*/ 0 w 2748850"/>
                <a:gd name="connsiteY10" fmla="*/ 0 h 7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8850" h="711716">
                  <a:moveTo>
                    <a:pt x="0" y="0"/>
                  </a:moveTo>
                  <a:lnTo>
                    <a:pt x="1003567" y="0"/>
                  </a:lnTo>
                  <a:lnTo>
                    <a:pt x="1240850" y="0"/>
                  </a:lnTo>
                  <a:lnTo>
                    <a:pt x="2507096" y="0"/>
                  </a:lnTo>
                  <a:cubicBezTo>
                    <a:pt x="2494977" y="34795"/>
                    <a:pt x="2488916" y="73084"/>
                    <a:pt x="2488916" y="111371"/>
                  </a:cubicBezTo>
                  <a:cubicBezTo>
                    <a:pt x="2488916" y="163563"/>
                    <a:pt x="2501036" y="215789"/>
                    <a:pt x="2523741" y="261029"/>
                  </a:cubicBezTo>
                  <a:lnTo>
                    <a:pt x="2748850" y="711716"/>
                  </a:lnTo>
                  <a:lnTo>
                    <a:pt x="1638217" y="711716"/>
                  </a:lnTo>
                  <a:lnTo>
                    <a:pt x="1360219" y="711716"/>
                  </a:lnTo>
                  <a:lnTo>
                    <a:pt x="0" y="71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D417C12-635A-49B6-B414-539737D24386}"/>
                </a:ext>
              </a:extLst>
            </p:cNvPr>
            <p:cNvSpPr/>
            <p:nvPr/>
          </p:nvSpPr>
          <p:spPr>
            <a:xfrm>
              <a:off x="767875" y="3513260"/>
              <a:ext cx="3122672" cy="2970030"/>
            </a:xfrm>
            <a:custGeom>
              <a:avLst/>
              <a:gdLst>
                <a:gd name="connsiteX0" fmla="*/ 0 w 2748850"/>
                <a:gd name="connsiteY0" fmla="*/ 0 h 3007895"/>
                <a:gd name="connsiteX1" fmla="*/ 2748850 w 2748850"/>
                <a:gd name="connsiteY1" fmla="*/ 0 h 3007895"/>
                <a:gd name="connsiteX2" fmla="*/ 2748850 w 2748850"/>
                <a:gd name="connsiteY2" fmla="*/ 3007895 h 3007895"/>
                <a:gd name="connsiteX3" fmla="*/ 0 w 2748850"/>
                <a:gd name="connsiteY3" fmla="*/ 3007895 h 3007895"/>
                <a:gd name="connsiteX4" fmla="*/ 0 w 2748850"/>
                <a:gd name="connsiteY4" fmla="*/ 0 h 300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850" h="3007895">
                  <a:moveTo>
                    <a:pt x="0" y="0"/>
                  </a:moveTo>
                  <a:lnTo>
                    <a:pt x="2748850" y="0"/>
                  </a:lnTo>
                  <a:lnTo>
                    <a:pt x="2748850" y="3007895"/>
                  </a:lnTo>
                  <a:lnTo>
                    <a:pt x="0" y="3007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18A20E62-332A-46D4-94B4-F24435352708}"/>
              </a:ext>
            </a:extLst>
          </p:cNvPr>
          <p:cNvSpPr/>
          <p:nvPr/>
        </p:nvSpPr>
        <p:spPr>
          <a:xfrm>
            <a:off x="4023324" y="1393584"/>
            <a:ext cx="1406333" cy="1260640"/>
          </a:xfrm>
          <a:custGeom>
            <a:avLst/>
            <a:gdLst>
              <a:gd name="connsiteX0" fmla="*/ 1021039 w 1544353"/>
              <a:gd name="connsiteY0" fmla="*/ 1 h 1384361"/>
              <a:gd name="connsiteX1" fmla="*/ 1231685 w 1544353"/>
              <a:gd name="connsiteY1" fmla="*/ 119718 h 1384361"/>
              <a:gd name="connsiteX2" fmla="*/ 1521260 w 1544353"/>
              <a:gd name="connsiteY2" fmla="*/ 620310 h 1384361"/>
              <a:gd name="connsiteX3" fmla="*/ 1514405 w 1544353"/>
              <a:gd name="connsiteY3" fmla="*/ 648892 h 1384361"/>
              <a:gd name="connsiteX4" fmla="*/ 1485830 w 1544353"/>
              <a:gd name="connsiteY4" fmla="*/ 641975 h 1384361"/>
              <a:gd name="connsiteX5" fmla="*/ 1196198 w 1544353"/>
              <a:gd name="connsiteY5" fmla="*/ 141349 h 1384361"/>
              <a:gd name="connsiteX6" fmla="*/ 1022261 w 1544353"/>
              <a:gd name="connsiteY6" fmla="*/ 40927 h 1384361"/>
              <a:gd name="connsiteX7" fmla="*/ 502551 w 1544353"/>
              <a:gd name="connsiteY7" fmla="*/ 41738 h 1384361"/>
              <a:gd name="connsiteX8" fmla="*/ 329249 w 1544353"/>
              <a:gd name="connsiteY8" fmla="*/ 142866 h 1384361"/>
              <a:gd name="connsiteX9" fmla="*/ 69549 w 1544353"/>
              <a:gd name="connsiteY9" fmla="*/ 592679 h 1384361"/>
              <a:gd name="connsiteX10" fmla="*/ 68621 w 1544353"/>
              <a:gd name="connsiteY10" fmla="*/ 793326 h 1384361"/>
              <a:gd name="connsiteX11" fmla="*/ 327774 w 1544353"/>
              <a:gd name="connsiteY11" fmla="*/ 1243815 h 1384361"/>
              <a:gd name="connsiteX12" fmla="*/ 501710 w 1544353"/>
              <a:gd name="connsiteY12" fmla="*/ 1344237 h 1384361"/>
              <a:gd name="connsiteX13" fmla="*/ 1021421 w 1544353"/>
              <a:gd name="connsiteY13" fmla="*/ 1343426 h 1384361"/>
              <a:gd name="connsiteX14" fmla="*/ 1194781 w 1544353"/>
              <a:gd name="connsiteY14" fmla="*/ 1242332 h 1384361"/>
              <a:gd name="connsiteX15" fmla="*/ 1454480 w 1544353"/>
              <a:gd name="connsiteY15" fmla="*/ 792519 h 1384361"/>
              <a:gd name="connsiteX16" fmla="*/ 1408464 w 1544353"/>
              <a:gd name="connsiteY16" fmla="*/ 765951 h 1384361"/>
              <a:gd name="connsiteX17" fmla="*/ 1409152 w 1544353"/>
              <a:gd name="connsiteY17" fmla="*/ 754868 h 1384361"/>
              <a:gd name="connsiteX18" fmla="*/ 1513649 w 1544353"/>
              <a:gd name="connsiteY18" fmla="*/ 709819 h 1384361"/>
              <a:gd name="connsiteX19" fmla="*/ 1530898 w 1544353"/>
              <a:gd name="connsiteY19" fmla="*/ 719777 h 1384361"/>
              <a:gd name="connsiteX20" fmla="*/ 1544191 w 1544353"/>
              <a:gd name="connsiteY20" fmla="*/ 832833 h 1384361"/>
              <a:gd name="connsiteX21" fmla="*/ 1534937 w 1544353"/>
              <a:gd name="connsiteY21" fmla="*/ 838970 h 1384361"/>
              <a:gd name="connsiteX22" fmla="*/ 1490368 w 1544353"/>
              <a:gd name="connsiteY22" fmla="*/ 813238 h 1384361"/>
              <a:gd name="connsiteX23" fmla="*/ 1230668 w 1544353"/>
              <a:gd name="connsiteY23" fmla="*/ 1263051 h 1384361"/>
              <a:gd name="connsiteX24" fmla="*/ 1021254 w 1544353"/>
              <a:gd name="connsiteY24" fmla="*/ 1383550 h 1384361"/>
              <a:gd name="connsiteX25" fmla="*/ 501543 w 1544353"/>
              <a:gd name="connsiteY25" fmla="*/ 1384361 h 1384361"/>
              <a:gd name="connsiteX26" fmla="*/ 291720 w 1544353"/>
              <a:gd name="connsiteY26" fmla="*/ 1263219 h 1384361"/>
              <a:gd name="connsiteX27" fmla="*/ 32509 w 1544353"/>
              <a:gd name="connsiteY27" fmla="*/ 812697 h 1384361"/>
              <a:gd name="connsiteX28" fmla="*/ 32157 w 1544353"/>
              <a:gd name="connsiteY28" fmla="*/ 571091 h 1384361"/>
              <a:gd name="connsiteX29" fmla="*/ 291857 w 1544353"/>
              <a:gd name="connsiteY29" fmla="*/ 121278 h 1384361"/>
              <a:gd name="connsiteX30" fmla="*/ 501270 w 1544353"/>
              <a:gd name="connsiteY30" fmla="*/ 779 h 13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44353" h="1384361">
                <a:moveTo>
                  <a:pt x="1021039" y="1"/>
                </a:moveTo>
                <a:cubicBezTo>
                  <a:pt x="1107258" y="-21"/>
                  <a:pt x="1187714" y="46431"/>
                  <a:pt x="1231685" y="119718"/>
                </a:cubicBezTo>
                <a:lnTo>
                  <a:pt x="1521260" y="620310"/>
                </a:lnTo>
                <a:cubicBezTo>
                  <a:pt x="1527381" y="629625"/>
                  <a:pt x="1523659" y="642755"/>
                  <a:pt x="1514405" y="648892"/>
                </a:cubicBezTo>
                <a:cubicBezTo>
                  <a:pt x="1505057" y="655057"/>
                  <a:pt x="1491893" y="651256"/>
                  <a:pt x="1485830" y="641975"/>
                </a:cubicBezTo>
                <a:lnTo>
                  <a:pt x="1196198" y="141349"/>
                </a:lnTo>
                <a:cubicBezTo>
                  <a:pt x="1161242" y="79048"/>
                  <a:pt x="1093694" y="40049"/>
                  <a:pt x="1022261" y="40927"/>
                </a:cubicBezTo>
                <a:lnTo>
                  <a:pt x="502551" y="41738"/>
                </a:lnTo>
                <a:cubicBezTo>
                  <a:pt x="431176" y="42650"/>
                  <a:pt x="364939" y="81049"/>
                  <a:pt x="329249" y="142866"/>
                </a:cubicBezTo>
                <a:lnTo>
                  <a:pt x="69549" y="592679"/>
                </a:lnTo>
                <a:cubicBezTo>
                  <a:pt x="33859" y="654496"/>
                  <a:pt x="33723" y="731059"/>
                  <a:pt x="68621" y="793326"/>
                </a:cubicBezTo>
                <a:lnTo>
                  <a:pt x="327774" y="1243815"/>
                </a:lnTo>
                <a:cubicBezTo>
                  <a:pt x="362729" y="1306116"/>
                  <a:pt x="430278" y="1345116"/>
                  <a:pt x="501710" y="1344237"/>
                </a:cubicBezTo>
                <a:lnTo>
                  <a:pt x="1021421" y="1343426"/>
                </a:lnTo>
                <a:cubicBezTo>
                  <a:pt x="1092795" y="1342514"/>
                  <a:pt x="1159091" y="1304149"/>
                  <a:pt x="1194781" y="1242332"/>
                </a:cubicBezTo>
                <a:lnTo>
                  <a:pt x="1454480" y="792519"/>
                </a:lnTo>
                <a:lnTo>
                  <a:pt x="1408464" y="765951"/>
                </a:lnTo>
                <a:cubicBezTo>
                  <a:pt x="1404181" y="763478"/>
                  <a:pt x="1403790" y="757471"/>
                  <a:pt x="1409152" y="754868"/>
                </a:cubicBezTo>
                <a:lnTo>
                  <a:pt x="1513649" y="709819"/>
                </a:lnTo>
                <a:cubicBezTo>
                  <a:pt x="1521317" y="706564"/>
                  <a:pt x="1529941" y="711544"/>
                  <a:pt x="1530898" y="719777"/>
                </a:cubicBezTo>
                <a:lnTo>
                  <a:pt x="1544191" y="832833"/>
                </a:lnTo>
                <a:cubicBezTo>
                  <a:pt x="1545440" y="837354"/>
                  <a:pt x="1539220" y="841443"/>
                  <a:pt x="1534937" y="838970"/>
                </a:cubicBezTo>
                <a:lnTo>
                  <a:pt x="1490368" y="813238"/>
                </a:lnTo>
                <a:lnTo>
                  <a:pt x="1230668" y="1263051"/>
                </a:lnTo>
                <a:cubicBezTo>
                  <a:pt x="1187539" y="1337752"/>
                  <a:pt x="1107473" y="1383528"/>
                  <a:pt x="1021254" y="1383550"/>
                </a:cubicBezTo>
                <a:lnTo>
                  <a:pt x="501543" y="1384361"/>
                </a:lnTo>
                <a:cubicBezTo>
                  <a:pt x="415267" y="1384350"/>
                  <a:pt x="334810" y="1337898"/>
                  <a:pt x="291720" y="1263219"/>
                </a:cubicBezTo>
                <a:lnTo>
                  <a:pt x="32509" y="812697"/>
                </a:lnTo>
                <a:cubicBezTo>
                  <a:pt x="-10581" y="738019"/>
                  <a:pt x="-10971" y="645791"/>
                  <a:pt x="32157" y="571091"/>
                </a:cubicBezTo>
                <a:lnTo>
                  <a:pt x="291857" y="121278"/>
                </a:lnTo>
                <a:cubicBezTo>
                  <a:pt x="334985" y="46577"/>
                  <a:pt x="415052" y="801"/>
                  <a:pt x="501270" y="77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2">
            <a:extLst>
              <a:ext uri="{FF2B5EF4-FFF2-40B4-BE49-F238E27FC236}">
                <a16:creationId xmlns:a16="http://schemas.microsoft.com/office/drawing/2014/main" id="{BA09F7D5-F59D-4017-8806-AD4D685473AE}"/>
              </a:ext>
            </a:extLst>
          </p:cNvPr>
          <p:cNvSpPr/>
          <p:nvPr/>
        </p:nvSpPr>
        <p:spPr>
          <a:xfrm>
            <a:off x="6720928" y="2004670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33" descr="Users">
            <a:extLst>
              <a:ext uri="{FF2B5EF4-FFF2-40B4-BE49-F238E27FC236}">
                <a16:creationId xmlns:a16="http://schemas.microsoft.com/office/drawing/2014/main" id="{9B75F0B2-2421-4604-8893-A3F777C6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6500" y="2412453"/>
            <a:ext cx="453733" cy="453732"/>
          </a:xfrm>
          <a:prstGeom prst="rect">
            <a:avLst/>
          </a:prstGeom>
        </p:spPr>
      </p:pic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151CA900-633B-4E0C-BFC6-ABC5A3B3F129}"/>
              </a:ext>
            </a:extLst>
          </p:cNvPr>
          <p:cNvSpPr/>
          <p:nvPr/>
        </p:nvSpPr>
        <p:spPr>
          <a:xfrm>
            <a:off x="7971622" y="2596784"/>
            <a:ext cx="3615946" cy="3398205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303ED77-20D6-4F46-A7BE-F589A54BF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25" y="1786422"/>
            <a:ext cx="486110" cy="470025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3BC8DE2F-F275-4A5F-9EC1-AA06F255EFC6}"/>
              </a:ext>
            </a:extLst>
          </p:cNvPr>
          <p:cNvSpPr txBox="1"/>
          <p:nvPr/>
        </p:nvSpPr>
        <p:spPr>
          <a:xfrm>
            <a:off x="8126383" y="4271579"/>
            <a:ext cx="3833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Init</a:t>
            </a:r>
            <a:r>
              <a:rPr lang="en-US" sz="24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78A3A93-F50A-4EA2-8AEC-405AD8089097}"/>
              </a:ext>
            </a:extLst>
          </p:cNvPr>
          <p:cNvSpPr txBox="1"/>
          <p:nvPr/>
        </p:nvSpPr>
        <p:spPr>
          <a:xfrm>
            <a:off x="8406994" y="2700742"/>
            <a:ext cx="31229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Similar</a:t>
            </a:r>
            <a:r>
              <a:rPr lang="en-US" sz="2000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Different</a:t>
            </a:r>
            <a:r>
              <a:rPr lang="en-US" sz="2000" dirty="0"/>
              <a:t> preferences</a:t>
            </a:r>
            <a:endParaRPr lang="fr-FR" sz="2000" dirty="0"/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6A27CB8-D23C-4880-BB7B-F48E1DFE0034}"/>
              </a:ext>
            </a:extLst>
          </p:cNvPr>
          <p:cNvGrpSpPr/>
          <p:nvPr/>
        </p:nvGrpSpPr>
        <p:grpSpPr>
          <a:xfrm>
            <a:off x="4941564" y="3979674"/>
            <a:ext cx="2255027" cy="2567066"/>
            <a:chOff x="5030193" y="3429000"/>
            <a:chExt cx="2255027" cy="2567066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462D3F1C-AAB3-4E2A-8C71-69DDC9BC7818}"/>
                </a:ext>
              </a:extLst>
            </p:cNvPr>
            <p:cNvGrpSpPr/>
            <p:nvPr/>
          </p:nvGrpSpPr>
          <p:grpSpPr>
            <a:xfrm>
              <a:off x="5030193" y="3429000"/>
              <a:ext cx="2255027" cy="2567066"/>
              <a:chOff x="6505417" y="2352364"/>
              <a:chExt cx="2470312" cy="3291174"/>
            </a:xfrm>
          </p:grpSpPr>
          <p:pic>
            <p:nvPicPr>
              <p:cNvPr id="67" name="Picture 4" descr="Résultat de recherche d'images pour &quot;user computer icon&quot;">
                <a:extLst>
                  <a:ext uri="{FF2B5EF4-FFF2-40B4-BE49-F238E27FC236}">
                    <a16:creationId xmlns:a16="http://schemas.microsoft.com/office/drawing/2014/main" id="{C27785AB-581E-464C-BEF7-DA9D5F2C26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3138" y="3613220"/>
                <a:ext cx="1941441" cy="203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Rectangle 5">
                <a:extLst>
                  <a:ext uri="{FF2B5EF4-FFF2-40B4-BE49-F238E27FC236}">
                    <a16:creationId xmlns:a16="http://schemas.microsoft.com/office/drawing/2014/main" id="{AE719207-E61B-4DC4-9C37-E2AB7BBDF7F8}"/>
                  </a:ext>
                </a:extLst>
              </p:cNvPr>
              <p:cNvSpPr/>
              <p:nvPr/>
            </p:nvSpPr>
            <p:spPr>
              <a:xfrm>
                <a:off x="6505417" y="2352364"/>
                <a:ext cx="2470312" cy="1260856"/>
              </a:xfrm>
              <a:prstGeom prst="wedgeRectCallout">
                <a:avLst>
                  <a:gd name="adj1" fmla="val 21364"/>
                  <a:gd name="adj2" fmla="val 1288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42F85A0D-8E48-40B8-B7C0-855825E3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722" y="3014595"/>
                <a:ext cx="583441" cy="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>
                <a:extLst>
                  <a:ext uri="{FF2B5EF4-FFF2-40B4-BE49-F238E27FC236}">
                    <a16:creationId xmlns:a16="http://schemas.microsoft.com/office/drawing/2014/main" id="{FD1DC31B-75C6-4834-8280-EE42D024394C}"/>
                  </a:ext>
                </a:extLst>
              </p:cNvPr>
              <p:cNvCxnSpPr/>
              <p:nvPr/>
            </p:nvCxnSpPr>
            <p:spPr>
              <a:xfrm flipH="1">
                <a:off x="7457722" y="3197828"/>
                <a:ext cx="583441" cy="3680"/>
              </a:xfrm>
              <a:prstGeom prst="straightConnector1">
                <a:avLst/>
              </a:prstGeom>
              <a:ln w="22225">
                <a:headEnd w="lg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 23">
              <a:extLst>
                <a:ext uri="{FF2B5EF4-FFF2-40B4-BE49-F238E27FC236}">
                  <a16:creationId xmlns:a16="http://schemas.microsoft.com/office/drawing/2014/main" id="{727CD845-818F-4005-B406-A68DEA086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263" y="36340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Image 23">
              <a:extLst>
                <a:ext uri="{FF2B5EF4-FFF2-40B4-BE49-F238E27FC236}">
                  <a16:creationId xmlns:a16="http://schemas.microsoft.com/office/drawing/2014/main" id="{B6939950-D675-4A31-AB5F-867F7C2A6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64" y="36365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72299-F2D9-4024-B68F-AFAFF665B99A}"/>
              </a:ext>
            </a:extLst>
          </p:cNvPr>
          <p:cNvSpPr/>
          <p:nvPr/>
        </p:nvSpPr>
        <p:spPr>
          <a:xfrm>
            <a:off x="644223" y="2147782"/>
            <a:ext cx="363260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000" dirty="0"/>
              <a:t> External judges evaluate both agent behaviors during their negotiation</a:t>
            </a:r>
            <a:r>
              <a:rPr lang="en-US" sz="2400" dirty="0"/>
              <a:t>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dirty="0"/>
              <a:t>A between-subject study on the online site </a:t>
            </a:r>
            <a:r>
              <a:rPr lang="en-US" sz="2000" i="1" u="sng" dirty="0"/>
              <a:t>CrowdFlower.com</a:t>
            </a:r>
            <a:r>
              <a:rPr lang="en-US" sz="2000" dirty="0"/>
              <a:t>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dirty="0"/>
              <a:t>Agents described as two friends negotiating about restaurant where to have dinner.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>
              <a:buClr>
                <a:srgbClr val="FFC000"/>
              </a:buClr>
            </a:pPr>
            <a:r>
              <a:rPr lang="en-US" sz="2000" b="1" dirty="0">
                <a:solidFill>
                  <a:srgbClr val="002060"/>
                </a:solidFill>
              </a:rPr>
              <a:t>Total participants: 120</a:t>
            </a:r>
          </a:p>
        </p:txBody>
      </p:sp>
    </p:spTree>
    <p:extLst>
      <p:ext uri="{BB962C8B-B14F-4D97-AF65-F5344CB8AC3E}">
        <p14:creationId xmlns:p14="http://schemas.microsoft.com/office/powerpoint/2010/main" val="244071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B56297-1C4E-4A8F-9708-2F91A9C5C09C}"/>
              </a:ext>
            </a:extLst>
          </p:cNvPr>
          <p:cNvSpPr txBox="1"/>
          <p:nvPr/>
        </p:nvSpPr>
        <p:spPr>
          <a:xfrm>
            <a:off x="340528" y="1393777"/>
            <a:ext cx="2913870" cy="4616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000" dirty="0"/>
              <a:t>H1: Self centeredness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B7454-E2F2-49B3-A6FE-E9D4C6934678}"/>
              </a:ext>
            </a:extLst>
          </p:cNvPr>
          <p:cNvSpPr txBox="1"/>
          <p:nvPr/>
        </p:nvSpPr>
        <p:spPr>
          <a:xfrm>
            <a:off x="6423452" y="1424555"/>
            <a:ext cx="2467903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H2: Concessions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9AED1-AF29-42DA-A6FB-9AB9367031E0}"/>
              </a:ext>
            </a:extLst>
          </p:cNvPr>
          <p:cNvSpPr txBox="1"/>
          <p:nvPr/>
        </p:nvSpPr>
        <p:spPr>
          <a:xfrm>
            <a:off x="340528" y="5883417"/>
            <a:ext cx="11510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 B tries to find the best trade-off for both parties, and is able to make larger concessions.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D9CE17D-9E1F-4432-AF50-02C34DE4F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8" y="1988575"/>
            <a:ext cx="5939160" cy="3894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EA903F4-E4D4-4E76-816A-BC5A4D78A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89" y="1988575"/>
            <a:ext cx="5867342" cy="3894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89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B56297-1C4E-4A8F-9708-2F91A9C5C09C}"/>
              </a:ext>
            </a:extLst>
          </p:cNvPr>
          <p:cNvSpPr txBox="1"/>
          <p:nvPr/>
        </p:nvSpPr>
        <p:spPr>
          <a:xfrm>
            <a:off x="340528" y="1393777"/>
            <a:ext cx="2913870" cy="461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z="2000" dirty="0"/>
              <a:t>H3: Level of demand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6B7454-E2F2-49B3-A6FE-E9D4C6934678}"/>
              </a:ext>
            </a:extLst>
          </p:cNvPr>
          <p:cNvSpPr txBox="1"/>
          <p:nvPr/>
        </p:nvSpPr>
        <p:spPr>
          <a:xfrm>
            <a:off x="6423453" y="1424555"/>
            <a:ext cx="29138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H4: Lead of the dialogue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9AED1-AF29-42DA-A6FB-9AB9367031E0}"/>
              </a:ext>
            </a:extLst>
          </p:cNvPr>
          <p:cNvSpPr txBox="1"/>
          <p:nvPr/>
        </p:nvSpPr>
        <p:spPr>
          <a:xfrm>
            <a:off x="340528" y="5838447"/>
            <a:ext cx="11510943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Agent A is the one who leads the dialogue. (even in the similar condition)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D53515-380D-4734-A590-3A2C74C0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" y="1979603"/>
            <a:ext cx="5922028" cy="40115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C17FB2-AB55-4238-A94C-036DF900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02" y="1979602"/>
            <a:ext cx="5922027" cy="40115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15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68350CF-41C1-419C-A18A-B24FDA06627E}"/>
              </a:ext>
            </a:extLst>
          </p:cNvPr>
          <p:cNvGrpSpPr/>
          <p:nvPr/>
        </p:nvGrpSpPr>
        <p:grpSpPr>
          <a:xfrm>
            <a:off x="7065737" y="1450403"/>
            <a:ext cx="4537277" cy="1876128"/>
            <a:chOff x="960699" y="3515828"/>
            <a:chExt cx="4537277" cy="187612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CAF4B51-DC7A-426D-B60E-8B3DDB9EA452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9D85156-4D77-42F7-B802-FBD388A02A3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8" name="Oval 29">
                <a:extLst>
                  <a:ext uri="{FF2B5EF4-FFF2-40B4-BE49-F238E27FC236}">
                    <a16:creationId xmlns:a16="http://schemas.microsoft.com/office/drawing/2014/main" id="{7A435F5B-D763-45B6-B3C4-45FC72479077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val 30">
                <a:extLst>
                  <a:ext uri="{FF2B5EF4-FFF2-40B4-BE49-F238E27FC236}">
                    <a16:creationId xmlns:a16="http://schemas.microsoft.com/office/drawing/2014/main" id="{DBD98C36-50AB-4530-BC99-6776EB7BA28D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Oval 31">
                <a:extLst>
                  <a:ext uri="{FF2B5EF4-FFF2-40B4-BE49-F238E27FC236}">
                    <a16:creationId xmlns:a16="http://schemas.microsoft.com/office/drawing/2014/main" id="{2ADAB0C9-EE91-442D-B7EA-6A177DF89A44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7FCE7314-4314-43BC-B1F7-4CFAD2D5D695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E88D4E81-422E-4ED4-B3D5-EE8039BBB55F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A5C14ED9-F80B-4EE2-9412-40BF414829B7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122CAA1-863A-4597-8C04-4CBDE7B3FA58}"/>
              </a:ext>
            </a:extLst>
          </p:cNvPr>
          <p:cNvGrpSpPr/>
          <p:nvPr/>
        </p:nvGrpSpPr>
        <p:grpSpPr>
          <a:xfrm>
            <a:off x="6968683" y="4010221"/>
            <a:ext cx="4779481" cy="1929394"/>
            <a:chOff x="810127" y="3451772"/>
            <a:chExt cx="4779481" cy="197096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3B3934-CD47-4435-BA3A-3C2ACF556E2E}"/>
                </a:ext>
              </a:extLst>
            </p:cNvPr>
            <p:cNvSpPr txBox="1"/>
            <p:nvPr/>
          </p:nvSpPr>
          <p:spPr>
            <a:xfrm>
              <a:off x="810127" y="3451772"/>
              <a:ext cx="4184247" cy="44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3D1EBB0-5AC4-4F8D-9368-F414D174DD15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AABF59AD-6EE1-44FB-AEB5-41D715B3E2C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31">
                <a:extLst>
                  <a:ext uri="{FF2B5EF4-FFF2-40B4-BE49-F238E27FC236}">
                    <a16:creationId xmlns:a16="http://schemas.microsoft.com/office/drawing/2014/main" id="{CF21A9C7-52CA-4D56-9D19-8FEDBBF6C952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Box 32">
                <a:extLst>
                  <a:ext uri="{FF2B5EF4-FFF2-40B4-BE49-F238E27FC236}">
                    <a16:creationId xmlns:a16="http://schemas.microsoft.com/office/drawing/2014/main" id="{AEA5503C-1658-41EC-9A02-F5A03794217B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TextBox 34">
                <a:extLst>
                  <a:ext uri="{FF2B5EF4-FFF2-40B4-BE49-F238E27FC236}">
                    <a16:creationId xmlns:a16="http://schemas.microsoft.com/office/drawing/2014/main" id="{2068034F-EDD4-43FC-A2D7-4A542CADE8BC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" name="Picture 2" descr="MIT Nao Robot / Photo by MIT CSAIL">
            <a:extLst>
              <a:ext uri="{FF2B5EF4-FFF2-40B4-BE49-F238E27FC236}">
                <a16:creationId xmlns:a16="http://schemas.microsoft.com/office/drawing/2014/main" id="{85E71FE6-2A5B-4E8D-957F-D68C3DD0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6" y="3819195"/>
            <a:ext cx="2291701" cy="16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E87DC5C-876D-433B-9F3B-3DDC15D574E4}"/>
              </a:ext>
            </a:extLst>
          </p:cNvPr>
          <p:cNvSpPr txBox="1"/>
          <p:nvPr/>
        </p:nvSpPr>
        <p:spPr>
          <a:xfrm>
            <a:off x="687005" y="5486393"/>
            <a:ext cx="229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Nurses collaborating with MIT Nao Robot</a:t>
            </a:r>
          </a:p>
        </p:txBody>
      </p:sp>
      <p:pic>
        <p:nvPicPr>
          <p:cNvPr id="23" name="Picture 2" descr="&#10;">
            <a:extLst>
              <a:ext uri="{FF2B5EF4-FFF2-40B4-BE49-F238E27FC236}">
                <a16:creationId xmlns:a16="http://schemas.microsoft.com/office/drawing/2014/main" id="{5088B003-F383-4603-9803-5F121344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7" y="1654275"/>
            <a:ext cx="2291701" cy="14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C7F5BCA-B6D6-4417-A1CA-A2CDE9E65300}"/>
              </a:ext>
            </a:extLst>
          </p:cNvPr>
          <p:cNvSpPr txBox="1"/>
          <p:nvPr/>
        </p:nvSpPr>
        <p:spPr>
          <a:xfrm>
            <a:off x="16818" y="3144130"/>
            <a:ext cx="363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Rethink robotics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DB948E2-4AB1-4C9D-92A7-EB4DE983102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9047D37-6720-4DFF-B66C-DFBAB4238B98}"/>
              </a:ext>
            </a:extLst>
          </p:cNvPr>
          <p:cNvSpPr txBox="1"/>
          <p:nvPr/>
        </p:nvSpPr>
        <p:spPr>
          <a:xfrm>
            <a:off x="3335622" y="3009947"/>
            <a:ext cx="24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fr-FR" sz="2400" dirty="0"/>
              <a:t>TASK ORIENTED </a:t>
            </a:r>
          </a:p>
          <a:p>
            <a:pPr algn="ctr"/>
            <a:r>
              <a:rPr lang="fr-FR" sz="2400" dirty="0"/>
              <a:t>INTERACTION </a:t>
            </a:r>
          </a:p>
        </p:txBody>
      </p:sp>
      <p:sp>
        <p:nvSpPr>
          <p:cNvPr id="28" name="Freeform 287">
            <a:extLst>
              <a:ext uri="{FF2B5EF4-FFF2-40B4-BE49-F238E27FC236}">
                <a16:creationId xmlns:a16="http://schemas.microsoft.com/office/drawing/2014/main" id="{61EF88DC-A404-4291-B049-941CF640CC6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68814" y="3759774"/>
            <a:ext cx="1396515" cy="1035872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2" name="Freeform 287">
            <a:extLst>
              <a:ext uri="{FF2B5EF4-FFF2-40B4-BE49-F238E27FC236}">
                <a16:creationId xmlns:a16="http://schemas.microsoft.com/office/drawing/2014/main" id="{A5889293-7D57-4425-BE9B-8E305E32282D}"/>
              </a:ext>
            </a:extLst>
          </p:cNvPr>
          <p:cNvSpPr>
            <a:spLocks/>
          </p:cNvSpPr>
          <p:nvPr/>
        </p:nvSpPr>
        <p:spPr bwMode="auto">
          <a:xfrm rot="10414404">
            <a:off x="5435124" y="1740148"/>
            <a:ext cx="1465359" cy="1148154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6149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A8DA84-18C7-4827-B5B4-A5A6602C796F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agent/agent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5A09A-7812-4794-A2AC-013B73BA3B4B}"/>
              </a:ext>
            </a:extLst>
          </p:cNvPr>
          <p:cNvSpPr/>
          <p:nvPr/>
        </p:nvSpPr>
        <p:spPr>
          <a:xfrm>
            <a:off x="201125" y="1814460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69622-06C8-454D-8926-852C97C53D29}"/>
              </a:ext>
            </a:extLst>
          </p:cNvPr>
          <p:cNvSpPr/>
          <p:nvPr/>
        </p:nvSpPr>
        <p:spPr>
          <a:xfrm>
            <a:off x="201125" y="3046928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CB5AE1-20DD-41AA-9ADD-45EC393F6F0C}"/>
              </a:ext>
            </a:extLst>
          </p:cNvPr>
          <p:cNvSpPr/>
          <p:nvPr/>
        </p:nvSpPr>
        <p:spPr>
          <a:xfrm>
            <a:off x="201125" y="4279396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7389A-4782-4776-ACA4-D9EC09D716A6}"/>
              </a:ext>
            </a:extLst>
          </p:cNvPr>
          <p:cNvSpPr/>
          <p:nvPr/>
        </p:nvSpPr>
        <p:spPr>
          <a:xfrm>
            <a:off x="201125" y="5511865"/>
            <a:ext cx="6831515" cy="1140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9CD8AE20-A26E-44C6-9501-6D4A9244EDB7}"/>
              </a:ext>
            </a:extLst>
          </p:cNvPr>
          <p:cNvGrpSpPr/>
          <p:nvPr/>
        </p:nvGrpSpPr>
        <p:grpSpPr>
          <a:xfrm>
            <a:off x="89388" y="1717494"/>
            <a:ext cx="6846102" cy="1140994"/>
            <a:chOff x="3925455" y="1191491"/>
            <a:chExt cx="6400799" cy="9698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B2780F-D946-4BAC-BD32-E344E8F179FA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5" name="Group 6">
              <a:extLst>
                <a:ext uri="{FF2B5EF4-FFF2-40B4-BE49-F238E27FC236}">
                  <a16:creationId xmlns:a16="http://schemas.microsoft.com/office/drawing/2014/main" id="{B26029B0-C92C-4EEF-9999-8AA84F5CB455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F23659-51BB-4F29-8EE1-04629ECB13D0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H1</a:t>
                </a:r>
              </a:p>
            </p:txBody>
          </p:sp>
          <p:sp>
            <p:nvSpPr>
              <p:cNvPr id="17" name="Isosceles Triangle 5">
                <a:extLst>
                  <a:ext uri="{FF2B5EF4-FFF2-40B4-BE49-F238E27FC236}">
                    <a16:creationId xmlns:a16="http://schemas.microsoft.com/office/drawing/2014/main" id="{66DD5EBC-D2B9-4864-A686-237C052E6F30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35B9B837-4CDA-4C68-8CF3-5B4E3AAECE74}"/>
              </a:ext>
            </a:extLst>
          </p:cNvPr>
          <p:cNvGrpSpPr/>
          <p:nvPr/>
        </p:nvGrpSpPr>
        <p:grpSpPr>
          <a:xfrm>
            <a:off x="89388" y="2949885"/>
            <a:ext cx="6846102" cy="1140994"/>
            <a:chOff x="3925455" y="1191491"/>
            <a:chExt cx="6400799" cy="9698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597962-97D0-40F0-B877-FA7B8A950C4D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0" name="Group 10">
              <a:extLst>
                <a:ext uri="{FF2B5EF4-FFF2-40B4-BE49-F238E27FC236}">
                  <a16:creationId xmlns:a16="http://schemas.microsoft.com/office/drawing/2014/main" id="{9B087370-A933-4C04-A057-2777D6923A38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F8791A-3745-4976-B4AD-72BE93A71E64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H2</a:t>
                </a:r>
              </a:p>
            </p:txBody>
          </p:sp>
          <p:sp>
            <p:nvSpPr>
              <p:cNvPr id="22" name="Isosceles Triangle 12">
                <a:extLst>
                  <a:ext uri="{FF2B5EF4-FFF2-40B4-BE49-F238E27FC236}">
                    <a16:creationId xmlns:a16="http://schemas.microsoft.com/office/drawing/2014/main" id="{944FAF25-975F-4F21-AA30-F5A5CD0108C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5C8C57A-0FFA-4BB8-96BF-2B86C1D8C1BE}"/>
              </a:ext>
            </a:extLst>
          </p:cNvPr>
          <p:cNvGrpSpPr/>
          <p:nvPr/>
        </p:nvGrpSpPr>
        <p:grpSpPr>
          <a:xfrm>
            <a:off x="89388" y="4182276"/>
            <a:ext cx="6846102" cy="1140994"/>
            <a:chOff x="3925455" y="1191491"/>
            <a:chExt cx="6400799" cy="9698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59CBBB-C13F-477A-AB94-D97AF1272C38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C046C3EB-7FC3-4188-BBC3-9206971724E2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921815-D907-47ED-912D-150DE224A7A1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H3</a:t>
                </a:r>
              </a:p>
            </p:txBody>
          </p:sp>
          <p:sp>
            <p:nvSpPr>
              <p:cNvPr id="27" name="Isosceles Triangle 17">
                <a:extLst>
                  <a:ext uri="{FF2B5EF4-FFF2-40B4-BE49-F238E27FC236}">
                    <a16:creationId xmlns:a16="http://schemas.microsoft.com/office/drawing/2014/main" id="{38622B4D-92C9-4074-A9C4-92D4FEC7B7C3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9E788158-B226-469E-9199-1490F77F725A}"/>
              </a:ext>
            </a:extLst>
          </p:cNvPr>
          <p:cNvGrpSpPr/>
          <p:nvPr/>
        </p:nvGrpSpPr>
        <p:grpSpPr>
          <a:xfrm>
            <a:off x="89388" y="5414666"/>
            <a:ext cx="6846102" cy="1140994"/>
            <a:chOff x="3925455" y="1191491"/>
            <a:chExt cx="6400799" cy="9698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CB2D50-43FE-419A-AA93-2E9F889E02CF}"/>
                </a:ext>
              </a:extLst>
            </p:cNvPr>
            <p:cNvSpPr/>
            <p:nvPr/>
          </p:nvSpPr>
          <p:spPr>
            <a:xfrm>
              <a:off x="4895271" y="1191491"/>
              <a:ext cx="5430983" cy="969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A852A08E-E901-4499-8FD9-F35238B83634}"/>
                </a:ext>
              </a:extLst>
            </p:cNvPr>
            <p:cNvGrpSpPr/>
            <p:nvPr/>
          </p:nvGrpSpPr>
          <p:grpSpPr>
            <a:xfrm>
              <a:off x="3925455" y="1191491"/>
              <a:ext cx="1178646" cy="969818"/>
              <a:chOff x="3925455" y="1191491"/>
              <a:chExt cx="1178646" cy="9698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364782-CCAA-4BFF-AC96-93A72ADA4BF8}"/>
                  </a:ext>
                </a:extLst>
              </p:cNvPr>
              <p:cNvSpPr/>
              <p:nvPr/>
            </p:nvSpPr>
            <p:spPr>
              <a:xfrm>
                <a:off x="3925455" y="1191491"/>
                <a:ext cx="969818" cy="96981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H4</a:t>
                </a:r>
              </a:p>
            </p:txBody>
          </p:sp>
          <p:sp>
            <p:nvSpPr>
              <p:cNvPr id="32" name="Isosceles Triangle 22">
                <a:extLst>
                  <a:ext uri="{FF2B5EF4-FFF2-40B4-BE49-F238E27FC236}">
                    <a16:creationId xmlns:a16="http://schemas.microsoft.com/office/drawing/2014/main" id="{7F62D09A-192E-4A37-812F-121613C89386}"/>
                  </a:ext>
                </a:extLst>
              </p:cNvPr>
              <p:cNvSpPr/>
              <p:nvPr/>
            </p:nvSpPr>
            <p:spPr>
              <a:xfrm rot="5400000">
                <a:off x="4803124" y="1537059"/>
                <a:ext cx="323272" cy="278683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3" name="TextBox 26">
            <a:extLst>
              <a:ext uri="{FF2B5EF4-FFF2-40B4-BE49-F238E27FC236}">
                <a16:creationId xmlns:a16="http://schemas.microsoft.com/office/drawing/2014/main" id="{E5CA1323-263A-4FFA-90FD-684621FED0F9}"/>
              </a:ext>
            </a:extLst>
          </p:cNvPr>
          <p:cNvSpPr txBox="1"/>
          <p:nvPr/>
        </p:nvSpPr>
        <p:spPr>
          <a:xfrm>
            <a:off x="903500" y="1811503"/>
            <a:ext cx="598357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self-centered than the lower-power agent</a:t>
            </a: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802F7CE4-13B3-495E-AE9A-9E8218A21681}"/>
              </a:ext>
            </a:extLst>
          </p:cNvPr>
          <p:cNvSpPr txBox="1"/>
          <p:nvPr/>
        </p:nvSpPr>
        <p:spPr>
          <a:xfrm>
            <a:off x="1420548" y="2995097"/>
            <a:ext cx="5491780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lower-power agent will be more strongly perceived as making larger concessions than the higher-power agent</a:t>
            </a: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FF3084AD-6B0A-40B0-819F-103F7C49D64A}"/>
              </a:ext>
            </a:extLst>
          </p:cNvPr>
          <p:cNvSpPr txBox="1"/>
          <p:nvPr/>
        </p:nvSpPr>
        <p:spPr>
          <a:xfrm>
            <a:off x="948855" y="4274902"/>
            <a:ext cx="598357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demanding than the lower-power agent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8B803535-B015-425C-8088-C0627C61B25C}"/>
              </a:ext>
            </a:extLst>
          </p:cNvPr>
          <p:cNvSpPr txBox="1"/>
          <p:nvPr/>
        </p:nvSpPr>
        <p:spPr>
          <a:xfrm>
            <a:off x="916654" y="5423197"/>
            <a:ext cx="5983577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higher-power agent will more strongly be perceived as taking the lead in the negotiation than the lower-power agent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511EEA0-D9C6-483A-8C33-4A0F9DD2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67" y="1884664"/>
            <a:ext cx="930813" cy="86410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EC21C36-48A0-4F79-9CE2-CE8CE0D4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35" y="5723250"/>
            <a:ext cx="930813" cy="86410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C524338B-7A97-40B3-8760-6136B195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81" y="4381141"/>
            <a:ext cx="930813" cy="864105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A1B1934-D65E-4345-AFF2-8C3D358C77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54" y="3196645"/>
            <a:ext cx="930813" cy="864105"/>
          </a:xfrm>
          <a:prstGeom prst="rect">
            <a:avLst/>
          </a:prstGeom>
        </p:spPr>
      </p:pic>
      <p:grpSp>
        <p:nvGrpSpPr>
          <p:cNvPr id="52" name="Groupe 51">
            <a:extLst>
              <a:ext uri="{FF2B5EF4-FFF2-40B4-BE49-F238E27FC236}">
                <a16:creationId xmlns:a16="http://schemas.microsoft.com/office/drawing/2014/main" id="{77618012-B20B-42ED-BB49-107B98D16F87}"/>
              </a:ext>
            </a:extLst>
          </p:cNvPr>
          <p:cNvGrpSpPr/>
          <p:nvPr/>
        </p:nvGrpSpPr>
        <p:grpSpPr>
          <a:xfrm>
            <a:off x="8560940" y="1450698"/>
            <a:ext cx="2255027" cy="2567066"/>
            <a:chOff x="5030193" y="3429000"/>
            <a:chExt cx="2255027" cy="2567066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D7B9984-FE16-41A5-B911-AA21457CE713}"/>
                </a:ext>
              </a:extLst>
            </p:cNvPr>
            <p:cNvGrpSpPr/>
            <p:nvPr/>
          </p:nvGrpSpPr>
          <p:grpSpPr>
            <a:xfrm>
              <a:off x="5030193" y="3429000"/>
              <a:ext cx="2255027" cy="2567066"/>
              <a:chOff x="6505417" y="2352364"/>
              <a:chExt cx="2470312" cy="3291174"/>
            </a:xfrm>
          </p:grpSpPr>
          <p:pic>
            <p:nvPicPr>
              <p:cNvPr id="56" name="Picture 4" descr="Résultat de recherche d'images pour &quot;user computer icon&quot;">
                <a:extLst>
                  <a:ext uri="{FF2B5EF4-FFF2-40B4-BE49-F238E27FC236}">
                    <a16:creationId xmlns:a16="http://schemas.microsoft.com/office/drawing/2014/main" id="{D059CE87-9FAE-494E-95DB-4FF446CEE4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3138" y="3613220"/>
                <a:ext cx="1941441" cy="2030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0B229CE7-93EC-4101-A249-9F8B2613E173}"/>
                  </a:ext>
                </a:extLst>
              </p:cNvPr>
              <p:cNvSpPr/>
              <p:nvPr/>
            </p:nvSpPr>
            <p:spPr>
              <a:xfrm>
                <a:off x="6505417" y="2352364"/>
                <a:ext cx="2470312" cy="1260856"/>
              </a:xfrm>
              <a:prstGeom prst="wedgeRectCallout">
                <a:avLst>
                  <a:gd name="adj1" fmla="val 21364"/>
                  <a:gd name="adj2" fmla="val 12880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0C99D337-696C-4E54-B8CF-4BACEF6DF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722" y="3014595"/>
                <a:ext cx="583441" cy="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05AA59C1-727A-431E-A677-E17E944EF382}"/>
                  </a:ext>
                </a:extLst>
              </p:cNvPr>
              <p:cNvCxnSpPr/>
              <p:nvPr/>
            </p:nvCxnSpPr>
            <p:spPr>
              <a:xfrm flipH="1">
                <a:off x="7457722" y="3197828"/>
                <a:ext cx="583441" cy="3680"/>
              </a:xfrm>
              <a:prstGeom prst="straightConnector1">
                <a:avLst/>
              </a:prstGeom>
              <a:ln w="22225">
                <a:headEnd w="lg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 23">
              <a:extLst>
                <a:ext uri="{FF2B5EF4-FFF2-40B4-BE49-F238E27FC236}">
                  <a16:creationId xmlns:a16="http://schemas.microsoft.com/office/drawing/2014/main" id="{B7DC29AB-C8D7-445A-AAF0-D56C516DD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263" y="36340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Image 23">
              <a:extLst>
                <a:ext uri="{FF2B5EF4-FFF2-40B4-BE49-F238E27FC236}">
                  <a16:creationId xmlns:a16="http://schemas.microsoft.com/office/drawing/2014/main" id="{F8285D09-5F4D-4BA4-A23B-4E06BF4C3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64" y="3636559"/>
              <a:ext cx="636263" cy="62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26B9F343-3FAA-4C3B-B13C-D9500813C546}"/>
              </a:ext>
            </a:extLst>
          </p:cNvPr>
          <p:cNvSpPr txBox="1"/>
          <p:nvPr/>
        </p:nvSpPr>
        <p:spPr>
          <a:xfrm>
            <a:off x="7727497" y="4649289"/>
            <a:ext cx="4305371" cy="830997"/>
          </a:xfrm>
          <a:prstGeom prst="rect">
            <a:avLst/>
          </a:prstGeom>
          <a:solidFill>
            <a:schemeClr val="accent4">
              <a:alpha val="6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Perception of </a:t>
            </a:r>
            <a:r>
              <a:rPr lang="fr-FR" sz="2400" b="1" dirty="0" err="1"/>
              <a:t>power’s</a:t>
            </a:r>
            <a:r>
              <a:rPr lang="fr-FR" sz="2400" b="1" dirty="0"/>
              <a:t> </a:t>
            </a:r>
            <a:r>
              <a:rPr lang="fr-FR" sz="2400" b="1" dirty="0" err="1"/>
              <a:t>behaviors</a:t>
            </a:r>
            <a:r>
              <a:rPr lang="fr-FR" sz="2400" b="1" dirty="0"/>
              <a:t> in Human/Agent </a:t>
            </a:r>
            <a:r>
              <a:rPr lang="fr-FR" sz="2400" b="1" dirty="0" err="1"/>
              <a:t>negotiation</a:t>
            </a:r>
            <a:endParaRPr lang="fr-FR" sz="2400" b="1" dirty="0"/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A9888971-E7E4-46D5-83FF-9BBE526EFB15}"/>
              </a:ext>
            </a:extLst>
          </p:cNvPr>
          <p:cNvGrpSpPr/>
          <p:nvPr/>
        </p:nvGrpSpPr>
        <p:grpSpPr>
          <a:xfrm>
            <a:off x="7492081" y="2134668"/>
            <a:ext cx="4662565" cy="1583617"/>
            <a:chOff x="7440048" y="2114028"/>
            <a:chExt cx="4662565" cy="1583617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B13915C3-4FE9-4894-86BC-25E7B27C8FA1}"/>
                </a:ext>
              </a:extLst>
            </p:cNvPr>
            <p:cNvGrpSpPr/>
            <p:nvPr/>
          </p:nvGrpSpPr>
          <p:grpSpPr>
            <a:xfrm>
              <a:off x="7515764" y="2238016"/>
              <a:ext cx="4345378" cy="1350278"/>
              <a:chOff x="7632552" y="3641426"/>
              <a:chExt cx="4345378" cy="1350278"/>
            </a:xfrm>
          </p:grpSpPr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D7B0A3F1-7E29-42A1-AF86-CB4FCB982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2552" y="3761216"/>
                <a:ext cx="1256802" cy="12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Image 24">
                <a:extLst>
                  <a:ext uri="{FF2B5EF4-FFF2-40B4-BE49-F238E27FC236}">
                    <a16:creationId xmlns:a16="http://schemas.microsoft.com/office/drawing/2014/main" id="{45EAC52C-1954-4996-9F12-FA775BB75C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4963" y="3641426"/>
                <a:ext cx="1242967" cy="123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B1A4AAD9-6726-493A-A5F0-4A3275885DBD}"/>
                  </a:ext>
                </a:extLst>
              </p:cNvPr>
              <p:cNvGrpSpPr/>
              <p:nvPr/>
            </p:nvGrpSpPr>
            <p:grpSpPr>
              <a:xfrm>
                <a:off x="8964118" y="3895612"/>
                <a:ext cx="1756947" cy="879480"/>
                <a:chOff x="6045732" y="4351455"/>
                <a:chExt cx="1756947" cy="879480"/>
              </a:xfrm>
            </p:grpSpPr>
            <p:cxnSp>
              <p:nvCxnSpPr>
                <p:cNvPr id="44" name="Shape 163">
                  <a:extLst>
                    <a:ext uri="{FF2B5EF4-FFF2-40B4-BE49-F238E27FC236}">
                      <a16:creationId xmlns:a16="http://schemas.microsoft.com/office/drawing/2014/main" id="{82F6E75A-63CA-4050-8AB1-FA1BDBF86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5732" y="4610070"/>
                  <a:ext cx="175694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45" name="Shape 164">
                  <a:extLst>
                    <a:ext uri="{FF2B5EF4-FFF2-40B4-BE49-F238E27FC236}">
                      <a16:creationId xmlns:a16="http://schemas.microsoft.com/office/drawing/2014/main" id="{9AEB6D41-DC69-4D75-A769-34309CF860CD}"/>
                    </a:ext>
                  </a:extLst>
                </p:cNvPr>
                <p:cNvSpPr/>
                <p:nvPr/>
              </p:nvSpPr>
              <p:spPr>
                <a:xfrm>
                  <a:off x="6405495" y="4351455"/>
                  <a:ext cx="933041" cy="395148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 w="19050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>
                    <a:defRPr/>
                  </a:pPr>
                  <a:r>
                    <a:rPr lang="fr-FR" b="1" kern="0" dirty="0" err="1">
                      <a:solidFill>
                        <a:srgbClr val="FFFFFF"/>
                      </a:solidFill>
                      <a:ea typeface="Calibri"/>
                      <a:cs typeface="Calibri"/>
                      <a:sym typeface="Calibri"/>
                    </a:rPr>
                    <a:t>Utt</a:t>
                  </a:r>
                  <a:r>
                    <a:rPr lang="fr-FR" b="1" kern="0" baseline="-25000" dirty="0" err="1">
                      <a:solidFill>
                        <a:srgbClr val="FFFFFF"/>
                      </a:solidFill>
                      <a:ea typeface="Calibri"/>
                      <a:cs typeface="Calibri"/>
                      <a:sym typeface="Calibri"/>
                    </a:rPr>
                    <a:t>Self</a:t>
                  </a:r>
                  <a:endParaRPr lang="fr-FR" b="1" kern="0" baseline="-25000" dirty="0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6" name="Shape 165">
                  <a:extLst>
                    <a:ext uri="{FF2B5EF4-FFF2-40B4-BE49-F238E27FC236}">
                      <a16:creationId xmlns:a16="http://schemas.microsoft.com/office/drawing/2014/main" id="{D56485F4-60AC-41A1-840B-72E9126B0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45732" y="4991103"/>
                  <a:ext cx="170619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lg" len="lg"/>
                  <a:tailEnd type="triangle" w="lg" len="lg"/>
                </a:ln>
              </p:spPr>
            </p:cxnSp>
            <p:sp>
              <p:nvSpPr>
                <p:cNvPr id="47" name="Shape 166">
                  <a:extLst>
                    <a:ext uri="{FF2B5EF4-FFF2-40B4-BE49-F238E27FC236}">
                      <a16:creationId xmlns:a16="http://schemas.microsoft.com/office/drawing/2014/main" id="{773CECA2-3EB3-45E5-9D12-831B31D8679B}"/>
                    </a:ext>
                  </a:extLst>
                </p:cNvPr>
                <p:cNvSpPr/>
                <p:nvPr/>
              </p:nvSpPr>
              <p:spPr>
                <a:xfrm>
                  <a:off x="6435475" y="4835787"/>
                  <a:ext cx="946575" cy="395148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Utt</a:t>
                  </a:r>
                  <a:r>
                    <a:rPr kumimoji="0" lang="fr-FR" b="1" i="0" u="none" strike="noStrike" kern="0" cap="none" spc="0" normalizeH="0" baseline="-2500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other</a:t>
                  </a:r>
                  <a:endParaRPr kumimoji="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85C32B-F15C-4098-8D89-1A7B093C1215}"/>
                </a:ext>
              </a:extLst>
            </p:cNvPr>
            <p:cNvSpPr/>
            <p:nvPr/>
          </p:nvSpPr>
          <p:spPr>
            <a:xfrm>
              <a:off x="7440048" y="2114028"/>
              <a:ext cx="4662565" cy="1583617"/>
            </a:xfrm>
            <a:prstGeom prst="rect">
              <a:avLst/>
            </a:prstGeom>
            <a:solidFill>
              <a:schemeClr val="accent3">
                <a:alpha val="12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121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5"/>
                                      </p:to>
                                    </p:set>
                                    <p:animEffect filter="image" prLst="opacity: 0.05">
                                      <p:cBhvr rctx="IE">
                                        <p:cTn id="7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0DE4213F-5AFD-485A-AAA7-02A68AE04E76}"/>
              </a:ext>
            </a:extLst>
          </p:cNvPr>
          <p:cNvGrpSpPr/>
          <p:nvPr/>
        </p:nvGrpSpPr>
        <p:grpSpPr>
          <a:xfrm>
            <a:off x="4412434" y="5461706"/>
            <a:ext cx="3496187" cy="1246443"/>
            <a:chOff x="7800051" y="3641426"/>
            <a:chExt cx="4177879" cy="1350278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93383D64-CA6A-4321-ADEC-1684A3450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051" y="3761216"/>
              <a:ext cx="1089303" cy="12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Image 24">
              <a:extLst>
                <a:ext uri="{FF2B5EF4-FFF2-40B4-BE49-F238E27FC236}">
                  <a16:creationId xmlns:a16="http://schemas.microsoft.com/office/drawing/2014/main" id="{0438A5C5-8D4A-49F8-92FC-A16B05D7A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4963" y="3641426"/>
              <a:ext cx="1242967" cy="123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B3B2A06-BEC7-4A1F-A381-C495177076D2}"/>
                </a:ext>
              </a:extLst>
            </p:cNvPr>
            <p:cNvGrpSpPr/>
            <p:nvPr/>
          </p:nvGrpSpPr>
          <p:grpSpPr>
            <a:xfrm>
              <a:off x="8964118" y="3927470"/>
              <a:ext cx="1756947" cy="847622"/>
              <a:chOff x="6045732" y="4383313"/>
              <a:chExt cx="1756947" cy="847622"/>
            </a:xfrm>
          </p:grpSpPr>
          <p:cxnSp>
            <p:nvCxnSpPr>
              <p:cNvPr id="34" name="Shape 163">
                <a:extLst>
                  <a:ext uri="{FF2B5EF4-FFF2-40B4-BE49-F238E27FC236}">
                    <a16:creationId xmlns:a16="http://schemas.microsoft.com/office/drawing/2014/main" id="{5AC82BBE-89E1-4DBC-A6CC-A00119625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5732" y="4610070"/>
                <a:ext cx="175694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35" name="Shape 164">
                <a:extLst>
                  <a:ext uri="{FF2B5EF4-FFF2-40B4-BE49-F238E27FC236}">
                    <a16:creationId xmlns:a16="http://schemas.microsoft.com/office/drawing/2014/main" id="{18DA7787-4ACA-49F3-9BA1-6AC21DD488CC}"/>
                  </a:ext>
                </a:extLst>
              </p:cNvPr>
              <p:cNvSpPr/>
              <p:nvPr/>
            </p:nvSpPr>
            <p:spPr>
              <a:xfrm>
                <a:off x="6432640" y="4383313"/>
                <a:ext cx="905896" cy="36329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1905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defRPr/>
                </a:pPr>
                <a:r>
                  <a:rPr lang="fr-FR" sz="1600" b="1" kern="0" dirty="0" err="1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Utt</a:t>
                </a:r>
                <a:r>
                  <a:rPr lang="fr-FR" sz="1600" b="1" kern="0" baseline="-25000" dirty="0" err="1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Self</a:t>
                </a:r>
                <a:endParaRPr lang="fr-FR" b="1" kern="0" baseline="-2500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" name="Shape 165">
                <a:extLst>
                  <a:ext uri="{FF2B5EF4-FFF2-40B4-BE49-F238E27FC236}">
                    <a16:creationId xmlns:a16="http://schemas.microsoft.com/office/drawing/2014/main" id="{26576434-7673-4EFE-A70A-0678CDE016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5732" y="4991103"/>
                <a:ext cx="17061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37" name="Shape 166">
                <a:extLst>
                  <a:ext uri="{FF2B5EF4-FFF2-40B4-BE49-F238E27FC236}">
                    <a16:creationId xmlns:a16="http://schemas.microsoft.com/office/drawing/2014/main" id="{5F8B38EC-5B71-469D-99B6-75FC7B1EDF15}"/>
                  </a:ext>
                </a:extLst>
              </p:cNvPr>
              <p:cNvSpPr/>
              <p:nvPr/>
            </p:nvSpPr>
            <p:spPr>
              <a:xfrm>
                <a:off x="6432641" y="4867644"/>
                <a:ext cx="949410" cy="36329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</a:t>
                </a:r>
                <a:r>
                  <a:rPr kumimoji="0" lang="fr-FR" sz="16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other</a:t>
                </a:r>
                <a:endParaRPr kumimoji="0" sz="16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68D81948-7958-4863-AAB8-5B9EC2BD3330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Figure">
            <a:extLst>
              <a:ext uri="{FF2B5EF4-FFF2-40B4-BE49-F238E27FC236}">
                <a16:creationId xmlns:a16="http://schemas.microsoft.com/office/drawing/2014/main" id="{9C60B6DB-756F-470B-821C-BD123097CC63}"/>
              </a:ext>
            </a:extLst>
          </p:cNvPr>
          <p:cNvSpPr/>
          <p:nvPr/>
        </p:nvSpPr>
        <p:spPr>
          <a:xfrm>
            <a:off x="6784089" y="2110445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rgbClr val="FFE200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ercle">
            <a:extLst>
              <a:ext uri="{FF2B5EF4-FFF2-40B4-BE49-F238E27FC236}">
                <a16:creationId xmlns:a16="http://schemas.microsoft.com/office/drawing/2014/main" id="{2BFA79B9-4CB3-4BD8-AC0A-027D01B10B93}"/>
              </a:ext>
            </a:extLst>
          </p:cNvPr>
          <p:cNvSpPr/>
          <p:nvPr/>
        </p:nvSpPr>
        <p:spPr>
          <a:xfrm>
            <a:off x="7010749" y="2276663"/>
            <a:ext cx="725312" cy="725312"/>
          </a:xfrm>
          <a:prstGeom prst="ellipse">
            <a:avLst/>
          </a:pr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7">
            <a:extLst>
              <a:ext uri="{FF2B5EF4-FFF2-40B4-BE49-F238E27FC236}">
                <a16:creationId xmlns:a16="http://schemas.microsoft.com/office/drawing/2014/main" id="{833C1F30-0255-4D19-B5BC-51286FAEA671}"/>
              </a:ext>
            </a:extLst>
          </p:cNvPr>
          <p:cNvSpPr/>
          <p:nvPr/>
        </p:nvSpPr>
        <p:spPr>
          <a:xfrm>
            <a:off x="7962722" y="2110445"/>
            <a:ext cx="3918364" cy="398858"/>
          </a:xfrm>
          <a:custGeom>
            <a:avLst/>
            <a:gdLst>
              <a:gd name="connsiteX0" fmla="*/ 0 w 2712057"/>
              <a:gd name="connsiteY0" fmla="*/ 0 h 293150"/>
              <a:gd name="connsiteX1" fmla="*/ 872641 w 2712057"/>
              <a:gd name="connsiteY1" fmla="*/ 0 h 293150"/>
              <a:gd name="connsiteX2" fmla="*/ 1928123 w 2712057"/>
              <a:gd name="connsiteY2" fmla="*/ 0 h 293150"/>
              <a:gd name="connsiteX3" fmla="*/ 2712057 w 2712057"/>
              <a:gd name="connsiteY3" fmla="*/ 0 h 293150"/>
              <a:gd name="connsiteX4" fmla="*/ 2712057 w 2712057"/>
              <a:gd name="connsiteY4" fmla="*/ 293150 h 293150"/>
              <a:gd name="connsiteX5" fmla="*/ 1757359 w 2712057"/>
              <a:gd name="connsiteY5" fmla="*/ 293150 h 293150"/>
              <a:gd name="connsiteX6" fmla="*/ 1184868 w 2712057"/>
              <a:gd name="connsiteY6" fmla="*/ 293150 h 293150"/>
              <a:gd name="connsiteX7" fmla="*/ 170764 w 2712057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2057" h="293150">
                <a:moveTo>
                  <a:pt x="0" y="0"/>
                </a:moveTo>
                <a:lnTo>
                  <a:pt x="872641" y="0"/>
                </a:lnTo>
                <a:lnTo>
                  <a:pt x="1928123" y="0"/>
                </a:lnTo>
                <a:lnTo>
                  <a:pt x="2712057" y="0"/>
                </a:lnTo>
                <a:lnTo>
                  <a:pt x="2712057" y="293150"/>
                </a:lnTo>
                <a:lnTo>
                  <a:pt x="1757359" y="293150"/>
                </a:lnTo>
                <a:lnTo>
                  <a:pt x="1184868" y="293150"/>
                </a:lnTo>
                <a:lnTo>
                  <a:pt x="170764" y="293150"/>
                </a:ln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CONDITIONS</a:t>
            </a:r>
          </a:p>
        </p:txBody>
      </p:sp>
      <p:sp>
        <p:nvSpPr>
          <p:cNvPr id="42" name="Figure">
            <a:extLst>
              <a:ext uri="{FF2B5EF4-FFF2-40B4-BE49-F238E27FC236}">
                <a16:creationId xmlns:a16="http://schemas.microsoft.com/office/drawing/2014/main" id="{19773EB4-2B90-4474-A5C7-A0E2954AFD1D}"/>
              </a:ext>
            </a:extLst>
          </p:cNvPr>
          <p:cNvSpPr/>
          <p:nvPr/>
        </p:nvSpPr>
        <p:spPr>
          <a:xfrm>
            <a:off x="4323967" y="1499361"/>
            <a:ext cx="1177124" cy="104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6130" y="0"/>
                </a:moveTo>
                <a:lnTo>
                  <a:pt x="15332" y="0"/>
                </a:lnTo>
                <a:cubicBezTo>
                  <a:pt x="15883" y="0"/>
                  <a:pt x="16379" y="344"/>
                  <a:pt x="16654" y="875"/>
                </a:cubicBezTo>
                <a:lnTo>
                  <a:pt x="21255" y="9940"/>
                </a:lnTo>
                <a:cubicBezTo>
                  <a:pt x="21531" y="10472"/>
                  <a:pt x="21531" y="11128"/>
                  <a:pt x="21255" y="11660"/>
                </a:cubicBezTo>
                <a:lnTo>
                  <a:pt x="16654" y="20725"/>
                </a:lnTo>
                <a:cubicBezTo>
                  <a:pt x="16379" y="21256"/>
                  <a:pt x="15883" y="21600"/>
                  <a:pt x="15332" y="21600"/>
                </a:cubicBezTo>
                <a:lnTo>
                  <a:pt x="6130" y="21600"/>
                </a:lnTo>
                <a:cubicBezTo>
                  <a:pt x="5579" y="21600"/>
                  <a:pt x="5083" y="21256"/>
                  <a:pt x="4808" y="20725"/>
                </a:cubicBezTo>
                <a:lnTo>
                  <a:pt x="207" y="11660"/>
                </a:lnTo>
                <a:cubicBezTo>
                  <a:pt x="-69" y="11128"/>
                  <a:pt x="-69" y="10472"/>
                  <a:pt x="207" y="9940"/>
                </a:cubicBezTo>
                <a:lnTo>
                  <a:pt x="4808" y="875"/>
                </a:lnTo>
                <a:cubicBezTo>
                  <a:pt x="5083" y="344"/>
                  <a:pt x="5607" y="0"/>
                  <a:pt x="613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ercle">
            <a:extLst>
              <a:ext uri="{FF2B5EF4-FFF2-40B4-BE49-F238E27FC236}">
                <a16:creationId xmlns:a16="http://schemas.microsoft.com/office/drawing/2014/main" id="{B3B5C118-B42F-42B3-8B90-C2F1B0736766}"/>
              </a:ext>
            </a:extLst>
          </p:cNvPr>
          <p:cNvSpPr/>
          <p:nvPr/>
        </p:nvSpPr>
        <p:spPr>
          <a:xfrm>
            <a:off x="4550629" y="1650468"/>
            <a:ext cx="725312" cy="7253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4783D1AB-F679-448C-9995-5121DD277A1E}"/>
              </a:ext>
            </a:extLst>
          </p:cNvPr>
          <p:cNvSpPr/>
          <p:nvPr/>
        </p:nvSpPr>
        <p:spPr>
          <a:xfrm>
            <a:off x="338525" y="1499361"/>
            <a:ext cx="3985442" cy="384891"/>
          </a:xfrm>
          <a:custGeom>
            <a:avLst/>
            <a:gdLst>
              <a:gd name="connsiteX0" fmla="*/ 0 w 2718628"/>
              <a:gd name="connsiteY0" fmla="*/ 0 h 293150"/>
              <a:gd name="connsiteX1" fmla="*/ 792017 w 2718628"/>
              <a:gd name="connsiteY1" fmla="*/ 0 h 293150"/>
              <a:gd name="connsiteX2" fmla="*/ 2146785 w 2718628"/>
              <a:gd name="connsiteY2" fmla="*/ 0 h 293150"/>
              <a:gd name="connsiteX3" fmla="*/ 2718628 w 2718628"/>
              <a:gd name="connsiteY3" fmla="*/ 0 h 293150"/>
              <a:gd name="connsiteX4" fmla="*/ 2549425 w 2718628"/>
              <a:gd name="connsiteY4" fmla="*/ 293150 h 293150"/>
              <a:gd name="connsiteX5" fmla="*/ 1838337 w 2718628"/>
              <a:gd name="connsiteY5" fmla="*/ 293150 h 293150"/>
              <a:gd name="connsiteX6" fmla="*/ 961220 w 2718628"/>
              <a:gd name="connsiteY6" fmla="*/ 293150 h 293150"/>
              <a:gd name="connsiteX7" fmla="*/ 0 w 2718628"/>
              <a:gd name="connsiteY7" fmla="*/ 293150 h 2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8628" h="293150">
                <a:moveTo>
                  <a:pt x="0" y="0"/>
                </a:moveTo>
                <a:lnTo>
                  <a:pt x="792017" y="0"/>
                </a:lnTo>
                <a:lnTo>
                  <a:pt x="2146785" y="0"/>
                </a:lnTo>
                <a:lnTo>
                  <a:pt x="2718628" y="0"/>
                </a:lnTo>
                <a:lnTo>
                  <a:pt x="2549425" y="293150"/>
                </a:lnTo>
                <a:lnTo>
                  <a:pt x="1838337" y="293150"/>
                </a:lnTo>
                <a:lnTo>
                  <a:pt x="961220" y="293150"/>
                </a:lnTo>
                <a:lnTo>
                  <a:pt x="0" y="29315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  <a:endParaRPr kumimoji="0" sz="2400" b="0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8075944B-1110-4479-96F5-BD6A7AFD1A89}"/>
              </a:ext>
            </a:extLst>
          </p:cNvPr>
          <p:cNvGrpSpPr/>
          <p:nvPr/>
        </p:nvGrpSpPr>
        <p:grpSpPr>
          <a:xfrm>
            <a:off x="334269" y="1937566"/>
            <a:ext cx="4111150" cy="3634718"/>
            <a:chOff x="767875" y="2823919"/>
            <a:chExt cx="3149593" cy="2623549"/>
          </a:xfrm>
        </p:grpSpPr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0E8B2550-D968-4CBE-9B09-631AD3316081}"/>
                </a:ext>
              </a:extLst>
            </p:cNvPr>
            <p:cNvSpPr/>
            <p:nvPr/>
          </p:nvSpPr>
          <p:spPr>
            <a:xfrm>
              <a:off x="768176" y="2823919"/>
              <a:ext cx="3149292" cy="721266"/>
            </a:xfrm>
            <a:custGeom>
              <a:avLst/>
              <a:gdLst>
                <a:gd name="connsiteX0" fmla="*/ 0 w 2748850"/>
                <a:gd name="connsiteY0" fmla="*/ 0 h 711716"/>
                <a:gd name="connsiteX1" fmla="*/ 1003567 w 2748850"/>
                <a:gd name="connsiteY1" fmla="*/ 0 h 711716"/>
                <a:gd name="connsiteX2" fmla="*/ 1240850 w 2748850"/>
                <a:gd name="connsiteY2" fmla="*/ 0 h 711716"/>
                <a:gd name="connsiteX3" fmla="*/ 2507096 w 2748850"/>
                <a:gd name="connsiteY3" fmla="*/ 0 h 711716"/>
                <a:gd name="connsiteX4" fmla="*/ 2488916 w 2748850"/>
                <a:gd name="connsiteY4" fmla="*/ 111371 h 711716"/>
                <a:gd name="connsiteX5" fmla="*/ 2523741 w 2748850"/>
                <a:gd name="connsiteY5" fmla="*/ 261029 h 711716"/>
                <a:gd name="connsiteX6" fmla="*/ 2748850 w 2748850"/>
                <a:gd name="connsiteY6" fmla="*/ 711716 h 711716"/>
                <a:gd name="connsiteX7" fmla="*/ 1638217 w 2748850"/>
                <a:gd name="connsiteY7" fmla="*/ 711716 h 711716"/>
                <a:gd name="connsiteX8" fmla="*/ 1360219 w 2748850"/>
                <a:gd name="connsiteY8" fmla="*/ 711716 h 711716"/>
                <a:gd name="connsiteX9" fmla="*/ 0 w 2748850"/>
                <a:gd name="connsiteY9" fmla="*/ 711716 h 711716"/>
                <a:gd name="connsiteX10" fmla="*/ 0 w 2748850"/>
                <a:gd name="connsiteY10" fmla="*/ 0 h 711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8850" h="711716">
                  <a:moveTo>
                    <a:pt x="0" y="0"/>
                  </a:moveTo>
                  <a:lnTo>
                    <a:pt x="1003567" y="0"/>
                  </a:lnTo>
                  <a:lnTo>
                    <a:pt x="1240850" y="0"/>
                  </a:lnTo>
                  <a:lnTo>
                    <a:pt x="2507096" y="0"/>
                  </a:lnTo>
                  <a:cubicBezTo>
                    <a:pt x="2494977" y="34795"/>
                    <a:pt x="2488916" y="73084"/>
                    <a:pt x="2488916" y="111371"/>
                  </a:cubicBezTo>
                  <a:cubicBezTo>
                    <a:pt x="2488916" y="163563"/>
                    <a:pt x="2501036" y="215789"/>
                    <a:pt x="2523741" y="261029"/>
                  </a:cubicBezTo>
                  <a:lnTo>
                    <a:pt x="2748850" y="711716"/>
                  </a:lnTo>
                  <a:lnTo>
                    <a:pt x="1638217" y="711716"/>
                  </a:lnTo>
                  <a:lnTo>
                    <a:pt x="1360219" y="711716"/>
                  </a:lnTo>
                  <a:lnTo>
                    <a:pt x="0" y="711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D417C12-635A-49B6-B414-539737D24386}"/>
                </a:ext>
              </a:extLst>
            </p:cNvPr>
            <p:cNvSpPr/>
            <p:nvPr/>
          </p:nvSpPr>
          <p:spPr>
            <a:xfrm>
              <a:off x="767875" y="3513260"/>
              <a:ext cx="3149293" cy="1934208"/>
            </a:xfrm>
            <a:custGeom>
              <a:avLst/>
              <a:gdLst>
                <a:gd name="connsiteX0" fmla="*/ 0 w 2748850"/>
                <a:gd name="connsiteY0" fmla="*/ 0 h 3007895"/>
                <a:gd name="connsiteX1" fmla="*/ 2748850 w 2748850"/>
                <a:gd name="connsiteY1" fmla="*/ 0 h 3007895"/>
                <a:gd name="connsiteX2" fmla="*/ 2748850 w 2748850"/>
                <a:gd name="connsiteY2" fmla="*/ 3007895 h 3007895"/>
                <a:gd name="connsiteX3" fmla="*/ 0 w 2748850"/>
                <a:gd name="connsiteY3" fmla="*/ 3007895 h 3007895"/>
                <a:gd name="connsiteX4" fmla="*/ 0 w 2748850"/>
                <a:gd name="connsiteY4" fmla="*/ 0 h 300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850" h="3007895">
                  <a:moveTo>
                    <a:pt x="0" y="0"/>
                  </a:moveTo>
                  <a:lnTo>
                    <a:pt x="2748850" y="0"/>
                  </a:lnTo>
                  <a:lnTo>
                    <a:pt x="2748850" y="3007895"/>
                  </a:lnTo>
                  <a:lnTo>
                    <a:pt x="0" y="3007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68580" tIns="34290" rIns="3429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13D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18A20E62-332A-46D4-94B4-F24435352708}"/>
              </a:ext>
            </a:extLst>
          </p:cNvPr>
          <p:cNvSpPr/>
          <p:nvPr/>
        </p:nvSpPr>
        <p:spPr>
          <a:xfrm>
            <a:off x="4218194" y="1393584"/>
            <a:ext cx="1406333" cy="1260640"/>
          </a:xfrm>
          <a:custGeom>
            <a:avLst/>
            <a:gdLst>
              <a:gd name="connsiteX0" fmla="*/ 1021039 w 1544353"/>
              <a:gd name="connsiteY0" fmla="*/ 1 h 1384361"/>
              <a:gd name="connsiteX1" fmla="*/ 1231685 w 1544353"/>
              <a:gd name="connsiteY1" fmla="*/ 119718 h 1384361"/>
              <a:gd name="connsiteX2" fmla="*/ 1521260 w 1544353"/>
              <a:gd name="connsiteY2" fmla="*/ 620310 h 1384361"/>
              <a:gd name="connsiteX3" fmla="*/ 1514405 w 1544353"/>
              <a:gd name="connsiteY3" fmla="*/ 648892 h 1384361"/>
              <a:gd name="connsiteX4" fmla="*/ 1485830 w 1544353"/>
              <a:gd name="connsiteY4" fmla="*/ 641975 h 1384361"/>
              <a:gd name="connsiteX5" fmla="*/ 1196198 w 1544353"/>
              <a:gd name="connsiteY5" fmla="*/ 141349 h 1384361"/>
              <a:gd name="connsiteX6" fmla="*/ 1022261 w 1544353"/>
              <a:gd name="connsiteY6" fmla="*/ 40927 h 1384361"/>
              <a:gd name="connsiteX7" fmla="*/ 502551 w 1544353"/>
              <a:gd name="connsiteY7" fmla="*/ 41738 h 1384361"/>
              <a:gd name="connsiteX8" fmla="*/ 329249 w 1544353"/>
              <a:gd name="connsiteY8" fmla="*/ 142866 h 1384361"/>
              <a:gd name="connsiteX9" fmla="*/ 69549 w 1544353"/>
              <a:gd name="connsiteY9" fmla="*/ 592679 h 1384361"/>
              <a:gd name="connsiteX10" fmla="*/ 68621 w 1544353"/>
              <a:gd name="connsiteY10" fmla="*/ 793326 h 1384361"/>
              <a:gd name="connsiteX11" fmla="*/ 327774 w 1544353"/>
              <a:gd name="connsiteY11" fmla="*/ 1243815 h 1384361"/>
              <a:gd name="connsiteX12" fmla="*/ 501710 w 1544353"/>
              <a:gd name="connsiteY12" fmla="*/ 1344237 h 1384361"/>
              <a:gd name="connsiteX13" fmla="*/ 1021421 w 1544353"/>
              <a:gd name="connsiteY13" fmla="*/ 1343426 h 1384361"/>
              <a:gd name="connsiteX14" fmla="*/ 1194781 w 1544353"/>
              <a:gd name="connsiteY14" fmla="*/ 1242332 h 1384361"/>
              <a:gd name="connsiteX15" fmla="*/ 1454480 w 1544353"/>
              <a:gd name="connsiteY15" fmla="*/ 792519 h 1384361"/>
              <a:gd name="connsiteX16" fmla="*/ 1408464 w 1544353"/>
              <a:gd name="connsiteY16" fmla="*/ 765951 h 1384361"/>
              <a:gd name="connsiteX17" fmla="*/ 1409152 w 1544353"/>
              <a:gd name="connsiteY17" fmla="*/ 754868 h 1384361"/>
              <a:gd name="connsiteX18" fmla="*/ 1513649 w 1544353"/>
              <a:gd name="connsiteY18" fmla="*/ 709819 h 1384361"/>
              <a:gd name="connsiteX19" fmla="*/ 1530898 w 1544353"/>
              <a:gd name="connsiteY19" fmla="*/ 719777 h 1384361"/>
              <a:gd name="connsiteX20" fmla="*/ 1544191 w 1544353"/>
              <a:gd name="connsiteY20" fmla="*/ 832833 h 1384361"/>
              <a:gd name="connsiteX21" fmla="*/ 1534937 w 1544353"/>
              <a:gd name="connsiteY21" fmla="*/ 838970 h 1384361"/>
              <a:gd name="connsiteX22" fmla="*/ 1490368 w 1544353"/>
              <a:gd name="connsiteY22" fmla="*/ 813238 h 1384361"/>
              <a:gd name="connsiteX23" fmla="*/ 1230668 w 1544353"/>
              <a:gd name="connsiteY23" fmla="*/ 1263051 h 1384361"/>
              <a:gd name="connsiteX24" fmla="*/ 1021254 w 1544353"/>
              <a:gd name="connsiteY24" fmla="*/ 1383550 h 1384361"/>
              <a:gd name="connsiteX25" fmla="*/ 501543 w 1544353"/>
              <a:gd name="connsiteY25" fmla="*/ 1384361 h 1384361"/>
              <a:gd name="connsiteX26" fmla="*/ 291720 w 1544353"/>
              <a:gd name="connsiteY26" fmla="*/ 1263219 h 1384361"/>
              <a:gd name="connsiteX27" fmla="*/ 32509 w 1544353"/>
              <a:gd name="connsiteY27" fmla="*/ 812697 h 1384361"/>
              <a:gd name="connsiteX28" fmla="*/ 32157 w 1544353"/>
              <a:gd name="connsiteY28" fmla="*/ 571091 h 1384361"/>
              <a:gd name="connsiteX29" fmla="*/ 291857 w 1544353"/>
              <a:gd name="connsiteY29" fmla="*/ 121278 h 1384361"/>
              <a:gd name="connsiteX30" fmla="*/ 501270 w 1544353"/>
              <a:gd name="connsiteY30" fmla="*/ 779 h 138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44353" h="1384361">
                <a:moveTo>
                  <a:pt x="1021039" y="1"/>
                </a:moveTo>
                <a:cubicBezTo>
                  <a:pt x="1107258" y="-21"/>
                  <a:pt x="1187714" y="46431"/>
                  <a:pt x="1231685" y="119718"/>
                </a:cubicBezTo>
                <a:lnTo>
                  <a:pt x="1521260" y="620310"/>
                </a:lnTo>
                <a:cubicBezTo>
                  <a:pt x="1527381" y="629625"/>
                  <a:pt x="1523659" y="642755"/>
                  <a:pt x="1514405" y="648892"/>
                </a:cubicBezTo>
                <a:cubicBezTo>
                  <a:pt x="1505057" y="655057"/>
                  <a:pt x="1491893" y="651256"/>
                  <a:pt x="1485830" y="641975"/>
                </a:cubicBezTo>
                <a:lnTo>
                  <a:pt x="1196198" y="141349"/>
                </a:lnTo>
                <a:cubicBezTo>
                  <a:pt x="1161242" y="79048"/>
                  <a:pt x="1093694" y="40049"/>
                  <a:pt x="1022261" y="40927"/>
                </a:cubicBezTo>
                <a:lnTo>
                  <a:pt x="502551" y="41738"/>
                </a:lnTo>
                <a:cubicBezTo>
                  <a:pt x="431176" y="42650"/>
                  <a:pt x="364939" y="81049"/>
                  <a:pt x="329249" y="142866"/>
                </a:cubicBezTo>
                <a:lnTo>
                  <a:pt x="69549" y="592679"/>
                </a:lnTo>
                <a:cubicBezTo>
                  <a:pt x="33859" y="654496"/>
                  <a:pt x="33723" y="731059"/>
                  <a:pt x="68621" y="793326"/>
                </a:cubicBezTo>
                <a:lnTo>
                  <a:pt x="327774" y="1243815"/>
                </a:lnTo>
                <a:cubicBezTo>
                  <a:pt x="362729" y="1306116"/>
                  <a:pt x="430278" y="1345116"/>
                  <a:pt x="501710" y="1344237"/>
                </a:cubicBezTo>
                <a:lnTo>
                  <a:pt x="1021421" y="1343426"/>
                </a:lnTo>
                <a:cubicBezTo>
                  <a:pt x="1092795" y="1342514"/>
                  <a:pt x="1159091" y="1304149"/>
                  <a:pt x="1194781" y="1242332"/>
                </a:cubicBezTo>
                <a:lnTo>
                  <a:pt x="1454480" y="792519"/>
                </a:lnTo>
                <a:lnTo>
                  <a:pt x="1408464" y="765951"/>
                </a:lnTo>
                <a:cubicBezTo>
                  <a:pt x="1404181" y="763478"/>
                  <a:pt x="1403790" y="757471"/>
                  <a:pt x="1409152" y="754868"/>
                </a:cubicBezTo>
                <a:lnTo>
                  <a:pt x="1513649" y="709819"/>
                </a:lnTo>
                <a:cubicBezTo>
                  <a:pt x="1521317" y="706564"/>
                  <a:pt x="1529941" y="711544"/>
                  <a:pt x="1530898" y="719777"/>
                </a:cubicBezTo>
                <a:lnTo>
                  <a:pt x="1544191" y="832833"/>
                </a:lnTo>
                <a:cubicBezTo>
                  <a:pt x="1545440" y="837354"/>
                  <a:pt x="1539220" y="841443"/>
                  <a:pt x="1534937" y="838970"/>
                </a:cubicBezTo>
                <a:lnTo>
                  <a:pt x="1490368" y="813238"/>
                </a:lnTo>
                <a:lnTo>
                  <a:pt x="1230668" y="1263051"/>
                </a:lnTo>
                <a:cubicBezTo>
                  <a:pt x="1187539" y="1337752"/>
                  <a:pt x="1107473" y="1383528"/>
                  <a:pt x="1021254" y="1383550"/>
                </a:cubicBezTo>
                <a:lnTo>
                  <a:pt x="501543" y="1384361"/>
                </a:lnTo>
                <a:cubicBezTo>
                  <a:pt x="415267" y="1384350"/>
                  <a:pt x="334810" y="1337898"/>
                  <a:pt x="291720" y="1263219"/>
                </a:cubicBezTo>
                <a:lnTo>
                  <a:pt x="32509" y="812697"/>
                </a:lnTo>
                <a:cubicBezTo>
                  <a:pt x="-10581" y="738019"/>
                  <a:pt x="-10971" y="645791"/>
                  <a:pt x="32157" y="571091"/>
                </a:cubicBezTo>
                <a:lnTo>
                  <a:pt x="291857" y="121278"/>
                </a:lnTo>
                <a:cubicBezTo>
                  <a:pt x="334985" y="46577"/>
                  <a:pt x="415052" y="801"/>
                  <a:pt x="501270" y="77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32">
            <a:extLst>
              <a:ext uri="{FF2B5EF4-FFF2-40B4-BE49-F238E27FC236}">
                <a16:creationId xmlns:a16="http://schemas.microsoft.com/office/drawing/2014/main" id="{BA09F7D5-F59D-4017-8806-AD4D685473AE}"/>
              </a:ext>
            </a:extLst>
          </p:cNvPr>
          <p:cNvSpPr/>
          <p:nvPr/>
        </p:nvSpPr>
        <p:spPr>
          <a:xfrm>
            <a:off x="6660968" y="2004670"/>
            <a:ext cx="1405455" cy="1261935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rgbClr val="FFE2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33" descr="Users">
            <a:extLst>
              <a:ext uri="{FF2B5EF4-FFF2-40B4-BE49-F238E27FC236}">
                <a16:creationId xmlns:a16="http://schemas.microsoft.com/office/drawing/2014/main" id="{9B75F0B2-2421-4604-8893-A3F777C67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6540" y="2412453"/>
            <a:ext cx="453733" cy="453732"/>
          </a:xfrm>
          <a:prstGeom prst="rect">
            <a:avLst/>
          </a:prstGeom>
        </p:spPr>
      </p:pic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151CA900-633B-4E0C-BFC6-ABC5A3B3F129}"/>
              </a:ext>
            </a:extLst>
          </p:cNvPr>
          <p:cNvSpPr/>
          <p:nvPr/>
        </p:nvSpPr>
        <p:spPr>
          <a:xfrm>
            <a:off x="7911662" y="2596785"/>
            <a:ext cx="3980886" cy="2975500"/>
          </a:xfrm>
          <a:custGeom>
            <a:avLst/>
            <a:gdLst>
              <a:gd name="connsiteX0" fmla="*/ 322256 w 3615946"/>
              <a:gd name="connsiteY0" fmla="*/ 0 h 3398205"/>
              <a:gd name="connsiteX1" fmla="*/ 1727010 w 3615946"/>
              <a:gd name="connsiteY1" fmla="*/ 0 h 3398205"/>
              <a:gd name="connsiteX2" fmla="*/ 2290808 w 3615946"/>
              <a:gd name="connsiteY2" fmla="*/ 0 h 3398205"/>
              <a:gd name="connsiteX3" fmla="*/ 3615946 w 3615946"/>
              <a:gd name="connsiteY3" fmla="*/ 0 h 3398205"/>
              <a:gd name="connsiteX4" fmla="*/ 3615946 w 3615946"/>
              <a:gd name="connsiteY4" fmla="*/ 638924 h 3398205"/>
              <a:gd name="connsiteX5" fmla="*/ 3610216 w 3615946"/>
              <a:gd name="connsiteY5" fmla="*/ 638924 h 3398205"/>
              <a:gd name="connsiteX6" fmla="*/ 3610216 w 3615946"/>
              <a:gd name="connsiteY6" fmla="*/ 3398205 h 3398205"/>
              <a:gd name="connsiteX7" fmla="*/ 0 w 3615946"/>
              <a:gd name="connsiteY7" fmla="*/ 3398205 h 3398205"/>
              <a:gd name="connsiteX8" fmla="*/ 0 w 3615946"/>
              <a:gd name="connsiteY8" fmla="*/ 638924 h 3398205"/>
              <a:gd name="connsiteX9" fmla="*/ 5730 w 3615946"/>
              <a:gd name="connsiteY9" fmla="*/ 638924 h 3398205"/>
              <a:gd name="connsiteX10" fmla="*/ 300464 w 3615946"/>
              <a:gd name="connsiteY10" fmla="*/ 233325 h 3398205"/>
              <a:gd name="connsiteX11" fmla="*/ 346060 w 3615946"/>
              <a:gd name="connsiteY11" fmla="*/ 98649 h 3398205"/>
              <a:gd name="connsiteX12" fmla="*/ 322256 w 3615946"/>
              <a:gd name="connsiteY12" fmla="*/ 0 h 339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5946" h="3398205">
                <a:moveTo>
                  <a:pt x="322256" y="0"/>
                </a:moveTo>
                <a:lnTo>
                  <a:pt x="1727010" y="0"/>
                </a:lnTo>
                <a:lnTo>
                  <a:pt x="2290808" y="0"/>
                </a:lnTo>
                <a:lnTo>
                  <a:pt x="3615946" y="0"/>
                </a:lnTo>
                <a:lnTo>
                  <a:pt x="3615946" y="638924"/>
                </a:lnTo>
                <a:lnTo>
                  <a:pt x="3610216" y="638924"/>
                </a:lnTo>
                <a:lnTo>
                  <a:pt x="3610216" y="3398205"/>
                </a:lnTo>
                <a:lnTo>
                  <a:pt x="0" y="3398205"/>
                </a:lnTo>
                <a:lnTo>
                  <a:pt x="0" y="638924"/>
                </a:lnTo>
                <a:lnTo>
                  <a:pt x="5730" y="638924"/>
                </a:lnTo>
                <a:lnTo>
                  <a:pt x="300464" y="233325"/>
                </a:lnTo>
                <a:cubicBezTo>
                  <a:pt x="330190" y="192625"/>
                  <a:pt x="346060" y="145651"/>
                  <a:pt x="346060" y="98649"/>
                </a:cubicBezTo>
                <a:cubicBezTo>
                  <a:pt x="346060" y="65785"/>
                  <a:pt x="338126" y="31326"/>
                  <a:pt x="32225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fr-FR" sz="900">
              <a:solidFill>
                <a:srgbClr val="FFE200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303ED77-20D6-4F46-A7BE-F589A54BF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95" y="1786422"/>
            <a:ext cx="486110" cy="470025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78A3A93-F50A-4EA2-8AEC-405AD8089097}"/>
              </a:ext>
            </a:extLst>
          </p:cNvPr>
          <p:cNvSpPr txBox="1"/>
          <p:nvPr/>
        </p:nvSpPr>
        <p:spPr>
          <a:xfrm>
            <a:off x="8118481" y="2828835"/>
            <a:ext cx="37017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Init agents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Bob : </a:t>
            </a:r>
            <a:r>
              <a:rPr lang="en-US" sz="2000" dirty="0"/>
              <a:t>Dominant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=0,8)</a:t>
            </a:r>
          </a:p>
          <a:p>
            <a:pPr lvl="1">
              <a:buClr>
                <a:srgbClr val="FFC000"/>
              </a:buClr>
            </a:pPr>
            <a:endParaRPr lang="en-US" sz="2000" b="1" dirty="0"/>
          </a:p>
          <a:p>
            <a:pPr lvl="1">
              <a:buClr>
                <a:srgbClr val="FFC000"/>
              </a:buClr>
            </a:pPr>
            <a:r>
              <a:rPr lang="en-US" sz="2000" b="1" dirty="0"/>
              <a:t>Arthur: </a:t>
            </a:r>
            <a:r>
              <a:rPr lang="en-US" sz="2000" dirty="0"/>
              <a:t>Submissive behaviors</a:t>
            </a:r>
          </a:p>
          <a:p>
            <a:pPr lvl="1">
              <a:buClr>
                <a:srgbClr val="FFC000"/>
              </a:buClr>
            </a:pPr>
            <a:r>
              <a:rPr lang="en-US" sz="2000" b="1" dirty="0"/>
              <a:t>	(Dom =0,4)</a:t>
            </a:r>
            <a:endParaRPr lang="en-US" sz="2000" dirty="0"/>
          </a:p>
          <a:p>
            <a:pPr lvl="1">
              <a:buClr>
                <a:srgbClr val="FFC000"/>
              </a:buClr>
            </a:pPr>
            <a:endParaRPr lang="en-US" sz="20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72299-F2D9-4024-B68F-AFAFF665B99A}"/>
              </a:ext>
            </a:extLst>
          </p:cNvPr>
          <p:cNvSpPr/>
          <p:nvPr/>
        </p:nvSpPr>
        <p:spPr>
          <a:xfrm>
            <a:off x="299452" y="2147782"/>
            <a:ext cx="40182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Presentation of the negotiation task: </a:t>
            </a:r>
            <a:r>
              <a:rPr lang="en-US" sz="2000" b="1" dirty="0"/>
              <a:t>Choose a restaurant using criteria : </a:t>
            </a:r>
            <a:r>
              <a:rPr lang="fr-FR" sz="2000" dirty="0"/>
              <a:t>{ Cuisine, Price , </a:t>
            </a:r>
            <a:r>
              <a:rPr lang="fr-FR" sz="2000" dirty="0" err="1"/>
              <a:t>Athmosphere</a:t>
            </a:r>
            <a:r>
              <a:rPr lang="fr-FR" sz="2000" dirty="0"/>
              <a:t>, Location}</a:t>
            </a:r>
          </a:p>
          <a:p>
            <a:r>
              <a:rPr lang="fr-FR" sz="2000" dirty="0"/>
              <a:t>	</a:t>
            </a:r>
          </a:p>
          <a:p>
            <a:r>
              <a:rPr lang="fr-FR" sz="2000" b="1" dirty="0"/>
              <a:t>	Total : 420 restaurants</a:t>
            </a:r>
          </a:p>
          <a:p>
            <a:endParaRPr lang="en-US" sz="2000" b="1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Negotiate with each agent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Fill in a survey </a:t>
            </a:r>
          </a:p>
          <a:p>
            <a:pPr>
              <a:buClr>
                <a:srgbClr val="FFC000"/>
              </a:buClr>
            </a:pPr>
            <a:endParaRPr lang="en-US" sz="2000" dirty="0"/>
          </a:p>
          <a:p>
            <a:pPr algn="ctr">
              <a:buClr>
                <a:srgbClr val="FFC000"/>
              </a:buClr>
            </a:pPr>
            <a:r>
              <a:rPr lang="en-US" sz="2000" b="1" dirty="0">
                <a:solidFill>
                  <a:srgbClr val="002060"/>
                </a:solidFill>
              </a:rPr>
              <a:t>Total participants: 40</a:t>
            </a:r>
          </a:p>
        </p:txBody>
      </p:sp>
    </p:spTree>
    <p:extLst>
      <p:ext uri="{BB962C8B-B14F-4D97-AF65-F5344CB8AC3E}">
        <p14:creationId xmlns:p14="http://schemas.microsoft.com/office/powerpoint/2010/main" val="220439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537477D-8C31-4CD2-971F-85829D6F4AC7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AA7B7F-9F46-4395-8BC4-778A4A16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1" y="1293533"/>
            <a:ext cx="9602703" cy="54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5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537477D-8C31-4CD2-971F-85829D6F4AC7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rgbClr val="002060"/>
                </a:solidFill>
                <a:latin typeface="Open Sans" panose="020B0606030504020204" pitchFamily="34" charset="0"/>
              </a:rPr>
              <a:t>agent/human study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61" name="Group 70">
            <a:extLst>
              <a:ext uri="{FF2B5EF4-FFF2-40B4-BE49-F238E27FC236}">
                <a16:creationId xmlns:a16="http://schemas.microsoft.com/office/drawing/2014/main" id="{34A230B3-B355-4DAE-9BE6-A22DE393DCAE}"/>
              </a:ext>
            </a:extLst>
          </p:cNvPr>
          <p:cNvGrpSpPr/>
          <p:nvPr/>
        </p:nvGrpSpPr>
        <p:grpSpPr>
          <a:xfrm>
            <a:off x="7996911" y="3791044"/>
            <a:ext cx="3870955" cy="1721667"/>
            <a:chOff x="8921977" y="984542"/>
            <a:chExt cx="2937088" cy="2295555"/>
          </a:xfrm>
        </p:grpSpPr>
        <p:sp>
          <p:nvSpPr>
            <p:cNvPr id="62" name="TextBox 71">
              <a:extLst>
                <a:ext uri="{FF2B5EF4-FFF2-40B4-BE49-F238E27FC236}">
                  <a16:creationId xmlns:a16="http://schemas.microsoft.com/office/drawing/2014/main" id="{84BBD3D3-D29C-471F-87FC-9A3751E85D44}"/>
                </a:ext>
              </a:extLst>
            </p:cNvPr>
            <p:cNvSpPr txBox="1"/>
            <p:nvPr/>
          </p:nvSpPr>
          <p:spPr>
            <a:xfrm>
              <a:off x="8921977" y="98454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</a:rPr>
                <a:t>Simulation of interpersonal relation</a:t>
              </a:r>
            </a:p>
          </p:txBody>
        </p:sp>
        <p:sp>
          <p:nvSpPr>
            <p:cNvPr id="63" name="TextBox 88">
              <a:extLst>
                <a:ext uri="{FF2B5EF4-FFF2-40B4-BE49-F238E27FC236}">
                  <a16:creationId xmlns:a16="http://schemas.microsoft.com/office/drawing/2014/main" id="{C9A1BA56-E169-4D4D-9060-3D5E095146A6}"/>
                </a:ext>
              </a:extLst>
            </p:cNvPr>
            <p:cNvSpPr txBox="1"/>
            <p:nvPr/>
          </p:nvSpPr>
          <p:spPr>
            <a:xfrm>
              <a:off x="8929772" y="1925880"/>
              <a:ext cx="2929293" cy="135421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Adapt the behaviors of the agent in order to simulate an interpersonal relation</a:t>
              </a:r>
            </a:p>
          </p:txBody>
        </p:sp>
      </p:grpSp>
      <p:grpSp>
        <p:nvGrpSpPr>
          <p:cNvPr id="79" name="Group 2">
            <a:extLst>
              <a:ext uri="{FF2B5EF4-FFF2-40B4-BE49-F238E27FC236}">
                <a16:creationId xmlns:a16="http://schemas.microsoft.com/office/drawing/2014/main" id="{EAAF25F3-B385-4007-BF8A-0685461D8D00}"/>
              </a:ext>
            </a:extLst>
          </p:cNvPr>
          <p:cNvGrpSpPr/>
          <p:nvPr/>
        </p:nvGrpSpPr>
        <p:grpSpPr>
          <a:xfrm>
            <a:off x="4035856" y="2260089"/>
            <a:ext cx="2018088" cy="2436830"/>
            <a:chOff x="2609392" y="2269628"/>
            <a:chExt cx="2136872" cy="2555307"/>
          </a:xfrm>
        </p:grpSpPr>
        <p:sp>
          <p:nvSpPr>
            <p:cNvPr id="80" name="Freeform: Shape 26">
              <a:extLst>
                <a:ext uri="{FF2B5EF4-FFF2-40B4-BE49-F238E27FC236}">
                  <a16:creationId xmlns:a16="http://schemas.microsoft.com/office/drawing/2014/main" id="{171BB6A1-71F9-41C2-A887-8271DF54E6A5}"/>
                </a:ext>
              </a:extLst>
            </p:cNvPr>
            <p:cNvSpPr/>
            <p:nvPr/>
          </p:nvSpPr>
          <p:spPr>
            <a:xfrm rot="2700000">
              <a:off x="2667645" y="2698394"/>
              <a:ext cx="2078618" cy="2078620"/>
            </a:xfrm>
            <a:custGeom>
              <a:avLst/>
              <a:gdLst>
                <a:gd name="connsiteX0" fmla="*/ 97 w 2475451"/>
                <a:gd name="connsiteY0" fmla="*/ 0 h 2475452"/>
                <a:gd name="connsiteX1" fmla="*/ 906774 w 2475451"/>
                <a:gd name="connsiteY1" fmla="*/ 0 h 2475452"/>
                <a:gd name="connsiteX2" fmla="*/ 906774 w 2475451"/>
                <a:gd name="connsiteY2" fmla="*/ 98 h 2475452"/>
                <a:gd name="connsiteX3" fmla="*/ 1848615 w 2475451"/>
                <a:gd name="connsiteY3" fmla="*/ 98 h 2475452"/>
                <a:gd name="connsiteX4" fmla="*/ 1848615 w 2475451"/>
                <a:gd name="connsiteY4" fmla="*/ 906775 h 2475452"/>
                <a:gd name="connsiteX5" fmla="*/ 1551107 w 2475451"/>
                <a:gd name="connsiteY5" fmla="*/ 906775 h 2475452"/>
                <a:gd name="connsiteX6" fmla="*/ 2475451 w 2475451"/>
                <a:gd name="connsiteY6" fmla="*/ 1831119 h 2475452"/>
                <a:gd name="connsiteX7" fmla="*/ 1831117 w 2475451"/>
                <a:gd name="connsiteY7" fmla="*/ 2475452 h 2475452"/>
                <a:gd name="connsiteX8" fmla="*/ 906774 w 2475451"/>
                <a:gd name="connsiteY8" fmla="*/ 1551109 h 2475452"/>
                <a:gd name="connsiteX9" fmla="*/ 906774 w 2475451"/>
                <a:gd name="connsiteY9" fmla="*/ 1848615 h 2475452"/>
                <a:gd name="connsiteX10" fmla="*/ 97 w 2475451"/>
                <a:gd name="connsiteY10" fmla="*/ 1848615 h 2475452"/>
                <a:gd name="connsiteX11" fmla="*/ 97 w 2475451"/>
                <a:gd name="connsiteY11" fmla="*/ 906775 h 2475452"/>
                <a:gd name="connsiteX12" fmla="*/ 0 w 2475451"/>
                <a:gd name="connsiteY12" fmla="*/ 906775 h 2475452"/>
                <a:gd name="connsiteX13" fmla="*/ 0 w 2475451"/>
                <a:gd name="connsiteY13" fmla="*/ 98 h 2475452"/>
                <a:gd name="connsiteX14" fmla="*/ 97 w 2475451"/>
                <a:gd name="connsiteY14" fmla="*/ 98 h 24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5451" h="2475452">
                  <a:moveTo>
                    <a:pt x="97" y="0"/>
                  </a:moveTo>
                  <a:lnTo>
                    <a:pt x="906774" y="0"/>
                  </a:lnTo>
                  <a:lnTo>
                    <a:pt x="906774" y="98"/>
                  </a:lnTo>
                  <a:lnTo>
                    <a:pt x="1848615" y="98"/>
                  </a:lnTo>
                  <a:lnTo>
                    <a:pt x="1848615" y="906775"/>
                  </a:lnTo>
                  <a:lnTo>
                    <a:pt x="1551107" y="906775"/>
                  </a:lnTo>
                  <a:lnTo>
                    <a:pt x="2475451" y="1831119"/>
                  </a:lnTo>
                  <a:lnTo>
                    <a:pt x="1831117" y="2475452"/>
                  </a:lnTo>
                  <a:lnTo>
                    <a:pt x="906774" y="1551109"/>
                  </a:lnTo>
                  <a:lnTo>
                    <a:pt x="906774" y="1848615"/>
                  </a:lnTo>
                  <a:lnTo>
                    <a:pt x="97" y="1848615"/>
                  </a:lnTo>
                  <a:lnTo>
                    <a:pt x="97" y="906775"/>
                  </a:lnTo>
                  <a:lnTo>
                    <a:pt x="0" y="906775"/>
                  </a:lnTo>
                  <a:lnTo>
                    <a:pt x="0" y="98"/>
                  </a:lnTo>
                  <a:lnTo>
                    <a:pt x="97" y="98"/>
                  </a:lnTo>
                  <a:close/>
                </a:path>
              </a:pathLst>
            </a:custGeom>
            <a:solidFill>
              <a:srgbClr val="00A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28">
              <a:extLst>
                <a:ext uri="{FF2B5EF4-FFF2-40B4-BE49-F238E27FC236}">
                  <a16:creationId xmlns:a16="http://schemas.microsoft.com/office/drawing/2014/main" id="{ED06A4DF-9DEE-4E21-94EE-D16EF8A5D9FE}"/>
                </a:ext>
              </a:extLst>
            </p:cNvPr>
            <p:cNvSpPr/>
            <p:nvPr/>
          </p:nvSpPr>
          <p:spPr>
            <a:xfrm>
              <a:off x="2609392" y="2269628"/>
              <a:ext cx="1095833" cy="2555307"/>
            </a:xfrm>
            <a:custGeom>
              <a:avLst/>
              <a:gdLst>
                <a:gd name="connsiteX0" fmla="*/ 1095833 w 1095833"/>
                <a:gd name="connsiteY0" fmla="*/ 0 h 2555307"/>
                <a:gd name="connsiteX1" fmla="*/ 1095833 w 1095833"/>
                <a:gd name="connsiteY1" fmla="*/ 2555307 h 2555307"/>
                <a:gd name="connsiteX2" fmla="*/ 714987 w 1095833"/>
                <a:gd name="connsiteY2" fmla="*/ 2555307 h 2555307"/>
                <a:gd name="connsiteX3" fmla="*/ 714987 w 1095833"/>
                <a:gd name="connsiteY3" fmla="*/ 1457645 h 2555307"/>
                <a:gd name="connsiteX4" fmla="*/ 538342 w 1095833"/>
                <a:gd name="connsiteY4" fmla="*/ 1634290 h 2555307"/>
                <a:gd name="connsiteX5" fmla="*/ 0 w 1095833"/>
                <a:gd name="connsiteY5" fmla="*/ 1095948 h 2555307"/>
                <a:gd name="connsiteX6" fmla="*/ 559220 w 1095833"/>
                <a:gd name="connsiteY6" fmla="*/ 536728 h 2555307"/>
                <a:gd name="connsiteX7" fmla="*/ 559163 w 1095833"/>
                <a:gd name="connsiteY7" fmla="*/ 536671 h 255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833" h="2555307">
                  <a:moveTo>
                    <a:pt x="1095833" y="0"/>
                  </a:moveTo>
                  <a:lnTo>
                    <a:pt x="1095833" y="2555307"/>
                  </a:lnTo>
                  <a:lnTo>
                    <a:pt x="714987" y="2555307"/>
                  </a:lnTo>
                  <a:lnTo>
                    <a:pt x="714987" y="1457645"/>
                  </a:lnTo>
                  <a:lnTo>
                    <a:pt x="538342" y="1634290"/>
                  </a:lnTo>
                  <a:lnTo>
                    <a:pt x="0" y="1095948"/>
                  </a:lnTo>
                  <a:lnTo>
                    <a:pt x="559220" y="536728"/>
                  </a:lnTo>
                  <a:lnTo>
                    <a:pt x="559163" y="536671"/>
                  </a:lnTo>
                  <a:close/>
                </a:path>
              </a:pathLst>
            </a:custGeom>
            <a:solidFill>
              <a:sysClr val="windowText" lastClr="000000"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2" name="Group 3">
            <a:extLst>
              <a:ext uri="{FF2B5EF4-FFF2-40B4-BE49-F238E27FC236}">
                <a16:creationId xmlns:a16="http://schemas.microsoft.com/office/drawing/2014/main" id="{21D26646-8F98-4815-810A-48F761C498F8}"/>
              </a:ext>
            </a:extLst>
          </p:cNvPr>
          <p:cNvGrpSpPr/>
          <p:nvPr/>
        </p:nvGrpSpPr>
        <p:grpSpPr>
          <a:xfrm>
            <a:off x="5824199" y="2506695"/>
            <a:ext cx="2012639" cy="2436830"/>
            <a:chOff x="4397735" y="2516234"/>
            <a:chExt cx="2131102" cy="2555307"/>
          </a:xfrm>
          <a:solidFill>
            <a:schemeClr val="accent4"/>
          </a:solidFill>
        </p:grpSpPr>
        <p:sp>
          <p:nvSpPr>
            <p:cNvPr id="83" name="Freeform: Shape 27">
              <a:extLst>
                <a:ext uri="{FF2B5EF4-FFF2-40B4-BE49-F238E27FC236}">
                  <a16:creationId xmlns:a16="http://schemas.microsoft.com/office/drawing/2014/main" id="{578BCD62-6C4F-4028-84F5-0E1ED674A616}"/>
                </a:ext>
              </a:extLst>
            </p:cNvPr>
            <p:cNvSpPr/>
            <p:nvPr/>
          </p:nvSpPr>
          <p:spPr>
            <a:xfrm rot="13500000">
              <a:off x="4397736" y="2562427"/>
              <a:ext cx="2078618" cy="2078619"/>
            </a:xfrm>
            <a:custGeom>
              <a:avLst/>
              <a:gdLst>
                <a:gd name="connsiteX0" fmla="*/ 97 w 2475451"/>
                <a:gd name="connsiteY0" fmla="*/ 0 h 2475452"/>
                <a:gd name="connsiteX1" fmla="*/ 906774 w 2475451"/>
                <a:gd name="connsiteY1" fmla="*/ 0 h 2475452"/>
                <a:gd name="connsiteX2" fmla="*/ 906774 w 2475451"/>
                <a:gd name="connsiteY2" fmla="*/ 98 h 2475452"/>
                <a:gd name="connsiteX3" fmla="*/ 1848615 w 2475451"/>
                <a:gd name="connsiteY3" fmla="*/ 98 h 2475452"/>
                <a:gd name="connsiteX4" fmla="*/ 1848615 w 2475451"/>
                <a:gd name="connsiteY4" fmla="*/ 906775 h 2475452"/>
                <a:gd name="connsiteX5" fmla="*/ 1551107 w 2475451"/>
                <a:gd name="connsiteY5" fmla="*/ 906775 h 2475452"/>
                <a:gd name="connsiteX6" fmla="*/ 2475451 w 2475451"/>
                <a:gd name="connsiteY6" fmla="*/ 1831119 h 2475452"/>
                <a:gd name="connsiteX7" fmla="*/ 1831117 w 2475451"/>
                <a:gd name="connsiteY7" fmla="*/ 2475452 h 2475452"/>
                <a:gd name="connsiteX8" fmla="*/ 906774 w 2475451"/>
                <a:gd name="connsiteY8" fmla="*/ 1551109 h 2475452"/>
                <a:gd name="connsiteX9" fmla="*/ 906774 w 2475451"/>
                <a:gd name="connsiteY9" fmla="*/ 1848615 h 2475452"/>
                <a:gd name="connsiteX10" fmla="*/ 97 w 2475451"/>
                <a:gd name="connsiteY10" fmla="*/ 1848615 h 2475452"/>
                <a:gd name="connsiteX11" fmla="*/ 97 w 2475451"/>
                <a:gd name="connsiteY11" fmla="*/ 906775 h 2475452"/>
                <a:gd name="connsiteX12" fmla="*/ 0 w 2475451"/>
                <a:gd name="connsiteY12" fmla="*/ 906775 h 2475452"/>
                <a:gd name="connsiteX13" fmla="*/ 0 w 2475451"/>
                <a:gd name="connsiteY13" fmla="*/ 98 h 2475452"/>
                <a:gd name="connsiteX14" fmla="*/ 97 w 2475451"/>
                <a:gd name="connsiteY14" fmla="*/ 98 h 24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5451" h="2475452">
                  <a:moveTo>
                    <a:pt x="97" y="0"/>
                  </a:moveTo>
                  <a:lnTo>
                    <a:pt x="906774" y="0"/>
                  </a:lnTo>
                  <a:lnTo>
                    <a:pt x="906774" y="98"/>
                  </a:lnTo>
                  <a:lnTo>
                    <a:pt x="1848615" y="98"/>
                  </a:lnTo>
                  <a:lnTo>
                    <a:pt x="1848615" y="906775"/>
                  </a:lnTo>
                  <a:lnTo>
                    <a:pt x="1551107" y="906775"/>
                  </a:lnTo>
                  <a:lnTo>
                    <a:pt x="2475451" y="1831119"/>
                  </a:lnTo>
                  <a:lnTo>
                    <a:pt x="1831117" y="2475452"/>
                  </a:lnTo>
                  <a:lnTo>
                    <a:pt x="906774" y="1551109"/>
                  </a:lnTo>
                  <a:lnTo>
                    <a:pt x="906774" y="1848615"/>
                  </a:lnTo>
                  <a:lnTo>
                    <a:pt x="97" y="1848615"/>
                  </a:lnTo>
                  <a:lnTo>
                    <a:pt x="97" y="906775"/>
                  </a:lnTo>
                  <a:lnTo>
                    <a:pt x="0" y="906775"/>
                  </a:lnTo>
                  <a:lnTo>
                    <a:pt x="0" y="98"/>
                  </a:lnTo>
                  <a:lnTo>
                    <a:pt x="9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31">
              <a:extLst>
                <a:ext uri="{FF2B5EF4-FFF2-40B4-BE49-F238E27FC236}">
                  <a16:creationId xmlns:a16="http://schemas.microsoft.com/office/drawing/2014/main" id="{C50AE6BE-55D3-482A-9F3B-A005CDCE1072}"/>
                </a:ext>
              </a:extLst>
            </p:cNvPr>
            <p:cNvSpPr/>
            <p:nvPr/>
          </p:nvSpPr>
          <p:spPr>
            <a:xfrm rot="10800000">
              <a:off x="5433004" y="2516234"/>
              <a:ext cx="1095833" cy="2555307"/>
            </a:xfrm>
            <a:custGeom>
              <a:avLst/>
              <a:gdLst>
                <a:gd name="connsiteX0" fmla="*/ 1095833 w 1095833"/>
                <a:gd name="connsiteY0" fmla="*/ 0 h 2555307"/>
                <a:gd name="connsiteX1" fmla="*/ 1095833 w 1095833"/>
                <a:gd name="connsiteY1" fmla="*/ 2555307 h 2555307"/>
                <a:gd name="connsiteX2" fmla="*/ 714987 w 1095833"/>
                <a:gd name="connsiteY2" fmla="*/ 2555307 h 2555307"/>
                <a:gd name="connsiteX3" fmla="*/ 714987 w 1095833"/>
                <a:gd name="connsiteY3" fmla="*/ 1457645 h 2555307"/>
                <a:gd name="connsiteX4" fmla="*/ 538342 w 1095833"/>
                <a:gd name="connsiteY4" fmla="*/ 1634290 h 2555307"/>
                <a:gd name="connsiteX5" fmla="*/ 0 w 1095833"/>
                <a:gd name="connsiteY5" fmla="*/ 1095948 h 2555307"/>
                <a:gd name="connsiteX6" fmla="*/ 559220 w 1095833"/>
                <a:gd name="connsiteY6" fmla="*/ 536728 h 2555307"/>
                <a:gd name="connsiteX7" fmla="*/ 559163 w 1095833"/>
                <a:gd name="connsiteY7" fmla="*/ 536671 h 255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833" h="2555307">
                  <a:moveTo>
                    <a:pt x="1095833" y="0"/>
                  </a:moveTo>
                  <a:lnTo>
                    <a:pt x="1095833" y="2555307"/>
                  </a:lnTo>
                  <a:lnTo>
                    <a:pt x="714987" y="2555307"/>
                  </a:lnTo>
                  <a:lnTo>
                    <a:pt x="714987" y="1457645"/>
                  </a:lnTo>
                  <a:lnTo>
                    <a:pt x="538342" y="1634290"/>
                  </a:lnTo>
                  <a:lnTo>
                    <a:pt x="0" y="1095948"/>
                  </a:lnTo>
                  <a:lnTo>
                    <a:pt x="559220" y="536728"/>
                  </a:lnTo>
                  <a:lnTo>
                    <a:pt x="559163" y="53667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29">
            <a:extLst>
              <a:ext uri="{FF2B5EF4-FFF2-40B4-BE49-F238E27FC236}">
                <a16:creationId xmlns:a16="http://schemas.microsoft.com/office/drawing/2014/main" id="{E6AD87C5-B955-4B52-AD1D-EDE4FCE3DC4F}"/>
              </a:ext>
            </a:extLst>
          </p:cNvPr>
          <p:cNvSpPr txBox="1"/>
          <p:nvPr/>
        </p:nvSpPr>
        <p:spPr>
          <a:xfrm>
            <a:off x="4964081" y="2712625"/>
            <a:ext cx="184731" cy="7155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6" name="TextBox 30">
            <a:extLst>
              <a:ext uri="{FF2B5EF4-FFF2-40B4-BE49-F238E27FC236}">
                <a16:creationId xmlns:a16="http://schemas.microsoft.com/office/drawing/2014/main" id="{813D2DCF-1C79-465E-AEDB-9AD5474BBCF1}"/>
              </a:ext>
            </a:extLst>
          </p:cNvPr>
          <p:cNvSpPr txBox="1"/>
          <p:nvPr/>
        </p:nvSpPr>
        <p:spPr>
          <a:xfrm>
            <a:off x="6693095" y="3683291"/>
            <a:ext cx="1847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87" name="Graphic 6" descr="Bullseye">
            <a:extLst>
              <a:ext uri="{FF2B5EF4-FFF2-40B4-BE49-F238E27FC236}">
                <a16:creationId xmlns:a16="http://schemas.microsoft.com/office/drawing/2014/main" id="{74E171DF-9542-4C89-948D-A1F2473F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2291" y="3990499"/>
            <a:ext cx="563721" cy="563721"/>
          </a:xfrm>
          <a:prstGeom prst="rect">
            <a:avLst/>
          </a:prstGeom>
        </p:spPr>
      </p:pic>
      <p:pic>
        <p:nvPicPr>
          <p:cNvPr id="88" name="Graphic 8" descr="Magnifying glass">
            <a:extLst>
              <a:ext uri="{FF2B5EF4-FFF2-40B4-BE49-F238E27FC236}">
                <a16:creationId xmlns:a16="http://schemas.microsoft.com/office/drawing/2014/main" id="{1FD19187-C90C-45EE-AA0B-530652A96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4540" y="2627525"/>
            <a:ext cx="563721" cy="563721"/>
          </a:xfrm>
          <a:prstGeom prst="rect">
            <a:avLst/>
          </a:prstGeom>
        </p:spPr>
      </p:pic>
      <p:grpSp>
        <p:nvGrpSpPr>
          <p:cNvPr id="89" name="Group 101">
            <a:extLst>
              <a:ext uri="{FF2B5EF4-FFF2-40B4-BE49-F238E27FC236}">
                <a16:creationId xmlns:a16="http://schemas.microsoft.com/office/drawing/2014/main" id="{E4810825-FD89-4771-A0CD-41087D3AC0C6}"/>
              </a:ext>
            </a:extLst>
          </p:cNvPr>
          <p:cNvGrpSpPr/>
          <p:nvPr/>
        </p:nvGrpSpPr>
        <p:grpSpPr>
          <a:xfrm>
            <a:off x="287223" y="2515653"/>
            <a:ext cx="3656268" cy="2029443"/>
            <a:chOff x="332936" y="2145583"/>
            <a:chExt cx="2937088" cy="2705927"/>
          </a:xfrm>
        </p:grpSpPr>
        <p:sp>
          <p:nvSpPr>
            <p:cNvPr id="90" name="TextBox 102">
              <a:extLst>
                <a:ext uri="{FF2B5EF4-FFF2-40B4-BE49-F238E27FC236}">
                  <a16:creationId xmlns:a16="http://schemas.microsoft.com/office/drawing/2014/main" id="{569C3537-B0E3-476A-8745-92F71F88DD83}"/>
                </a:ext>
              </a:extLst>
            </p:cNvPr>
            <p:cNvSpPr txBox="1"/>
            <p:nvPr/>
          </p:nvSpPr>
          <p:spPr>
            <a:xfrm>
              <a:off x="332936" y="2145583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rgbClr val="00A891"/>
                  </a:solidFill>
                  <a:effectLst/>
                  <a:uLnTx/>
                  <a:uFillTx/>
                </a:rPr>
                <a:t>Behaviors of dominance</a:t>
              </a:r>
            </a:p>
          </p:txBody>
        </p:sp>
        <p:sp>
          <p:nvSpPr>
            <p:cNvPr id="91" name="TextBox 103">
              <a:extLst>
                <a:ext uri="{FF2B5EF4-FFF2-40B4-BE49-F238E27FC236}">
                  <a16:creationId xmlns:a16="http://schemas.microsoft.com/office/drawing/2014/main" id="{8FF73A52-AFD2-447F-948E-8F103ADE1189}"/>
                </a:ext>
              </a:extLst>
            </p:cNvPr>
            <p:cNvSpPr txBox="1"/>
            <p:nvPr/>
          </p:nvSpPr>
          <p:spPr>
            <a:xfrm>
              <a:off x="340731" y="3086923"/>
              <a:ext cx="2929293" cy="176458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Behaviors of dominance correctly perceived in agent/agent and human/agent interaction</a:t>
              </a:r>
            </a:p>
          </p:txBody>
        </p:sp>
      </p:grpSp>
      <p:grpSp>
        <p:nvGrpSpPr>
          <p:cNvPr id="93" name="Group 70">
            <a:extLst>
              <a:ext uri="{FF2B5EF4-FFF2-40B4-BE49-F238E27FC236}">
                <a16:creationId xmlns:a16="http://schemas.microsoft.com/office/drawing/2014/main" id="{D6AAFC6F-9DBC-4C2C-9973-F649E8B24875}"/>
              </a:ext>
            </a:extLst>
          </p:cNvPr>
          <p:cNvGrpSpPr/>
          <p:nvPr/>
        </p:nvGrpSpPr>
        <p:grpSpPr>
          <a:xfrm>
            <a:off x="7960002" y="1598656"/>
            <a:ext cx="3944775" cy="1413892"/>
            <a:chOff x="8921977" y="984542"/>
            <a:chExt cx="2937088" cy="1885188"/>
          </a:xfrm>
        </p:grpSpPr>
        <p:sp>
          <p:nvSpPr>
            <p:cNvPr id="94" name="TextBox 71">
              <a:extLst>
                <a:ext uri="{FF2B5EF4-FFF2-40B4-BE49-F238E27FC236}">
                  <a16:creationId xmlns:a16="http://schemas.microsoft.com/office/drawing/2014/main" id="{8BA281CB-3219-4B1D-9E54-4606032D9E4A}"/>
                </a:ext>
              </a:extLst>
            </p:cNvPr>
            <p:cNvSpPr txBox="1"/>
            <p:nvPr/>
          </p:nvSpPr>
          <p:spPr>
            <a:xfrm>
              <a:off x="8921977" y="984542"/>
              <a:ext cx="2937088" cy="9438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all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</a:rPr>
                <a:t>Information about preferences</a:t>
              </a:r>
            </a:p>
          </p:txBody>
        </p:sp>
        <p:sp>
          <p:nvSpPr>
            <p:cNvPr id="95" name="TextBox 88">
              <a:extLst>
                <a:ext uri="{FF2B5EF4-FFF2-40B4-BE49-F238E27FC236}">
                  <a16:creationId xmlns:a16="http://schemas.microsoft.com/office/drawing/2014/main" id="{0987509E-A605-490F-B0A3-7A7909B265BD}"/>
                </a:ext>
              </a:extLst>
            </p:cNvPr>
            <p:cNvSpPr txBox="1"/>
            <p:nvPr/>
          </p:nvSpPr>
          <p:spPr>
            <a:xfrm>
              <a:off x="8929772" y="1925883"/>
              <a:ext cx="2929293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Impact of the user’s preferences on the results of </a:t>
              </a:r>
              <a:r>
                <a:rPr 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negotiation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26" name="Picture 2" descr="https://scontent-cdg2-1.xx.fbcdn.net/v/t1.15752-9/43060757_468880303624333_2460269529003982848_n.png?_nc_cat=108&amp;oh=4b483d47ae48adb057bb931d3d5352f0&amp;oe=5C53CDE5">
            <a:extLst>
              <a:ext uri="{FF2B5EF4-FFF2-40B4-BE49-F238E27FC236}">
                <a16:creationId xmlns:a16="http://schemas.microsoft.com/office/drawing/2014/main" id="{E2E68D43-208A-4EFE-9038-1E1B83D9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90" y="5246421"/>
            <a:ext cx="787061" cy="78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05AC5A-7954-4A86-B41B-A716C2A33F5C}"/>
              </a:ext>
            </a:extLst>
          </p:cNvPr>
          <p:cNvSpPr txBox="1"/>
          <p:nvPr/>
        </p:nvSpPr>
        <p:spPr>
          <a:xfrm>
            <a:off x="2188802" y="5767192"/>
            <a:ext cx="68466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chemeClr val="tx2"/>
                </a:solidFill>
              </a:rPr>
              <a:t>CAN WE SIMULATE THE USER’S BEHAVIORS USING THE AGENT MENTAL MODEL </a:t>
            </a:r>
          </a:p>
        </p:txBody>
      </p:sp>
    </p:spTree>
    <p:extLst>
      <p:ext uri="{BB962C8B-B14F-4D97-AF65-F5344CB8AC3E}">
        <p14:creationId xmlns:p14="http://schemas.microsoft.com/office/powerpoint/2010/main" val="288613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70E8C-2E7B-45B2-B812-F6CF734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2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B544F0DA-ADF0-474C-A1F3-764647249DAE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40BF6B-AAFD-4B87-B348-C7B01F14611B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F2081-F939-4EF1-969B-AF11CF5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31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8849814" y="1984839"/>
            <a:ext cx="2925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Set of possible </a:t>
            </a:r>
            <a:r>
              <a:rPr lang="fr-FR" sz="2000" dirty="0" err="1">
                <a:solidFill>
                  <a:srgbClr val="FF0000"/>
                </a:solidFill>
              </a:rPr>
              <a:t>sat</a:t>
            </a:r>
            <a:r>
              <a:rPr lang="fr-FR" sz="2000" dirty="0">
                <a:solidFill>
                  <a:srgbClr val="FF0000"/>
                </a:solidFill>
              </a:rPr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 {</a:t>
            </a:r>
            <a:r>
              <a:rPr lang="fr-FR" sz="2000" dirty="0" err="1">
                <a:solidFill>
                  <a:srgbClr val="FF0000"/>
                </a:solidFill>
              </a:rPr>
              <a:t>Jap,It</a:t>
            </a:r>
            <a:r>
              <a:rPr lang="fr-FR" sz="2000" dirty="0">
                <a:solidFill>
                  <a:srgbClr val="FF0000"/>
                </a:solidFill>
              </a:rPr>
              <a:t> ,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Fr}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S= {</a:t>
            </a:r>
            <a:r>
              <a:rPr lang="fr-FR" sz="2000" dirty="0" err="1">
                <a:solidFill>
                  <a:srgbClr val="FF0000"/>
                </a:solidFill>
              </a:rPr>
              <a:t>Ind</a:t>
            </a:r>
            <a:r>
              <a:rPr lang="fr-FR" sz="2000" dirty="0">
                <a:solidFill>
                  <a:srgbClr val="FF0000"/>
                </a:solidFill>
              </a:rPr>
              <a:t>, Mex, </a:t>
            </a:r>
            <a:r>
              <a:rPr lang="fr-FR" sz="2000" dirty="0" err="1">
                <a:solidFill>
                  <a:srgbClr val="FF0000"/>
                </a:solidFill>
              </a:rPr>
              <a:t>Kor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={ Fr, It,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Jap}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0B3217-550A-479F-85B3-62CE4C8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9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645D98-81C9-4341-8A9E-E4997E3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C5014E0-D46C-44A8-8F12-77DA586FC1A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3" name="TextBox 86">
            <a:extLst>
              <a:ext uri="{FF2B5EF4-FFF2-40B4-BE49-F238E27FC236}">
                <a16:creationId xmlns:a16="http://schemas.microsoft.com/office/drawing/2014/main" id="{3B00F4A1-FCAC-4649-AAEB-C020322DE881}"/>
              </a:ext>
            </a:extLst>
          </p:cNvPr>
          <p:cNvSpPr txBox="1"/>
          <p:nvPr/>
        </p:nvSpPr>
        <p:spPr>
          <a:xfrm>
            <a:off x="8466890" y="1839433"/>
            <a:ext cx="187965" cy="388395"/>
          </a:xfrm>
          <a:prstGeom prst="rect">
            <a:avLst/>
          </a:prstGeom>
          <a:noFill/>
        </p:spPr>
        <p:txBody>
          <a:bodyPr wrap="none" lIns="0" rtlCol="0" anchor="ctr">
            <a:spAutoFit/>
          </a:bodyPr>
          <a:lstStyle/>
          <a:p>
            <a:endParaRPr lang="en-US" sz="2200" b="1" dirty="0">
              <a:solidFill>
                <a:srgbClr val="393950"/>
              </a:solidFill>
            </a:endParaRPr>
          </a:p>
        </p:txBody>
      </p:sp>
      <p:grpSp>
        <p:nvGrpSpPr>
          <p:cNvPr id="39" name="Group 109">
            <a:extLst>
              <a:ext uri="{FF2B5EF4-FFF2-40B4-BE49-F238E27FC236}">
                <a16:creationId xmlns:a16="http://schemas.microsoft.com/office/drawing/2014/main" id="{522ADAB7-1E38-4E33-BDE2-A85305EB4EE8}"/>
              </a:ext>
            </a:extLst>
          </p:cNvPr>
          <p:cNvGrpSpPr/>
          <p:nvPr/>
        </p:nvGrpSpPr>
        <p:grpSpPr>
          <a:xfrm>
            <a:off x="5173708" y="5388108"/>
            <a:ext cx="2953637" cy="1231107"/>
            <a:chOff x="554941" y="1707384"/>
            <a:chExt cx="1605398" cy="1231107"/>
          </a:xfrm>
        </p:grpSpPr>
        <p:sp>
          <p:nvSpPr>
            <p:cNvPr id="40" name="TextBox 110">
              <a:extLst>
                <a:ext uri="{FF2B5EF4-FFF2-40B4-BE49-F238E27FC236}">
                  <a16:creationId xmlns:a16="http://schemas.microsoft.com/office/drawing/2014/main" id="{EC6F666C-C7F2-495D-BA1B-D5FE905CD97F}"/>
                </a:ext>
              </a:extLst>
            </p:cNvPr>
            <p:cNvSpPr txBox="1"/>
            <p:nvPr/>
          </p:nvSpPr>
          <p:spPr>
            <a:xfrm>
              <a:off x="663950" y="1707384"/>
              <a:ext cx="50221" cy="430887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endParaRPr lang="en-US" sz="22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111">
              <a:extLst>
                <a:ext uri="{FF2B5EF4-FFF2-40B4-BE49-F238E27FC236}">
                  <a16:creationId xmlns:a16="http://schemas.microsoft.com/office/drawing/2014/main" id="{9C7F9413-126C-47DB-AD35-4F71160A06A8}"/>
                </a:ext>
              </a:extLst>
            </p:cNvPr>
            <p:cNvSpPr txBox="1"/>
            <p:nvPr/>
          </p:nvSpPr>
          <p:spPr>
            <a:xfrm>
              <a:off x="554941" y="1922828"/>
              <a:ext cx="1605398" cy="101566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1AE59344-74A1-462D-A17C-F919B050B9DA}"/>
              </a:ext>
            </a:extLst>
          </p:cNvPr>
          <p:cNvSpPr txBox="1"/>
          <p:nvPr/>
        </p:nvSpPr>
        <p:spPr>
          <a:xfrm>
            <a:off x="2226522" y="2033630"/>
            <a:ext cx="2365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Individual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Ability to exert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Want to control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Desire of celebrity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E176172-3F0E-4320-9FF9-BDBF9B00FB35}"/>
              </a:ext>
            </a:extLst>
          </p:cNvPr>
          <p:cNvCxnSpPr>
            <a:cxnSpLocks/>
            <a:stCxn id="64" idx="1"/>
            <a:endCxn id="62" idx="3"/>
          </p:cNvCxnSpPr>
          <p:nvPr/>
        </p:nvCxnSpPr>
        <p:spPr>
          <a:xfrm flipH="1" flipV="1">
            <a:off x="4684182" y="1621520"/>
            <a:ext cx="711837" cy="1097177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887AF689-4550-4E23-B13E-5FEB8C1BB549}"/>
              </a:ext>
            </a:extLst>
          </p:cNvPr>
          <p:cNvGrpSpPr/>
          <p:nvPr/>
        </p:nvGrpSpPr>
        <p:grpSpPr>
          <a:xfrm>
            <a:off x="2031001" y="1263069"/>
            <a:ext cx="2653181" cy="716901"/>
            <a:chOff x="1691403" y="1317115"/>
            <a:chExt cx="2653181" cy="716901"/>
          </a:xfrm>
        </p:grpSpPr>
        <p:sp>
          <p:nvSpPr>
            <p:cNvPr id="55" name="Organigramme : Terminateur 54">
              <a:extLst>
                <a:ext uri="{FF2B5EF4-FFF2-40B4-BE49-F238E27FC236}">
                  <a16:creationId xmlns:a16="http://schemas.microsoft.com/office/drawing/2014/main" id="{1A9E5455-FF62-4CA2-869F-7D3F4B341E67}"/>
                </a:ext>
              </a:extLst>
            </p:cNvPr>
            <p:cNvSpPr/>
            <p:nvPr/>
          </p:nvSpPr>
          <p:spPr>
            <a:xfrm>
              <a:off x="1778496" y="1379181"/>
              <a:ext cx="2490651" cy="578016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2" name="Organigramme : Terminateur 61">
              <a:extLst>
                <a:ext uri="{FF2B5EF4-FFF2-40B4-BE49-F238E27FC236}">
                  <a16:creationId xmlns:a16="http://schemas.microsoft.com/office/drawing/2014/main" id="{93C0875B-39B4-4905-863F-DDD15E50DBF8}"/>
                </a:ext>
              </a:extLst>
            </p:cNvPr>
            <p:cNvSpPr/>
            <p:nvPr/>
          </p:nvSpPr>
          <p:spPr>
            <a:xfrm>
              <a:off x="1691403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D1A89D7-8849-4EDA-93A6-286D435E7C7D}"/>
              </a:ext>
            </a:extLst>
          </p:cNvPr>
          <p:cNvGrpSpPr/>
          <p:nvPr/>
        </p:nvGrpSpPr>
        <p:grpSpPr>
          <a:xfrm>
            <a:off x="5205185" y="2559697"/>
            <a:ext cx="1781626" cy="1819473"/>
            <a:chOff x="5205185" y="2559697"/>
            <a:chExt cx="1781626" cy="1819473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D25F223-02F6-46C9-A064-8C1A8F059EF1}"/>
                </a:ext>
              </a:extLst>
            </p:cNvPr>
            <p:cNvSpPr txBox="1"/>
            <p:nvPr/>
          </p:nvSpPr>
          <p:spPr>
            <a:xfrm>
              <a:off x="5325960" y="3228945"/>
              <a:ext cx="1566454" cy="40011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50000"/>
                    </a:schemeClr>
                  </a:solidFill>
                </a:rPr>
                <a:t>DOMINANCE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1B3D915-E168-4FFE-88B7-358DCA68F16E}"/>
                </a:ext>
              </a:extLst>
            </p:cNvPr>
            <p:cNvSpPr/>
            <p:nvPr/>
          </p:nvSpPr>
          <p:spPr>
            <a:xfrm>
              <a:off x="5205185" y="2559697"/>
              <a:ext cx="1781626" cy="1763015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A13CC831-EB7A-497F-B579-AAB6D510A883}"/>
                </a:ext>
              </a:extLst>
            </p:cNvPr>
            <p:cNvSpPr/>
            <p:nvPr/>
          </p:nvSpPr>
          <p:spPr>
            <a:xfrm>
              <a:off x="6631643" y="2703859"/>
              <a:ext cx="121774" cy="12678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7805530A-D308-4FF2-B726-2D8C4BDBC4F6}"/>
                </a:ext>
              </a:extLst>
            </p:cNvPr>
            <p:cNvSpPr/>
            <p:nvPr/>
          </p:nvSpPr>
          <p:spPr>
            <a:xfrm>
              <a:off x="5409923" y="272596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EE38AAFF-29B6-4515-B4D0-39D716881051}"/>
                </a:ext>
              </a:extLst>
            </p:cNvPr>
            <p:cNvSpPr/>
            <p:nvPr/>
          </p:nvSpPr>
          <p:spPr>
            <a:xfrm>
              <a:off x="6035111" y="425238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1070DD5C-168E-4954-89BE-8DF2A0BFA255}"/>
              </a:ext>
            </a:extLst>
          </p:cNvPr>
          <p:cNvSpPr/>
          <p:nvPr/>
        </p:nvSpPr>
        <p:spPr>
          <a:xfrm>
            <a:off x="5367525" y="2687206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B1C705D-34DE-41EF-AE41-7BE37B710006}"/>
              </a:ext>
            </a:extLst>
          </p:cNvPr>
          <p:cNvSpPr/>
          <p:nvPr/>
        </p:nvSpPr>
        <p:spPr>
          <a:xfrm>
            <a:off x="6595246" y="2659735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4E27716-4A11-4C42-ABE0-8F9C4A6AECBA}"/>
              </a:ext>
            </a:extLst>
          </p:cNvPr>
          <p:cNvSpPr/>
          <p:nvPr/>
        </p:nvSpPr>
        <p:spPr>
          <a:xfrm>
            <a:off x="5998713" y="4208262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2A51DBF-F9CF-47E2-BB7A-712EA8EE68B1}"/>
              </a:ext>
            </a:extLst>
          </p:cNvPr>
          <p:cNvCxnSpPr>
            <a:cxnSpLocks/>
            <a:stCxn id="65" idx="7"/>
            <a:endCxn id="73" idx="1"/>
          </p:cNvCxnSpPr>
          <p:nvPr/>
        </p:nvCxnSpPr>
        <p:spPr>
          <a:xfrm flipV="1">
            <a:off x="6761321" y="1606965"/>
            <a:ext cx="820962" cy="1084261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4990E263-52EF-4F83-B173-B35C0123BA75}"/>
              </a:ext>
            </a:extLst>
          </p:cNvPr>
          <p:cNvGrpSpPr/>
          <p:nvPr/>
        </p:nvGrpSpPr>
        <p:grpSpPr>
          <a:xfrm>
            <a:off x="7582283" y="1248514"/>
            <a:ext cx="2653181" cy="716901"/>
            <a:chOff x="8237171" y="1317115"/>
            <a:chExt cx="2653181" cy="716901"/>
          </a:xfrm>
        </p:grpSpPr>
        <p:sp>
          <p:nvSpPr>
            <p:cNvPr id="16" name="Organigramme : Terminateur 15">
              <a:extLst>
                <a:ext uri="{FF2B5EF4-FFF2-40B4-BE49-F238E27FC236}">
                  <a16:creationId xmlns:a16="http://schemas.microsoft.com/office/drawing/2014/main" id="{5790E39C-1E54-48FE-9087-4D80898D209B}"/>
                </a:ext>
              </a:extLst>
            </p:cNvPr>
            <p:cNvSpPr/>
            <p:nvPr/>
          </p:nvSpPr>
          <p:spPr>
            <a:xfrm>
              <a:off x="8325236" y="1379181"/>
              <a:ext cx="2490651" cy="578016"/>
            </a:xfrm>
            <a:prstGeom prst="flowChartTerminator">
              <a:avLst/>
            </a:prstGeom>
            <a:solidFill>
              <a:schemeClr val="tx2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73" name="Organigramme : Terminateur 72">
              <a:extLst>
                <a:ext uri="{FF2B5EF4-FFF2-40B4-BE49-F238E27FC236}">
                  <a16:creationId xmlns:a16="http://schemas.microsoft.com/office/drawing/2014/main" id="{9D7FAC67-69C2-42FE-A044-A70BFAA2E835}"/>
                </a:ext>
              </a:extLst>
            </p:cNvPr>
            <p:cNvSpPr/>
            <p:nvPr/>
          </p:nvSpPr>
          <p:spPr>
            <a:xfrm>
              <a:off x="8237171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C517F92-95AD-409D-BBF3-49313496354F}"/>
              </a:ext>
            </a:extLst>
          </p:cNvPr>
          <p:cNvGrpSpPr/>
          <p:nvPr/>
        </p:nvGrpSpPr>
        <p:grpSpPr>
          <a:xfrm>
            <a:off x="4769409" y="4727665"/>
            <a:ext cx="2653181" cy="716901"/>
            <a:chOff x="4769409" y="4600204"/>
            <a:chExt cx="2653181" cy="716901"/>
          </a:xfrm>
        </p:grpSpPr>
        <p:sp>
          <p:nvSpPr>
            <p:cNvPr id="56" name="Organigramme : Terminateur 55">
              <a:extLst>
                <a:ext uri="{FF2B5EF4-FFF2-40B4-BE49-F238E27FC236}">
                  <a16:creationId xmlns:a16="http://schemas.microsoft.com/office/drawing/2014/main" id="{92F328BD-2004-4CE0-8B17-707E446FF48F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76" name="Organigramme : Terminateur 75">
              <a:extLst>
                <a:ext uri="{FF2B5EF4-FFF2-40B4-BE49-F238E27FC236}">
                  <a16:creationId xmlns:a16="http://schemas.microsoft.com/office/drawing/2014/main" id="{F3E59950-ED7A-4678-B2BC-AEF4DA3152A3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E4F44E0-64C1-4E3D-B3E1-17A3D3DF0849}"/>
              </a:ext>
            </a:extLst>
          </p:cNvPr>
          <p:cNvCxnSpPr>
            <a:cxnSpLocks/>
            <a:stCxn id="66" idx="4"/>
            <a:endCxn id="76" idx="0"/>
          </p:cNvCxnSpPr>
          <p:nvPr/>
        </p:nvCxnSpPr>
        <p:spPr>
          <a:xfrm>
            <a:off x="6095998" y="4423294"/>
            <a:ext cx="2" cy="304371"/>
          </a:xfrm>
          <a:prstGeom prst="line">
            <a:avLst/>
          </a:prstGeom>
          <a:ln w="12700" cap="rnd">
            <a:prstDash val="solid"/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61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800268" y="2098836"/>
            <a:ext cx="10664489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Simulate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an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inteprersonal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relation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59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CDC8C6-78D1-4BF9-B9FE-8C489DA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151952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4" name="Shape 586">
            <a:extLst>
              <a:ext uri="{FF2B5EF4-FFF2-40B4-BE49-F238E27FC236}">
                <a16:creationId xmlns:a16="http://schemas.microsoft.com/office/drawing/2014/main" id="{B4D74D91-715B-4057-AF17-D7D9CE2A9212}"/>
              </a:ext>
            </a:extLst>
          </p:cNvPr>
          <p:cNvSpPr/>
          <p:nvPr/>
        </p:nvSpPr>
        <p:spPr>
          <a:xfrm>
            <a:off x="722376" y="1366983"/>
            <a:ext cx="4663440" cy="5076890"/>
          </a:xfrm>
          <a:prstGeom prst="roundRect">
            <a:avLst>
              <a:gd name="adj" fmla="val 3918"/>
            </a:avLst>
          </a:prstGeom>
          <a:solidFill>
            <a:srgbClr val="FFFFFF"/>
          </a:solidFill>
          <a:ln w="3175" cap="flat">
            <a:solidFill>
              <a:srgbClr val="D9D9D9"/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20000"/>
              </a:srgbClr>
            </a:outerShdw>
          </a:effectLst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" name="Shape 587">
            <a:extLst>
              <a:ext uri="{FF2B5EF4-FFF2-40B4-BE49-F238E27FC236}">
                <a16:creationId xmlns:a16="http://schemas.microsoft.com/office/drawing/2014/main" id="{3621B3C6-B0B7-4270-9C9F-63C068F2B421}"/>
              </a:ext>
            </a:extLst>
          </p:cNvPr>
          <p:cNvSpPr/>
          <p:nvPr/>
        </p:nvSpPr>
        <p:spPr>
          <a:xfrm>
            <a:off x="722376" y="5477725"/>
            <a:ext cx="4663440" cy="53665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COMPLEMENTARITY</a:t>
            </a:r>
          </a:p>
        </p:txBody>
      </p:sp>
      <p:sp>
        <p:nvSpPr>
          <p:cNvPr id="26" name="Shape 589">
            <a:extLst>
              <a:ext uri="{FF2B5EF4-FFF2-40B4-BE49-F238E27FC236}">
                <a16:creationId xmlns:a16="http://schemas.microsoft.com/office/drawing/2014/main" id="{A47C9DBC-ECE8-457C-A1B5-1C4D7CA8D923}"/>
              </a:ext>
            </a:extLst>
          </p:cNvPr>
          <p:cNvSpPr/>
          <p:nvPr/>
        </p:nvSpPr>
        <p:spPr>
          <a:xfrm>
            <a:off x="1202788" y="2553929"/>
            <a:ext cx="4014216" cy="3393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137160" tIns="34289" rIns="137160" bIns="3428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Increase coordination</a:t>
            </a:r>
          </a:p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value creation is better</a:t>
            </a:r>
          </a:p>
          <a:p>
            <a:pPr marL="285750" marR="0" lvl="0" indent="-28575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Better common gain</a:t>
            </a:r>
          </a:p>
          <a:p>
            <a:pPr marL="285750" marR="0" lvl="0" indent="-28575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R="0" lvl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Improver the comfort felt and create mutual liking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marR="0" lvl="0" indent="-28575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" name="Shape 586">
            <a:extLst>
              <a:ext uri="{FF2B5EF4-FFF2-40B4-BE49-F238E27FC236}">
                <a16:creationId xmlns:a16="http://schemas.microsoft.com/office/drawing/2014/main" id="{8FD9F769-DC2F-4EFC-B435-576A39B59EF9}"/>
              </a:ext>
            </a:extLst>
          </p:cNvPr>
          <p:cNvSpPr/>
          <p:nvPr/>
        </p:nvSpPr>
        <p:spPr>
          <a:xfrm>
            <a:off x="6811024" y="1366982"/>
            <a:ext cx="4663440" cy="5076890"/>
          </a:xfrm>
          <a:prstGeom prst="roundRect">
            <a:avLst>
              <a:gd name="adj" fmla="val 3918"/>
            </a:avLst>
          </a:prstGeom>
          <a:solidFill>
            <a:srgbClr val="FFFFFF"/>
          </a:solidFill>
          <a:ln w="3175" cap="flat">
            <a:solidFill>
              <a:srgbClr val="D9D9D9"/>
            </a:solidFill>
            <a:prstDash val="solid"/>
            <a:miter lim="400000"/>
          </a:ln>
          <a:effectLst>
            <a:outerShdw blurRad="76200" dir="18900000" rotWithShape="0">
              <a:srgbClr val="000000">
                <a:alpha val="20000"/>
              </a:srgbClr>
            </a:outerShdw>
          </a:effectLst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" name="Shape 587">
            <a:extLst>
              <a:ext uri="{FF2B5EF4-FFF2-40B4-BE49-F238E27FC236}">
                <a16:creationId xmlns:a16="http://schemas.microsoft.com/office/drawing/2014/main" id="{F7395A93-A36D-4954-8A2B-AAC8E0EC83C4}"/>
              </a:ext>
            </a:extLst>
          </p:cNvPr>
          <p:cNvSpPr/>
          <p:nvPr/>
        </p:nvSpPr>
        <p:spPr>
          <a:xfrm>
            <a:off x="6806186" y="5477725"/>
            <a:ext cx="4663438" cy="536654"/>
          </a:xfrm>
          <a:prstGeom prst="rect">
            <a:avLst/>
          </a:prstGeom>
          <a:solidFill>
            <a:srgbClr val="063951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SIMILARITY</a:t>
            </a:r>
          </a:p>
        </p:txBody>
      </p:sp>
      <p:sp>
        <p:nvSpPr>
          <p:cNvPr id="35" name="Shape 589">
            <a:extLst>
              <a:ext uri="{FF2B5EF4-FFF2-40B4-BE49-F238E27FC236}">
                <a16:creationId xmlns:a16="http://schemas.microsoft.com/office/drawing/2014/main" id="{1219AD23-6422-4939-BF1E-3729308DDC91}"/>
              </a:ext>
            </a:extLst>
          </p:cNvPr>
          <p:cNvSpPr/>
          <p:nvPr/>
        </p:nvSpPr>
        <p:spPr>
          <a:xfrm>
            <a:off x="7059169" y="3085941"/>
            <a:ext cx="4059936" cy="2100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137160" tIns="34289" rIns="137160" bIns="3428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People are attracted to partners who express similar behaviors</a:t>
            </a: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Increase value creation</a:t>
            </a: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just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Improve attractiveness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73C4FC6-F89A-49DF-B5CA-5EC7BA8B6D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73" y="1491410"/>
            <a:ext cx="1139410" cy="1057753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1B1E054-5A68-459F-8DF9-EE85CCFA495B}"/>
              </a:ext>
            </a:extLst>
          </p:cNvPr>
          <p:cNvGrpSpPr/>
          <p:nvPr/>
        </p:nvGrpSpPr>
        <p:grpSpPr>
          <a:xfrm>
            <a:off x="8351770" y="1426248"/>
            <a:ext cx="1572269" cy="1101161"/>
            <a:chOff x="8036744" y="1469705"/>
            <a:chExt cx="1572269" cy="1101161"/>
          </a:xfrm>
        </p:grpSpPr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83295F66-66B1-4DFE-86F6-B9BDA5262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744" y="1469705"/>
              <a:ext cx="1101161" cy="1101161"/>
            </a:xfrm>
            <a:prstGeom prst="rect">
              <a:avLst/>
            </a:prstGeom>
          </p:spPr>
        </p:pic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C3CF49F8-2D54-43BC-87C3-34D65247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852" y="1469705"/>
              <a:ext cx="1101161" cy="110116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6624AE8-B856-4A61-879A-C2DB782198E0}"/>
              </a:ext>
            </a:extLst>
          </p:cNvPr>
          <p:cNvGrpSpPr/>
          <p:nvPr/>
        </p:nvGrpSpPr>
        <p:grpSpPr>
          <a:xfrm>
            <a:off x="2349935" y="1491410"/>
            <a:ext cx="1432198" cy="1101161"/>
            <a:chOff x="2349935" y="1491410"/>
            <a:chExt cx="1432198" cy="1101161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45910986-6D64-4F69-9CBD-D67E55D7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972" y="1491410"/>
              <a:ext cx="1101161" cy="1101161"/>
            </a:xfrm>
            <a:prstGeom prst="rect">
              <a:avLst/>
            </a:prstGeom>
          </p:spPr>
        </p:pic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37FCAC86-0E49-466D-BB46-D313EA43E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935" y="1626686"/>
              <a:ext cx="778268" cy="778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35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CDC8C6-78D1-4BF9-B9FE-8C489DA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151952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CF135D-B053-4976-B401-782EF816F506}"/>
              </a:ext>
            </a:extLst>
          </p:cNvPr>
          <p:cNvSpPr txBox="1"/>
          <p:nvPr/>
        </p:nvSpPr>
        <p:spPr>
          <a:xfrm>
            <a:off x="766618" y="1145309"/>
            <a:ext cx="182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CONDITIONS</a:t>
            </a:r>
          </a:p>
        </p:txBody>
      </p:sp>
      <p:cxnSp>
        <p:nvCxnSpPr>
          <p:cNvPr id="37" name="Straight Connector 74">
            <a:extLst>
              <a:ext uri="{FF2B5EF4-FFF2-40B4-BE49-F238E27FC236}">
                <a16:creationId xmlns:a16="http://schemas.microsoft.com/office/drawing/2014/main" id="{EA127B4D-DA7A-4281-92EF-16D4F766B639}"/>
              </a:ext>
            </a:extLst>
          </p:cNvPr>
          <p:cNvCxnSpPr>
            <a:cxnSpLocks/>
          </p:cNvCxnSpPr>
          <p:nvPr/>
        </p:nvCxnSpPr>
        <p:spPr>
          <a:xfrm>
            <a:off x="1780423" y="5010991"/>
            <a:ext cx="883782" cy="769662"/>
          </a:xfrm>
          <a:prstGeom prst="line">
            <a:avLst/>
          </a:prstGeom>
          <a:ln w="1524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119">
            <a:extLst>
              <a:ext uri="{FF2B5EF4-FFF2-40B4-BE49-F238E27FC236}">
                <a16:creationId xmlns:a16="http://schemas.microsoft.com/office/drawing/2014/main" id="{EDF978FD-7C9E-43C6-9A69-BBA41DD4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9" y="3718759"/>
            <a:ext cx="1126527" cy="102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Freeform 11">
            <a:extLst>
              <a:ext uri="{FF2B5EF4-FFF2-40B4-BE49-F238E27FC236}">
                <a16:creationId xmlns:a16="http://schemas.microsoft.com/office/drawing/2014/main" id="{EA7C26BB-BD7E-45A4-8195-7E30554EB1F3}"/>
              </a:ext>
            </a:extLst>
          </p:cNvPr>
          <p:cNvSpPr>
            <a:spLocks/>
          </p:cNvSpPr>
          <p:nvPr/>
        </p:nvSpPr>
        <p:spPr bwMode="auto">
          <a:xfrm>
            <a:off x="544706" y="2548729"/>
            <a:ext cx="1651390" cy="3279256"/>
          </a:xfrm>
          <a:custGeom>
            <a:avLst/>
            <a:gdLst>
              <a:gd name="T0" fmla="*/ 0 w 3034"/>
              <a:gd name="T1" fmla="*/ 0 h 6068"/>
              <a:gd name="T2" fmla="*/ 3034 w 3034"/>
              <a:gd name="T3" fmla="*/ 3034 h 6068"/>
              <a:gd name="T4" fmla="*/ 0 w 3034"/>
              <a:gd name="T5" fmla="*/ 6068 h 6068"/>
              <a:gd name="T6" fmla="*/ 0 w 3034"/>
              <a:gd name="T7" fmla="*/ 5543 h 6068"/>
              <a:gd name="T8" fmla="*/ 2510 w 3034"/>
              <a:gd name="T9" fmla="*/ 3034 h 6068"/>
              <a:gd name="T10" fmla="*/ 0 w 3034"/>
              <a:gd name="T11" fmla="*/ 525 h 6068"/>
              <a:gd name="T12" fmla="*/ 0 w 3034"/>
              <a:gd name="T13" fmla="*/ 0 h 6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4" h="6068">
                <a:moveTo>
                  <a:pt x="0" y="0"/>
                </a:moveTo>
                <a:cubicBezTo>
                  <a:pt x="1676" y="0"/>
                  <a:pt x="3034" y="1359"/>
                  <a:pt x="3034" y="3034"/>
                </a:cubicBezTo>
                <a:cubicBezTo>
                  <a:pt x="3034" y="4710"/>
                  <a:pt x="1676" y="6068"/>
                  <a:pt x="0" y="6068"/>
                </a:cubicBezTo>
                <a:lnTo>
                  <a:pt x="0" y="5543"/>
                </a:lnTo>
                <a:cubicBezTo>
                  <a:pt x="1386" y="5543"/>
                  <a:pt x="2510" y="4420"/>
                  <a:pt x="2510" y="3034"/>
                </a:cubicBezTo>
                <a:cubicBezTo>
                  <a:pt x="2510" y="1649"/>
                  <a:pt x="138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DF55AE38-FEB3-455F-AE93-9D14B69F9B61}"/>
              </a:ext>
            </a:extLst>
          </p:cNvPr>
          <p:cNvSpPr>
            <a:spLocks/>
          </p:cNvSpPr>
          <p:nvPr/>
        </p:nvSpPr>
        <p:spPr bwMode="auto">
          <a:xfrm>
            <a:off x="544706" y="2824008"/>
            <a:ext cx="1396601" cy="2747993"/>
          </a:xfrm>
          <a:custGeom>
            <a:avLst/>
            <a:gdLst>
              <a:gd name="T0" fmla="*/ 0 w 2510"/>
              <a:gd name="T1" fmla="*/ 0 h 5018"/>
              <a:gd name="T2" fmla="*/ 2510 w 2510"/>
              <a:gd name="T3" fmla="*/ 2509 h 5018"/>
              <a:gd name="T4" fmla="*/ 0 w 2510"/>
              <a:gd name="T5" fmla="*/ 5018 h 5018"/>
              <a:gd name="T6" fmla="*/ 0 w 2510"/>
              <a:gd name="T7" fmla="*/ 4493 h 5018"/>
              <a:gd name="T8" fmla="*/ 1985 w 2510"/>
              <a:gd name="T9" fmla="*/ 2509 h 5018"/>
              <a:gd name="T10" fmla="*/ 0 w 2510"/>
              <a:gd name="T11" fmla="*/ 525 h 5018"/>
              <a:gd name="T12" fmla="*/ 0 w 2510"/>
              <a:gd name="T13" fmla="*/ 0 h 5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018">
                <a:moveTo>
                  <a:pt x="0" y="0"/>
                </a:moveTo>
                <a:cubicBezTo>
                  <a:pt x="1386" y="0"/>
                  <a:pt x="2510" y="1124"/>
                  <a:pt x="2510" y="2509"/>
                </a:cubicBezTo>
                <a:cubicBezTo>
                  <a:pt x="2510" y="3895"/>
                  <a:pt x="1386" y="5018"/>
                  <a:pt x="0" y="5018"/>
                </a:cubicBezTo>
                <a:lnTo>
                  <a:pt x="0" y="4493"/>
                </a:lnTo>
                <a:cubicBezTo>
                  <a:pt x="1096" y="4493"/>
                  <a:pt x="1985" y="3605"/>
                  <a:pt x="1985" y="2509"/>
                </a:cubicBezTo>
                <a:cubicBezTo>
                  <a:pt x="1985" y="1413"/>
                  <a:pt x="109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cxnSp>
        <p:nvCxnSpPr>
          <p:cNvPr id="47" name="Straight Connector 83">
            <a:extLst>
              <a:ext uri="{FF2B5EF4-FFF2-40B4-BE49-F238E27FC236}">
                <a16:creationId xmlns:a16="http://schemas.microsoft.com/office/drawing/2014/main" id="{D59AB366-6FCA-4986-9A98-D97C21D4BE47}"/>
              </a:ext>
            </a:extLst>
          </p:cNvPr>
          <p:cNvCxnSpPr>
            <a:cxnSpLocks/>
          </p:cNvCxnSpPr>
          <p:nvPr/>
        </p:nvCxnSpPr>
        <p:spPr>
          <a:xfrm flipV="1">
            <a:off x="1439078" y="2548729"/>
            <a:ext cx="1149834" cy="1170032"/>
          </a:xfrm>
          <a:prstGeom prst="line">
            <a:avLst/>
          </a:prstGeom>
          <a:ln w="152400"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3D49E7-F436-48EE-8AB4-05BFF667BA25}"/>
              </a:ext>
            </a:extLst>
          </p:cNvPr>
          <p:cNvSpPr/>
          <p:nvPr/>
        </p:nvSpPr>
        <p:spPr>
          <a:xfrm>
            <a:off x="3027692" y="1898200"/>
            <a:ext cx="2380799" cy="68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sp>
        <p:nvSpPr>
          <p:cNvPr id="48" name="Oval 84">
            <a:extLst>
              <a:ext uri="{FF2B5EF4-FFF2-40B4-BE49-F238E27FC236}">
                <a16:creationId xmlns:a16="http://schemas.microsoft.com/office/drawing/2014/main" id="{7C1699F5-1DC8-4113-B588-236A240CA6C4}"/>
              </a:ext>
            </a:extLst>
          </p:cNvPr>
          <p:cNvSpPr/>
          <p:nvPr/>
        </p:nvSpPr>
        <p:spPr>
          <a:xfrm>
            <a:off x="2461382" y="1865603"/>
            <a:ext cx="914185" cy="950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33BB6FE3-E8B9-495D-9F77-D119ADA5A036}"/>
              </a:ext>
            </a:extLst>
          </p:cNvPr>
          <p:cNvGrpSpPr/>
          <p:nvPr/>
        </p:nvGrpSpPr>
        <p:grpSpPr>
          <a:xfrm>
            <a:off x="2458921" y="1953946"/>
            <a:ext cx="914185" cy="779693"/>
            <a:chOff x="8036744" y="1469705"/>
            <a:chExt cx="1572269" cy="1101161"/>
          </a:xfrm>
        </p:grpSpPr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1A1385E0-5552-4C0D-AAAC-B0DEAEE29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744" y="1469705"/>
              <a:ext cx="1101161" cy="1101161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269E2C95-8CA6-486A-856C-5F35EA942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852" y="1469705"/>
              <a:ext cx="1101161" cy="1101161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6C91132-6551-4F23-9EC5-747A662C3A68}"/>
              </a:ext>
            </a:extLst>
          </p:cNvPr>
          <p:cNvSpPr/>
          <p:nvPr/>
        </p:nvSpPr>
        <p:spPr>
          <a:xfrm>
            <a:off x="3574478" y="3843558"/>
            <a:ext cx="2947113" cy="68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626E2-687B-4DE9-920A-76D8A792657D}"/>
              </a:ext>
            </a:extLst>
          </p:cNvPr>
          <p:cNvSpPr/>
          <p:nvPr/>
        </p:nvSpPr>
        <p:spPr>
          <a:xfrm>
            <a:off x="3238457" y="5604503"/>
            <a:ext cx="2170034" cy="68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/>
          </a:p>
        </p:txBody>
      </p:sp>
      <p:sp>
        <p:nvSpPr>
          <p:cNvPr id="88" name="Oval 84">
            <a:extLst>
              <a:ext uri="{FF2B5EF4-FFF2-40B4-BE49-F238E27FC236}">
                <a16:creationId xmlns:a16="http://schemas.microsoft.com/office/drawing/2014/main" id="{EE0601FD-3EA8-4DA9-9913-928764AA0E72}"/>
              </a:ext>
            </a:extLst>
          </p:cNvPr>
          <p:cNvSpPr/>
          <p:nvPr/>
        </p:nvSpPr>
        <p:spPr>
          <a:xfrm>
            <a:off x="2458921" y="5443473"/>
            <a:ext cx="914185" cy="950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F95C2779-7D58-495B-A9BC-63407103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26" y="5507885"/>
            <a:ext cx="794045" cy="823157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2EFFBCD3-B58F-47FA-8ABF-70664645A493}"/>
              </a:ext>
            </a:extLst>
          </p:cNvPr>
          <p:cNvSpPr txBox="1"/>
          <p:nvPr/>
        </p:nvSpPr>
        <p:spPr>
          <a:xfrm>
            <a:off x="3419239" y="2042796"/>
            <a:ext cx="198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ARTHUR : Similar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82FFC966-F45F-4008-A3EC-FDA6958DFB9D}"/>
              </a:ext>
            </a:extLst>
          </p:cNvPr>
          <p:cNvSpPr txBox="1"/>
          <p:nvPr/>
        </p:nvSpPr>
        <p:spPr>
          <a:xfrm>
            <a:off x="3953324" y="3988154"/>
            <a:ext cx="2555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BOB: Complementary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5C3EF2F3-D23C-4098-B2D0-EA3DE996C14D}"/>
              </a:ext>
            </a:extLst>
          </p:cNvPr>
          <p:cNvSpPr txBox="1"/>
          <p:nvPr/>
        </p:nvSpPr>
        <p:spPr>
          <a:xfrm>
            <a:off x="3470049" y="5749099"/>
            <a:ext cx="184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KEVIN: Neutral</a:t>
            </a:r>
          </a:p>
        </p:txBody>
      </p:sp>
      <p:cxnSp>
        <p:nvCxnSpPr>
          <p:cNvPr id="96" name="Straight Connector 74">
            <a:extLst>
              <a:ext uri="{FF2B5EF4-FFF2-40B4-BE49-F238E27FC236}">
                <a16:creationId xmlns:a16="http://schemas.microsoft.com/office/drawing/2014/main" id="{2F27FA0E-1559-43B0-8075-8B6A985C7F9B}"/>
              </a:ext>
            </a:extLst>
          </p:cNvPr>
          <p:cNvCxnSpPr>
            <a:cxnSpLocks/>
            <a:stCxn id="46" idx="1"/>
            <a:endCxn id="73" idx="2"/>
          </p:cNvCxnSpPr>
          <p:nvPr/>
        </p:nvCxnSpPr>
        <p:spPr>
          <a:xfrm>
            <a:off x="1941307" y="4198005"/>
            <a:ext cx="1042873" cy="10291"/>
          </a:xfrm>
          <a:prstGeom prst="line">
            <a:avLst/>
          </a:prstGeom>
          <a:ln w="152400"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84">
            <a:extLst>
              <a:ext uri="{FF2B5EF4-FFF2-40B4-BE49-F238E27FC236}">
                <a16:creationId xmlns:a16="http://schemas.microsoft.com/office/drawing/2014/main" id="{3B1C5F55-AAF2-485A-9501-9A40414918B4}"/>
              </a:ext>
            </a:extLst>
          </p:cNvPr>
          <p:cNvSpPr/>
          <p:nvPr/>
        </p:nvSpPr>
        <p:spPr>
          <a:xfrm>
            <a:off x="2984180" y="3732926"/>
            <a:ext cx="914185" cy="950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A856A89C-F6C6-4FE1-9D51-9B677F6CA5FB}"/>
              </a:ext>
            </a:extLst>
          </p:cNvPr>
          <p:cNvGrpSpPr/>
          <p:nvPr/>
        </p:nvGrpSpPr>
        <p:grpSpPr>
          <a:xfrm>
            <a:off x="2982651" y="3772499"/>
            <a:ext cx="958230" cy="823157"/>
            <a:chOff x="5761605" y="2446907"/>
            <a:chExt cx="958230" cy="823157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40C33E9-3350-412F-A682-C6915885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790" y="2446907"/>
              <a:ext cx="794045" cy="823157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CBDFC4D-18C4-4018-A1F3-33F2A9FC3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605" y="2548729"/>
              <a:ext cx="561207" cy="58178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741FC14C-0521-4B4F-BF61-5133474806AD}"/>
              </a:ext>
            </a:extLst>
          </p:cNvPr>
          <p:cNvGrpSpPr/>
          <p:nvPr/>
        </p:nvGrpSpPr>
        <p:grpSpPr>
          <a:xfrm>
            <a:off x="6876100" y="1924763"/>
            <a:ext cx="4663440" cy="4688464"/>
            <a:chOff x="7102306" y="1603177"/>
            <a:chExt cx="4663440" cy="4688464"/>
          </a:xfrm>
        </p:grpSpPr>
        <p:sp>
          <p:nvSpPr>
            <p:cNvPr id="107" name="Shape 586">
              <a:extLst>
                <a:ext uri="{FF2B5EF4-FFF2-40B4-BE49-F238E27FC236}">
                  <a16:creationId xmlns:a16="http://schemas.microsoft.com/office/drawing/2014/main" id="{42BA936E-C858-4D9C-ACDE-D67EBD48A3A6}"/>
                </a:ext>
              </a:extLst>
            </p:cNvPr>
            <p:cNvSpPr/>
            <p:nvPr/>
          </p:nvSpPr>
          <p:spPr>
            <a:xfrm>
              <a:off x="7102306" y="2044324"/>
              <a:ext cx="4663440" cy="4028302"/>
            </a:xfrm>
            <a:prstGeom prst="roundRect">
              <a:avLst>
                <a:gd name="adj" fmla="val 3918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" cap="flat">
              <a:solidFill>
                <a:srgbClr val="D9D9D9"/>
              </a:solidFill>
              <a:prstDash val="solid"/>
              <a:miter lim="400000"/>
            </a:ln>
            <a:effectLst>
              <a:outerShdw blurRad="76200" dir="18900000" rotWithShape="0">
                <a:srgbClr val="000000">
                  <a:alpha val="20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FFFFFF"/>
                  </a:solidFill>
                </a:defRPr>
              </a:pPr>
              <a:endParaRPr kumimoji="0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1040D32-61FE-458B-8327-142901DE0C0B}"/>
                </a:ext>
              </a:extLst>
            </p:cNvPr>
            <p:cNvSpPr/>
            <p:nvPr/>
          </p:nvSpPr>
          <p:spPr>
            <a:xfrm>
              <a:off x="7102306" y="1603177"/>
              <a:ext cx="4663440" cy="5588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3175" cap="flat">
              <a:solidFill>
                <a:srgbClr val="D9D9D9"/>
              </a:solidFill>
              <a:prstDash val="solid"/>
              <a:miter lim="4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hangingPunct="0"/>
              <a:r>
                <a:rPr lang="fr-FR" sz="24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INITIAL BEHAVIORS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5FD92044-70FB-4A37-89AC-AA4760834650}"/>
                </a:ext>
              </a:extLst>
            </p:cNvPr>
            <p:cNvSpPr txBox="1"/>
            <p:nvPr/>
          </p:nvSpPr>
          <p:spPr>
            <a:xfrm>
              <a:off x="7177599" y="2444434"/>
              <a:ext cx="4353660" cy="3847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POW = 0.55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Decision among </a:t>
              </a:r>
              <a:r>
                <a:rPr lang="en-US" sz="2400" b="1" dirty="0"/>
                <a:t>630 </a:t>
              </a:r>
              <a:r>
                <a:rPr lang="en-US" sz="2000" b="1" dirty="0"/>
                <a:t>restaurants</a:t>
              </a:r>
            </a:p>
            <a:p>
              <a:endParaRPr lang="en-US" sz="2000" b="1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Manipulation of preferences: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b="1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Distance(Agent, User) &gt; 0.7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2000" b="1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Distance(Agent, </a:t>
              </a:r>
              <a:r>
                <a:rPr lang="en-US" sz="2000" b="1" dirty="0" err="1"/>
                <a:t>Agent_i</a:t>
              </a:r>
              <a:r>
                <a:rPr lang="en-US" sz="2000" b="1" dirty="0"/>
                <a:t>) &gt; 0.35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endParaRPr lang="en-US" sz="2000" b="1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2000" b="1" dirty="0"/>
                <a:t>Most liked values are different</a:t>
              </a:r>
            </a:p>
            <a:p>
              <a:pPr lvl="1"/>
              <a:endParaRPr lang="en-US" sz="2000" b="1" dirty="0"/>
            </a:p>
          </p:txBody>
        </p:sp>
      </p:grpSp>
      <p:sp>
        <p:nvSpPr>
          <p:cNvPr id="49" name="Freeform 5">
            <a:extLst>
              <a:ext uri="{FF2B5EF4-FFF2-40B4-BE49-F238E27FC236}">
                <a16:creationId xmlns:a16="http://schemas.microsoft.com/office/drawing/2014/main" id="{F97732AB-0082-4ABC-918C-961553734BF0}"/>
              </a:ext>
            </a:extLst>
          </p:cNvPr>
          <p:cNvSpPr>
            <a:spLocks/>
          </p:cNvSpPr>
          <p:nvPr/>
        </p:nvSpPr>
        <p:spPr bwMode="auto">
          <a:xfrm>
            <a:off x="544706" y="3086155"/>
            <a:ext cx="1140621" cy="2229861"/>
          </a:xfrm>
          <a:custGeom>
            <a:avLst/>
            <a:gdLst>
              <a:gd name="T0" fmla="*/ 0 w 1985"/>
              <a:gd name="T1" fmla="*/ 0 h 3968"/>
              <a:gd name="T2" fmla="*/ 1985 w 1985"/>
              <a:gd name="T3" fmla="*/ 1984 h 3968"/>
              <a:gd name="T4" fmla="*/ 0 w 1985"/>
              <a:gd name="T5" fmla="*/ 3968 h 3968"/>
              <a:gd name="T6" fmla="*/ 0 w 1985"/>
              <a:gd name="T7" fmla="*/ 3443 h 3968"/>
              <a:gd name="T8" fmla="*/ 1460 w 1985"/>
              <a:gd name="T9" fmla="*/ 1984 h 3968"/>
              <a:gd name="T10" fmla="*/ 0 w 1985"/>
              <a:gd name="T11" fmla="*/ 525 h 3968"/>
              <a:gd name="T12" fmla="*/ 0 w 1985"/>
              <a:gd name="T13" fmla="*/ 0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5" h="3968">
                <a:moveTo>
                  <a:pt x="0" y="0"/>
                </a:moveTo>
                <a:cubicBezTo>
                  <a:pt x="1096" y="0"/>
                  <a:pt x="1985" y="888"/>
                  <a:pt x="1985" y="1984"/>
                </a:cubicBezTo>
                <a:cubicBezTo>
                  <a:pt x="1985" y="3080"/>
                  <a:pt x="1096" y="3968"/>
                  <a:pt x="0" y="3968"/>
                </a:cubicBezTo>
                <a:lnTo>
                  <a:pt x="0" y="3443"/>
                </a:lnTo>
                <a:cubicBezTo>
                  <a:pt x="806" y="3443"/>
                  <a:pt x="1460" y="2790"/>
                  <a:pt x="1460" y="1984"/>
                </a:cubicBezTo>
                <a:cubicBezTo>
                  <a:pt x="1460" y="1178"/>
                  <a:pt x="806" y="525"/>
                  <a:pt x="0" y="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16" name="Oval 13">
            <a:extLst>
              <a:ext uri="{FF2B5EF4-FFF2-40B4-BE49-F238E27FC236}">
                <a16:creationId xmlns:a16="http://schemas.microsoft.com/office/drawing/2014/main" id="{CC4A4A69-0BCA-4D44-AC00-33F53601BDCE}"/>
              </a:ext>
            </a:extLst>
          </p:cNvPr>
          <p:cNvSpPr/>
          <p:nvPr/>
        </p:nvSpPr>
        <p:spPr>
          <a:xfrm>
            <a:off x="440231" y="1216427"/>
            <a:ext cx="269659" cy="2696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18597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4CDC8C6-78D1-4BF9-B9FE-8C489DAB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151952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46F388-7E2C-451F-A21D-3A00748C3BE7}"/>
              </a:ext>
            </a:extLst>
          </p:cNvPr>
          <p:cNvSpPr/>
          <p:nvPr/>
        </p:nvSpPr>
        <p:spPr>
          <a:xfrm>
            <a:off x="687330" y="4687966"/>
            <a:ext cx="11178374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D1097-1B47-418D-A8BA-172EFD13C191}"/>
              </a:ext>
            </a:extLst>
          </p:cNvPr>
          <p:cNvSpPr/>
          <p:nvPr/>
        </p:nvSpPr>
        <p:spPr>
          <a:xfrm>
            <a:off x="687334" y="1492898"/>
            <a:ext cx="11178372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D99A3C-348B-4812-A8DC-88F0744F409F}"/>
              </a:ext>
            </a:extLst>
          </p:cNvPr>
          <p:cNvSpPr/>
          <p:nvPr/>
        </p:nvSpPr>
        <p:spPr>
          <a:xfrm>
            <a:off x="687331" y="2638130"/>
            <a:ext cx="11178372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981F7-8597-4AE7-ABE5-757E95A6F658}"/>
              </a:ext>
            </a:extLst>
          </p:cNvPr>
          <p:cNvSpPr/>
          <p:nvPr/>
        </p:nvSpPr>
        <p:spPr>
          <a:xfrm>
            <a:off x="687332" y="3684227"/>
            <a:ext cx="11178374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4FF5A6-36DA-493A-A2DB-8EEFCBB2C91A}"/>
              </a:ext>
            </a:extLst>
          </p:cNvPr>
          <p:cNvSpPr/>
          <p:nvPr/>
        </p:nvSpPr>
        <p:spPr>
          <a:xfrm>
            <a:off x="1093665" y="1392462"/>
            <a:ext cx="10645753" cy="80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D0449174-EECD-4746-8CE6-704408637401}"/>
              </a:ext>
            </a:extLst>
          </p:cNvPr>
          <p:cNvGrpSpPr/>
          <p:nvPr/>
        </p:nvGrpSpPr>
        <p:grpSpPr>
          <a:xfrm>
            <a:off x="323125" y="1417597"/>
            <a:ext cx="1054369" cy="809097"/>
            <a:chOff x="3347870" y="1321249"/>
            <a:chExt cx="857972" cy="783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324912-C695-47E8-AE4B-8B4514F9E1C9}"/>
                </a:ext>
              </a:extLst>
            </p:cNvPr>
            <p:cNvSpPr/>
            <p:nvPr/>
          </p:nvSpPr>
          <p:spPr>
            <a:xfrm>
              <a:off x="3347870" y="1321249"/>
              <a:ext cx="627012" cy="78312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H1</a:t>
              </a:r>
            </a:p>
          </p:txBody>
        </p:sp>
        <p:sp>
          <p:nvSpPr>
            <p:cNvPr id="23" name="Isosceles Triangle 5">
              <a:extLst>
                <a:ext uri="{FF2B5EF4-FFF2-40B4-BE49-F238E27FC236}">
                  <a16:creationId xmlns:a16="http://schemas.microsoft.com/office/drawing/2014/main" id="{08431E13-A599-423E-B417-73EB7C12B467}"/>
                </a:ext>
              </a:extLst>
            </p:cNvPr>
            <p:cNvSpPr/>
            <p:nvPr/>
          </p:nvSpPr>
          <p:spPr>
            <a:xfrm rot="5400000">
              <a:off x="3921452" y="1597332"/>
              <a:ext cx="337819" cy="230960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42443-331B-4B78-882F-C85AD4337824}"/>
              </a:ext>
            </a:extLst>
          </p:cNvPr>
          <p:cNvSpPr/>
          <p:nvPr/>
        </p:nvSpPr>
        <p:spPr>
          <a:xfrm>
            <a:off x="1069782" y="2525200"/>
            <a:ext cx="10669636" cy="8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1D3AC739-5CC5-4E41-8180-327D713449E4}"/>
              </a:ext>
            </a:extLst>
          </p:cNvPr>
          <p:cNvGrpSpPr/>
          <p:nvPr/>
        </p:nvGrpSpPr>
        <p:grpSpPr>
          <a:xfrm>
            <a:off x="323126" y="2531043"/>
            <a:ext cx="1030487" cy="809097"/>
            <a:chOff x="3367305" y="1321249"/>
            <a:chExt cx="838538" cy="783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CEDAC3-8C8B-4B00-BD7E-60C91B5AC75B}"/>
                </a:ext>
              </a:extLst>
            </p:cNvPr>
            <p:cNvSpPr/>
            <p:nvPr/>
          </p:nvSpPr>
          <p:spPr>
            <a:xfrm>
              <a:off x="3367305" y="1321249"/>
              <a:ext cx="613236" cy="7831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H2</a:t>
              </a:r>
            </a:p>
          </p:txBody>
        </p:sp>
        <p:sp>
          <p:nvSpPr>
            <p:cNvPr id="28" name="Isosceles Triangle 12">
              <a:extLst>
                <a:ext uri="{FF2B5EF4-FFF2-40B4-BE49-F238E27FC236}">
                  <a16:creationId xmlns:a16="http://schemas.microsoft.com/office/drawing/2014/main" id="{FF1BC946-46C1-4E8A-88D4-647C2E287A17}"/>
                </a:ext>
              </a:extLst>
            </p:cNvPr>
            <p:cNvSpPr/>
            <p:nvPr/>
          </p:nvSpPr>
          <p:spPr>
            <a:xfrm rot="5400000">
              <a:off x="3920629" y="1596508"/>
              <a:ext cx="339467" cy="2309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C21A5C9-5517-407B-8001-B53310161F38}"/>
              </a:ext>
            </a:extLst>
          </p:cNvPr>
          <p:cNvSpPr/>
          <p:nvPr/>
        </p:nvSpPr>
        <p:spPr>
          <a:xfrm>
            <a:off x="1076737" y="3563048"/>
            <a:ext cx="10662682" cy="80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5">
            <a:extLst>
              <a:ext uri="{FF2B5EF4-FFF2-40B4-BE49-F238E27FC236}">
                <a16:creationId xmlns:a16="http://schemas.microsoft.com/office/drawing/2014/main" id="{D9DD13D6-08E6-428E-94F6-95BB0DC4DCF7}"/>
              </a:ext>
            </a:extLst>
          </p:cNvPr>
          <p:cNvGrpSpPr/>
          <p:nvPr/>
        </p:nvGrpSpPr>
        <p:grpSpPr>
          <a:xfrm>
            <a:off x="323126" y="3565493"/>
            <a:ext cx="1030489" cy="809097"/>
            <a:chOff x="3367304" y="1321250"/>
            <a:chExt cx="838539" cy="783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AE4C06-C9B8-4198-B6E0-553576E582DB}"/>
                </a:ext>
              </a:extLst>
            </p:cNvPr>
            <p:cNvSpPr/>
            <p:nvPr/>
          </p:nvSpPr>
          <p:spPr>
            <a:xfrm>
              <a:off x="3367304" y="1321250"/>
              <a:ext cx="613236" cy="7831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H3</a:t>
              </a:r>
            </a:p>
          </p:txBody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715D6E2D-4703-4B29-B67E-77238503FE59}"/>
                </a:ext>
              </a:extLst>
            </p:cNvPr>
            <p:cNvSpPr/>
            <p:nvPr/>
          </p:nvSpPr>
          <p:spPr>
            <a:xfrm rot="5400000">
              <a:off x="3927931" y="1603808"/>
              <a:ext cx="324863" cy="2309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D7F2A4E-1D5D-4542-AA94-A37FF9F8F16E}"/>
              </a:ext>
            </a:extLst>
          </p:cNvPr>
          <p:cNvSpPr/>
          <p:nvPr/>
        </p:nvSpPr>
        <p:spPr>
          <a:xfrm>
            <a:off x="1069783" y="4580894"/>
            <a:ext cx="10669636" cy="80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7D6115BF-0FCB-4A06-AF8D-B9BDEEE97889}"/>
              </a:ext>
            </a:extLst>
          </p:cNvPr>
          <p:cNvGrpSpPr/>
          <p:nvPr/>
        </p:nvGrpSpPr>
        <p:grpSpPr>
          <a:xfrm>
            <a:off x="311797" y="4584910"/>
            <a:ext cx="1054364" cy="809435"/>
            <a:chOff x="3347871" y="1321249"/>
            <a:chExt cx="857968" cy="783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7E1C4B-9EDF-4E93-A782-3B372B3AB54E}"/>
                </a:ext>
              </a:extLst>
            </p:cNvPr>
            <p:cNvSpPr/>
            <p:nvPr/>
          </p:nvSpPr>
          <p:spPr>
            <a:xfrm>
              <a:off x="3347871" y="1321249"/>
              <a:ext cx="627012" cy="7831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H4</a:t>
              </a:r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0051C1B8-9165-4100-AFD1-5C500F0FB7FB}"/>
                </a:ext>
              </a:extLst>
            </p:cNvPr>
            <p:cNvSpPr/>
            <p:nvPr/>
          </p:nvSpPr>
          <p:spPr>
            <a:xfrm rot="5400000">
              <a:off x="3888516" y="1628968"/>
              <a:ext cx="403687" cy="23095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26">
            <a:extLst>
              <a:ext uri="{FF2B5EF4-FFF2-40B4-BE49-F238E27FC236}">
                <a16:creationId xmlns:a16="http://schemas.microsoft.com/office/drawing/2014/main" id="{E291BD6B-6110-45F7-9325-7AD498085021}"/>
              </a:ext>
            </a:extLst>
          </p:cNvPr>
          <p:cNvSpPr txBox="1"/>
          <p:nvPr/>
        </p:nvSpPr>
        <p:spPr>
          <a:xfrm>
            <a:off x="1072953" y="1466332"/>
            <a:ext cx="10666466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behaviors of dominance expressed by the agent; whether complementary or similar; are correctly perceived by the participants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8ABB317-4098-452A-85F7-7D86DEF52273}"/>
              </a:ext>
            </a:extLst>
          </p:cNvPr>
          <p:cNvSpPr txBox="1"/>
          <p:nvPr/>
        </p:nvSpPr>
        <p:spPr>
          <a:xfrm>
            <a:off x="1076736" y="3643916"/>
            <a:ext cx="10552714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Negotiation converges more quickly when negotiators establish a complementary relation of dominance</a:t>
            </a:r>
          </a:p>
        </p:txBody>
      </p:sp>
      <p:sp>
        <p:nvSpPr>
          <p:cNvPr id="42" name="TextBox 26">
            <a:extLst>
              <a:ext uri="{FF2B5EF4-FFF2-40B4-BE49-F238E27FC236}">
                <a16:creationId xmlns:a16="http://schemas.microsoft.com/office/drawing/2014/main" id="{EF2E8707-BDA1-422B-9687-9C0CE8F6A70B}"/>
              </a:ext>
            </a:extLst>
          </p:cNvPr>
          <p:cNvSpPr txBox="1"/>
          <p:nvPr/>
        </p:nvSpPr>
        <p:spPr>
          <a:xfrm>
            <a:off x="1072952" y="4671212"/>
            <a:ext cx="10605593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 feel more comfortable with a partner who expresses complementary behaviors of dominance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CBACE3-7915-4353-B9A7-5954AEAA2D8B}"/>
              </a:ext>
            </a:extLst>
          </p:cNvPr>
          <p:cNvSpPr/>
          <p:nvPr/>
        </p:nvSpPr>
        <p:spPr>
          <a:xfrm>
            <a:off x="687331" y="5675341"/>
            <a:ext cx="11178374" cy="809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0EBE84-5DDF-444E-928C-CFEF5B7999B5}"/>
              </a:ext>
            </a:extLst>
          </p:cNvPr>
          <p:cNvSpPr/>
          <p:nvPr/>
        </p:nvSpPr>
        <p:spPr>
          <a:xfrm>
            <a:off x="1093665" y="5568269"/>
            <a:ext cx="10645753" cy="80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D0E5BFB0-1C8B-4ACB-B95C-18E5895B292A}"/>
              </a:ext>
            </a:extLst>
          </p:cNvPr>
          <p:cNvSpPr txBox="1"/>
          <p:nvPr/>
        </p:nvSpPr>
        <p:spPr>
          <a:xfrm>
            <a:off x="1086235" y="5640176"/>
            <a:ext cx="10592310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Complementarity in the dominance relation increases appreciation and comfort between negotiators</a:t>
            </a:r>
          </a:p>
        </p:txBody>
      </p:sp>
      <p:grpSp>
        <p:nvGrpSpPr>
          <p:cNvPr id="44" name="Group 20">
            <a:extLst>
              <a:ext uri="{FF2B5EF4-FFF2-40B4-BE49-F238E27FC236}">
                <a16:creationId xmlns:a16="http://schemas.microsoft.com/office/drawing/2014/main" id="{F8FBD695-FD06-40E1-9769-FF0B659AF1F1}"/>
              </a:ext>
            </a:extLst>
          </p:cNvPr>
          <p:cNvGrpSpPr/>
          <p:nvPr/>
        </p:nvGrpSpPr>
        <p:grpSpPr>
          <a:xfrm>
            <a:off x="323126" y="5648070"/>
            <a:ext cx="1048829" cy="757809"/>
            <a:chOff x="3347871" y="1321249"/>
            <a:chExt cx="853464" cy="73348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3FD2B3-157D-4C71-9438-F8269A6F40E7}"/>
                </a:ext>
              </a:extLst>
            </p:cNvPr>
            <p:cNvSpPr/>
            <p:nvPr/>
          </p:nvSpPr>
          <p:spPr>
            <a:xfrm>
              <a:off x="3347871" y="1321249"/>
              <a:ext cx="627012" cy="733483"/>
            </a:xfrm>
            <a:prstGeom prst="rect">
              <a:avLst/>
            </a:prstGeom>
            <a:solidFill>
              <a:srgbClr val="673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H5</a:t>
              </a:r>
            </a:p>
          </p:txBody>
        </p:sp>
        <p:sp>
          <p:nvSpPr>
            <p:cNvPr id="46" name="Isosceles Triangle 22">
              <a:extLst>
                <a:ext uri="{FF2B5EF4-FFF2-40B4-BE49-F238E27FC236}">
                  <a16:creationId xmlns:a16="http://schemas.microsoft.com/office/drawing/2014/main" id="{FBAD35C5-0CE6-4119-BCF5-A88061E4B843}"/>
                </a:ext>
              </a:extLst>
            </p:cNvPr>
            <p:cNvSpPr/>
            <p:nvPr/>
          </p:nvSpPr>
          <p:spPr>
            <a:xfrm rot="5400000">
              <a:off x="3884012" y="1558073"/>
              <a:ext cx="403687" cy="230959"/>
            </a:xfrm>
            <a:prstGeom prst="triangle">
              <a:avLst/>
            </a:prstGeom>
            <a:solidFill>
              <a:srgbClr val="673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980E96A7-54C4-4C6E-8FD4-A6AA9ECB1FB7}"/>
              </a:ext>
            </a:extLst>
          </p:cNvPr>
          <p:cNvSpPr txBox="1"/>
          <p:nvPr/>
        </p:nvSpPr>
        <p:spPr>
          <a:xfrm>
            <a:off x="1093665" y="2628200"/>
            <a:ext cx="10584880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lvl="1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Negotiators achieve a greater common gain when negotiators establish a complementary relation of dominance</a:t>
            </a:r>
          </a:p>
        </p:txBody>
      </p:sp>
    </p:spTree>
    <p:extLst>
      <p:ext uri="{BB962C8B-B14F-4D97-AF65-F5344CB8AC3E}">
        <p14:creationId xmlns:p14="http://schemas.microsoft.com/office/powerpoint/2010/main" val="3636030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E6BC2FF2-D9B6-4831-B3EF-D3B42C0E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151952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DAA80D-FE42-4E7B-A97E-422145DA9FB1}"/>
              </a:ext>
            </a:extLst>
          </p:cNvPr>
          <p:cNvSpPr txBox="1"/>
          <p:nvPr/>
        </p:nvSpPr>
        <p:spPr>
          <a:xfrm>
            <a:off x="766618" y="1145309"/>
            <a:ext cx="175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PROCEDURE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C2ADDF80-EAE2-4EA5-B45D-A90D5CFB3E6E}"/>
              </a:ext>
            </a:extLst>
          </p:cNvPr>
          <p:cNvSpPr/>
          <p:nvPr/>
        </p:nvSpPr>
        <p:spPr>
          <a:xfrm>
            <a:off x="440231" y="1216427"/>
            <a:ext cx="269659" cy="2696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ADA484-A2C7-4C4F-A5AC-E954939FD133}"/>
              </a:ext>
            </a:extLst>
          </p:cNvPr>
          <p:cNvSpPr/>
          <p:nvPr/>
        </p:nvSpPr>
        <p:spPr>
          <a:xfrm>
            <a:off x="6612715" y="1957675"/>
            <a:ext cx="4826489" cy="14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0FC34C-8781-4D4F-89A4-8E48E4A0AB11}"/>
              </a:ext>
            </a:extLst>
          </p:cNvPr>
          <p:cNvSpPr txBox="1"/>
          <p:nvPr/>
        </p:nvSpPr>
        <p:spPr>
          <a:xfrm>
            <a:off x="2781139" y="2390052"/>
            <a:ext cx="2451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Stage 2</a:t>
            </a:r>
          </a:p>
          <a:p>
            <a:endParaRPr lang="fr-FR" dirty="0"/>
          </a:p>
          <a:p>
            <a:r>
              <a:rPr lang="fr-FR" dirty="0" err="1"/>
              <a:t>Preferences</a:t>
            </a:r>
            <a:r>
              <a:rPr lang="fr-FR" dirty="0"/>
              <a:t> information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529011-D009-471C-B6A1-D1F4B7095BC3}"/>
              </a:ext>
            </a:extLst>
          </p:cNvPr>
          <p:cNvSpPr txBox="1"/>
          <p:nvPr/>
        </p:nvSpPr>
        <p:spPr>
          <a:xfrm>
            <a:off x="804408" y="2251208"/>
            <a:ext cx="897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Stage 1</a:t>
            </a:r>
          </a:p>
          <a:p>
            <a:endParaRPr lang="fr-FR" dirty="0"/>
          </a:p>
          <a:p>
            <a:r>
              <a:rPr lang="fr-FR" dirty="0"/>
              <a:t>Tutorial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3C5BBD-CE0C-4451-BE10-B78D406A152E}"/>
              </a:ext>
            </a:extLst>
          </p:cNvPr>
          <p:cNvSpPr txBox="1"/>
          <p:nvPr/>
        </p:nvSpPr>
        <p:spPr>
          <a:xfrm>
            <a:off x="6921160" y="2405670"/>
            <a:ext cx="2342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Stage 3</a:t>
            </a:r>
          </a:p>
          <a:p>
            <a:endParaRPr lang="fr-FR" dirty="0"/>
          </a:p>
          <a:p>
            <a:r>
              <a:rPr lang="fr-FR" dirty="0" err="1"/>
              <a:t>Negotiation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agent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7A2423F-3442-4E70-9732-1D9B81EF3D82}"/>
              </a:ext>
            </a:extLst>
          </p:cNvPr>
          <p:cNvSpPr txBox="1"/>
          <p:nvPr/>
        </p:nvSpPr>
        <p:spPr>
          <a:xfrm>
            <a:off x="9711070" y="2368848"/>
            <a:ext cx="1515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Stage 4</a:t>
            </a:r>
          </a:p>
          <a:p>
            <a:endParaRPr lang="fr-FR" dirty="0"/>
          </a:p>
          <a:p>
            <a:r>
              <a:rPr lang="fr-FR" dirty="0"/>
              <a:t>Questionnaire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A96D95-4713-49C0-9D0D-15DD1B62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746" y="1622077"/>
            <a:ext cx="825938" cy="8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22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E6BC2FF2-D9B6-4831-B3EF-D3B42C0E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151952"/>
            <a:ext cx="11868874" cy="1064475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STUDY:</a:t>
            </a:r>
            <a:r>
              <a:rPr lang="en-US" sz="28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COMPLEMENTARITY VS SIMILARITY IN NEGOTIATION</a:t>
            </a:r>
            <a:endParaRPr lang="fr-FR" sz="28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68C94-B452-4D47-93E8-D9F87F224EBB}"/>
              </a:ext>
            </a:extLst>
          </p:cNvPr>
          <p:cNvSpPr/>
          <p:nvPr/>
        </p:nvSpPr>
        <p:spPr>
          <a:xfrm>
            <a:off x="2280885" y="32199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URWPalladioL-Roma"/>
              </a:rPr>
              <a:t>— Les préférences du participant et celles de l’agent.</a:t>
            </a:r>
          </a:p>
          <a:p>
            <a:r>
              <a:rPr lang="fr-FR" dirty="0">
                <a:latin typeface="URWPalladioL-Roma"/>
              </a:rPr>
              <a:t>— Le nombre de tours de négociation avant de trouver un compromis</a:t>
            </a:r>
          </a:p>
          <a:p>
            <a:r>
              <a:rPr lang="fr-FR" dirty="0">
                <a:latin typeface="URWPalladioL-Roma"/>
              </a:rPr>
              <a:t>— La position du participant dans le spectre de dominance calculé</a:t>
            </a:r>
          </a:p>
          <a:p>
            <a:r>
              <a:rPr lang="fr-FR" dirty="0">
                <a:latin typeface="URWPalladioL-Roma"/>
              </a:rPr>
              <a:t>à partir de l’algorithme de théorie de l’esprit après chaque tour</a:t>
            </a:r>
          </a:p>
          <a:p>
            <a:r>
              <a:rPr lang="fr-FR" dirty="0">
                <a:latin typeface="URWPalladioL-Roma"/>
              </a:rPr>
              <a:t>de parole.</a:t>
            </a:r>
          </a:p>
          <a:p>
            <a:r>
              <a:rPr lang="fr-FR" dirty="0">
                <a:latin typeface="URWPalladioL-Roma"/>
              </a:rPr>
              <a:t>— Le dialogue généré.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DAA80D-FE42-4E7B-A97E-422145DA9FB1}"/>
              </a:ext>
            </a:extLst>
          </p:cNvPr>
          <p:cNvSpPr txBox="1"/>
          <p:nvPr/>
        </p:nvSpPr>
        <p:spPr>
          <a:xfrm>
            <a:off x="766618" y="1145309"/>
            <a:ext cx="175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4"/>
                </a:solidFill>
              </a:rPr>
              <a:t>PROCEDURE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C2ADDF80-EAE2-4EA5-B45D-A90D5CFB3E6E}"/>
              </a:ext>
            </a:extLst>
          </p:cNvPr>
          <p:cNvSpPr/>
          <p:nvPr/>
        </p:nvSpPr>
        <p:spPr>
          <a:xfrm>
            <a:off x="440231" y="1216427"/>
            <a:ext cx="269659" cy="2696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2972DA4-F15C-4FDD-A471-CAF90528B09F}"/>
              </a:ext>
            </a:extLst>
          </p:cNvPr>
          <p:cNvSpPr txBox="1"/>
          <p:nvPr/>
        </p:nvSpPr>
        <p:spPr>
          <a:xfrm>
            <a:off x="3252564" y="2528408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</a:t>
            </a:r>
            <a:r>
              <a:rPr lang="fr-FR" dirty="0" err="1"/>
              <a:t>kept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37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554ABCFF-13B3-4496-A436-AB1B6F08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56" y="2380964"/>
            <a:ext cx="1818716" cy="181871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15CF6B8-E3AC-4643-9E26-552D39F3FE87}"/>
              </a:ext>
            </a:extLst>
          </p:cNvPr>
          <p:cNvCxnSpPr>
            <a:cxnSpLocks/>
          </p:cNvCxnSpPr>
          <p:nvPr/>
        </p:nvCxnSpPr>
        <p:spPr>
          <a:xfrm>
            <a:off x="4023428" y="4328451"/>
            <a:ext cx="1135421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FCE277AC-2CB8-4E1F-9EE3-98C30AF847E2}"/>
              </a:ext>
            </a:extLst>
          </p:cNvPr>
          <p:cNvGrpSpPr/>
          <p:nvPr/>
        </p:nvGrpSpPr>
        <p:grpSpPr>
          <a:xfrm>
            <a:off x="5496782" y="2818426"/>
            <a:ext cx="3291618" cy="798004"/>
            <a:chOff x="1691404" y="1317116"/>
            <a:chExt cx="2026648" cy="585734"/>
          </a:xfrm>
        </p:grpSpPr>
        <p:sp>
          <p:nvSpPr>
            <p:cNvPr id="64" name="Organigramme : Terminateur 63">
              <a:extLst>
                <a:ext uri="{FF2B5EF4-FFF2-40B4-BE49-F238E27FC236}">
                  <a16:creationId xmlns:a16="http://schemas.microsoft.com/office/drawing/2014/main" id="{98FF7A68-002F-4299-B671-7719C49E23E8}"/>
                </a:ext>
              </a:extLst>
            </p:cNvPr>
            <p:cNvSpPr/>
            <p:nvPr/>
          </p:nvSpPr>
          <p:spPr>
            <a:xfrm>
              <a:off x="1778496" y="1379181"/>
              <a:ext cx="1872881" cy="437943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5" name="Organigramme : Terminateur 64">
              <a:extLst>
                <a:ext uri="{FF2B5EF4-FFF2-40B4-BE49-F238E27FC236}">
                  <a16:creationId xmlns:a16="http://schemas.microsoft.com/office/drawing/2014/main" id="{3E2862D1-464F-416E-9FEA-57B5A84B375C}"/>
                </a:ext>
              </a:extLst>
            </p:cNvPr>
            <p:cNvSpPr/>
            <p:nvPr/>
          </p:nvSpPr>
          <p:spPr>
            <a:xfrm>
              <a:off x="1691404" y="1317116"/>
              <a:ext cx="2026648" cy="585734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57D1D8E-8197-40E3-87DC-D5C19B2BD01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158849" y="3217428"/>
            <a:ext cx="337933" cy="111102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8444728-C4C0-4695-90E1-CECC57BD190D}"/>
              </a:ext>
            </a:extLst>
          </p:cNvPr>
          <p:cNvGrpSpPr/>
          <p:nvPr/>
        </p:nvGrpSpPr>
        <p:grpSpPr>
          <a:xfrm>
            <a:off x="5638239" y="3700986"/>
            <a:ext cx="3422128" cy="2034885"/>
            <a:chOff x="6975106" y="3641501"/>
            <a:chExt cx="2824819" cy="13571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9A497A-2C92-4C39-9244-D13688BC26CA}"/>
                </a:ext>
              </a:extLst>
            </p:cNvPr>
            <p:cNvSpPr/>
            <p:nvPr/>
          </p:nvSpPr>
          <p:spPr>
            <a:xfrm>
              <a:off x="6997524" y="3641501"/>
              <a:ext cx="2717089" cy="1357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A41EFAD-3AFF-4E14-B1AA-1F2A642616AF}"/>
                </a:ext>
              </a:extLst>
            </p:cNvPr>
            <p:cNvSpPr txBox="1"/>
            <p:nvPr/>
          </p:nvSpPr>
          <p:spPr>
            <a:xfrm>
              <a:off x="6975106" y="3799989"/>
              <a:ext cx="2824819" cy="104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Individual trait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Ability to exert power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Want to control others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Desire of celebrity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DEB6FFC-8689-4E5E-A55E-A700C788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0" y="4860331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397C21B3-7CBE-4F6A-96E8-C66FAA70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01" y="4859392"/>
            <a:ext cx="1004888" cy="1004888"/>
          </a:xfrm>
          <a:prstGeom prst="rect">
            <a:avLst/>
          </a:prstGeom>
        </p:spPr>
      </p:pic>
      <p:sp>
        <p:nvSpPr>
          <p:cNvPr id="63" name="Parenthèse fermante 62">
            <a:extLst>
              <a:ext uri="{FF2B5EF4-FFF2-40B4-BE49-F238E27FC236}">
                <a16:creationId xmlns:a16="http://schemas.microsoft.com/office/drawing/2014/main" id="{96D4617B-7E5D-49C0-8F93-222BE85CECE4}"/>
              </a:ext>
            </a:extLst>
          </p:cNvPr>
          <p:cNvSpPr/>
          <p:nvPr/>
        </p:nvSpPr>
        <p:spPr>
          <a:xfrm rot="16200000">
            <a:off x="4634721" y="1648315"/>
            <a:ext cx="104133" cy="3034287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472C62F-0ACE-4E62-B6E5-74C8685398C4}"/>
              </a:ext>
            </a:extLst>
          </p:cNvPr>
          <p:cNvCxnSpPr>
            <a:cxnSpLocks/>
          </p:cNvCxnSpPr>
          <p:nvPr/>
        </p:nvCxnSpPr>
        <p:spPr>
          <a:xfrm>
            <a:off x="4710114" y="293530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arenthèse fermante 71">
            <a:extLst>
              <a:ext uri="{FF2B5EF4-FFF2-40B4-BE49-F238E27FC236}">
                <a16:creationId xmlns:a16="http://schemas.microsoft.com/office/drawing/2014/main" id="{DBE98437-69F8-445F-AEF5-50EC448D7D65}"/>
              </a:ext>
            </a:extLst>
          </p:cNvPr>
          <p:cNvSpPr/>
          <p:nvPr/>
        </p:nvSpPr>
        <p:spPr>
          <a:xfrm rot="16200000">
            <a:off x="4612345" y="3958475"/>
            <a:ext cx="102047" cy="1398469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Parenthèse fermante 73">
            <a:extLst>
              <a:ext uri="{FF2B5EF4-FFF2-40B4-BE49-F238E27FC236}">
                <a16:creationId xmlns:a16="http://schemas.microsoft.com/office/drawing/2014/main" id="{1B5E499E-7839-4D6B-BB2F-F80EAA936720}"/>
              </a:ext>
            </a:extLst>
          </p:cNvPr>
          <p:cNvSpPr/>
          <p:nvPr/>
        </p:nvSpPr>
        <p:spPr>
          <a:xfrm rot="16200000">
            <a:off x="6093870" y="3950812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Parenthèse fermante 75">
            <a:extLst>
              <a:ext uri="{FF2B5EF4-FFF2-40B4-BE49-F238E27FC236}">
                <a16:creationId xmlns:a16="http://schemas.microsoft.com/office/drawing/2014/main" id="{14DB882E-BE2D-48E9-8A97-E5C96FFD9483}"/>
              </a:ext>
            </a:extLst>
          </p:cNvPr>
          <p:cNvSpPr/>
          <p:nvPr/>
        </p:nvSpPr>
        <p:spPr>
          <a:xfrm rot="16200000">
            <a:off x="3141973" y="3950811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4C544CA-AB9A-425A-9CD3-38588A146025}"/>
              </a:ext>
            </a:extLst>
          </p:cNvPr>
          <p:cNvCxnSpPr>
            <a:cxnSpLocks/>
          </p:cNvCxnSpPr>
          <p:nvPr/>
        </p:nvCxnSpPr>
        <p:spPr>
          <a:xfrm>
            <a:off x="6113036" y="441964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5E3A558-5335-4C20-8FDB-7DF5D531A34E}"/>
              </a:ext>
            </a:extLst>
          </p:cNvPr>
          <p:cNvCxnSpPr>
            <a:cxnSpLocks/>
          </p:cNvCxnSpPr>
          <p:nvPr/>
        </p:nvCxnSpPr>
        <p:spPr>
          <a:xfrm>
            <a:off x="4703416" y="441459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0568422-5AB3-4A97-B490-0AD87292EB9D}"/>
              </a:ext>
            </a:extLst>
          </p:cNvPr>
          <p:cNvCxnSpPr>
            <a:cxnSpLocks/>
          </p:cNvCxnSpPr>
          <p:nvPr/>
        </p:nvCxnSpPr>
        <p:spPr>
          <a:xfrm>
            <a:off x="3227466" y="442882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E6CF25A-DF5C-4842-9B9F-5D69C702FBA3}"/>
              </a:ext>
            </a:extLst>
          </p:cNvPr>
          <p:cNvSpPr txBox="1"/>
          <p:nvPr/>
        </p:nvSpPr>
        <p:spPr>
          <a:xfrm>
            <a:off x="7855788" y="2201463"/>
            <a:ext cx="3235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Position in social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acquiesce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gagnée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2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587C66A-1A0D-4372-AD6A-E080E878BB77}"/>
              </a:ext>
            </a:extLst>
          </p:cNvPr>
          <p:cNvCxnSpPr>
            <a:cxnSpLocks/>
          </p:cNvCxnSpPr>
          <p:nvPr/>
        </p:nvCxnSpPr>
        <p:spPr>
          <a:xfrm flipH="1">
            <a:off x="3936036" y="4324519"/>
            <a:ext cx="502444" cy="4980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923BA63-A4F0-4778-B571-53C7FA6F228F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flipH="1">
            <a:off x="4621990" y="4329280"/>
            <a:ext cx="34415" cy="5301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3AEDE1C-E1DC-432A-B5E3-DB6C0AAEA828}"/>
              </a:ext>
            </a:extLst>
          </p:cNvPr>
          <p:cNvCxnSpPr>
            <a:cxnSpLocks/>
          </p:cNvCxnSpPr>
          <p:nvPr/>
        </p:nvCxnSpPr>
        <p:spPr>
          <a:xfrm flipH="1">
            <a:off x="3253003" y="4147699"/>
            <a:ext cx="952923" cy="6748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5ACE3BF-C3E9-4092-94D1-44A46E746E7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73439" y="4154094"/>
            <a:ext cx="482065" cy="7203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BCCE53-57ED-4D96-999C-4CA8ECE498EE}"/>
              </a:ext>
            </a:extLst>
          </p:cNvPr>
          <p:cNvCxnSpPr>
            <a:cxnSpLocks/>
          </p:cNvCxnSpPr>
          <p:nvPr/>
        </p:nvCxnSpPr>
        <p:spPr>
          <a:xfrm>
            <a:off x="4927792" y="3942678"/>
            <a:ext cx="1070141" cy="915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C30F79A-D8EF-4013-B045-C85D25D087B5}"/>
              </a:ext>
            </a:extLst>
          </p:cNvPr>
          <p:cNvCxnSpPr>
            <a:cxnSpLocks/>
          </p:cNvCxnSpPr>
          <p:nvPr/>
        </p:nvCxnSpPr>
        <p:spPr>
          <a:xfrm>
            <a:off x="5114471" y="376327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5A6D17F-7395-49A9-8637-1D14958AD2F2}"/>
              </a:ext>
            </a:extLst>
          </p:cNvPr>
          <p:cNvCxnSpPr>
            <a:cxnSpLocks/>
          </p:cNvCxnSpPr>
          <p:nvPr/>
        </p:nvCxnSpPr>
        <p:spPr>
          <a:xfrm>
            <a:off x="3485233" y="373348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A069D24-9284-4595-9293-90D98FFB7AC2}"/>
              </a:ext>
            </a:extLst>
          </p:cNvPr>
          <p:cNvCxnSpPr>
            <a:cxnSpLocks/>
          </p:cNvCxnSpPr>
          <p:nvPr/>
        </p:nvCxnSpPr>
        <p:spPr>
          <a:xfrm flipH="1">
            <a:off x="4668526" y="2663664"/>
            <a:ext cx="7947" cy="714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6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0D176-8072-4C85-8136-D478BCAAA9E7}"/>
              </a:ext>
            </a:extLst>
          </p:cNvPr>
          <p:cNvSpPr/>
          <p:nvPr/>
        </p:nvSpPr>
        <p:spPr>
          <a:xfrm>
            <a:off x="482576" y="1254512"/>
            <a:ext cx="5394117" cy="7980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Open"/>
              </a:rPr>
              <a:t>Verbal </a:t>
            </a:r>
            <a:r>
              <a:rPr lang="fr-FR" sz="2800" b="1" dirty="0" err="1">
                <a:latin typeface="Open"/>
              </a:rPr>
              <a:t>behaviors</a:t>
            </a:r>
            <a:endParaRPr lang="fr-FR" sz="2800" b="1" dirty="0">
              <a:latin typeface="Ope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F8916-9CC2-4BF5-9DD2-0FD75A97EA93}"/>
              </a:ext>
            </a:extLst>
          </p:cNvPr>
          <p:cNvSpPr/>
          <p:nvPr/>
        </p:nvSpPr>
        <p:spPr>
          <a:xfrm>
            <a:off x="6269200" y="1254512"/>
            <a:ext cx="5394117" cy="7980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b="1" dirty="0">
                <a:solidFill>
                  <a:prstClr val="white"/>
                </a:solidFill>
                <a:latin typeface="Open"/>
              </a:rPr>
              <a:t>Non-verbal </a:t>
            </a:r>
            <a:r>
              <a:rPr lang="fr-FR" sz="2800" b="1" dirty="0" err="1">
                <a:solidFill>
                  <a:prstClr val="white"/>
                </a:solidFill>
                <a:latin typeface="Open"/>
              </a:rPr>
              <a:t>behaviors</a:t>
            </a:r>
            <a:endParaRPr lang="fr-FR" sz="2800" b="1" dirty="0">
              <a:solidFill>
                <a:prstClr val="white"/>
              </a:solidFill>
              <a:latin typeface="Ope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546E2-2D02-4F9D-A9C2-6F48BF14F8CD}"/>
              </a:ext>
            </a:extLst>
          </p:cNvPr>
          <p:cNvSpPr/>
          <p:nvPr/>
        </p:nvSpPr>
        <p:spPr>
          <a:xfrm>
            <a:off x="6269200" y="2152185"/>
            <a:ext cx="5394117" cy="4120376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91C9A3-B8B4-423A-B280-69FF0BFEDAF9}"/>
              </a:ext>
            </a:extLst>
          </p:cNvPr>
          <p:cNvSpPr txBox="1"/>
          <p:nvPr/>
        </p:nvSpPr>
        <p:spPr>
          <a:xfrm>
            <a:off x="2597595" y="2801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90C782-13CB-47A6-9BC7-74CD0B2C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6" y="3571819"/>
            <a:ext cx="755493" cy="11452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382E30-8B45-4004-8C89-E55938E82960}"/>
              </a:ext>
            </a:extLst>
          </p:cNvPr>
          <p:cNvSpPr txBox="1"/>
          <p:nvPr/>
        </p:nvSpPr>
        <p:spPr>
          <a:xfrm>
            <a:off x="7478097" y="2562394"/>
            <a:ext cx="410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kinesic</a:t>
            </a:r>
            <a:r>
              <a:rPr lang="fr-FR" dirty="0"/>
              <a:t> </a:t>
            </a:r>
            <a:r>
              <a:rPr lang="fr-FR" dirty="0" err="1"/>
              <a:t>cues</a:t>
            </a:r>
            <a:r>
              <a:rPr lang="fr-FR" dirty="0"/>
              <a:t> (Posture, body </a:t>
            </a:r>
            <a:r>
              <a:rPr lang="fr-FR" dirty="0" err="1"/>
              <a:t>movement</a:t>
            </a:r>
            <a:r>
              <a:rPr lang="fr-FR" dirty="0"/>
              <a:t>, </a:t>
            </a:r>
            <a:r>
              <a:rPr lang="fr-FR" dirty="0" err="1"/>
              <a:t>gestures</a:t>
            </a:r>
            <a:r>
              <a:rPr lang="fr-FR" dirty="0"/>
              <a:t>, facial expressions)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D18520-2E02-4E78-84B6-5631B40C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166" y="2394034"/>
            <a:ext cx="1027335" cy="10781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F72C2D-7D79-497F-AF48-C459CF90A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3571819"/>
            <a:ext cx="1185768" cy="11857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0B6C606-D065-44B5-AB5B-CE3D68FA6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8" y="4757587"/>
            <a:ext cx="940609" cy="94060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898B91B-32D0-486A-B651-5ED11EC67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5726196"/>
            <a:ext cx="1131804" cy="11318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E236A89-4FB8-47B3-B31C-194E56631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1185" y="2411179"/>
            <a:ext cx="374386" cy="99563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5A1D7FC-9F6C-4EDD-8807-D1E08880A075}"/>
              </a:ext>
            </a:extLst>
          </p:cNvPr>
          <p:cNvSpPr txBox="1"/>
          <p:nvPr/>
        </p:nvSpPr>
        <p:spPr>
          <a:xfrm>
            <a:off x="1492118" y="2478276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Speech frequency , interruption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8E0F4E8-A263-4BA3-96EC-173B54BF7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" y="2331541"/>
            <a:ext cx="878341" cy="102042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85A71E-D4E0-403D-937D-C99755F2EB49}"/>
              </a:ext>
            </a:extLst>
          </p:cNvPr>
          <p:cNvSpPr txBox="1"/>
          <p:nvPr/>
        </p:nvSpPr>
        <p:spPr>
          <a:xfrm>
            <a:off x="7716961" y="3933870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Initiate</a:t>
            </a:r>
            <a:r>
              <a:rPr lang="fr-FR" dirty="0"/>
              <a:t> interaction and </a:t>
            </a:r>
            <a:r>
              <a:rPr lang="fr-FR" dirty="0" err="1"/>
              <a:t>behaviors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07B3A71-07F6-4852-BCFF-7AC4C1ACE3D0}"/>
              </a:ext>
            </a:extLst>
          </p:cNvPr>
          <p:cNvSpPr txBox="1"/>
          <p:nvPr/>
        </p:nvSpPr>
        <p:spPr>
          <a:xfrm>
            <a:off x="1438163" y="3795370"/>
            <a:ext cx="410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strategies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Direct strategies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Indirect strategies</a:t>
            </a:r>
          </a:p>
          <a:p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DFC945-3D93-4927-BDFA-983AF73B2471}"/>
              </a:ext>
            </a:extLst>
          </p:cNvPr>
          <p:cNvSpPr txBox="1"/>
          <p:nvPr/>
        </p:nvSpPr>
        <p:spPr>
          <a:xfrm>
            <a:off x="7763370" y="5043225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High vocal </a:t>
            </a:r>
            <a:r>
              <a:rPr lang="fr-FR" dirty="0" err="1"/>
              <a:t>tone</a:t>
            </a:r>
            <a:r>
              <a:rPr lang="fr-FR" dirty="0"/>
              <a:t> and </a:t>
            </a:r>
            <a:r>
              <a:rPr lang="fr-FR" dirty="0" err="1"/>
              <a:t>frequency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AB90F0-0AAE-4177-9837-AF4587DE1422}"/>
              </a:ext>
            </a:extLst>
          </p:cNvPr>
          <p:cNvSpPr txBox="1"/>
          <p:nvPr/>
        </p:nvSpPr>
        <p:spPr>
          <a:xfrm>
            <a:off x="7763370" y="6107432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Facial expression</a:t>
            </a:r>
          </a:p>
        </p:txBody>
      </p:sp>
    </p:spTree>
    <p:extLst>
      <p:ext uri="{BB962C8B-B14F-4D97-AF65-F5344CB8AC3E}">
        <p14:creationId xmlns:p14="http://schemas.microsoft.com/office/powerpoint/2010/main" val="222039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</a:t>
            </a:r>
            <a:r>
              <a:rPr lang="en-US" sz="4000" b="1" cap="all" dirty="0" err="1">
                <a:solidFill>
                  <a:srgbClr val="2F3A46"/>
                </a:solidFill>
                <a:latin typeface="Open Sans" panose="020B0606030504020204" pitchFamily="34" charset="0"/>
              </a:rPr>
              <a:t>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6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id="{479ABB3E-1ADD-448D-8431-1BC0EE7D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" y="1788390"/>
            <a:ext cx="3469325" cy="15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960D9C-B698-4644-B2DD-0802C223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09" y="1578041"/>
            <a:ext cx="2023671" cy="20892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EE2983-7108-48FD-A64D-1A1DD0545DE9}"/>
              </a:ext>
            </a:extLst>
          </p:cNvPr>
          <p:cNvSpPr txBox="1"/>
          <p:nvPr/>
        </p:nvSpPr>
        <p:spPr>
          <a:xfrm>
            <a:off x="4527413" y="3680300"/>
            <a:ext cx="29392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393BC3-351F-4C2F-8E43-27022ACCA941}"/>
              </a:ext>
            </a:extLst>
          </p:cNvPr>
          <p:cNvSpPr txBox="1"/>
          <p:nvPr/>
        </p:nvSpPr>
        <p:spPr>
          <a:xfrm>
            <a:off x="627417" y="3680300"/>
            <a:ext cx="2756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95395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2252</Words>
  <Application>Microsoft Office PowerPoint</Application>
  <PresentationFormat>Grand écran</PresentationFormat>
  <Paragraphs>686</Paragraphs>
  <Slides>45</Slides>
  <Notes>5</Notes>
  <HiddenSlides>2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6" baseType="lpstr">
      <vt:lpstr>Arabic Typesetting</vt:lpstr>
      <vt:lpstr>Arial</vt:lpstr>
      <vt:lpstr>Bradley Hand ITC</vt:lpstr>
      <vt:lpstr>Calibri</vt:lpstr>
      <vt:lpstr>Calibri Light</vt:lpstr>
      <vt:lpstr>Cambria Math</vt:lpstr>
      <vt:lpstr>Open</vt:lpstr>
      <vt:lpstr>Open Sans</vt:lpstr>
      <vt:lpstr>URWPalladioL-Roma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INTERPERSONAL RELATION OF DOMINANCE</vt:lpstr>
      <vt:lpstr>Présentation PowerPoint</vt:lpstr>
      <vt:lpstr>OVERVIEW OF THE MODEL OF NEGOTIATION</vt:lpstr>
      <vt:lpstr>Mental model: PREFERENCES</vt:lpstr>
      <vt:lpstr>Mental model: COMMUNICATION</vt:lpstr>
      <vt:lpstr>Mental model: COMMUNICATION</vt:lpstr>
      <vt:lpstr>Mental model: Satisfiability</vt:lpstr>
      <vt:lpstr>Mental model: Satisfiability (level of demand)</vt:lpstr>
      <vt:lpstr>Mental model: Satisfiability (level of demand)</vt:lpstr>
      <vt:lpstr>Mental model: acceptability (concession)</vt:lpstr>
      <vt:lpstr>Mental model: utterance choice (lead of dialogue)</vt:lpstr>
      <vt:lpstr>Mental model: utterance choice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OVERVIEW OF THE MODEL OF NEGOTIATION</vt:lpstr>
      <vt:lpstr>Présentation PowerPoint</vt:lpstr>
      <vt:lpstr>Présentation PowerPoint</vt:lpstr>
      <vt:lpstr>Model of the other: reasoning with uncertainty</vt:lpstr>
      <vt:lpstr>Evaluation: reasoning with uncertainty</vt:lpstr>
      <vt:lpstr>Results: accuracy of predictions</vt:lpstr>
      <vt:lpstr>Présentation PowerPoint</vt:lpstr>
      <vt:lpstr>STUDY: COMPLEMENTARITY VS SIMILARITY IN NEGOTIATION</vt:lpstr>
      <vt:lpstr>STUDY: COMPLEMENTARITY VS SIMILARITY IN NEGOTIATION</vt:lpstr>
      <vt:lpstr>STUDY: COMPLEMENTARITY VS SIMILARITY IN NEGOTIATION</vt:lpstr>
      <vt:lpstr>STUDY: COMPLEMENTARITY VS SIMILARITY IN NEGOTIATION</vt:lpstr>
      <vt:lpstr>STUDY: COMPLEMENTARITY VS SIMILARITY IN NEGOTIATION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Entreprise ZENIKA</dc:creator>
  <cp:lastModifiedBy>Entreprise ZENIKA</cp:lastModifiedBy>
  <cp:revision>134</cp:revision>
  <dcterms:created xsi:type="dcterms:W3CDTF">2018-09-25T09:57:42Z</dcterms:created>
  <dcterms:modified xsi:type="dcterms:W3CDTF">2018-10-06T21:50:02Z</dcterms:modified>
</cp:coreProperties>
</file>