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310" r:id="rId3"/>
    <p:sldId id="316" r:id="rId4"/>
    <p:sldId id="289" r:id="rId5"/>
    <p:sldId id="319" r:id="rId6"/>
    <p:sldId id="261" r:id="rId7"/>
    <p:sldId id="267" r:id="rId8"/>
    <p:sldId id="270" r:id="rId9"/>
    <p:sldId id="320" r:id="rId10"/>
    <p:sldId id="303" r:id="rId11"/>
    <p:sldId id="304" r:id="rId12"/>
    <p:sldId id="313" r:id="rId13"/>
    <p:sldId id="314" r:id="rId14"/>
    <p:sldId id="321" r:id="rId15"/>
    <p:sldId id="302" r:id="rId16"/>
    <p:sldId id="274" r:id="rId17"/>
    <p:sldId id="322" r:id="rId18"/>
    <p:sldId id="323" r:id="rId19"/>
    <p:sldId id="324" r:id="rId20"/>
    <p:sldId id="277" r:id="rId21"/>
    <p:sldId id="299" r:id="rId22"/>
    <p:sldId id="297" r:id="rId23"/>
    <p:sldId id="298" r:id="rId24"/>
    <p:sldId id="325" r:id="rId25"/>
    <p:sldId id="272" r:id="rId26"/>
    <p:sldId id="283" r:id="rId27"/>
    <p:sldId id="301" r:id="rId28"/>
    <p:sldId id="288" r:id="rId29"/>
    <p:sldId id="317" r:id="rId30"/>
    <p:sldId id="286" r:id="rId31"/>
    <p:sldId id="300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talk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about the impact of power in collaborative </a:t>
            </a:r>
            <a:r>
              <a:rPr lang="fr-FR" baseline="0" dirty="0" err="1"/>
              <a:t>negotiation</a:t>
            </a:r>
            <a:r>
              <a:rPr lang="fr-FR" baseline="0" dirty="0"/>
              <a:t> dialogues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54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72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0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070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76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8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Raise of popularity in different fields as companion</a:t>
            </a:r>
            <a:r>
              <a:rPr lang="en-US" baseline="0" dirty="0"/>
              <a:t> tutor or collaborator</a:t>
            </a:r>
          </a:p>
          <a:p>
            <a:r>
              <a:rPr lang="en-US" baseline="0" dirty="0"/>
              <a:t>Agent able to express and understand social behaviors</a:t>
            </a:r>
          </a:p>
          <a:p>
            <a:r>
              <a:rPr lang="en-US" baseline="0" dirty="0"/>
              <a:t>An other important aspect 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Present</a:t>
            </a:r>
            <a:r>
              <a:rPr lang="fr-FR" dirty="0"/>
              <a:t> the</a:t>
            </a:r>
            <a:r>
              <a:rPr lang="fr-FR" baseline="0" dirty="0"/>
              <a:t> collaborative </a:t>
            </a:r>
            <a:r>
              <a:rPr lang="fr-FR" baseline="0" dirty="0" err="1"/>
              <a:t>negotiation</a:t>
            </a:r>
            <a:r>
              <a:rPr lang="fr-FR" baseline="0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Present</a:t>
            </a:r>
            <a:r>
              <a:rPr lang="fr-FR" dirty="0"/>
              <a:t> the</a:t>
            </a:r>
            <a:r>
              <a:rPr lang="fr-FR" baseline="0" dirty="0"/>
              <a:t> collaborative </a:t>
            </a:r>
            <a:r>
              <a:rPr lang="fr-FR" baseline="0" dirty="0" err="1"/>
              <a:t>negotiation</a:t>
            </a:r>
            <a:r>
              <a:rPr lang="fr-FR" baseline="0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8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In addition, several researches have already proven that emotions affect our way to negotiate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Dominance is among the fundamental dimensions of interpersonal relations ships which was widely studied in social psychology and communication  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3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Power</a:t>
            </a:r>
            <a:r>
              <a:rPr lang="fr-FR" baseline="0" dirty="0"/>
              <a:t> </a:t>
            </a:r>
            <a:r>
              <a:rPr lang="fr-FR" baseline="0" dirty="0" err="1"/>
              <a:t>appears</a:t>
            </a:r>
            <a:r>
              <a:rPr lang="fr-FR" baseline="0" dirty="0"/>
              <a:t> in a dialogue as verbal and non verbal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</a:p>
          <a:p>
            <a:r>
              <a:rPr lang="fr-FR" baseline="0" dirty="0"/>
              <a:t>In the </a:t>
            </a:r>
            <a:r>
              <a:rPr lang="fr-FR" baseline="0" dirty="0" err="1"/>
              <a:t>context</a:t>
            </a:r>
            <a:r>
              <a:rPr lang="fr-FR" baseline="0" dirty="0"/>
              <a:t> of non verbal </a:t>
            </a:r>
            <a:r>
              <a:rPr lang="fr-FR" baseline="0" dirty="0" err="1"/>
              <a:t>behaviors</a:t>
            </a:r>
            <a:r>
              <a:rPr lang="fr-FR" baseline="0" dirty="0"/>
              <a:t> </a:t>
            </a:r>
            <a:r>
              <a:rPr lang="fr-FR" baseline="0" dirty="0" err="1"/>
              <a:t>psycologits</a:t>
            </a:r>
            <a:r>
              <a:rPr lang="fr-FR" baseline="0" dirty="0"/>
              <a:t> </a:t>
            </a:r>
            <a:r>
              <a:rPr lang="fr-FR" baseline="0" dirty="0" err="1"/>
              <a:t>detected</a:t>
            </a:r>
            <a:r>
              <a:rPr lang="fr-FR" baseline="0" dirty="0"/>
              <a:t> </a:t>
            </a:r>
            <a:r>
              <a:rPr lang="fr-FR" baseline="0" dirty="0" err="1"/>
              <a:t>several</a:t>
            </a:r>
            <a:r>
              <a:rPr lang="fr-FR" baseline="0" dirty="0"/>
              <a:t>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  <a:r>
              <a:rPr lang="fr-FR" baseline="0" dirty="0" err="1"/>
              <a:t>such</a:t>
            </a:r>
            <a:r>
              <a:rPr lang="fr-FR" baseline="0" dirty="0"/>
              <a:t> as gaze duration, or </a:t>
            </a:r>
            <a:r>
              <a:rPr lang="fr-FR" baseline="0" dirty="0" err="1"/>
              <a:t>head</a:t>
            </a:r>
            <a:r>
              <a:rPr lang="fr-FR" baseline="0" dirty="0"/>
              <a:t> tilts and </a:t>
            </a:r>
            <a:r>
              <a:rPr lang="fr-FR" baseline="0" dirty="0" err="1"/>
              <a:t>computational</a:t>
            </a:r>
            <a:r>
              <a:rPr lang="fr-FR" baseline="0" dirty="0"/>
              <a:t> </a:t>
            </a:r>
            <a:r>
              <a:rPr lang="fr-FR" baseline="0" dirty="0" err="1"/>
              <a:t>models</a:t>
            </a:r>
            <a:r>
              <a:rPr lang="fr-FR" baseline="0" dirty="0"/>
              <a:t> </a:t>
            </a:r>
            <a:r>
              <a:rPr lang="fr-FR" baseline="0" dirty="0" err="1"/>
              <a:t>were</a:t>
            </a:r>
            <a:r>
              <a:rPr lang="fr-FR" baseline="0" dirty="0"/>
              <a:t> </a:t>
            </a:r>
            <a:r>
              <a:rPr lang="fr-FR" baseline="0" dirty="0" err="1"/>
              <a:t>proposed</a:t>
            </a:r>
            <a:r>
              <a:rPr lang="fr-FR" baseline="0" dirty="0"/>
              <a:t> </a:t>
            </a:r>
            <a:r>
              <a:rPr lang="fr-FR" baseline="0" dirty="0" err="1"/>
              <a:t>implementing</a:t>
            </a:r>
            <a:r>
              <a:rPr lang="fr-FR" baseline="0" dirty="0"/>
              <a:t> </a:t>
            </a:r>
            <a:r>
              <a:rPr lang="fr-FR" baseline="0" dirty="0" err="1"/>
              <a:t>thoses</a:t>
            </a:r>
            <a:r>
              <a:rPr lang="fr-FR" baseline="0" dirty="0"/>
              <a:t> </a:t>
            </a:r>
            <a:r>
              <a:rPr lang="fr-FR" baseline="0" dirty="0" err="1"/>
              <a:t>behaviors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1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At</a:t>
            </a:r>
            <a:r>
              <a:rPr lang="fr-FR" baseline="0" dirty="0"/>
              <a:t> the verbal </a:t>
            </a:r>
            <a:r>
              <a:rPr lang="fr-FR" baseline="0" dirty="0" err="1"/>
              <a:t>level</a:t>
            </a:r>
            <a:r>
              <a:rPr lang="fr-FR" baseline="0" dirty="0"/>
              <a:t>, </a:t>
            </a:r>
            <a:r>
              <a:rPr lang="fr-FR" baseline="0" dirty="0" err="1"/>
              <a:t>there</a:t>
            </a:r>
            <a:r>
              <a:rPr lang="fr-FR" baseline="0" dirty="0"/>
              <a:t> a </a:t>
            </a:r>
            <a:r>
              <a:rPr lang="fr-FR" baseline="0" dirty="0" err="1"/>
              <a:t>variety</a:t>
            </a:r>
            <a:r>
              <a:rPr lang="fr-FR" baseline="0" dirty="0"/>
              <a:t> of influence </a:t>
            </a:r>
            <a:r>
              <a:rPr lang="fr-FR" baseline="0" dirty="0" err="1"/>
              <a:t>strategies</a:t>
            </a:r>
            <a:r>
              <a:rPr lang="fr-FR" baseline="0" dirty="0"/>
              <a:t> </a:t>
            </a:r>
            <a:r>
              <a:rPr lang="fr-FR" baseline="0" dirty="0" err="1"/>
              <a:t>that</a:t>
            </a:r>
            <a:r>
              <a:rPr lang="fr-FR" baseline="0" dirty="0"/>
              <a:t> </a:t>
            </a:r>
            <a:r>
              <a:rPr lang="fr-FR" baseline="0" dirty="0" err="1"/>
              <a:t>individuals</a:t>
            </a:r>
            <a:r>
              <a:rPr lang="fr-FR" baseline="0" dirty="0"/>
              <a:t> use </a:t>
            </a:r>
            <a:r>
              <a:rPr lang="fr-FR" baseline="0" dirty="0" err="1"/>
              <a:t>such</a:t>
            </a:r>
            <a:r>
              <a:rPr lang="fr-FR" baseline="0" dirty="0"/>
              <a:t> as the </a:t>
            </a:r>
            <a:r>
              <a:rPr lang="fr-FR" baseline="0" dirty="0" err="1"/>
              <a:t>linguistic</a:t>
            </a:r>
            <a:r>
              <a:rPr lang="fr-FR" baseline="0" dirty="0"/>
              <a:t> style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27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4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t>25/08/2017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t>25/08/2017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t>25/08/2017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t>25/08/2017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t>25/08/2017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t>25/08/2017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2" y="1772816"/>
            <a:ext cx="8040845" cy="1470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  <a:t>A computational model of power in collaborative negotiation dialogues</a:t>
            </a:r>
            <a:endParaRPr lang="fr-FR" sz="3600" dirty="0">
              <a:solidFill>
                <a:schemeClr val="bg2">
                  <a:lumMod val="25000"/>
                </a:schemeClr>
              </a:solidFill>
              <a:latin typeface="Arial (En-têtes)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4255401"/>
            <a:ext cx="6400800" cy="136815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prstClr val="black"/>
                </a:solidFill>
              </a:rPr>
              <a:t>Lydia OULD OUALI </a:t>
            </a:r>
            <a:r>
              <a:rPr lang="fr-FR" dirty="0">
                <a:solidFill>
                  <a:prstClr val="black"/>
                </a:solidFill>
              </a:rPr>
              <a:t>(LIMSI-CNRS / UPSUD) </a:t>
            </a:r>
            <a:endParaRPr lang="fr-FR" sz="2400" dirty="0">
              <a:solidFill>
                <a:prstClr val="black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(CS / WPI)</a:t>
            </a:r>
            <a:endParaRPr lang="fr-FR" sz="4000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E5C60904-3E43-4D00-A403-14829C9BA3A8}"/>
              </a:ext>
            </a:extLst>
          </p:cNvPr>
          <p:cNvSpPr txBox="1"/>
          <p:nvPr/>
        </p:nvSpPr>
        <p:spPr>
          <a:xfrm>
            <a:off x="3851920" y="3501008"/>
            <a:ext cx="16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IVA 2017</a:t>
            </a:r>
          </a:p>
        </p:txBody>
      </p:sp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0" y="341784"/>
            <a:ext cx="9110999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1446" y="2939341"/>
            <a:ext cx="4950078" cy="14334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Domain model</a:t>
            </a:r>
            <a:endParaRPr lang="en-US" b="1" dirty="0"/>
          </a:p>
          <a:p>
            <a:pPr marL="274320" lvl="1" indent="0">
              <a:buNone/>
            </a:pPr>
            <a:r>
              <a:rPr lang="en-US" sz="2400" dirty="0"/>
              <a:t>Option = {criterion_1, …, </a:t>
            </a:r>
            <a:r>
              <a:rPr lang="en-US" sz="2400" dirty="0" err="1"/>
              <a:t>criterion_n</a:t>
            </a:r>
            <a:r>
              <a:rPr lang="en-US" sz="2400" dirty="0"/>
              <a:t>}</a:t>
            </a:r>
          </a:p>
          <a:p>
            <a:pPr lvl="2"/>
            <a:r>
              <a:rPr lang="en-US" sz="2000" dirty="0"/>
              <a:t>Ex : Restaurant =  {cuisine, Price, ambiance}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0948E37-83B5-46CC-BF55-AA82E7F50112}"/>
              </a:ext>
            </a:extLst>
          </p:cNvPr>
          <p:cNvSpPr/>
          <p:nvPr/>
        </p:nvSpPr>
        <p:spPr>
          <a:xfrm>
            <a:off x="289740" y="4684126"/>
            <a:ext cx="3832185" cy="113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+ Partial order.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+ Score of satisfaction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 Inverse of the number of ancestors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3400E1-9791-4DCA-9FD2-7107CE873690}"/>
              </a:ext>
            </a:extLst>
          </p:cNvPr>
          <p:cNvSpPr/>
          <p:nvPr/>
        </p:nvSpPr>
        <p:spPr>
          <a:xfrm>
            <a:off x="177232" y="1423756"/>
            <a:ext cx="2448272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Mental state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0686F85A-85EC-4FF7-80C4-F874B395ECED}"/>
              </a:ext>
            </a:extLst>
          </p:cNvPr>
          <p:cNvSpPr txBox="1"/>
          <p:nvPr/>
        </p:nvSpPr>
        <p:spPr>
          <a:xfrm>
            <a:off x="4051446" y="2159242"/>
            <a:ext cx="479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</a:rPr>
              <a:t>Goal</a:t>
            </a:r>
            <a:r>
              <a:rPr lang="en-US" sz="2000" dirty="0"/>
              <a:t> choose an option </a:t>
            </a:r>
            <a:r>
              <a:rPr lang="en-US" dirty="0"/>
              <a:t>( ex : Restaurant).</a:t>
            </a:r>
            <a:r>
              <a:rPr lang="fr-FR" dirty="0"/>
              <a:t> </a:t>
            </a:r>
          </a:p>
        </p:txBody>
      </p:sp>
      <p:cxnSp>
        <p:nvCxnSpPr>
          <p:cNvPr id="18" name="Connecteur en angle 17"/>
          <p:cNvCxnSpPr>
            <a:stCxn id="11" idx="2"/>
            <a:endCxn id="5" idx="1"/>
          </p:cNvCxnSpPr>
          <p:nvPr/>
        </p:nvCxnSpPr>
        <p:spPr>
          <a:xfrm rot="16200000" flipH="1">
            <a:off x="2693013" y="5330433"/>
            <a:ext cx="527710" cy="1502071"/>
          </a:xfrm>
          <a:prstGeom prst="bentConnector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/>
          <p:cNvGrpSpPr/>
          <p:nvPr/>
        </p:nvGrpSpPr>
        <p:grpSpPr>
          <a:xfrm>
            <a:off x="3707904" y="5949280"/>
            <a:ext cx="5238207" cy="792088"/>
            <a:chOff x="1359214" y="5592285"/>
            <a:chExt cx="6597162" cy="96972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88531C78-1FC9-4FB2-8870-3BC7391B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214" y="5726556"/>
              <a:ext cx="6458570" cy="70118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1E0FCD0-EEA8-4172-84A6-6BFEA120DCB4}"/>
                </a:ext>
              </a:extLst>
            </p:cNvPr>
            <p:cNvSpPr/>
            <p:nvPr/>
          </p:nvSpPr>
          <p:spPr>
            <a:xfrm>
              <a:off x="1359214" y="5592285"/>
              <a:ext cx="6597162" cy="969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96321" y="2183173"/>
            <a:ext cx="2553774" cy="2175516"/>
            <a:chOff x="76616" y="2159242"/>
            <a:chExt cx="2553774" cy="217551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xmlns="" id="{1B33F8DA-1CDA-4BC2-BB68-60AE08CF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2" y="2303308"/>
              <a:ext cx="1831674" cy="143724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41866" y="3834978"/>
              <a:ext cx="2088524" cy="41285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Preferences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866" y="2159242"/>
              <a:ext cx="2088524" cy="20885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6" y="3748052"/>
              <a:ext cx="586706" cy="58670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cxnSp>
        <p:nvCxnSpPr>
          <p:cNvPr id="28" name="Connecteur droit 27"/>
          <p:cNvCxnSpPr>
            <a:stCxn id="19" idx="2"/>
            <a:endCxn id="11" idx="0"/>
          </p:cNvCxnSpPr>
          <p:nvPr/>
        </p:nvCxnSpPr>
        <p:spPr>
          <a:xfrm>
            <a:off x="2205833" y="4271763"/>
            <a:ext cx="0" cy="4123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496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099641"/>
            <a:ext cx="2067408" cy="169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8306" y="2947510"/>
            <a:ext cx="3835994" cy="522180"/>
            <a:chOff x="2658306" y="2947510"/>
            <a:chExt cx="3835994" cy="522180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xmlns="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 flipV="1">
              <a:off x="2658306" y="2947510"/>
              <a:ext cx="3835993" cy="15575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306" y="3457508"/>
              <a:ext cx="3835994" cy="12182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xmlns="" id="{9FB81528-92BE-44B0-A33B-8DD173C643EF}"/>
              </a:ext>
            </a:extLst>
          </p:cNvPr>
          <p:cNvGrpSpPr/>
          <p:nvPr/>
        </p:nvGrpSpPr>
        <p:grpSpPr>
          <a:xfrm>
            <a:off x="3149098" y="3853151"/>
            <a:ext cx="2808312" cy="2011456"/>
            <a:chOff x="3059832" y="1878648"/>
            <a:chExt cx="2808312" cy="21264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B5B55A3B-4C34-4F54-AB3C-6C0AEB43B0A6}"/>
                </a:ext>
              </a:extLst>
            </p:cNvPr>
            <p:cNvSpPr/>
            <p:nvPr/>
          </p:nvSpPr>
          <p:spPr>
            <a:xfrm>
              <a:off x="3491880" y="2492896"/>
              <a:ext cx="1944217" cy="65618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Share </a:t>
              </a:r>
              <a:r>
                <a:rPr lang="en-US" sz="2000" b="1" dirty="0"/>
                <a:t>preferences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631F6DC2-FA6D-416F-9457-D644F2D3ED7E}"/>
                </a:ext>
              </a:extLst>
            </p:cNvPr>
            <p:cNvSpPr/>
            <p:nvPr/>
          </p:nvSpPr>
          <p:spPr>
            <a:xfrm>
              <a:off x="3491879" y="3356992"/>
              <a:ext cx="1944217" cy="46899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Negotiation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7BCAE013-9CC5-4E12-8D7C-E20C0CA38EC7}"/>
                </a:ext>
              </a:extLst>
            </p:cNvPr>
            <p:cNvSpPr/>
            <p:nvPr/>
          </p:nvSpPr>
          <p:spPr>
            <a:xfrm>
              <a:off x="3059832" y="2329254"/>
              <a:ext cx="2808312" cy="167580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b="1">
                <a:solidFill>
                  <a:schemeClr val="dk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8AF8BB87-58CC-4C6C-AD11-5D8C87FEE763}"/>
                </a:ext>
              </a:extLst>
            </p:cNvPr>
            <p:cNvSpPr/>
            <p:nvPr/>
          </p:nvSpPr>
          <p:spPr>
            <a:xfrm>
              <a:off x="3059832" y="1878648"/>
              <a:ext cx="2808312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/>
                <a:t>Utterance’s</a:t>
              </a:r>
              <a:r>
                <a:rPr lang="fr-FR" sz="2400" dirty="0"/>
                <a:t> type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20903" y="3801962"/>
            <a:ext cx="2337404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0903" y="2060848"/>
            <a:ext cx="2337404" cy="215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39684" y="3005282"/>
            <a:ext cx="3854616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xmlns="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29049" y="3801962"/>
            <a:ext cx="2329258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xmlns="" id="{61C42AF2-A37B-4024-9CC7-BCA09014BEE4}"/>
              </a:ext>
            </a:extLst>
          </p:cNvPr>
          <p:cNvGrpSpPr/>
          <p:nvPr/>
        </p:nvGrpSpPr>
        <p:grpSpPr>
          <a:xfrm>
            <a:off x="3288021" y="3238622"/>
            <a:ext cx="2692279" cy="1782141"/>
            <a:chOff x="2774492" y="2121096"/>
            <a:chExt cx="2833603" cy="17821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C07CE433-4FF7-4ADB-BF26-D3C838D0ADCB}"/>
                </a:ext>
              </a:extLst>
            </p:cNvPr>
            <p:cNvSpPr/>
            <p:nvPr/>
          </p:nvSpPr>
          <p:spPr>
            <a:xfrm>
              <a:off x="2774492" y="2121096"/>
              <a:ext cx="283360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Share </a:t>
              </a:r>
              <a:r>
                <a:rPr lang="en-US" b="1" dirty="0"/>
                <a:t>preferences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xmlns="" id="{E46FE502-2DAF-4FD4-8D95-8472B9631A90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35421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Share a </a:t>
              </a:r>
              <a:r>
                <a:rPr lang="en-US" sz="1600" dirty="0"/>
                <a:t>preference</a:t>
              </a:r>
            </a:p>
            <a:p>
              <a:pPr lvl="1"/>
              <a:r>
                <a:rPr lang="fr-FR" sz="1600" b="1" dirty="0"/>
                <a:t>State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  <a:p>
              <a:pPr lvl="1"/>
              <a:endParaRPr lang="fr-FR" sz="1600" dirty="0"/>
            </a:p>
            <a:p>
              <a:r>
                <a:rPr lang="fr-FR" sz="1600" dirty="0" err="1"/>
                <a:t>Ask</a:t>
              </a:r>
              <a:r>
                <a:rPr lang="fr-FR" sz="1600" dirty="0"/>
                <a:t> for a </a:t>
              </a:r>
              <a:r>
                <a:rPr lang="fr-FR" sz="1600" dirty="0" err="1"/>
                <a:t>preference</a:t>
              </a:r>
              <a:endParaRPr lang="fr-FR" sz="1600" dirty="0"/>
            </a:p>
            <a:p>
              <a:pPr lvl="1"/>
              <a:r>
                <a:rPr lang="fr-FR" sz="1600" b="1" dirty="0" err="1"/>
                <a:t>Ask</a:t>
              </a:r>
              <a:r>
                <a:rPr lang="fr-FR" sz="1600" b="1" dirty="0"/>
                <a:t>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</p:txBody>
        </p:sp>
      </p:grpSp>
      <p:pic>
        <p:nvPicPr>
          <p:cNvPr id="30" name="Picture 2" descr="E:\presentation\satother.png">
            <a:extLst>
              <a:ext uri="{FF2B5EF4-FFF2-40B4-BE49-F238E27FC236}">
                <a16:creationId xmlns:a16="http://schemas.microsoft.com/office/drawing/2014/main" xmlns="" id="{A8B3CF2C-3A89-4C25-B986-383723A4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07" y="5690005"/>
            <a:ext cx="3640572" cy="10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94FA61C2-B84D-4556-BEC7-664B4B1053EB}"/>
              </a:ext>
            </a:extLst>
          </p:cNvPr>
          <p:cNvSpPr txBox="1"/>
          <p:nvPr/>
        </p:nvSpPr>
        <p:spPr>
          <a:xfrm>
            <a:off x="329050" y="4283804"/>
            <a:ext cx="2329258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1E0FCD0-EEA8-4172-84A6-6BFEA120DCB4}"/>
              </a:ext>
            </a:extLst>
          </p:cNvPr>
          <p:cNvSpPr/>
          <p:nvPr/>
        </p:nvSpPr>
        <p:spPr>
          <a:xfrm>
            <a:off x="2797956" y="5623385"/>
            <a:ext cx="4816062" cy="1100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ngle 10"/>
          <p:cNvCxnSpPr>
            <a:stCxn id="31" idx="2"/>
            <a:endCxn id="32" idx="1"/>
          </p:cNvCxnSpPr>
          <p:nvPr/>
        </p:nvCxnSpPr>
        <p:spPr>
          <a:xfrm rot="16200000" flipH="1">
            <a:off x="1385570" y="4761244"/>
            <a:ext cx="1520494" cy="13042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15293" y="5770755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15294" y="6139537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don’t</a:t>
            </a:r>
            <a:r>
              <a:rPr lang="fr-FR" sz="1600" dirty="0"/>
              <a:t>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1073412C-BD31-4FF8-81F8-7E47107A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20903" y="2060848"/>
            <a:ext cx="2337404" cy="2592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0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0038" y="3005282"/>
            <a:ext cx="3844262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xmlns="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02502" y="3803474"/>
            <a:ext cx="2356697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94FA61C2-B84D-4556-BEC7-664B4B1053EB}"/>
              </a:ext>
            </a:extLst>
          </p:cNvPr>
          <p:cNvSpPr txBox="1"/>
          <p:nvPr/>
        </p:nvSpPr>
        <p:spPr>
          <a:xfrm>
            <a:off x="302504" y="4281424"/>
            <a:ext cx="2356696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94FA61C2-B84D-4556-BEC7-664B4B1053EB}"/>
              </a:ext>
            </a:extLst>
          </p:cNvPr>
          <p:cNvSpPr txBox="1"/>
          <p:nvPr/>
        </p:nvSpPr>
        <p:spPr>
          <a:xfrm>
            <a:off x="301926" y="4715852"/>
            <a:ext cx="2348112" cy="36197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Shared proposals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xmlns="" id="{61C42AF2-A37B-4024-9CC7-BCA09014BEE4}"/>
              </a:ext>
            </a:extLst>
          </p:cNvPr>
          <p:cNvGrpSpPr/>
          <p:nvPr/>
        </p:nvGrpSpPr>
        <p:grpSpPr>
          <a:xfrm>
            <a:off x="3589667" y="3088670"/>
            <a:ext cx="2053908" cy="2751991"/>
            <a:chOff x="4127559" y="1475139"/>
            <a:chExt cx="2053908" cy="2751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07CE433-4FF7-4ADB-BF26-D3C838D0ADCB}"/>
                </a:ext>
              </a:extLst>
            </p:cNvPr>
            <p:cNvSpPr/>
            <p:nvPr/>
          </p:nvSpPr>
          <p:spPr>
            <a:xfrm>
              <a:off x="4139952" y="1475139"/>
              <a:ext cx="2041515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Negotiate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xmlns="" id="{E46FE502-2DAF-4FD4-8D95-8472B9631A90}"/>
                </a:ext>
              </a:extLst>
            </p:cNvPr>
            <p:cNvSpPr txBox="1"/>
            <p:nvPr/>
          </p:nvSpPr>
          <p:spPr>
            <a:xfrm>
              <a:off x="4127559" y="1918806"/>
              <a:ext cx="2053908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Make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Reject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Accept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345CBD4C-02A4-49D0-A86D-41CBBF812EEF}"/>
              </a:ext>
            </a:extLst>
          </p:cNvPr>
          <p:cNvSpPr txBox="1"/>
          <p:nvPr/>
        </p:nvSpPr>
        <p:spPr>
          <a:xfrm>
            <a:off x="-21152" y="6254642"/>
            <a:ext cx="459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9B04511-0B48-468D-8610-00249895752A}"/>
              </a:ext>
            </a:extLst>
          </p:cNvPr>
          <p:cNvSpPr/>
          <p:nvPr/>
        </p:nvSpPr>
        <p:spPr>
          <a:xfrm>
            <a:off x="50856" y="6254642"/>
            <a:ext cx="4305122" cy="463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2" idx="2"/>
          </p:cNvCxnSpPr>
          <p:nvPr/>
        </p:nvCxnSpPr>
        <p:spPr>
          <a:xfrm>
            <a:off x="1475982" y="5077822"/>
            <a:ext cx="14516" cy="117682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0" y="2183995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02503" y="2062359"/>
            <a:ext cx="2356697" cy="3015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4" y="3296632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79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52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Computational model of collaborative negotiation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Negotiation based on power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Behaviors related to power in social psychology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Computational model of decision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2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Model of negotiation based on power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626" y="1916832"/>
            <a:ext cx="8934870" cy="1296144"/>
          </a:xfrm>
        </p:spPr>
        <p:txBody>
          <a:bodyPr>
            <a:normAutofit fontScale="925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Principle 1: Level of demand and concession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en-US" sz="2000" dirty="0"/>
              <a:t>Power is associated to a high level of demand and a low level of concessions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48880"/>
            <a:ext cx="2945904" cy="29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560" y="3432116"/>
            <a:ext cx="6159623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Principle 2: Self </a:t>
            </a:r>
            <a:r>
              <a:rPr lang="en-US" sz="2200" b="1" i="1" dirty="0" err="1">
                <a:solidFill>
                  <a:prstClr val="black"/>
                </a:solidFill>
              </a:rPr>
              <a:t>vs</a:t>
            </a:r>
            <a:r>
              <a:rPr lang="en-US" sz="2200" b="1" dirty="0">
                <a:solidFill>
                  <a:prstClr val="black"/>
                </a:solidFill>
              </a:rPr>
              <a:t> other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Fiske 93, </a:t>
            </a:r>
            <a:r>
              <a:rPr lang="en-US" sz="2000" i="1" dirty="0" err="1">
                <a:solidFill>
                  <a:prstClr val="black"/>
                </a:solidFill>
              </a:rPr>
              <a:t>DeDreu</a:t>
            </a:r>
            <a:r>
              <a:rPr lang="en-US" sz="2000" i="1" dirty="0">
                <a:solidFill>
                  <a:prstClr val="black"/>
                </a:solidFill>
              </a:rPr>
              <a:t> et al 95</a:t>
            </a:r>
            <a:r>
              <a:rPr lang="en-US" sz="2200" i="1" dirty="0">
                <a:solidFill>
                  <a:prstClr val="black"/>
                </a:solidFill>
              </a:rPr>
              <a:t>)</a:t>
            </a:r>
            <a:endParaRPr lang="en-US" sz="22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</a:rPr>
              <a:t>High-power individuals are self-centered and only interested in satisfying their own preferences.</a:t>
            </a:r>
            <a:endParaRPr lang="en-US" sz="1900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60" y="5294784"/>
            <a:ext cx="8817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/>
              <a:t>Principle 3: </a:t>
            </a:r>
            <a:r>
              <a:rPr lang="en-US" sz="2200" b="1" dirty="0">
                <a:solidFill>
                  <a:prstClr val="black"/>
                </a:solidFill>
              </a:rPr>
              <a:t>Lead of the negotiation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000" i="1" dirty="0" err="1">
                <a:solidFill>
                  <a:prstClr val="black"/>
                </a:solidFill>
              </a:rPr>
              <a:t>Dedreu,VanKleef</a:t>
            </a:r>
            <a:r>
              <a:rPr lang="en-US" sz="2000" i="1" dirty="0">
                <a:solidFill>
                  <a:prstClr val="black"/>
                </a:solidFill>
              </a:rPr>
              <a:t>, 04</a:t>
            </a:r>
            <a:r>
              <a:rPr lang="en-US" sz="2400" i="1" dirty="0">
                <a:solidFill>
                  <a:prstClr val="black"/>
                </a:solidFill>
              </a:rPr>
              <a:t>)</a:t>
            </a:r>
            <a:endParaRPr lang="en-US" sz="24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High-power individuals tends to make the first move</a:t>
            </a: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Control of the flow of the negotiation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xmlns="" id="{6F7FC47C-E66C-4AF5-AA17-09356D3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1556E920-2D39-49D1-BF92-ED760E2E9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7" y="3662358"/>
            <a:ext cx="2088232" cy="17767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FF44B8E-1846-45A9-B114-3098B6B8CB1C}"/>
              </a:ext>
            </a:extLst>
          </p:cNvPr>
          <p:cNvSpPr/>
          <p:nvPr/>
        </p:nvSpPr>
        <p:spPr>
          <a:xfrm>
            <a:off x="2853768" y="2564904"/>
            <a:ext cx="6182728" cy="332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7092280" y="3280253"/>
            <a:ext cx="1800200" cy="2244876"/>
            <a:chOff x="6948264" y="2768300"/>
            <a:chExt cx="1800200" cy="22448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E014B8-8F69-45D0-BC88-472428DD5014}"/>
                </a:ext>
              </a:extLst>
            </p:cNvPr>
            <p:cNvSpPr/>
            <p:nvPr/>
          </p:nvSpPr>
          <p:spPr>
            <a:xfrm>
              <a:off x="6948264" y="3228150"/>
              <a:ext cx="1800200" cy="1785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pow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∊</a:t>
              </a:r>
              <a:r>
                <a:rPr lang="en-US" b="1" dirty="0">
                  <a:solidFill>
                    <a:prstClr val="black"/>
                  </a:solidFill>
                </a:rPr>
                <a:t> [0,1]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3 principles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F8C44AB9-A5E4-4160-AE24-DA78158D6810}"/>
                </a:ext>
              </a:extLst>
            </p:cNvPr>
            <p:cNvSpPr/>
            <p:nvPr/>
          </p:nvSpPr>
          <p:spPr>
            <a:xfrm>
              <a:off x="6948264" y="2768300"/>
              <a:ext cx="1800200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Decision</a:t>
              </a:r>
              <a:endParaRPr lang="en-US" sz="2400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23EB7785-DF90-40C0-8BD2-FD80B6A592B2}"/>
              </a:ext>
            </a:extLst>
          </p:cNvPr>
          <p:cNvSpPr txBox="1"/>
          <p:nvPr/>
        </p:nvSpPr>
        <p:spPr>
          <a:xfrm flipH="1">
            <a:off x="363557" y="1438426"/>
            <a:ext cx="9099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Decision based on power</a:t>
            </a:r>
          </a:p>
          <a:p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69" y="2574388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" name="Connecteur en angle 2"/>
          <p:cNvCxnSpPr>
            <a:stCxn id="14" idx="0"/>
            <a:endCxn id="15" idx="1"/>
          </p:cNvCxnSpPr>
          <p:nvPr/>
        </p:nvCxnSpPr>
        <p:spPr>
          <a:xfrm rot="5400000" flipH="1" flipV="1">
            <a:off x="1739396" y="2547985"/>
            <a:ext cx="782651" cy="14460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4933908" y="3280253"/>
            <a:ext cx="1964522" cy="2244876"/>
            <a:chOff x="4890074" y="2768300"/>
            <a:chExt cx="1964522" cy="22448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34E8D74E-F19B-4494-9DBD-DE8B735FB8C1}"/>
                </a:ext>
              </a:extLst>
            </p:cNvPr>
            <p:cNvSpPr/>
            <p:nvPr/>
          </p:nvSpPr>
          <p:spPr>
            <a:xfrm>
              <a:off x="4890075" y="2768300"/>
              <a:ext cx="1964521" cy="46952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Communication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8E014B8-8F69-45D0-BC88-472428DD5014}"/>
                </a:ext>
              </a:extLst>
            </p:cNvPr>
            <p:cNvSpPr/>
            <p:nvPr/>
          </p:nvSpPr>
          <p:spPr>
            <a:xfrm>
              <a:off x="4890074" y="3237827"/>
              <a:ext cx="1964522" cy="17753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5B55A3B-4C34-4F54-AB3C-6C0AEB43B0A6}"/>
                </a:ext>
              </a:extLst>
            </p:cNvPr>
            <p:cNvSpPr/>
            <p:nvPr/>
          </p:nvSpPr>
          <p:spPr>
            <a:xfrm>
              <a:off x="5055073" y="3405237"/>
              <a:ext cx="1634524" cy="59145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Share </a:t>
              </a:r>
              <a:r>
                <a:rPr lang="en-US" sz="1600" dirty="0"/>
                <a:t>preferences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31F6DC2-FA6D-416F-9457-D644F2D3ED7E}"/>
                </a:ext>
              </a:extLst>
            </p:cNvPr>
            <p:cNvSpPr/>
            <p:nvPr/>
          </p:nvSpPr>
          <p:spPr>
            <a:xfrm>
              <a:off x="5055073" y="4166267"/>
              <a:ext cx="1634524" cy="37126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Negotiation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984534" y="3280253"/>
            <a:ext cx="1738535" cy="2235947"/>
            <a:chOff x="2951439" y="2777229"/>
            <a:chExt cx="1738535" cy="22359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E646E85-9F24-4829-9A4B-833B474F4994}"/>
                </a:ext>
              </a:extLst>
            </p:cNvPr>
            <p:cNvSpPr/>
            <p:nvPr/>
          </p:nvSpPr>
          <p:spPr>
            <a:xfrm>
              <a:off x="2951440" y="2777229"/>
              <a:ext cx="1738534" cy="45092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Mental state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32824" y="3328136"/>
              <a:ext cx="1462450" cy="51137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Preferences</a:t>
              </a:r>
              <a:endParaRPr lang="fr-FR" sz="1600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xmlns="" id="{94FA61C2-B84D-4556-BEC7-664B4B1053EB}"/>
                </a:ext>
              </a:extLst>
            </p:cNvPr>
            <p:cNvSpPr txBox="1"/>
            <p:nvPr/>
          </p:nvSpPr>
          <p:spPr>
            <a:xfrm>
              <a:off x="3132824" y="3898543"/>
              <a:ext cx="1462450" cy="44068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Other preferences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xmlns="" id="{94FA61C2-B84D-4556-BEC7-664B4B1053EB}"/>
                </a:ext>
              </a:extLst>
            </p:cNvPr>
            <p:cNvSpPr txBox="1"/>
            <p:nvPr/>
          </p:nvSpPr>
          <p:spPr>
            <a:xfrm>
              <a:off x="3132824" y="4403041"/>
              <a:ext cx="1462450" cy="52413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Shared proposals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C8E014B8-8F69-45D0-BC88-472428DD5014}"/>
                </a:ext>
              </a:extLst>
            </p:cNvPr>
            <p:cNvSpPr/>
            <p:nvPr/>
          </p:nvSpPr>
          <p:spPr>
            <a:xfrm>
              <a:off x="2951439" y="3218940"/>
              <a:ext cx="1738535" cy="1794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</p:spTree>
    <p:extLst>
      <p:ext uri="{BB962C8B-B14F-4D97-AF65-F5344CB8AC3E}">
        <p14:creationId xmlns:p14="http://schemas.microsoft.com/office/powerpoint/2010/main" val="170934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Principle 1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tx1"/>
                </a:solidFill>
              </a:rPr>
              <a:t>Power is associated to a high level of demand and a low level of concessions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pic>
        <p:nvPicPr>
          <p:cNvPr id="10" name="Picture 3" descr="E:\presentation\sv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977" y="4546416"/>
            <a:ext cx="3859254" cy="22389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2891" y="3113650"/>
            <a:ext cx="4686513" cy="202618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b="1">
                <a:solidFill>
                  <a:prstClr val="black"/>
                </a:solidFill>
              </a:rPr>
              <a:t>Level of demand</a:t>
            </a:r>
          </a:p>
          <a:p>
            <a:pPr lvl="0"/>
            <a:endParaRPr lang="fr-FR" b="1">
              <a:solidFill>
                <a:prstClr val="black"/>
              </a:solidFill>
            </a:endParaRPr>
          </a:p>
          <a:p>
            <a:pPr lvl="1"/>
            <a:r>
              <a:rPr lang="en-US" b="1">
                <a:solidFill>
                  <a:prstClr val="black"/>
                </a:solidFill>
              </a:rPr>
              <a:t>Acc:  </a:t>
            </a:r>
            <a:r>
              <a:rPr lang="en-US">
                <a:solidFill>
                  <a:prstClr val="black"/>
                </a:solidFill>
              </a:rPr>
              <a:t>Define if a value is acceptable</a:t>
            </a:r>
          </a:p>
          <a:p>
            <a:pPr lvl="0"/>
            <a:r>
              <a:rPr lang="en-US" sz="1400" i="1">
                <a:solidFill>
                  <a:prstClr val="black"/>
                </a:solidFill>
              </a:rPr>
              <a:t>Ex: Accept(Chinese) /  Condition : acc(Chinese) = True</a:t>
            </a:r>
          </a:p>
          <a:p>
            <a:pPr lvl="1"/>
            <a:endParaRPr lang="en-US" b="1">
              <a:solidFill>
                <a:prstClr val="black"/>
              </a:solidFill>
            </a:endParaRPr>
          </a:p>
          <a:p>
            <a:pPr lvl="1"/>
            <a:r>
              <a:rPr lang="en-US" b="1">
                <a:solidFill>
                  <a:prstClr val="black"/>
                </a:solidFill>
              </a:rPr>
              <a:t>Self : </a:t>
            </a:r>
            <a:r>
              <a:rPr lang="en-US">
                <a:solidFill>
                  <a:prstClr val="black"/>
                </a:solidFill>
              </a:rPr>
              <a:t>Function representing the value of </a:t>
            </a:r>
            <a:r>
              <a:rPr lang="en-US" b="1">
                <a:solidFill>
                  <a:prstClr val="black"/>
                </a:solidFill>
              </a:rPr>
              <a:t>pow </a:t>
            </a:r>
            <a:r>
              <a:rPr lang="en-US">
                <a:solidFill>
                  <a:prstClr val="black"/>
                </a:solidFill>
              </a:rPr>
              <a:t>over time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0007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Implementation: </a:t>
            </a:r>
            <a:r>
              <a:rPr lang="en-US" sz="2000" dirty="0"/>
              <a:t> Conditions to accept a proposal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5067977" y="3102405"/>
            <a:ext cx="3826027" cy="126269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Concessions</a:t>
            </a:r>
          </a:p>
          <a:p>
            <a:r>
              <a:rPr lang="fr-FR" dirty="0">
                <a:solidFill>
                  <a:schemeClr val="tx1"/>
                </a:solidFill>
              </a:rPr>
              <a:t>        - </a:t>
            </a:r>
            <a:r>
              <a:rPr lang="fr-FR" dirty="0" err="1">
                <a:solidFill>
                  <a:schemeClr val="tx1"/>
                </a:solidFill>
              </a:rPr>
              <a:t>Lower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level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demand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r>
              <a:rPr lang="fr-FR" dirty="0">
                <a:solidFill>
                  <a:schemeClr val="tx1"/>
                </a:solidFill>
              </a:rPr>
              <a:t>        - Self </a:t>
            </a:r>
            <a:r>
              <a:rPr lang="fr-FR" dirty="0" err="1">
                <a:solidFill>
                  <a:schemeClr val="tx1"/>
                </a:solidFill>
              </a:rPr>
              <a:t>decreases</a:t>
            </a:r>
            <a:r>
              <a:rPr lang="fr-FR" dirty="0">
                <a:solidFill>
                  <a:schemeClr val="tx1"/>
                </a:solidFill>
              </a:rPr>
              <a:t> over time.</a:t>
            </a:r>
          </a:p>
          <a:p>
            <a:r>
              <a:rPr lang="fr-FR" dirty="0">
                <a:solidFill>
                  <a:schemeClr val="tx1"/>
                </a:solidFill>
              </a:rPr>
              <a:t>        - t = nb of non </a:t>
            </a:r>
            <a:r>
              <a:rPr lang="fr-FR" dirty="0" err="1">
                <a:solidFill>
                  <a:schemeClr val="tx1"/>
                </a:solidFill>
              </a:rPr>
              <a:t>accepted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prop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956376" y="4546416"/>
            <a:ext cx="1081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pow</a:t>
            </a:r>
            <a:r>
              <a:rPr lang="fr-FR" sz="1400" baseline="-25000" dirty="0" err="1"/>
              <a:t>A</a:t>
            </a:r>
            <a:r>
              <a:rPr lang="fr-FR" sz="1400" dirty="0"/>
              <a:t>=0.7  </a:t>
            </a:r>
            <a:r>
              <a:rPr lang="fr-FR" sz="1400" dirty="0" err="1"/>
              <a:t>pow</a:t>
            </a:r>
            <a:r>
              <a:rPr lang="fr-FR" sz="1400" baseline="-25000" dirty="0" err="1"/>
              <a:t>B</a:t>
            </a:r>
            <a:r>
              <a:rPr lang="fr-FR" sz="1400" dirty="0"/>
              <a:t>=0.4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39629"/>
            <a:ext cx="4050104" cy="32461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" y="6059428"/>
            <a:ext cx="4845918" cy="64381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Principle 2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High-power individuals are self-centered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0007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Implementation: </a:t>
            </a:r>
            <a:r>
              <a:rPr lang="en-US" sz="2000" dirty="0"/>
              <a:t> Choose the value of a proposal </a:t>
            </a:r>
            <a:endParaRPr lang="en-US" sz="2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2137" y="3296906"/>
            <a:ext cx="8577937" cy="1716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+</a:t>
            </a:r>
            <a:r>
              <a:rPr lang="en-US" dirty="0">
                <a:solidFill>
                  <a:prstClr val="black"/>
                </a:solidFill>
              </a:rPr>
              <a:t> Choose a proposal by taking into account </a:t>
            </a:r>
            <a:r>
              <a:rPr lang="en-US" b="1" dirty="0">
                <a:solidFill>
                  <a:prstClr val="black"/>
                </a:solidFill>
              </a:rPr>
              <a:t>self preferences </a:t>
            </a:r>
            <a:r>
              <a:rPr lang="en-US" dirty="0">
                <a:solidFill>
                  <a:prstClr val="black"/>
                </a:solidFill>
              </a:rPr>
              <a:t>and </a:t>
            </a:r>
            <a:r>
              <a:rPr lang="en-US" b="1" dirty="0">
                <a:solidFill>
                  <a:prstClr val="black"/>
                </a:solidFill>
              </a:rPr>
              <a:t>other preferences</a:t>
            </a:r>
          </a:p>
          <a:p>
            <a:pPr lvl="0"/>
            <a:endParaRPr lang="en-US" b="1" dirty="0">
              <a:solidFill>
                <a:prstClr val="black"/>
              </a:solidFill>
            </a:endParaRPr>
          </a:p>
          <a:p>
            <a:pPr lvl="0"/>
            <a:r>
              <a:rPr lang="en-US" b="1" dirty="0">
                <a:solidFill>
                  <a:prstClr val="black"/>
                </a:solidFill>
              </a:rPr>
              <a:t>+ </a:t>
            </a:r>
            <a:r>
              <a:rPr lang="en-US" dirty="0">
                <a:solidFill>
                  <a:prstClr val="black"/>
                </a:solidFill>
              </a:rPr>
              <a:t>The higher </a:t>
            </a:r>
            <a:r>
              <a:rPr lang="en-US" b="1" i="1" dirty="0">
                <a:solidFill>
                  <a:prstClr val="black"/>
                </a:solidFill>
              </a:rPr>
              <a:t>self(t)</a:t>
            </a:r>
            <a:r>
              <a:rPr lang="en-US" dirty="0">
                <a:solidFill>
                  <a:prstClr val="black"/>
                </a:solidFill>
              </a:rPr>
              <a:t> is, the more an agent gives </a:t>
            </a:r>
            <a:r>
              <a:rPr lang="en-US" b="1" dirty="0">
                <a:solidFill>
                  <a:prstClr val="black"/>
                </a:solidFill>
              </a:rPr>
              <a:t>weight</a:t>
            </a:r>
            <a:r>
              <a:rPr lang="en-US" dirty="0">
                <a:solidFill>
                  <a:prstClr val="black"/>
                </a:solidFill>
              </a:rPr>
              <a:t> to its preferences</a:t>
            </a:r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5" y="5445224"/>
            <a:ext cx="7191375" cy="52387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38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19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u="sng" dirty="0">
                <a:solidFill>
                  <a:schemeClr val="tx1"/>
                </a:solidFill>
              </a:rPr>
              <a:t>Principle 3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High-power agent leads the negotiation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0007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Implementation: </a:t>
            </a:r>
            <a:r>
              <a:rPr lang="en-US" sz="2000" dirty="0"/>
              <a:t> Choose the next utterance</a:t>
            </a:r>
            <a:endParaRPr lang="en-US" sz="2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2137" y="3296906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</a:rPr>
              <a:t>Decision rules</a:t>
            </a:r>
          </a:p>
          <a:p>
            <a:pPr lvl="0"/>
            <a:endParaRPr lang="en-US" sz="2200" dirty="0">
              <a:solidFill>
                <a:prstClr val="black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</a:rPr>
              <a:t>Define a priority in the choice of the utterance</a:t>
            </a:r>
          </a:p>
          <a:p>
            <a:pPr lvl="0"/>
            <a:endParaRPr lang="en-US" sz="2200" dirty="0">
              <a:solidFill>
                <a:prstClr val="black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High-power: </a:t>
            </a:r>
            <a:r>
              <a:rPr lang="en-US" sz="2200" dirty="0">
                <a:solidFill>
                  <a:prstClr val="black"/>
                </a:solidFill>
              </a:rPr>
              <a:t>Negotiation acts</a:t>
            </a:r>
          </a:p>
          <a:p>
            <a:pPr lvl="2"/>
            <a:r>
              <a:rPr lang="en-US" sz="2000" dirty="0">
                <a:solidFill>
                  <a:prstClr val="black"/>
                </a:solidFill>
              </a:rPr>
              <a:t>(Propose, Reject, Accept).</a:t>
            </a:r>
            <a:endParaRPr lang="en-US" sz="2200" dirty="0">
              <a:solidFill>
                <a:prstClr val="black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Low-power: </a:t>
            </a:r>
            <a:r>
              <a:rPr lang="en-US" sz="2200" dirty="0">
                <a:solidFill>
                  <a:prstClr val="black"/>
                </a:solidFill>
              </a:rPr>
              <a:t>Statement acts</a:t>
            </a:r>
          </a:p>
          <a:p>
            <a:pPr lvl="2"/>
            <a:r>
              <a:rPr lang="en-US" sz="2000" dirty="0">
                <a:solidFill>
                  <a:prstClr val="black"/>
                </a:solidFill>
              </a:rPr>
              <a:t>  (</a:t>
            </a:r>
            <a:r>
              <a:rPr lang="en-US" sz="2000" dirty="0" err="1">
                <a:solidFill>
                  <a:prstClr val="black"/>
                </a:solidFill>
              </a:rPr>
              <a:t>StatePreference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AskPreference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Computational model of collaborative negotiation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Negotiation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6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DA97B8E-52E8-4E09-951C-B73407A35AAD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C3B3ABE3-9EC2-469E-873C-A5C62C684DF1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xmlns="" id="{12BDFC3C-1C01-4160-B20B-AB98DD0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3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2A3FAC5F-7CCF-4FA4-911D-8A5574188D63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xmlns="" id="{74C4F468-574E-4102-B88C-E9B4EBD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Context &amp; related work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Computational model of collaborative negotiation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Negotiation based on power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575" y="1512278"/>
            <a:ext cx="898842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Evaluate </a:t>
            </a:r>
            <a:r>
              <a:rPr lang="en-US" dirty="0"/>
              <a:t>the perception of behaviors related of power.</a:t>
            </a:r>
            <a:endParaRPr lang="en-US" dirty="0">
              <a:solidFill>
                <a:srgbClr val="19A95A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C000"/>
                </a:solidFill>
              </a:rPr>
              <a:t> Conditions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C000"/>
                </a:solidFill>
              </a:rPr>
              <a:t>Procedure</a:t>
            </a:r>
            <a:endParaRPr lang="en-US" sz="3200" dirty="0">
              <a:solidFill>
                <a:srgbClr val="FFC000"/>
              </a:solidFill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External judges evaluate both agent behaviors during their negotiation</a:t>
            </a:r>
            <a:r>
              <a:rPr lang="en-US" dirty="0"/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 between-subject study on the online site </a:t>
            </a:r>
            <a:r>
              <a:rPr lang="en-US" sz="2000" i="1" u="sng" dirty="0"/>
              <a:t>CrowdFlower.com</a:t>
            </a:r>
            <a:r>
              <a:rPr lang="en-US" sz="2000" dirty="0"/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Agents described as two friends negotiating about restaurant where to have dinner.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Total participants: 120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en-US" dirty="0"/>
          </a:p>
          <a:p>
            <a:pPr marL="274320" lvl="1" indent="0">
              <a:buClr>
                <a:srgbClr val="FFC000"/>
              </a:buClr>
              <a:buNone/>
            </a:pPr>
            <a:endParaRPr lang="en-US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7209377" y="2636912"/>
            <a:ext cx="1755111" cy="2088231"/>
            <a:chOff x="6505417" y="2352364"/>
            <a:chExt cx="2470312" cy="3291174"/>
          </a:xfrm>
        </p:grpSpPr>
        <p:pic>
          <p:nvPicPr>
            <p:cNvPr id="1028" name="Picture 4" descr="Résultat de recherche d'images pour &quot;user computer icon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138" y="3613220"/>
              <a:ext cx="1941441" cy="203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505417" y="2352364"/>
              <a:ext cx="2470312" cy="1260856"/>
            </a:xfrm>
            <a:prstGeom prst="wedgeRectCallout">
              <a:avLst>
                <a:gd name="adj1" fmla="val 21364"/>
                <a:gd name="adj2" fmla="val 1288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xmlns="" id="{1073412C-BD31-4FF8-81F8-7E47107A6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120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xmlns="" id="{1073412C-BD31-4FF8-81F8-7E47107A6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427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Connecteur droit avec flèche 9"/>
            <p:cNvCxnSpPr>
              <a:endCxn id="14" idx="1"/>
            </p:cNvCxnSpPr>
            <p:nvPr/>
          </p:nvCxnSpPr>
          <p:spPr>
            <a:xfrm>
              <a:off x="7506986" y="3014595"/>
              <a:ext cx="58344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H="1">
              <a:off x="7506986" y="3197828"/>
              <a:ext cx="583441" cy="3679"/>
            </a:xfrm>
            <a:prstGeom prst="straightConnector1">
              <a:avLst/>
            </a:prstGeom>
            <a:ln>
              <a:headEnd w="lg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307975" y="2617266"/>
            <a:ext cx="351891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 err="1"/>
              <a:t>Init</a:t>
            </a:r>
            <a:r>
              <a:rPr lang="en-US" sz="2000" dirty="0"/>
              <a:t> of power</a:t>
            </a:r>
          </a:p>
          <a:p>
            <a:pPr lvl="1">
              <a:buClr>
                <a:srgbClr val="FFC000"/>
              </a:buClr>
            </a:pPr>
            <a:r>
              <a:rPr lang="en-US" dirty="0"/>
              <a:t>Pow(A) = 0.9,  Pow(B) = 0.4</a:t>
            </a:r>
          </a:p>
          <a:p>
            <a:pPr lvl="1">
              <a:buClr>
                <a:srgbClr val="FFC000"/>
              </a:buClr>
            </a:pPr>
            <a:r>
              <a:rPr lang="en-US" dirty="0"/>
              <a:t>Pow(A) = 0.7,  Pow(B) = 0.4</a:t>
            </a:r>
          </a:p>
          <a:p>
            <a:pPr lvl="1">
              <a:buClr>
                <a:srgbClr val="FFC000"/>
              </a:buClr>
            </a:pPr>
            <a:r>
              <a:rPr lang="en-US" dirty="0"/>
              <a:t>Pow(A) = 0.7,  Pow(B) = </a:t>
            </a:r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4067944" y="2626648"/>
            <a:ext cx="28777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Agent preferences.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b="1" dirty="0"/>
              <a:t>Similar</a:t>
            </a:r>
            <a:r>
              <a:rPr lang="en-US" dirty="0"/>
              <a:t> preferences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b="1" dirty="0"/>
              <a:t>Different</a:t>
            </a:r>
            <a:r>
              <a:rPr lang="en-US" dirty="0"/>
              <a:t> preferences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Hypotheses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H1</a:t>
            </a:r>
            <a:r>
              <a:rPr lang="en-US" sz="2200" dirty="0"/>
              <a:t> The higher-power agent will more strongly be perceived as self-centered than the lower-power agent</a:t>
            </a:r>
          </a:p>
          <a:p>
            <a:pPr lvl="1"/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H2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The lower-power agent will be more strongly perceived as making larger concessions than the higher-power agent</a:t>
            </a:r>
          </a:p>
          <a:p>
            <a:pPr lvl="1"/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H3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The higher-power agent will more strongly be perceived as demanding than the lower-power agent</a:t>
            </a:r>
          </a:p>
          <a:p>
            <a:pPr marL="274320" lvl="1" indent="0">
              <a:buNone/>
            </a:pPr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H4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 smtClean="0"/>
              <a:t>Th</a:t>
            </a:r>
            <a:r>
              <a:rPr lang="en-US" sz="2200" dirty="0" smtClean="0"/>
              <a:t>e </a:t>
            </a:r>
            <a:r>
              <a:rPr lang="en-US" sz="2200" dirty="0"/>
              <a:t>higher-power agent will more strongly be perceived as taking the lead in the negotiation than the lower-power agent</a:t>
            </a:r>
            <a:endParaRPr lang="en-US" sz="2400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1AB175FA-037C-4BE2-A9EF-E9F07923A9FF}"/>
              </a:ext>
            </a:extLst>
          </p:cNvPr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xmlns="" id="{1DF4CD20-F84B-4D07-BAE8-6A10454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1786" y="1351372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H1: Self centeredness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860032" y="1371765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H2: Concessions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3772" y="5373216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A is more self-centered and makes less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B tries to find the best trade-off for both parties, and is able to make larger concessions.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xmlns="" id="{E55D5E34-0B49-4B7D-9777-837B8559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3568" y="457734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D53D89F2-AE8A-477A-A2F9-C334D7FE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6" y="1894985"/>
            <a:ext cx="4210214" cy="3215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xmlns="" id="{28731151-DA40-43DD-B470-598CF8672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94985"/>
            <a:ext cx="4137060" cy="3234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35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28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51520" y="5229200"/>
            <a:ext cx="81178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Agent A is more demanding than agent 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/>
              <a:t>Agent A </a:t>
            </a:r>
            <a:r>
              <a:rPr lang="en-US" sz="2200" dirty="0"/>
              <a:t>is the one who leads the dialogue.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96C63FE5-CD8F-440F-B2CB-101C2D901C66}"/>
              </a:ext>
            </a:extLst>
          </p:cNvPr>
          <p:cNvSpPr txBox="1"/>
          <p:nvPr/>
        </p:nvSpPr>
        <p:spPr>
          <a:xfrm>
            <a:off x="381991" y="1340768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H3: Level of demand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AAE40979-FF86-497A-AF1B-F1BBA2073296}"/>
              </a:ext>
            </a:extLst>
          </p:cNvPr>
          <p:cNvSpPr txBox="1"/>
          <p:nvPr/>
        </p:nvSpPr>
        <p:spPr>
          <a:xfrm>
            <a:off x="4664213" y="1361161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H4: Lead of the dialogue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xmlns="" id="{B8A974C1-7045-429E-9D7C-82B146B3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13" y="1975928"/>
            <a:ext cx="4090138" cy="3074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24B0011C-3FE1-48A9-8B0A-9BDF277ED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75928"/>
            <a:ext cx="4090138" cy="3074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2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Synthese</a:t>
            </a:r>
            <a:r>
              <a:rPr lang="fr-FR" dirty="0"/>
              <a:t> des </a:t>
            </a:r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  <a:p>
            <a:r>
              <a:rPr lang="fr-FR" dirty="0" err="1"/>
              <a:t>Resultats</a:t>
            </a:r>
            <a:r>
              <a:rPr lang="fr-FR" dirty="0"/>
              <a:t> de ces objectifs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1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74876"/>
            <a:ext cx="8229600" cy="990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Context: Conversational agents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-6263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65312" y="1251761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Companion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2" y="1748442"/>
            <a:ext cx="2664296" cy="169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2320" y="3368690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err="1"/>
              <a:t>AlwaysOn</a:t>
            </a:r>
            <a:endParaRPr lang="fr-FR" sz="1600" b="1" dirty="0"/>
          </a:p>
          <a:p>
            <a:pPr algn="ctr"/>
            <a:r>
              <a:rPr lang="fr-FR" sz="1600" dirty="0" err="1"/>
              <a:t>Sidner</a:t>
            </a:r>
            <a:r>
              <a:rPr lang="fr-FR" sz="1600" dirty="0"/>
              <a:t> </a:t>
            </a:r>
            <a:r>
              <a:rPr lang="fr-FR" sz="1600" i="1" dirty="0"/>
              <a:t>et al, 14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165312" y="1651871"/>
            <a:ext cx="2808312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117640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Tutor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17640" y="1653650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3504698" y="1742426"/>
            <a:ext cx="2095500" cy="1830590"/>
            <a:chOff x="5580112" y="2453654"/>
            <a:chExt cx="2095500" cy="1983171"/>
          </a:xfrm>
        </p:grpSpPr>
        <p:pic>
          <p:nvPicPr>
            <p:cNvPr id="20" name="Picture 5" descr="Image associé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53654"/>
              <a:ext cx="209550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/>
            <p:cNvSpPr txBox="1"/>
            <p:nvPr/>
          </p:nvSpPr>
          <p:spPr>
            <a:xfrm>
              <a:off x="5697713" y="3790494"/>
              <a:ext cx="193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err="1"/>
                <a:t>SimSensei</a:t>
              </a:r>
              <a:endParaRPr lang="fr-FR" b="1" dirty="0"/>
            </a:p>
            <a:p>
              <a:pPr algn="ctr"/>
              <a:r>
                <a:rPr lang="fr-FR" dirty="0" err="1"/>
                <a:t>DeVault</a:t>
              </a:r>
              <a:r>
                <a:rPr lang="fr-FR" dirty="0"/>
                <a:t> </a:t>
              </a:r>
              <a:r>
                <a:rPr lang="fr-FR" i="1" dirty="0"/>
                <a:t>et al, 14</a:t>
              </a:r>
              <a:r>
                <a:rPr lang="fr-FR" dirty="0"/>
                <a:t> </a:t>
              </a:r>
            </a:p>
          </p:txBody>
        </p:sp>
      </p:grpSp>
      <p:pic>
        <p:nvPicPr>
          <p:cNvPr id="22" name="Picture 2" descr="Résultat de recherche d'images pour &quot;simcoach projec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78" y="3645024"/>
            <a:ext cx="2086234" cy="14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833469" y="5014917"/>
            <a:ext cx="14790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SimCoach</a:t>
            </a:r>
            <a:endParaRPr lang="fr-FR" b="1" dirty="0"/>
          </a:p>
          <a:p>
            <a:r>
              <a:rPr lang="fr-FR" sz="1600" dirty="0" err="1"/>
              <a:t>Rizzo</a:t>
            </a:r>
            <a:r>
              <a:rPr lang="fr-FR" sz="1600" dirty="0"/>
              <a:t> </a:t>
            </a:r>
            <a:r>
              <a:rPr lang="fr-FR" sz="1600" i="1" dirty="0"/>
              <a:t>et al, 11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6104857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Partner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4857" y="1651871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64" y="1742427"/>
            <a:ext cx="2064727" cy="12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6572277" y="299869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REA</a:t>
            </a:r>
          </a:p>
          <a:p>
            <a:pPr algn="ctr"/>
            <a:r>
              <a:rPr lang="fr-FR" dirty="0" err="1"/>
              <a:t>Bickmore</a:t>
            </a:r>
            <a:r>
              <a:rPr lang="fr-FR" dirty="0"/>
              <a:t> </a:t>
            </a:r>
            <a:r>
              <a:rPr lang="fr-FR" i="1" dirty="0"/>
              <a:t>et al, 02</a:t>
            </a:r>
            <a:r>
              <a:rPr lang="fr-FR" dirty="0"/>
              <a:t>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xmlns="" id="{99BDECA0-3950-4C91-975C-5B29FE64C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4077072"/>
            <a:ext cx="1545906" cy="107605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94472" y="5216211"/>
            <a:ext cx="1497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/>
              <a:t>Smith </a:t>
            </a:r>
            <a:r>
              <a:rPr lang="fr-FR" sz="1600" i="1" dirty="0"/>
              <a:t>et al, 10</a:t>
            </a:r>
            <a:endParaRPr lang="fr-FR" sz="16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37" y="3645024"/>
            <a:ext cx="1553716" cy="1293226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7137366" y="4941168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Louise</a:t>
            </a:r>
          </a:p>
          <a:p>
            <a:pPr algn="ctr"/>
            <a:r>
              <a:rPr lang="fr-FR" dirty="0" err="1"/>
              <a:t>Davi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12301" y="5999800"/>
            <a:ext cx="4762842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Collaboration User/Agent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414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Conclusion 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2555776"/>
            <a:ext cx="8507288" cy="399323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Identify 3 principles of behaviors related to power</a:t>
            </a:r>
          </a:p>
          <a:p>
            <a:pPr marL="514350" indent="-51435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Computational model of collaborative negotiation</a:t>
            </a:r>
          </a:p>
          <a:p>
            <a:pPr marL="514350" indent="-51435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Decision model based on power</a:t>
            </a:r>
          </a:p>
          <a:p>
            <a:pPr marL="514350" indent="-51435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Validation of behaviors of power by external judges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Validation of the model in HMI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the relation of dominance during the negotiation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400" dirty="0"/>
              <a:t>Adapt the agent to the user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Validate the model in the context of HMI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27C5ECE-A7E9-4F97-8CFC-2D1207980563}"/>
              </a:ext>
            </a:extLst>
          </p:cNvPr>
          <p:cNvSpPr/>
          <p:nvPr/>
        </p:nvSpPr>
        <p:spPr>
          <a:xfrm>
            <a:off x="269776" y="1412776"/>
            <a:ext cx="8424936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buClr>
                <a:srgbClr val="4A66AC"/>
              </a:buClr>
              <a:buSzPct val="85000"/>
            </a:pPr>
            <a:r>
              <a:rPr lang="en-US" sz="2400" b="1" dirty="0">
                <a:solidFill>
                  <a:prstClr val="black"/>
                </a:solidFill>
              </a:rPr>
              <a:t>Goal: Impact of dominance on the negotiation strategies.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31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916382"/>
            <a:ext cx="8229600" cy="9906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324" y="4869160"/>
            <a:ext cx="79307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Collaborative </a:t>
            </a:r>
            <a:r>
              <a:rPr lang="en-US" sz="2800" b="1" dirty="0"/>
              <a:t>negotiation</a:t>
            </a:r>
          </a:p>
          <a:p>
            <a:r>
              <a:rPr lang="en-US" sz="2400" dirty="0"/>
              <a:t>trade-of which best satisfies the interests of </a:t>
            </a:r>
            <a:r>
              <a:rPr lang="en-US" sz="2400" b="1" dirty="0"/>
              <a:t>both participants</a:t>
            </a:r>
            <a:r>
              <a:rPr lang="en-US" sz="2400" dirty="0"/>
              <a:t>, instead of maximizing </a:t>
            </a:r>
            <a:r>
              <a:rPr lang="en-US" sz="2400" b="1" dirty="0"/>
              <a:t>one participant’s interest</a:t>
            </a:r>
            <a:r>
              <a:rPr lang="en-US" sz="2400" dirty="0"/>
              <a:t>. </a:t>
            </a:r>
            <a:r>
              <a:rPr lang="fr-FR" dirty="0"/>
              <a:t>(Chu-Caroll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r>
              <a:rPr lang="fr-FR" sz="2000" b="1" dirty="0">
                <a:solidFill>
                  <a:schemeClr val="bg1"/>
                </a:solidFill>
              </a:rPr>
              <a:t> &amp; goal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91880" y="3631195"/>
            <a:ext cx="2232248" cy="926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Social Relation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42798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115616" y="5326538"/>
            <a:ext cx="6840760" cy="1117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Impact</a:t>
            </a:r>
            <a:r>
              <a:rPr lang="fr-FR" sz="2600" dirty="0">
                <a:solidFill>
                  <a:schemeClr val="tx1"/>
                </a:solidFill>
              </a:rPr>
              <a:t> of the social relation</a:t>
            </a:r>
          </a:p>
          <a:p>
            <a:pPr algn="ctr"/>
            <a:r>
              <a:rPr lang="fr-FR" sz="2600" dirty="0">
                <a:solidFill>
                  <a:schemeClr val="tx1"/>
                </a:solidFill>
              </a:rPr>
              <a:t>on the </a:t>
            </a:r>
            <a:r>
              <a:rPr lang="fr-FR" sz="2600" dirty="0" err="1">
                <a:solidFill>
                  <a:schemeClr val="tx1"/>
                </a:solidFill>
              </a:rPr>
              <a:t>negotiation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 err="1">
                <a:solidFill>
                  <a:schemeClr val="tx1"/>
                </a:solidFill>
              </a:rPr>
              <a:t>strategy</a:t>
            </a:r>
            <a:endParaRPr lang="fr-FR" sz="2600" dirty="0">
              <a:solidFill>
                <a:schemeClr val="tx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CFF8B845-5BF8-4A0C-98F6-B619715AA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EF2EBBBE-8593-44B1-A72D-A22E9C08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38F1302-F2F7-4CF9-9C4C-50FE7FDCDB4F}"/>
              </a:ext>
            </a:extLst>
          </p:cNvPr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C1AA41B-074B-4F7A-861E-89735F345CF0}"/>
              </a:ext>
            </a:extLst>
          </p:cNvPr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A756D34-B002-4AB4-AC49-78249344A7BE}"/>
              </a:ext>
            </a:extLst>
          </p:cNvPr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D26596C-72BB-42BF-B369-6121898FA7F5}"/>
              </a:ext>
            </a:extLst>
          </p:cNvPr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23" name="Double flèche horizontale 6">
            <a:extLst>
              <a:ext uri="{FF2B5EF4-FFF2-40B4-BE49-F238E27FC236}">
                <a16:creationId xmlns:a16="http://schemas.microsoft.com/office/drawing/2014/main" xmlns="" id="{AF2A9A22-A058-4C7A-BC4B-F53D47BCE5B2}"/>
              </a:ext>
            </a:extLst>
          </p:cNvPr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</p:spTree>
    <p:extLst>
      <p:ext uri="{BB962C8B-B14F-4D97-AF65-F5344CB8AC3E}">
        <p14:creationId xmlns:p14="http://schemas.microsoft.com/office/powerpoint/2010/main" val="16741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23528" y="1709928"/>
            <a:ext cx="5184576" cy="30648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1772816"/>
            <a:ext cx="49243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Dominance</a:t>
            </a: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Ability to express behavior of power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&amp; Dunbar 98)</a:t>
            </a:r>
          </a:p>
          <a:p>
            <a:pPr lvl="1"/>
            <a:endParaRPr lang="en-US" i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Control attempts by one individual </a:t>
            </a:r>
            <a:r>
              <a:rPr lang="en-US" sz="2400" i="1" u="sng" dirty="0"/>
              <a:t>are accepted </a:t>
            </a:r>
            <a:r>
              <a:rPr lang="en-US" sz="2400" dirty="0"/>
              <a:t>by the interactional partner </a:t>
            </a:r>
            <a:r>
              <a:rPr lang="en-US" i="1" dirty="0">
                <a:solidFill>
                  <a:prstClr val="black"/>
                </a:solidFill>
              </a:rPr>
              <a:t>(</a:t>
            </a:r>
            <a:r>
              <a:rPr lang="en-US" i="1" dirty="0" err="1">
                <a:solidFill>
                  <a:prstClr val="black"/>
                </a:solidFill>
              </a:rPr>
              <a:t>Burgoon</a:t>
            </a:r>
            <a:r>
              <a:rPr lang="en-US" i="1" dirty="0">
                <a:solidFill>
                  <a:prstClr val="black"/>
                </a:solidFill>
              </a:rPr>
              <a:t> &amp; Dunbar 98)</a:t>
            </a:r>
          </a:p>
          <a:p>
            <a:pPr lvl="1"/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xmlns="" id="{856E596A-F57F-4174-BE45-CD01C6C9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34149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5E605CE-174C-4F70-A314-BBB4436AE533}"/>
              </a:ext>
            </a:extLst>
          </p:cNvPr>
          <p:cNvSpPr/>
          <p:nvPr/>
        </p:nvSpPr>
        <p:spPr>
          <a:xfrm>
            <a:off x="323528" y="4941168"/>
            <a:ext cx="8136904" cy="1350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218F05D1-768A-4986-80EB-6525FB3CC5A0}"/>
              </a:ext>
            </a:extLst>
          </p:cNvPr>
          <p:cNvSpPr txBox="1"/>
          <p:nvPr/>
        </p:nvSpPr>
        <p:spPr>
          <a:xfrm>
            <a:off x="503040" y="4986466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Power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400" dirty="0"/>
              <a:t>Ability to influence the behavior of another person</a:t>
            </a:r>
          </a:p>
          <a:p>
            <a:r>
              <a:rPr lang="en-US" sz="2000" dirty="0"/>
              <a:t> 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et al 98)</a:t>
            </a:r>
            <a:endParaRPr lang="en-US" sz="2000" b="1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317" y="1412577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Non-verbal behaviors:</a:t>
            </a:r>
            <a:endParaRPr lang="en-US" sz="2000" dirty="0"/>
          </a:p>
          <a:p>
            <a:pPr lvl="2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:a16="http://schemas.microsoft.com/office/drawing/2014/main" xmlns="" id="{24C18FCD-700E-4908-A15A-C1A7C05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3" y="2747173"/>
            <a:ext cx="4033360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FAD6EF74-380B-4967-9F00-E19943025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51" y="2455148"/>
            <a:ext cx="2352675" cy="24288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F819231-86B9-48FA-88B5-2863AF1A57A7}"/>
              </a:ext>
            </a:extLst>
          </p:cNvPr>
          <p:cNvSpPr txBox="1"/>
          <p:nvPr/>
        </p:nvSpPr>
        <p:spPr>
          <a:xfrm>
            <a:off x="4932040" y="4975428"/>
            <a:ext cx="33719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en-US" dirty="0"/>
              <a:t>raised head associated to a dominant 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9D386948-6BD8-4636-95D6-1291621D7625}"/>
              </a:ext>
            </a:extLst>
          </p:cNvPr>
          <p:cNvSpPr txBox="1"/>
          <p:nvPr/>
        </p:nvSpPr>
        <p:spPr>
          <a:xfrm>
            <a:off x="1198151" y="5096666"/>
            <a:ext cx="26038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André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1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Verbal behaviors</a:t>
            </a:r>
          </a:p>
          <a:p>
            <a:pPr lvl="1"/>
            <a:r>
              <a:rPr lang="en-US" sz="2600" b="1" dirty="0"/>
              <a:t>Linguistic style </a:t>
            </a:r>
            <a:r>
              <a:rPr lang="en-US" sz="2200" dirty="0"/>
              <a:t>(</a:t>
            </a:r>
            <a:r>
              <a:rPr lang="en-US" sz="2200" dirty="0" err="1"/>
              <a:t>Bradac</a:t>
            </a:r>
            <a:r>
              <a:rPr lang="en-US" sz="2200" dirty="0"/>
              <a:t> &amp; </a:t>
            </a:r>
            <a:r>
              <a:rPr lang="en-US" sz="2200" dirty="0" err="1"/>
              <a:t>Mulac</a:t>
            </a:r>
            <a:r>
              <a:rPr lang="en-US" sz="2200" dirty="0"/>
              <a:t>, 1984)</a:t>
            </a:r>
          </a:p>
          <a:p>
            <a:pPr lvl="2"/>
            <a:r>
              <a:rPr lang="en-US" sz="2000" dirty="0"/>
              <a:t>Dominant behavior is associated with more assertive style.</a:t>
            </a:r>
          </a:p>
          <a:p>
            <a:pPr marL="914400" lvl="2" indent="0">
              <a:buNone/>
            </a:pP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Lead of the conversation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04; Burgoon98)</a:t>
            </a:r>
            <a:endParaRPr lang="en-US" sz="2200" b="1" dirty="0"/>
          </a:p>
          <a:p>
            <a:pPr lvl="2"/>
            <a:r>
              <a:rPr lang="en-US" sz="2000" dirty="0"/>
              <a:t>High-power individuals tends to make the first move</a:t>
            </a:r>
          </a:p>
          <a:p>
            <a:pPr lvl="2"/>
            <a:r>
              <a:rPr lang="en-US" sz="2000" dirty="0"/>
              <a:t>Control of the flow of the conversation</a:t>
            </a:r>
          </a:p>
          <a:p>
            <a:pPr lvl="2"/>
            <a:r>
              <a:rPr lang="en-US" sz="2000" dirty="0"/>
              <a:t>Dictating topic changes</a:t>
            </a:r>
          </a:p>
          <a:p>
            <a:pPr lvl="2"/>
            <a:endParaRPr lang="en-US" b="1" dirty="0"/>
          </a:p>
          <a:p>
            <a:pPr lvl="1"/>
            <a:r>
              <a:rPr lang="en-US" sz="2400" b="1" dirty="0"/>
              <a:t>Strategic behaviors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04)</a:t>
            </a:r>
            <a:endParaRPr lang="en-US" sz="2200" b="1" dirty="0"/>
          </a:p>
          <a:p>
            <a:pPr lvl="2"/>
            <a:r>
              <a:rPr lang="en-US" sz="2000" dirty="0"/>
              <a:t>Self centeredness</a:t>
            </a:r>
          </a:p>
          <a:p>
            <a:pPr lvl="2"/>
            <a:r>
              <a:rPr lang="en-US" sz="2000" dirty="0"/>
              <a:t>Level of demand and concessions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Computational model of collaborative negotiation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 of preferences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 of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Negotiation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</TotalTime>
  <Words>1633</Words>
  <Application>Microsoft Office PowerPoint</Application>
  <PresentationFormat>Affichage à l'écran (4:3)</PresentationFormat>
  <Paragraphs>376</Paragraphs>
  <Slides>31</Slides>
  <Notes>15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Clarté</vt:lpstr>
      <vt:lpstr>A computational model of power in collaborative negotiation dialogues</vt:lpstr>
      <vt:lpstr>Plan</vt:lpstr>
      <vt:lpstr>Context: Conversational agents</vt:lpstr>
      <vt:lpstr>Collaboration in dialogue</vt:lpstr>
      <vt:lpstr>Collaboration in dialogue</vt:lpstr>
      <vt:lpstr>Social aspects in negotiation(Broekens et al, 10)</vt:lpstr>
      <vt:lpstr>Social aspects in negotiation</vt:lpstr>
      <vt:lpstr>Social aspects in negotiation</vt:lpstr>
      <vt:lpstr>Plan</vt:lpstr>
      <vt:lpstr>Model of negotiation of preferences</vt:lpstr>
      <vt:lpstr>Model of negotiation of preferences</vt:lpstr>
      <vt:lpstr>Model of negotiation of preferences</vt:lpstr>
      <vt:lpstr>Model of negotiation of preferences</vt:lpstr>
      <vt:lpstr>Plan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Example of dialogue</vt:lpstr>
      <vt:lpstr>Example of dialogue</vt:lpstr>
      <vt:lpstr>Example of dialogue</vt:lpstr>
      <vt:lpstr>Example of dialogue</vt:lpstr>
      <vt:lpstr>Plan</vt:lpstr>
      <vt:lpstr>Evaluation of the model</vt:lpstr>
      <vt:lpstr>Evaluation of the model</vt:lpstr>
      <vt:lpstr>Evaluation of the model</vt:lpstr>
      <vt:lpstr>Evaluation of the model</vt:lpstr>
      <vt:lpstr>Synthese des resultats</vt:lpstr>
      <vt:lpstr>Conclusion 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Lydia</cp:lastModifiedBy>
  <cp:revision>356</cp:revision>
  <dcterms:created xsi:type="dcterms:W3CDTF">2017-06-08T07:56:31Z</dcterms:created>
  <dcterms:modified xsi:type="dcterms:W3CDTF">2017-08-25T22:06:59Z</dcterms:modified>
</cp:coreProperties>
</file>