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182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17F76FB-856D-44A5-8FE4-C94B78F2F049}" type="slidenum">
              <a:rPr lang="fr-FR" sz="1400">
                <a:latin typeface="Times New Roman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832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Bonjour, </a:t>
            </a:r>
            <a:endParaRPr/>
          </a:p>
          <a:p>
            <a:r>
              <a:rPr lang="fr-FR" sz="2000" strike="noStrike">
                <a:latin typeface="Arial"/>
              </a:rPr>
              <a:t>Merci pour votre présence et m’accorder de votre temps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9D62C2-6D8C-4594-B398-13A4A8B932DD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Je vais présenter les différentes étapes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5A448D7-FBC4-4095-855F-B73B795A1C2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Dans la suite je vais présenter chaque élément de notre modèle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02DF54-C155-4D9E-8647-29F0898D10C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6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2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8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5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4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8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2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53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2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13994BB-3452-4ACD-9805-B910797305FD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89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1200" strike="noStrike" smtClean="0">
                <a:solidFill>
                  <a:srgbClr val="FFFFFF"/>
                </a:solidFill>
                <a:latin typeface="Arial"/>
              </a:rPr>
              <a:t>08/02/2016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6632948-FAAE-4A32-BE0D-CB2D8C0B6FAE}" type="slidenum">
              <a:rPr lang="fr-FR" sz="1400" b="1" strike="noStrike" smtClean="0">
                <a:solidFill>
                  <a:srgbClr val="FFFFFF"/>
                </a:solidFill>
                <a:latin typeface="Arial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9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576000"/>
            <a:ext cx="8026200" cy="142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fr-FR" sz="3200" strike="noStrike" cap="all" dirty="0">
                <a:solidFill>
                  <a:srgbClr val="242852"/>
                </a:solidFill>
                <a:latin typeface="Arial"/>
              </a:rPr>
              <a:t>Relation sociale dans un dialogue de négociation coopérative</a:t>
            </a:r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899592" y="2492896"/>
            <a:ext cx="5968440" cy="108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000" b="1" strike="noStrike" dirty="0">
                <a:solidFill>
                  <a:srgbClr val="000000"/>
                </a:solidFill>
                <a:latin typeface="Calibri"/>
              </a:rPr>
              <a:t>Lydia </a:t>
            </a:r>
            <a:r>
              <a:rPr lang="fr-FR" sz="2000" b="1" strike="noStrike" dirty="0" err="1">
                <a:solidFill>
                  <a:srgbClr val="000000"/>
                </a:solidFill>
                <a:latin typeface="Calibri"/>
              </a:rPr>
              <a:t>OULD</a:t>
            </a:r>
            <a:r>
              <a:rPr lang="fr-FR" sz="2000" b="1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1" strike="noStrike" dirty="0" err="1">
                <a:solidFill>
                  <a:srgbClr val="000000"/>
                </a:solidFill>
                <a:latin typeface="Calibri"/>
              </a:rPr>
              <a:t>OUALI</a:t>
            </a:r>
            <a:r>
              <a:rPr lang="fr-FR" sz="2000" b="1" strike="noStrike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000" b="1" strike="noStrike" dirty="0" err="1">
                <a:solidFill>
                  <a:srgbClr val="000000"/>
                </a:solidFill>
                <a:latin typeface="Calibri"/>
              </a:rPr>
              <a:t>LIMSI</a:t>
            </a:r>
            <a:r>
              <a:rPr lang="fr-FR" sz="2000" b="1" strike="noStrike" dirty="0">
                <a:solidFill>
                  <a:srgbClr val="000000"/>
                </a:solidFill>
                <a:latin typeface="Calibri"/>
              </a:rPr>
              <a:t>-CNRS)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strike="noStrike" dirty="0">
                <a:solidFill>
                  <a:srgbClr val="000000"/>
                </a:solidFill>
                <a:latin typeface="Calibri"/>
              </a:rPr>
              <a:t>Nicolas </a:t>
            </a:r>
            <a:r>
              <a:rPr lang="fr-FR" sz="2000" strike="noStrike" dirty="0" err="1">
                <a:solidFill>
                  <a:srgbClr val="000000"/>
                </a:solidFill>
                <a:latin typeface="Calibri"/>
              </a:rPr>
              <a:t>Sabouret</a:t>
            </a:r>
            <a:r>
              <a:rPr lang="fr-FR" sz="2000" strike="noStrike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000" strike="noStrike" dirty="0" err="1">
                <a:solidFill>
                  <a:srgbClr val="000000"/>
                </a:solidFill>
                <a:latin typeface="Calibri"/>
              </a:rPr>
              <a:t>LIMSI</a:t>
            </a:r>
            <a:r>
              <a:rPr lang="fr-FR" sz="2000" strike="noStrike" dirty="0">
                <a:solidFill>
                  <a:srgbClr val="000000"/>
                </a:solidFill>
                <a:latin typeface="Calibri"/>
              </a:rPr>
              <a:t>-CNRS)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strike="noStrike" dirty="0">
                <a:solidFill>
                  <a:srgbClr val="000000"/>
                </a:solidFill>
                <a:latin typeface="Calibri"/>
              </a:rPr>
              <a:t>Charles Rich (</a:t>
            </a:r>
            <a:r>
              <a:rPr lang="fr-FR" sz="2000" strike="noStrike" dirty="0" err="1">
                <a:solidFill>
                  <a:srgbClr val="000000"/>
                </a:solidFill>
                <a:latin typeface="Calibri"/>
              </a:rPr>
              <a:t>WPI</a:t>
            </a:r>
            <a:r>
              <a:rPr lang="fr-FR" sz="2000" strike="noStrike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90" name="Image 4"/>
          <p:cNvPicPr/>
          <p:nvPr/>
        </p:nvPicPr>
        <p:blipFill>
          <a:blip r:embed="rId3"/>
          <a:stretch/>
        </p:blipFill>
        <p:spPr>
          <a:xfrm>
            <a:off x="2555640" y="5663880"/>
            <a:ext cx="1583640" cy="1293120"/>
          </a:xfrm>
          <a:prstGeom prst="rect">
            <a:avLst/>
          </a:prstGeom>
          <a:ln>
            <a:noFill/>
          </a:ln>
        </p:spPr>
      </p:pic>
      <p:pic>
        <p:nvPicPr>
          <p:cNvPr id="91" name="Image 5"/>
          <p:cNvPicPr/>
          <p:nvPr/>
        </p:nvPicPr>
        <p:blipFill>
          <a:blip r:embed="rId4"/>
          <a:stretch/>
        </p:blipFill>
        <p:spPr>
          <a:xfrm>
            <a:off x="563760" y="58561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92" name="Image 6"/>
          <p:cNvPicPr/>
          <p:nvPr/>
        </p:nvPicPr>
        <p:blipFill>
          <a:blip r:embed="rId5"/>
          <a:stretch/>
        </p:blipFill>
        <p:spPr>
          <a:xfrm>
            <a:off x="5004000" y="5802480"/>
            <a:ext cx="1511640" cy="938520"/>
          </a:xfrm>
          <a:prstGeom prst="rect">
            <a:avLst/>
          </a:prstGeom>
          <a:ln>
            <a:noFill/>
          </a:ln>
        </p:spPr>
      </p:pic>
      <p:pic>
        <p:nvPicPr>
          <p:cNvPr id="93" name="Image 7"/>
          <p:cNvPicPr/>
          <p:nvPr/>
        </p:nvPicPr>
        <p:blipFill>
          <a:blip r:embed="rId6"/>
          <a:stretch/>
        </p:blipFill>
        <p:spPr>
          <a:xfrm>
            <a:off x="7740360" y="5592600"/>
            <a:ext cx="1064520" cy="114840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1656000" y="4243544"/>
            <a:ext cx="5544000" cy="12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2600" dirty="0">
                <a:latin typeface="Arial"/>
              </a:rPr>
              <a:t>Journée Robotique Interactive</a:t>
            </a:r>
            <a:endParaRPr dirty="0"/>
          </a:p>
          <a:p>
            <a:pPr algn="ctr"/>
            <a:r>
              <a:rPr lang="fr-FR" sz="2600" dirty="0">
                <a:latin typeface="Arial"/>
              </a:rPr>
              <a:t>Université Paris-Saclay</a:t>
            </a:r>
            <a:endParaRPr dirty="0"/>
          </a:p>
          <a:p>
            <a:pPr algn="ctr"/>
            <a:r>
              <a:rPr lang="fr-FR" sz="2600" dirty="0">
                <a:latin typeface="Arial"/>
              </a:rPr>
              <a:t>20 mai 2015</a:t>
            </a:r>
            <a:endParaRPr dirty="0"/>
          </a:p>
        </p:txBody>
      </p:sp>
      <p:cxnSp>
        <p:nvCxnSpPr>
          <p:cNvPr id="3" name="Connecteur droit 2"/>
          <p:cNvCxnSpPr/>
          <p:nvPr/>
        </p:nvCxnSpPr>
        <p:spPr>
          <a:xfrm flipH="1">
            <a:off x="685800" y="3933056"/>
            <a:ext cx="784664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79512" y="188640"/>
            <a:ext cx="8579296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000" strike="noStrike" dirty="0">
                <a:solidFill>
                  <a:srgbClr val="242852"/>
                </a:solidFill>
                <a:latin typeface="Arial"/>
              </a:rPr>
              <a:t>Dialogue de </a:t>
            </a:r>
            <a:r>
              <a:rPr lang="fr-FR" sz="4000" strike="noStrike" dirty="0" smtClean="0">
                <a:solidFill>
                  <a:srgbClr val="242852"/>
                </a:solidFill>
                <a:latin typeface="Arial"/>
              </a:rPr>
              <a:t>négociation coopérative</a:t>
            </a:r>
            <a:endParaRPr dirty="0"/>
          </a:p>
        </p:txBody>
      </p:sp>
      <p:sp>
        <p:nvSpPr>
          <p:cNvPr id="102" name="CustomShape 4"/>
          <p:cNvSpPr/>
          <p:nvPr/>
        </p:nvSpPr>
        <p:spPr>
          <a:xfrm>
            <a:off x="5352449" y="1838979"/>
            <a:ext cx="2171879" cy="485557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b="1" strike="noStrike" dirty="0">
                <a:solidFill>
                  <a:srgbClr val="000000"/>
                </a:solidFill>
                <a:latin typeface="Arial"/>
              </a:rPr>
              <a:t>Buts communs</a:t>
            </a:r>
            <a:endParaRPr sz="1400" dirty="0"/>
          </a:p>
        </p:txBody>
      </p:sp>
      <p:sp>
        <p:nvSpPr>
          <p:cNvPr id="105" name="CustomShape 5"/>
          <p:cNvSpPr/>
          <p:nvPr/>
        </p:nvSpPr>
        <p:spPr>
          <a:xfrm rot="19373090">
            <a:off x="5211170" y="2564594"/>
            <a:ext cx="822655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"/>
          <p:cNvSpPr/>
          <p:nvPr/>
        </p:nvSpPr>
        <p:spPr>
          <a:xfrm rot="12920489">
            <a:off x="6888290" y="2505333"/>
            <a:ext cx="798745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Image 9"/>
          <p:cNvPicPr/>
          <p:nvPr/>
        </p:nvPicPr>
        <p:blipFill>
          <a:blip r:embed="rId2"/>
          <a:stretch/>
        </p:blipFill>
        <p:spPr>
          <a:xfrm>
            <a:off x="755824" y="2972776"/>
            <a:ext cx="2232000" cy="1512000"/>
          </a:xfrm>
          <a:prstGeom prst="rect">
            <a:avLst/>
          </a:prstGeom>
          <a:ln>
            <a:noFill/>
          </a:ln>
        </p:spPr>
      </p:pic>
      <p:sp>
        <p:nvSpPr>
          <p:cNvPr id="110" name="CustomShape 9"/>
          <p:cNvSpPr/>
          <p:nvPr/>
        </p:nvSpPr>
        <p:spPr>
          <a:xfrm>
            <a:off x="11886120" y="9443264"/>
            <a:ext cx="1865880" cy="603360"/>
          </a:xfrm>
          <a:prstGeom prst="rect">
            <a:avLst/>
          </a:prstGeom>
          <a:noFill/>
          <a:ln w="9360">
            <a:solidFill>
              <a:srgbClr val="7869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1" name="CustomShape 10"/>
          <p:cNvSpPr/>
          <p:nvPr/>
        </p:nvSpPr>
        <p:spPr>
          <a:xfrm>
            <a:off x="11886120" y="10046624"/>
            <a:ext cx="1865880" cy="79920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53280" rIns="98280" bIns="53280" anchor="ctr"/>
          <a:lstStyle/>
          <a:p>
            <a:pPr algn="ctr"/>
            <a:r>
              <a:rPr lang="fr-FR" sz="2400" b="1">
                <a:latin typeface="Arial"/>
                <a:ea typeface="Noto Sans CJK SC Regular"/>
              </a:rPr>
              <a:t>Perception RI</a:t>
            </a:r>
            <a:endParaRPr/>
          </a:p>
        </p:txBody>
      </p:sp>
      <p:sp>
        <p:nvSpPr>
          <p:cNvPr id="112" name="CustomShape 11"/>
          <p:cNvSpPr/>
          <p:nvPr/>
        </p:nvSpPr>
        <p:spPr>
          <a:xfrm>
            <a:off x="11886120" y="9443264"/>
            <a:ext cx="1865880" cy="603360"/>
          </a:xfrm>
          <a:prstGeom prst="rect">
            <a:avLst/>
          </a:prstGeom>
          <a:noFill/>
          <a:ln w="9360">
            <a:solidFill>
              <a:srgbClr val="7869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3" name="CustomShape 12"/>
          <p:cNvSpPr/>
          <p:nvPr/>
        </p:nvSpPr>
        <p:spPr>
          <a:xfrm>
            <a:off x="11886120" y="10046624"/>
            <a:ext cx="1865880" cy="79920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53280" rIns="98280" bIns="53280" anchor="ctr"/>
          <a:lstStyle/>
          <a:p>
            <a:pPr algn="ctr"/>
            <a:r>
              <a:rPr lang="fr-FR" sz="2400" b="1">
                <a:latin typeface="Arial"/>
                <a:ea typeface="Noto Sans CJK SC Regular"/>
              </a:rPr>
              <a:t>Perception RI</a:t>
            </a:r>
            <a:endParaRPr/>
          </a:p>
        </p:txBody>
      </p:sp>
      <p:sp>
        <p:nvSpPr>
          <p:cNvPr id="114" name="CustomShape 13"/>
          <p:cNvSpPr/>
          <p:nvPr/>
        </p:nvSpPr>
        <p:spPr>
          <a:xfrm>
            <a:off x="11886120" y="9443264"/>
            <a:ext cx="1865880" cy="603360"/>
          </a:xfrm>
          <a:prstGeom prst="rect">
            <a:avLst/>
          </a:prstGeom>
          <a:noFill/>
          <a:ln w="9360">
            <a:solidFill>
              <a:srgbClr val="7869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5" name="CustomShape 14"/>
          <p:cNvSpPr/>
          <p:nvPr/>
        </p:nvSpPr>
        <p:spPr>
          <a:xfrm>
            <a:off x="11886120" y="10046624"/>
            <a:ext cx="1865880" cy="79920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53280" rIns="98280" bIns="53280" anchor="ctr"/>
          <a:lstStyle/>
          <a:p>
            <a:pPr algn="ctr"/>
            <a:r>
              <a:rPr lang="fr-FR" sz="2400" b="1">
                <a:latin typeface="Arial"/>
                <a:ea typeface="Noto Sans CJK SC Regular"/>
              </a:rPr>
              <a:t>Perception RI</a:t>
            </a:r>
            <a:endParaRPr/>
          </a:p>
        </p:txBody>
      </p:sp>
      <p:sp>
        <p:nvSpPr>
          <p:cNvPr id="2" name="Rectangle à coins arrondis 1"/>
          <p:cNvSpPr/>
          <p:nvPr/>
        </p:nvSpPr>
        <p:spPr>
          <a:xfrm>
            <a:off x="683568" y="1652254"/>
            <a:ext cx="2376264" cy="103464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z="2400" b="1" dirty="0">
                <a:solidFill>
                  <a:srgbClr val="000000"/>
                </a:solidFill>
              </a:rPr>
              <a:t>Négociation coopérative</a:t>
            </a:r>
            <a:endParaRPr lang="fr-FR" sz="2400" dirty="0"/>
          </a:p>
        </p:txBody>
      </p:sp>
      <p:sp>
        <p:nvSpPr>
          <p:cNvPr id="22" name="CustomShape 5"/>
          <p:cNvSpPr/>
          <p:nvPr/>
        </p:nvSpPr>
        <p:spPr>
          <a:xfrm>
            <a:off x="3632206" y="1820363"/>
            <a:ext cx="1080720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Rectangle à coins arrondis 28"/>
          <p:cNvSpPr/>
          <p:nvPr/>
        </p:nvSpPr>
        <p:spPr>
          <a:xfrm>
            <a:off x="566866" y="5013942"/>
            <a:ext cx="2749332" cy="103464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z="2400" b="1" dirty="0" smtClean="0">
                <a:solidFill>
                  <a:srgbClr val="000000"/>
                </a:solidFill>
              </a:rPr>
              <a:t>Relation</a:t>
            </a:r>
          </a:p>
          <a:p>
            <a:pPr algn="ctr">
              <a:lnSpc>
                <a:spcPct val="100000"/>
              </a:lnSpc>
            </a:pPr>
            <a:r>
              <a:rPr lang="fr-FR" sz="2400" b="1" dirty="0" smtClean="0">
                <a:solidFill>
                  <a:srgbClr val="000000"/>
                </a:solidFill>
              </a:rPr>
              <a:t>interpersonnelle</a:t>
            </a:r>
            <a:endParaRPr lang="fr-FR" sz="2400" dirty="0"/>
          </a:p>
        </p:txBody>
      </p:sp>
      <p:grpSp>
        <p:nvGrpSpPr>
          <p:cNvPr id="8" name="Groupe 7"/>
          <p:cNvGrpSpPr/>
          <p:nvPr/>
        </p:nvGrpSpPr>
        <p:grpSpPr>
          <a:xfrm>
            <a:off x="6732240" y="3095045"/>
            <a:ext cx="2390440" cy="1582435"/>
            <a:chOff x="6732240" y="2912779"/>
            <a:chExt cx="2390440" cy="158243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809" y="3112951"/>
              <a:ext cx="823559" cy="993028"/>
            </a:xfrm>
            <a:prstGeom prst="rect">
              <a:avLst/>
            </a:prstGeom>
          </p:spPr>
        </p:pic>
        <p:sp>
          <p:nvSpPr>
            <p:cNvPr id="4" name="Bulle ronde 3"/>
            <p:cNvSpPr/>
            <p:nvPr/>
          </p:nvSpPr>
          <p:spPr>
            <a:xfrm>
              <a:off x="7812360" y="2932425"/>
              <a:ext cx="1310320" cy="568583"/>
            </a:xfrm>
            <a:prstGeom prst="wedgeEllipseCallout">
              <a:avLst>
                <a:gd name="adj1" fmla="val -62752"/>
                <a:gd name="adj2" fmla="val 66379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884368" y="2912779"/>
              <a:ext cx="11983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Perception</a:t>
              </a:r>
            </a:p>
            <a:p>
              <a:pPr algn="ctr"/>
              <a:r>
                <a:rPr lang="fr-FR" b="1" dirty="0" smtClean="0"/>
                <a:t>RI</a:t>
              </a:r>
              <a:endParaRPr lang="fr-FR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732240" y="4089430"/>
              <a:ext cx="1512169" cy="405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Préférences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491880" y="3165312"/>
            <a:ext cx="2592288" cy="1511243"/>
            <a:chOff x="3472410" y="2831549"/>
            <a:chExt cx="2592288" cy="1511243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099" y="2978928"/>
              <a:ext cx="823559" cy="958080"/>
            </a:xfrm>
            <a:prstGeom prst="rect">
              <a:avLst/>
            </a:prstGeom>
          </p:spPr>
        </p:pic>
        <p:sp>
          <p:nvSpPr>
            <p:cNvPr id="37" name="Bulle ronde 36"/>
            <p:cNvSpPr/>
            <p:nvPr/>
          </p:nvSpPr>
          <p:spPr>
            <a:xfrm flipH="1">
              <a:off x="3472410" y="2869128"/>
              <a:ext cx="1365350" cy="568583"/>
            </a:xfrm>
            <a:prstGeom prst="wedgeEllipseCallout">
              <a:avLst>
                <a:gd name="adj1" fmla="val -62752"/>
                <a:gd name="adj2" fmla="val 66379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544418" y="2831549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Perception</a:t>
              </a:r>
            </a:p>
            <a:p>
              <a:pPr algn="ctr"/>
              <a:r>
                <a:rPr lang="fr-FR" b="1" dirty="0" smtClean="0"/>
                <a:t>RI</a:t>
              </a:r>
              <a:endParaRPr lang="fr-FR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52529" y="3937008"/>
              <a:ext cx="1512169" cy="405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Préférences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CustomShape 4"/>
          <p:cNvSpPr/>
          <p:nvPr/>
        </p:nvSpPr>
        <p:spPr>
          <a:xfrm>
            <a:off x="4900570" y="5679747"/>
            <a:ext cx="3252710" cy="485557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b="1" dirty="0" smtClean="0">
                <a:solidFill>
                  <a:srgbClr val="000000"/>
                </a:solidFill>
                <a:latin typeface="Arial"/>
              </a:rPr>
              <a:t>Stratégies de négociation</a:t>
            </a:r>
            <a:endParaRPr sz="1400" dirty="0"/>
          </a:p>
        </p:txBody>
      </p:sp>
      <p:sp>
        <p:nvSpPr>
          <p:cNvPr id="41" name="CustomShape 5"/>
          <p:cNvSpPr/>
          <p:nvPr/>
        </p:nvSpPr>
        <p:spPr>
          <a:xfrm rot="2432080">
            <a:off x="5161446" y="4933213"/>
            <a:ext cx="764404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 rot="8260906">
            <a:off x="6860647" y="4929905"/>
            <a:ext cx="764404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4789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000" strike="noStrike" dirty="0">
                <a:solidFill>
                  <a:srgbClr val="242852"/>
                </a:solidFill>
                <a:latin typeface="Arial"/>
              </a:rPr>
              <a:t>Plan des contributions</a:t>
            </a:r>
            <a:endParaRPr dirty="0"/>
          </a:p>
        </p:txBody>
      </p:sp>
      <p:sp>
        <p:nvSpPr>
          <p:cNvPr id="11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7D7355A-873B-4208-A617-A9BAE7255A41}" type="slidenum">
              <a:rPr lang="fr-FR" sz="1400" b="1" strike="noStrike">
                <a:solidFill>
                  <a:srgbClr val="FFFFFF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02240" y="0"/>
            <a:ext cx="25419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1198800" y="2118240"/>
            <a:ext cx="7157520" cy="455076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1028880" y="1268640"/>
            <a:ext cx="7327440" cy="4898160"/>
          </a:xfrm>
          <a:prstGeom prst="rect">
            <a:avLst/>
          </a:prstGeom>
          <a:noFill/>
          <a:ln w="262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1107720" y="1268640"/>
            <a:ext cx="738000" cy="5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/>
          <a:lstStyle/>
          <a:p>
            <a:pPr>
              <a:lnSpc>
                <a:spcPct val="100000"/>
              </a:lnSpc>
            </a:pPr>
            <a:r>
              <a:rPr lang="fr-FR" sz="1500" b="1" strike="noStrike" dirty="0">
                <a:solidFill>
                  <a:srgbClr val="595959"/>
                </a:solidFill>
                <a:latin typeface="Century Gothic"/>
              </a:rPr>
              <a:t>Jan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500" b="1" strike="noStrike" dirty="0">
                <a:solidFill>
                  <a:srgbClr val="595959"/>
                </a:solidFill>
                <a:latin typeface="Century Gothic"/>
              </a:rPr>
              <a:t>2015.</a:t>
            </a:r>
            <a:endParaRPr dirty="0"/>
          </a:p>
        </p:txBody>
      </p:sp>
      <p:sp>
        <p:nvSpPr>
          <p:cNvPr id="123" name="CustomShape 7"/>
          <p:cNvSpPr/>
          <p:nvPr/>
        </p:nvSpPr>
        <p:spPr>
          <a:xfrm>
            <a:off x="7668360" y="1200960"/>
            <a:ext cx="1214640" cy="5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/>
          <a:lstStyle/>
          <a:p>
            <a:pPr>
              <a:lnSpc>
                <a:spcPct val="100000"/>
              </a:lnSpc>
            </a:pPr>
            <a:r>
              <a:rPr lang="fr-FR" sz="1500" b="1" strike="noStrike">
                <a:solidFill>
                  <a:srgbClr val="595959"/>
                </a:solidFill>
                <a:latin typeface="Century Gothic"/>
              </a:rPr>
              <a:t>Février</a:t>
            </a:r>
            <a:endParaRPr/>
          </a:p>
          <a:p>
            <a:pPr>
              <a:lnSpc>
                <a:spcPct val="100000"/>
              </a:lnSpc>
            </a:pPr>
            <a:r>
              <a:rPr lang="fr-FR" sz="1500" b="1" strike="noStrike">
                <a:solidFill>
                  <a:srgbClr val="595959"/>
                </a:solidFill>
                <a:latin typeface="Century Gothic"/>
              </a:rPr>
              <a:t>2016</a:t>
            </a:r>
            <a:endParaRPr/>
          </a:p>
        </p:txBody>
      </p:sp>
      <p:sp>
        <p:nvSpPr>
          <p:cNvPr id="124" name="CustomShape 8"/>
          <p:cNvSpPr/>
          <p:nvPr/>
        </p:nvSpPr>
        <p:spPr>
          <a:xfrm>
            <a:off x="1190520" y="1703520"/>
            <a:ext cx="7165800" cy="414720"/>
          </a:xfrm>
          <a:prstGeom prst="homePlate">
            <a:avLst>
              <a:gd name="adj" fmla="val 50000"/>
            </a:avLst>
          </a:prstGeom>
          <a:solidFill>
            <a:srgbClr val="808080"/>
          </a:solidFill>
          <a:ln w="262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 anchor="ctr"/>
          <a:lstStyle/>
          <a:p>
            <a:pPr algn="ctr">
              <a:lnSpc>
                <a:spcPct val="100000"/>
              </a:lnSpc>
            </a:pPr>
            <a:r>
              <a:rPr lang="fr-FR" sz="2000" strike="noStrike">
                <a:solidFill>
                  <a:srgbClr val="FFFFFF"/>
                </a:solidFill>
                <a:latin typeface="Century Gothic"/>
              </a:rPr>
              <a:t>Déroulement de la thèse</a:t>
            </a:r>
            <a:endParaRPr/>
          </a:p>
        </p:txBody>
      </p:sp>
      <p:sp>
        <p:nvSpPr>
          <p:cNvPr id="125" name="Line 9"/>
          <p:cNvSpPr/>
          <p:nvPr/>
        </p:nvSpPr>
        <p:spPr>
          <a:xfrm>
            <a:off x="1187280" y="2130480"/>
            <a:ext cx="0" cy="4551120"/>
          </a:xfrm>
          <a:prstGeom prst="line">
            <a:avLst/>
          </a:prstGeom>
          <a:ln w="12600">
            <a:solidFill>
              <a:srgbClr val="808080"/>
            </a:solidFill>
            <a:custDash>
              <a:ds d="400000" sp="300000"/>
            </a:custDash>
            <a:round/>
          </a:ln>
        </p:spPr>
      </p:sp>
      <p:sp>
        <p:nvSpPr>
          <p:cNvPr id="126" name="Line 10"/>
          <p:cNvSpPr/>
          <p:nvPr/>
        </p:nvSpPr>
        <p:spPr>
          <a:xfrm>
            <a:off x="8356320" y="2144880"/>
            <a:ext cx="0" cy="4554360"/>
          </a:xfrm>
          <a:prstGeom prst="line">
            <a:avLst/>
          </a:prstGeom>
          <a:ln w="12600">
            <a:solidFill>
              <a:srgbClr val="808080"/>
            </a:solidFill>
            <a:custDash>
              <a:ds d="400000" sp="300000"/>
            </a:custDash>
            <a:round/>
          </a:ln>
        </p:spPr>
      </p:sp>
      <p:sp>
        <p:nvSpPr>
          <p:cNvPr id="127" name="CustomShape 11"/>
          <p:cNvSpPr/>
          <p:nvPr/>
        </p:nvSpPr>
        <p:spPr>
          <a:xfrm>
            <a:off x="4644000" y="6021360"/>
            <a:ext cx="3672000" cy="560880"/>
          </a:xfrm>
          <a:prstGeom prst="rect">
            <a:avLst/>
          </a:prstGeom>
          <a:solidFill>
            <a:srgbClr val="FFFFFF"/>
          </a:solidFill>
          <a:ln w="1260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 anchor="ctr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808080"/>
                </a:solidFill>
                <a:latin typeface="Century Gothic"/>
              </a:rPr>
              <a:t>7. Implémentation du modèle dialogique.</a:t>
            </a:r>
            <a:endParaRPr/>
          </a:p>
        </p:txBody>
      </p:sp>
      <p:sp>
        <p:nvSpPr>
          <p:cNvPr id="128" name="Line 12"/>
          <p:cNvSpPr/>
          <p:nvPr/>
        </p:nvSpPr>
        <p:spPr>
          <a:xfrm>
            <a:off x="2849760" y="2043000"/>
            <a:ext cx="0" cy="4626360"/>
          </a:xfrm>
          <a:prstGeom prst="line">
            <a:avLst/>
          </a:prstGeom>
          <a:ln w="19080">
            <a:solidFill>
              <a:srgbClr val="808080"/>
            </a:solidFill>
            <a:custDash>
              <a:ds d="400000" sp="300000"/>
            </a:custDash>
            <a:round/>
          </a:ln>
        </p:spPr>
      </p:sp>
      <p:sp>
        <p:nvSpPr>
          <p:cNvPr id="129" name="CustomShape 13"/>
          <p:cNvSpPr/>
          <p:nvPr/>
        </p:nvSpPr>
        <p:spPr>
          <a:xfrm>
            <a:off x="2627640" y="1253160"/>
            <a:ext cx="738000" cy="5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/>
          <a:lstStyle/>
          <a:p>
            <a:pPr>
              <a:lnSpc>
                <a:spcPct val="100000"/>
              </a:lnSpc>
            </a:pPr>
            <a:r>
              <a:rPr lang="fr-FR" sz="1500" strike="noStrike">
                <a:solidFill>
                  <a:srgbClr val="595959"/>
                </a:solidFill>
                <a:latin typeface="Century Gothic"/>
              </a:rPr>
              <a:t>Avril</a:t>
            </a:r>
            <a:endParaRPr/>
          </a:p>
          <a:p>
            <a:pPr>
              <a:lnSpc>
                <a:spcPct val="100000"/>
              </a:lnSpc>
            </a:pPr>
            <a:r>
              <a:rPr lang="fr-FR" sz="1500" strike="noStrike">
                <a:solidFill>
                  <a:srgbClr val="595959"/>
                </a:solidFill>
                <a:latin typeface="Century Gothic"/>
              </a:rPr>
              <a:t>2015.</a:t>
            </a:r>
            <a:endParaRPr/>
          </a:p>
        </p:txBody>
      </p:sp>
      <p:sp>
        <p:nvSpPr>
          <p:cNvPr id="130" name="CustomShape 14"/>
          <p:cNvSpPr/>
          <p:nvPr/>
        </p:nvSpPr>
        <p:spPr>
          <a:xfrm>
            <a:off x="3504960" y="1231560"/>
            <a:ext cx="922680" cy="5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/>
          <a:lstStyle/>
          <a:p>
            <a:pPr>
              <a:lnSpc>
                <a:spcPct val="100000"/>
              </a:lnSpc>
            </a:pPr>
            <a:r>
              <a:rPr lang="fr-FR" sz="1500" strike="noStrike">
                <a:solidFill>
                  <a:srgbClr val="595959"/>
                </a:solidFill>
                <a:latin typeface="Century Gothic"/>
              </a:rPr>
              <a:t>Oct</a:t>
            </a:r>
            <a:endParaRPr/>
          </a:p>
          <a:p>
            <a:pPr>
              <a:lnSpc>
                <a:spcPct val="100000"/>
              </a:lnSpc>
            </a:pPr>
            <a:r>
              <a:rPr lang="fr-FR" sz="1500" strike="noStrike">
                <a:solidFill>
                  <a:srgbClr val="595959"/>
                </a:solidFill>
                <a:latin typeface="Century Gothic"/>
              </a:rPr>
              <a:t>2015.</a:t>
            </a:r>
            <a:endParaRPr/>
          </a:p>
        </p:txBody>
      </p:sp>
      <p:sp>
        <p:nvSpPr>
          <p:cNvPr id="131" name="Line 15"/>
          <p:cNvSpPr/>
          <p:nvPr/>
        </p:nvSpPr>
        <p:spPr>
          <a:xfrm>
            <a:off x="3491640" y="2060640"/>
            <a:ext cx="0" cy="4608720"/>
          </a:xfrm>
          <a:prstGeom prst="line">
            <a:avLst/>
          </a:prstGeom>
          <a:ln w="19080">
            <a:solidFill>
              <a:srgbClr val="808080"/>
            </a:solidFill>
            <a:custDash>
              <a:ds d="400000" sp="300000"/>
            </a:custDash>
            <a:round/>
          </a:ln>
        </p:spPr>
      </p:sp>
      <p:sp>
        <p:nvSpPr>
          <p:cNvPr id="132" name="Line 16"/>
          <p:cNvSpPr/>
          <p:nvPr/>
        </p:nvSpPr>
        <p:spPr>
          <a:xfrm>
            <a:off x="4644000" y="2060640"/>
            <a:ext cx="0" cy="4608720"/>
          </a:xfrm>
          <a:prstGeom prst="line">
            <a:avLst/>
          </a:prstGeom>
          <a:ln w="19080">
            <a:solidFill>
              <a:srgbClr val="808080"/>
            </a:solidFill>
            <a:custDash>
              <a:ds d="400000" sp="300000"/>
            </a:custDash>
            <a:round/>
          </a:ln>
        </p:spPr>
      </p:sp>
      <p:sp>
        <p:nvSpPr>
          <p:cNvPr id="133" name="CustomShape 17"/>
          <p:cNvSpPr/>
          <p:nvPr/>
        </p:nvSpPr>
        <p:spPr>
          <a:xfrm>
            <a:off x="4644000" y="1230120"/>
            <a:ext cx="1223640" cy="5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/>
          <a:lstStyle/>
          <a:p>
            <a:pPr>
              <a:lnSpc>
                <a:spcPct val="100000"/>
              </a:lnSpc>
            </a:pPr>
            <a:r>
              <a:rPr lang="fr-FR" sz="1500" strike="noStrike">
                <a:solidFill>
                  <a:srgbClr val="595959"/>
                </a:solidFill>
                <a:latin typeface="Century Gothic"/>
              </a:rPr>
              <a:t>Décembre</a:t>
            </a:r>
            <a:endParaRPr/>
          </a:p>
          <a:p>
            <a:pPr>
              <a:lnSpc>
                <a:spcPct val="100000"/>
              </a:lnSpc>
            </a:pPr>
            <a:r>
              <a:rPr lang="fr-FR" sz="1500" strike="noStrike">
                <a:solidFill>
                  <a:srgbClr val="595959"/>
                </a:solidFill>
                <a:latin typeface="Century Gothic"/>
              </a:rPr>
              <a:t>2015.</a:t>
            </a:r>
            <a:endParaRPr/>
          </a:p>
        </p:txBody>
      </p:sp>
      <p:sp>
        <p:nvSpPr>
          <p:cNvPr id="134" name="CustomShape 18"/>
          <p:cNvSpPr/>
          <p:nvPr/>
        </p:nvSpPr>
        <p:spPr>
          <a:xfrm>
            <a:off x="1187640" y="2206440"/>
            <a:ext cx="2736000" cy="64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 anchor="ctr"/>
          <a:lstStyle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trike="noStrike">
                <a:solidFill>
                  <a:srgbClr val="808080"/>
                </a:solidFill>
                <a:latin typeface="Century Gothic"/>
              </a:rPr>
              <a:t>Collecte et analyse de deux dialogues.</a:t>
            </a:r>
            <a:endParaRPr/>
          </a:p>
        </p:txBody>
      </p:sp>
      <p:sp>
        <p:nvSpPr>
          <p:cNvPr id="135" name="CustomShape 19"/>
          <p:cNvSpPr/>
          <p:nvPr/>
        </p:nvSpPr>
        <p:spPr>
          <a:xfrm>
            <a:off x="1619640" y="2917440"/>
            <a:ext cx="2923560" cy="574200"/>
          </a:xfrm>
          <a:prstGeom prst="rect">
            <a:avLst/>
          </a:prstGeom>
          <a:solidFill>
            <a:srgbClr val="FFFFFF"/>
          </a:solidFill>
          <a:ln w="1260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 anchor="ctr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808080"/>
                </a:solidFill>
                <a:latin typeface="Century Gothic"/>
              </a:rPr>
              <a:t>2. Définition des relations sociales.</a:t>
            </a:r>
            <a:endParaRPr/>
          </a:p>
        </p:txBody>
      </p:sp>
      <p:sp>
        <p:nvSpPr>
          <p:cNvPr id="136" name="CustomShape 20"/>
          <p:cNvSpPr/>
          <p:nvPr/>
        </p:nvSpPr>
        <p:spPr>
          <a:xfrm>
            <a:off x="1619640" y="3573720"/>
            <a:ext cx="3402000" cy="590400"/>
          </a:xfrm>
          <a:prstGeom prst="rect">
            <a:avLst/>
          </a:prstGeom>
          <a:solidFill>
            <a:srgbClr val="FFFFFF"/>
          </a:solidFill>
          <a:ln w="1260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 anchor="ctr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808080"/>
                </a:solidFill>
                <a:latin typeface="Century Gothic"/>
              </a:rPr>
              <a:t>3. Identification des aspects du dialogue à étudier.</a:t>
            </a:r>
            <a:endParaRPr/>
          </a:p>
        </p:txBody>
      </p:sp>
      <p:sp>
        <p:nvSpPr>
          <p:cNvPr id="137" name="CustomShape 21"/>
          <p:cNvSpPr/>
          <p:nvPr/>
        </p:nvSpPr>
        <p:spPr>
          <a:xfrm>
            <a:off x="2411640" y="4221000"/>
            <a:ext cx="4320000" cy="582480"/>
          </a:xfrm>
          <a:prstGeom prst="rect">
            <a:avLst/>
          </a:prstGeom>
          <a:solidFill>
            <a:srgbClr val="FFFFFF"/>
          </a:solidFill>
          <a:ln w="1260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 anchor="ctr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808080"/>
                </a:solidFill>
                <a:latin typeface="Century Gothic"/>
              </a:rPr>
              <a:t>4. Identification des comportements communs / spécifiques à la RS.</a:t>
            </a:r>
            <a:endParaRPr/>
          </a:p>
        </p:txBody>
      </p:sp>
      <p:sp>
        <p:nvSpPr>
          <p:cNvPr id="138" name="CustomShape 22"/>
          <p:cNvSpPr/>
          <p:nvPr/>
        </p:nvSpPr>
        <p:spPr>
          <a:xfrm>
            <a:off x="2843640" y="4889160"/>
            <a:ext cx="4320000" cy="430200"/>
          </a:xfrm>
          <a:prstGeom prst="rect">
            <a:avLst/>
          </a:prstGeom>
          <a:solidFill>
            <a:srgbClr val="FFFFFF"/>
          </a:solidFill>
          <a:ln w="1260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 anchor="ctr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808080"/>
                </a:solidFill>
                <a:latin typeface="Century Gothic"/>
              </a:rPr>
              <a:t>5. Extraction des actes de langages.</a:t>
            </a:r>
            <a:endParaRPr/>
          </a:p>
        </p:txBody>
      </p:sp>
      <p:sp>
        <p:nvSpPr>
          <p:cNvPr id="139" name="CustomShape 23"/>
          <p:cNvSpPr/>
          <p:nvPr/>
        </p:nvSpPr>
        <p:spPr>
          <a:xfrm>
            <a:off x="3492000" y="5373360"/>
            <a:ext cx="4320000" cy="547200"/>
          </a:xfrm>
          <a:prstGeom prst="rect">
            <a:avLst/>
          </a:prstGeom>
          <a:solidFill>
            <a:srgbClr val="FFFFFF"/>
          </a:solidFill>
          <a:ln w="1260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280" tIns="39960" rIns="80280" bIns="39960" anchor="ctr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808080"/>
                </a:solidFill>
                <a:latin typeface="Century Gothic"/>
              </a:rPr>
              <a:t>6. Conception d’un modèle formel de négociation sur les préférences.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60648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000" strike="noStrike" dirty="0" smtClean="0">
                <a:solidFill>
                  <a:srgbClr val="242852"/>
                </a:solidFill>
                <a:latin typeface="Arial"/>
              </a:rPr>
              <a:t>Notre modèle de dialogue</a:t>
            </a:r>
            <a:endParaRPr dirty="0"/>
          </a:p>
        </p:txBody>
      </p:sp>
      <p:pic>
        <p:nvPicPr>
          <p:cNvPr id="51" name="Picture 2" descr="http://aapars.com/marie-anne-grandmont/files/2010/10/user-icon-e12861355027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85" y="2154787"/>
            <a:ext cx="914723" cy="8359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e 51"/>
          <p:cNvGrpSpPr/>
          <p:nvPr/>
        </p:nvGrpSpPr>
        <p:grpSpPr>
          <a:xfrm>
            <a:off x="35496" y="1484784"/>
            <a:ext cx="2772309" cy="3744416"/>
            <a:chOff x="395536" y="620688"/>
            <a:chExt cx="2772309" cy="3744416"/>
          </a:xfrm>
        </p:grpSpPr>
        <p:sp>
          <p:nvSpPr>
            <p:cNvPr id="53" name="Rectangle 52"/>
            <p:cNvSpPr/>
            <p:nvPr/>
          </p:nvSpPr>
          <p:spPr>
            <a:xfrm>
              <a:off x="395536" y="620688"/>
              <a:ext cx="2772309" cy="6079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Etat mental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395536" y="1237911"/>
              <a:ext cx="2772309" cy="3127193"/>
              <a:chOff x="395536" y="1237911"/>
              <a:chExt cx="2772309" cy="3127193"/>
            </a:xfrm>
          </p:grpSpPr>
          <p:sp>
            <p:nvSpPr>
              <p:cNvPr id="55" name="Rectangle 54"/>
              <p:cNvSpPr/>
              <p:nvPr/>
            </p:nvSpPr>
            <p:spPr>
              <a:xfrm flipH="1">
                <a:off x="539552" y="1484784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Modèle de préférences de l’agent </a:t>
                </a:r>
                <a:r>
                  <a:rPr lang="fr-FR" sz="2000" b="1" dirty="0" err="1" smtClean="0"/>
                  <a:t>P</a:t>
                </a:r>
                <a:r>
                  <a:rPr lang="fr-FR" sz="2000" b="1" baseline="-25000" dirty="0" err="1" smtClean="0"/>
                  <a:t>agent</a:t>
                </a:r>
                <a:endParaRPr lang="fr-FR" sz="2000" b="1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95536" y="1237911"/>
                <a:ext cx="2772309" cy="312719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H="1">
                <a:off x="521549" y="2276872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Modèle de préférences de l’utilisateur </a:t>
                </a:r>
                <a:r>
                  <a:rPr lang="fr-FR" sz="2000" b="1" dirty="0" err="1" smtClean="0"/>
                  <a:t>P</a:t>
                </a:r>
                <a:r>
                  <a:rPr lang="fr-FR" sz="2000" b="1" baseline="-25000" dirty="0" err="1" smtClean="0"/>
                  <a:t>user</a:t>
                </a:r>
                <a:endParaRPr lang="fr-FR" sz="2000" b="1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 flipH="1">
                <a:off x="521120" y="3212976"/>
                <a:ext cx="2520282" cy="922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Modèle de préférences communiqué (</a:t>
                </a:r>
                <a:r>
                  <a:rPr lang="fr-FR" dirty="0" err="1" smtClean="0"/>
                  <a:t>other</a:t>
                </a:r>
                <a:r>
                  <a:rPr lang="fr-FR" dirty="0" smtClean="0"/>
                  <a:t>-about-self) </a:t>
                </a:r>
                <a:r>
                  <a:rPr lang="fr-FR" sz="2000" b="1" dirty="0" smtClean="0"/>
                  <a:t>P</a:t>
                </a:r>
                <a:r>
                  <a:rPr lang="fr-FR" sz="2000" b="1" baseline="-25000" dirty="0" smtClean="0"/>
                  <a:t>oas</a:t>
                </a:r>
              </a:p>
            </p:txBody>
          </p:sp>
        </p:grpSp>
      </p:grpSp>
      <p:grpSp>
        <p:nvGrpSpPr>
          <p:cNvPr id="59" name="Groupe 58"/>
          <p:cNvGrpSpPr/>
          <p:nvPr/>
        </p:nvGrpSpPr>
        <p:grpSpPr>
          <a:xfrm>
            <a:off x="4121947" y="5068529"/>
            <a:ext cx="2700300" cy="1528823"/>
            <a:chOff x="3083791" y="5068529"/>
            <a:chExt cx="2700300" cy="1528823"/>
          </a:xfrm>
        </p:grpSpPr>
        <p:sp>
          <p:nvSpPr>
            <p:cNvPr id="60" name="Rectangle 59"/>
            <p:cNvSpPr/>
            <p:nvPr/>
          </p:nvSpPr>
          <p:spPr>
            <a:xfrm>
              <a:off x="3083792" y="5068529"/>
              <a:ext cx="2700299" cy="44870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Contexte du dialogue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83791" y="5517232"/>
              <a:ext cx="2700299" cy="10801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9805" y="5620083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dk1"/>
                  </a:solidFill>
                </a:rPr>
                <a:t>Proposals</a:t>
              </a:r>
              <a:endParaRPr lang="fr-FR" dirty="0">
                <a:solidFill>
                  <a:schemeClr val="dk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70441" y="5620082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dk1"/>
                  </a:solidFill>
                </a:rPr>
                <a:t>Accepted</a:t>
              </a:r>
              <a:endParaRPr lang="fr-FR" dirty="0">
                <a:solidFill>
                  <a:schemeClr val="dk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22261" y="6093296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dk1"/>
                  </a:solidFill>
                </a:rPr>
                <a:t>Rejected</a:t>
              </a:r>
              <a:endParaRPr lang="fr-FR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4283965" y="1870454"/>
            <a:ext cx="2376267" cy="1868509"/>
            <a:chOff x="3851919" y="2266550"/>
            <a:chExt cx="2376267" cy="1868509"/>
          </a:xfrm>
        </p:grpSpPr>
        <p:sp>
          <p:nvSpPr>
            <p:cNvPr id="66" name="Rectangle 65"/>
            <p:cNvSpPr/>
            <p:nvPr/>
          </p:nvSpPr>
          <p:spPr>
            <a:xfrm>
              <a:off x="3851919" y="2266550"/>
              <a:ext cx="2376265" cy="6120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Module de communication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51920" y="2878616"/>
              <a:ext cx="2376266" cy="12564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11122" y="2991791"/>
              <a:ext cx="2070550" cy="4372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smtClean="0">
                  <a:solidFill>
                    <a:schemeClr val="dk1"/>
                  </a:solidFill>
                </a:rPr>
                <a:t>Actes de dialogue</a:t>
              </a:r>
              <a:endParaRPr lang="fr-FR" sz="1600" b="1" dirty="0">
                <a:solidFill>
                  <a:schemeClr val="dk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011122" y="3527421"/>
              <a:ext cx="2070550" cy="5496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dk1"/>
                  </a:solidFill>
                </a:rPr>
                <a:t>Relation interpersonnelle</a:t>
              </a:r>
              <a:endParaRPr lang="fr-FR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0" name="Connecteur droit avec flèche 69"/>
          <p:cNvCxnSpPr/>
          <p:nvPr/>
        </p:nvCxnSpPr>
        <p:spPr>
          <a:xfrm flipH="1" flipV="1">
            <a:off x="2807805" y="3543519"/>
            <a:ext cx="1476161" cy="15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131840" y="3303152"/>
            <a:ext cx="648072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MAJ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/>
          <p:cNvCxnSpPr/>
          <p:nvPr/>
        </p:nvCxnSpPr>
        <p:spPr>
          <a:xfrm>
            <a:off x="2807805" y="2701906"/>
            <a:ext cx="14761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954217" y="2413874"/>
            <a:ext cx="111372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Choix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(valeurs)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4" name="Connecteur en angle 73"/>
          <p:cNvCxnSpPr>
            <a:stCxn id="66" idx="0"/>
            <a:endCxn id="51" idx="0"/>
          </p:cNvCxnSpPr>
          <p:nvPr/>
        </p:nvCxnSpPr>
        <p:spPr>
          <a:xfrm rot="16200000" flipH="1">
            <a:off x="6916755" y="425796"/>
            <a:ext cx="284333" cy="3173649"/>
          </a:xfrm>
          <a:prstGeom prst="bentConnector3">
            <a:avLst>
              <a:gd name="adj1" fmla="val -803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741123" y="1448826"/>
            <a:ext cx="897700" cy="34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Envoie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6" name="Connecteur en angle 75"/>
          <p:cNvCxnSpPr>
            <a:stCxn id="51" idx="2"/>
          </p:cNvCxnSpPr>
          <p:nvPr/>
        </p:nvCxnSpPr>
        <p:spPr>
          <a:xfrm rot="5400000">
            <a:off x="7470428" y="2180536"/>
            <a:ext cx="365128" cy="1985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938527" y="3134832"/>
            <a:ext cx="1249857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Réception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8" name="Connecteur droit avec flèche 77"/>
          <p:cNvCxnSpPr>
            <a:endCxn id="60" idx="0"/>
          </p:cNvCxnSpPr>
          <p:nvPr/>
        </p:nvCxnSpPr>
        <p:spPr>
          <a:xfrm>
            <a:off x="5472096" y="3766288"/>
            <a:ext cx="2" cy="130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65585" y="4243019"/>
            <a:ext cx="1878623" cy="534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MAJ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des propositions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9470" y="44123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000" strike="noStrike" dirty="0">
                <a:solidFill>
                  <a:srgbClr val="242852"/>
                </a:solidFill>
                <a:latin typeface="Arial"/>
              </a:rPr>
              <a:t>Exemple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DD14D3F-3F35-4DD6-9446-41DD5B0AAE4C}" type="slidenum">
              <a:rPr lang="fr-FR" sz="1400" b="1" strike="noStrike">
                <a:solidFill>
                  <a:srgbClr val="FFFFFF"/>
                </a:solidFill>
                <a:latin typeface="Arial"/>
              </a:rPr>
              <a:t>5</a:t>
            </a:fld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112320" y="0"/>
            <a:ext cx="4884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FFFFFF"/>
                </a:solidFill>
                <a:latin typeface="Arial"/>
              </a:rPr>
              <a:t>Implémentation du modèle de dialogue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" y="1034483"/>
            <a:ext cx="4598938" cy="527483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88024" y="1340768"/>
            <a:ext cx="42484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Agent </a:t>
            </a:r>
            <a:r>
              <a:rPr lang="fr-FR" dirty="0" err="1" smtClean="0"/>
              <a:t>says</a:t>
            </a:r>
            <a:r>
              <a:rPr lang="fr-FR" dirty="0" smtClean="0"/>
              <a:t> "</a:t>
            </a:r>
            <a:r>
              <a:rPr lang="fr-FR" dirty="0" err="1" smtClean="0"/>
              <a:t>What</a:t>
            </a:r>
            <a:r>
              <a:rPr lang="fr-FR" dirty="0" smtClean="0"/>
              <a:t> type of cuisine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prefer</a:t>
            </a:r>
            <a:r>
              <a:rPr lang="fr-FR" dirty="0" smtClean="0"/>
              <a:t>?"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User </a:t>
            </a:r>
            <a:r>
              <a:rPr lang="fr-FR" dirty="0" err="1" smtClean="0"/>
              <a:t>says</a:t>
            </a:r>
            <a:r>
              <a:rPr lang="fr-FR" dirty="0" smtClean="0"/>
              <a:t> "I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TURKISH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Agent </a:t>
            </a:r>
            <a:r>
              <a:rPr lang="fr-FR" dirty="0" err="1" smtClean="0"/>
              <a:t>says</a:t>
            </a:r>
            <a:r>
              <a:rPr lang="fr-FR" dirty="0" smtClean="0"/>
              <a:t> "I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TURKISH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CHINESE</a:t>
            </a:r>
            <a:r>
              <a:rPr lang="fr-FR" dirty="0" smtClean="0"/>
              <a:t>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User </a:t>
            </a:r>
            <a:r>
              <a:rPr lang="fr-FR" dirty="0" err="1" smtClean="0"/>
              <a:t>says</a:t>
            </a:r>
            <a:r>
              <a:rPr lang="fr-FR" dirty="0" smtClean="0"/>
              <a:t> "I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CHINESE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ITALIAN</a:t>
            </a:r>
            <a:r>
              <a:rPr lang="fr-FR" dirty="0" smtClean="0"/>
              <a:t>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Agent </a:t>
            </a:r>
            <a:r>
              <a:rPr lang="fr-FR" dirty="0" err="1" smtClean="0"/>
              <a:t>says</a:t>
            </a:r>
            <a:r>
              <a:rPr lang="fr-FR" dirty="0" smtClean="0"/>
              <a:t> "I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ITALIAN</a:t>
            </a:r>
            <a:r>
              <a:rPr lang="fr-FR" dirty="0" smtClean="0"/>
              <a:t> least."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User </a:t>
            </a:r>
            <a:r>
              <a:rPr lang="fr-FR" dirty="0" err="1" smtClean="0"/>
              <a:t>says</a:t>
            </a:r>
            <a:r>
              <a:rPr lang="fr-FR" dirty="0" smtClean="0"/>
              <a:t> "I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ITALIAN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JAPANESE</a:t>
            </a:r>
            <a:r>
              <a:rPr lang="fr-FR" dirty="0" smtClean="0"/>
              <a:t>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Agent </a:t>
            </a:r>
            <a:r>
              <a:rPr lang="fr-FR" dirty="0" err="1" smtClean="0"/>
              <a:t>says</a:t>
            </a:r>
            <a:r>
              <a:rPr lang="fr-FR" dirty="0" smtClean="0"/>
              <a:t> "</a:t>
            </a:r>
            <a:r>
              <a:rPr lang="fr-FR" dirty="0" err="1" smtClean="0"/>
              <a:t>Let's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JAPANESE</a:t>
            </a:r>
            <a:r>
              <a:rPr lang="fr-FR" dirty="0" smtClean="0"/>
              <a:t>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User </a:t>
            </a:r>
            <a:r>
              <a:rPr lang="fr-FR" dirty="0" err="1" smtClean="0"/>
              <a:t>says</a:t>
            </a:r>
            <a:r>
              <a:rPr lang="fr-FR" dirty="0" smtClean="0"/>
              <a:t> "</a:t>
            </a:r>
            <a:r>
              <a:rPr lang="fr-FR" dirty="0" err="1" smtClean="0"/>
              <a:t>Okay</a:t>
            </a:r>
            <a:r>
              <a:rPr lang="fr-FR" dirty="0" smtClean="0"/>
              <a:t>, </a:t>
            </a:r>
            <a:r>
              <a:rPr lang="fr-FR" dirty="0" err="1" smtClean="0"/>
              <a:t>let's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JAPANESE</a:t>
            </a:r>
            <a:r>
              <a:rPr lang="fr-FR" dirty="0" smtClean="0"/>
              <a:t>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User </a:t>
            </a:r>
            <a:r>
              <a:rPr lang="fr-FR" dirty="0" err="1" smtClean="0"/>
              <a:t>says</a:t>
            </a:r>
            <a:r>
              <a:rPr lang="fr-FR" dirty="0" smtClean="0"/>
              <a:t> "</a:t>
            </a:r>
            <a:r>
              <a:rPr lang="fr-FR" dirty="0" err="1" smtClean="0"/>
              <a:t>Let's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TOKYO."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Agent </a:t>
            </a:r>
            <a:r>
              <a:rPr lang="fr-FR" dirty="0" err="1" smtClean="0"/>
              <a:t>says</a:t>
            </a:r>
            <a:r>
              <a:rPr lang="fr-FR" dirty="0" smtClean="0"/>
              <a:t> "</a:t>
            </a:r>
            <a:r>
              <a:rPr lang="fr-FR" dirty="0" err="1" smtClean="0"/>
              <a:t>Okay</a:t>
            </a:r>
            <a:r>
              <a:rPr lang="fr-FR" dirty="0" smtClean="0"/>
              <a:t>, </a:t>
            </a:r>
            <a:r>
              <a:rPr lang="fr-FR" dirty="0" err="1" smtClean="0"/>
              <a:t>let's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TOKYO."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User </a:t>
            </a:r>
            <a:r>
              <a:rPr lang="fr-FR" dirty="0" err="1" smtClean="0"/>
              <a:t>says</a:t>
            </a:r>
            <a:r>
              <a:rPr lang="fr-FR" dirty="0" smtClean="0"/>
              <a:t> "</a:t>
            </a:r>
            <a:r>
              <a:rPr lang="fr-FR" dirty="0" err="1" smtClean="0"/>
              <a:t>Okay</a:t>
            </a:r>
            <a:r>
              <a:rPr lang="fr-FR" dirty="0" smtClean="0"/>
              <a:t>, </a:t>
            </a:r>
            <a:r>
              <a:rPr lang="fr-FR" dirty="0" err="1" smtClean="0"/>
              <a:t>let's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TOKYO."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Agent </a:t>
            </a:r>
            <a:r>
              <a:rPr lang="fr-FR" dirty="0" err="1" smtClean="0"/>
              <a:t>says</a:t>
            </a:r>
            <a:r>
              <a:rPr lang="fr-FR" dirty="0" smtClean="0"/>
              <a:t> "</a:t>
            </a:r>
            <a:r>
              <a:rPr lang="fr-FR" dirty="0" err="1" smtClean="0"/>
              <a:t>Okay</a:t>
            </a:r>
            <a:r>
              <a:rPr lang="fr-FR" dirty="0" smtClean="0"/>
              <a:t>, </a:t>
            </a:r>
            <a:r>
              <a:rPr lang="fr-FR" dirty="0" err="1" smtClean="0"/>
              <a:t>I'll</a:t>
            </a:r>
            <a:r>
              <a:rPr lang="fr-FR" dirty="0" smtClean="0"/>
              <a:t> call to book a table."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44008" y="1196752"/>
            <a:ext cx="4392488" cy="5112568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2992680"/>
            <a:ext cx="90176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000" strike="noStrike">
                <a:solidFill>
                  <a:srgbClr val="242852"/>
                </a:solidFill>
                <a:latin typeface="Arial"/>
              </a:rPr>
              <a:t>Merci pour votre attention !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5CC9090-F180-4BB3-8B3F-5F70BF745C73}" type="slidenum">
              <a:rPr lang="fr-FR" sz="1400" b="1" strike="noStrike">
                <a:solidFill>
                  <a:srgbClr val="FFFFFF"/>
                </a:solidFill>
                <a:latin typeface="Arial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153</TotalTime>
  <Words>352</Words>
  <Application>Microsoft Office PowerPoint</Application>
  <PresentationFormat>Affichage à l'écran (4:3)</PresentationFormat>
  <Paragraphs>89</Paragraphs>
  <Slides>6</Slides>
  <Notes>3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opportuniste du dialogue social</dc:title>
  <dc:creator>Lydia</dc:creator>
  <cp:lastModifiedBy>Lydia</cp:lastModifiedBy>
  <cp:revision>209</cp:revision>
  <dcterms:created xsi:type="dcterms:W3CDTF">2016-02-08T08:54:49Z</dcterms:created>
  <dcterms:modified xsi:type="dcterms:W3CDTF">2016-05-19T20:42:19Z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