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259" r:id="rId3"/>
    <p:sldId id="257" r:id="rId4"/>
    <p:sldId id="265" r:id="rId5"/>
    <p:sldId id="289" r:id="rId6"/>
    <p:sldId id="261" r:id="rId7"/>
    <p:sldId id="267" r:id="rId8"/>
    <p:sldId id="270" r:id="rId9"/>
    <p:sldId id="260" r:id="rId10"/>
    <p:sldId id="264" r:id="rId11"/>
    <p:sldId id="271" r:id="rId12"/>
    <p:sldId id="273" r:id="rId13"/>
    <p:sldId id="278" r:id="rId14"/>
    <p:sldId id="274" r:id="rId15"/>
    <p:sldId id="282" r:id="rId16"/>
    <p:sldId id="280" r:id="rId17"/>
    <p:sldId id="290" r:id="rId18"/>
    <p:sldId id="291" r:id="rId19"/>
    <p:sldId id="276" r:id="rId20"/>
    <p:sldId id="295" r:id="rId21"/>
    <p:sldId id="277" r:id="rId22"/>
    <p:sldId id="297" r:id="rId23"/>
    <p:sldId id="298" r:id="rId24"/>
    <p:sldId id="299" r:id="rId25"/>
    <p:sldId id="272" r:id="rId26"/>
    <p:sldId id="283" r:id="rId27"/>
    <p:sldId id="284" r:id="rId28"/>
    <p:sldId id="301" r:id="rId29"/>
    <p:sldId id="288" r:id="rId30"/>
    <p:sldId id="286" r:id="rId31"/>
    <p:sldId id="300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A95A"/>
    <a:srgbClr val="006600"/>
    <a:srgbClr val="0C502B"/>
    <a:srgbClr val="106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478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15D1E-F8CA-4023-9949-2D4C6A51095A}" type="datetimeFigureOut">
              <a:rPr lang="fr-FR" smtClean="0"/>
              <a:t>10/08/2017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EE35D-106A-4573-A36A-3B01A1873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16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Chaque individu possède des expertises et des </a:t>
            </a:r>
            <a:r>
              <a:rPr lang="fr-FR" dirty="0" err="1"/>
              <a:t>Preferences</a:t>
            </a:r>
            <a:r>
              <a:rPr lang="fr-FR" dirty="0"/>
              <a:t> sur la manière de faire une tâche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110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Chaque individu possède des expertises et des </a:t>
            </a:r>
            <a:r>
              <a:rPr lang="fr-FR" dirty="0" err="1"/>
              <a:t>Preferences</a:t>
            </a:r>
            <a:r>
              <a:rPr lang="fr-FR" dirty="0"/>
              <a:t> sur la manière de faire une tâche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110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B08B-0089-4E7F-B400-581C2EE3916C}" type="datetime1">
              <a:rPr lang="fr-FR" smtClean="0"/>
              <a:t>10/08/2017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C56E-8B56-474B-BD68-A3D364922B40}" type="datetime1">
              <a:rPr lang="fr-FR" smtClean="0"/>
              <a:t>10/08/2017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3EB-0831-4CC9-AEB5-C54A8074CF4D}" type="datetime1">
              <a:rPr lang="fr-FR" smtClean="0"/>
              <a:t>10/08/2017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8F4A-7EBB-4BFD-B222-2B382A47E1A5}" type="datetime1">
              <a:rPr lang="fr-FR" smtClean="0"/>
              <a:t>10/08/2017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485B-12A4-4219-BBD4-409F2A40DFE9}" type="datetime1">
              <a:rPr lang="fr-FR" smtClean="0"/>
              <a:t>10/08/2017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057-47EF-4892-9044-35CD0C157512}" type="datetime1">
              <a:rPr lang="fr-FR" smtClean="0"/>
              <a:t>10/08/2017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FE8-86AA-4A30-AD07-990FE096A799}" type="datetime1">
              <a:rPr lang="fr-FR" smtClean="0"/>
              <a:t>10/08/2017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78E2-FFBF-4935-9DE3-E22F83194624}" type="datetime1">
              <a:rPr lang="fr-FR" smtClean="0"/>
              <a:t>10/08/2017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29DD-537A-4B7A-9962-124B4A8D5AC9}" type="datetime1">
              <a:rPr lang="fr-FR" smtClean="0"/>
              <a:t>10/08/2017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FCE3-03B5-41B8-9DDB-A993F0F1C558}" type="datetime1">
              <a:rPr lang="fr-FR" smtClean="0"/>
              <a:t>10/08/2017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B5C7-6D65-4434-B147-0884C7EDD003}" type="datetime1">
              <a:rPr lang="fr-FR" smtClean="0"/>
              <a:t>10/08/2017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E27EA50-175F-4B0D-BD80-BE2203C73A9E}" type="datetime1">
              <a:rPr lang="fr-FR" smtClean="0"/>
              <a:t>10/08/2017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3602" y="1772816"/>
            <a:ext cx="8040845" cy="147002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rial (En-têtes)"/>
                <a:cs typeface="Arial" panose="020B0604020202020204" pitchFamily="34" charset="0"/>
              </a:rPr>
              <a:t>A computational model of power in collaborative negotiation dialogues</a:t>
            </a:r>
            <a:endParaRPr lang="fr-FR" sz="3600" dirty="0">
              <a:solidFill>
                <a:schemeClr val="bg2">
                  <a:lumMod val="25000"/>
                </a:schemeClr>
              </a:solidFill>
              <a:latin typeface="Arial (En-têtes)"/>
              <a:cs typeface="Arial" panose="020B0604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9200" y="4255401"/>
            <a:ext cx="6400800" cy="1368152"/>
          </a:xfrm>
        </p:spPr>
        <p:txBody>
          <a:bodyPr>
            <a:noAutofit/>
          </a:bodyPr>
          <a:lstStyle/>
          <a:p>
            <a:pPr lvl="0" algn="l">
              <a:buClr>
                <a:srgbClr val="629DD1"/>
              </a:buClr>
            </a:pPr>
            <a:r>
              <a:rPr lang="fr-FR" sz="2400" b="1" dirty="0">
                <a:solidFill>
                  <a:prstClr val="black"/>
                </a:solidFill>
              </a:rPr>
              <a:t>Lydia OULD OUALI</a:t>
            </a:r>
            <a:endParaRPr lang="fr-FR" sz="2400" dirty="0">
              <a:solidFill>
                <a:prstClr val="black"/>
              </a:solidFill>
            </a:endParaRP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prstClr val="black"/>
                </a:solidFill>
              </a:rPr>
              <a:t>Nicolas </a:t>
            </a:r>
            <a:r>
              <a:rPr lang="fr-FR" sz="2000" dirty="0" err="1">
                <a:solidFill>
                  <a:prstClr val="black"/>
                </a:solidFill>
              </a:rPr>
              <a:t>Sabouret</a:t>
            </a:r>
            <a:r>
              <a:rPr lang="fr-FR" sz="2000" dirty="0">
                <a:solidFill>
                  <a:prstClr val="black"/>
                </a:solidFill>
              </a:rPr>
              <a:t> (LIMSI-CNRS) </a:t>
            </a: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prstClr val="black"/>
                </a:solidFill>
              </a:rPr>
              <a:t>Charles Rich (WPI)</a:t>
            </a:r>
            <a:endParaRPr lang="fr-FR" sz="4000" b="1" dirty="0">
              <a:solidFill>
                <a:prstClr val="black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660063"/>
            <a:ext cx="1584176" cy="129732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03" y="5853511"/>
            <a:ext cx="912053" cy="9148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799720"/>
            <a:ext cx="1512168" cy="94164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589240"/>
            <a:ext cx="1064808" cy="115212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5C60904-3E43-4D00-A403-14829C9BA3A8}"/>
              </a:ext>
            </a:extLst>
          </p:cNvPr>
          <p:cNvSpPr txBox="1"/>
          <p:nvPr/>
        </p:nvSpPr>
        <p:spPr>
          <a:xfrm>
            <a:off x="3851920" y="3501008"/>
            <a:ext cx="164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IVA 2017</a:t>
            </a:r>
          </a:p>
        </p:txBody>
      </p:sp>
    </p:spTree>
    <p:extLst>
      <p:ext uri="{BB962C8B-B14F-4D97-AF65-F5344CB8AC3E}">
        <p14:creationId xmlns:p14="http://schemas.microsoft.com/office/powerpoint/2010/main" val="218338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000" y="341784"/>
            <a:ext cx="9110999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Domain model</a:t>
            </a:r>
          </a:p>
          <a:p>
            <a:pPr lvl="1"/>
            <a:r>
              <a:rPr lang="en-US" sz="2400" dirty="0"/>
              <a:t>Goal : choose an option </a:t>
            </a:r>
            <a:r>
              <a:rPr lang="en-US" sz="2000" dirty="0"/>
              <a:t>( ex : Restaurant).</a:t>
            </a:r>
          </a:p>
          <a:p>
            <a:pPr lvl="1"/>
            <a:r>
              <a:rPr lang="en-US" sz="2400" dirty="0"/>
              <a:t> Option = {Criterion_1, …, </a:t>
            </a:r>
            <a:r>
              <a:rPr lang="en-US" sz="2400" dirty="0" err="1"/>
              <a:t>Criterion_n</a:t>
            </a:r>
            <a:r>
              <a:rPr lang="en-US" sz="2400" dirty="0"/>
              <a:t>}</a:t>
            </a:r>
          </a:p>
          <a:p>
            <a:pPr lvl="2"/>
            <a:r>
              <a:rPr lang="en-US" sz="2000" dirty="0"/>
              <a:t>Ex : Restaurant =  {cuisine, Price, ambiance}</a:t>
            </a:r>
          </a:p>
          <a:p>
            <a:pPr lvl="1"/>
            <a:r>
              <a:rPr lang="en-US" sz="2400" dirty="0"/>
              <a:t> Preferences on criteria’s values</a:t>
            </a:r>
            <a:endParaRPr lang="en-US" sz="2000" dirty="0"/>
          </a:p>
          <a:p>
            <a:pPr lvl="2"/>
            <a:r>
              <a:rPr lang="en-US" sz="2000" dirty="0"/>
              <a:t>Partial order.</a:t>
            </a:r>
          </a:p>
          <a:p>
            <a:pPr lvl="1"/>
            <a:r>
              <a:rPr lang="en-US" sz="2400" dirty="0"/>
              <a:t>Score of satisfaction based on the preferences</a:t>
            </a:r>
          </a:p>
          <a:p>
            <a:pPr lvl="2"/>
            <a:r>
              <a:rPr lang="en-US" sz="2200" dirty="0"/>
              <a:t>Inverse of the number of ancestors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10</a:t>
            </a:fld>
            <a:endParaRPr lang="fr-FR"/>
          </a:p>
        </p:txBody>
      </p:sp>
      <p:pic>
        <p:nvPicPr>
          <p:cNvPr id="7170" name="Picture 2" descr="E:\presentation\pre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365197"/>
            <a:ext cx="496264" cy="39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531C78-1FC9-4FB2-8870-3BC7391B2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229200"/>
            <a:ext cx="7491328" cy="9422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2CA3A7-857A-42BE-B8AE-E0BC6DB7F1B5}"/>
              </a:ext>
            </a:extLst>
          </p:cNvPr>
          <p:cNvSpPr/>
          <p:nvPr/>
        </p:nvSpPr>
        <p:spPr>
          <a:xfrm>
            <a:off x="323528" y="5157192"/>
            <a:ext cx="7829872" cy="11521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59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001" y="341784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/>
                </a:solidFill>
              </a:rPr>
              <a:t>Communication: Dialogue acts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11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3816424" cy="42484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860032" y="2348880"/>
            <a:ext cx="3725269" cy="42484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11560" y="2348880"/>
            <a:ext cx="3816424" cy="79208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Share </a:t>
            </a:r>
            <a:r>
              <a:rPr lang="en-US" sz="2400" b="1" dirty="0"/>
              <a:t>preferences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860032" y="2348880"/>
            <a:ext cx="3744416" cy="792088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Negotiation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98951" y="3325634"/>
            <a:ext cx="382903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Share a </a:t>
            </a:r>
            <a:r>
              <a:rPr lang="en-US" sz="2200" dirty="0"/>
              <a:t>preference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/>
              <a:t>State </a:t>
            </a:r>
            <a:r>
              <a:rPr lang="fr-FR" sz="2400" b="1" dirty="0" err="1"/>
              <a:t>Preference</a:t>
            </a:r>
            <a:r>
              <a:rPr lang="fr-FR" sz="2400" b="1" dirty="0"/>
              <a:t>(X)</a:t>
            </a:r>
          </a:p>
          <a:p>
            <a:pPr lvl="1"/>
            <a:endParaRPr lang="fr-F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err="1"/>
              <a:t>Ask</a:t>
            </a:r>
            <a:r>
              <a:rPr lang="fr-FR" sz="2200" dirty="0"/>
              <a:t> for a </a:t>
            </a:r>
            <a:r>
              <a:rPr lang="fr-FR" sz="2200" dirty="0" err="1"/>
              <a:t>preference</a:t>
            </a:r>
            <a:endParaRPr lang="fr-F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 err="1"/>
              <a:t>Ask</a:t>
            </a:r>
            <a:r>
              <a:rPr lang="fr-FR" sz="2400" b="1" dirty="0"/>
              <a:t> </a:t>
            </a:r>
            <a:r>
              <a:rPr lang="fr-FR" sz="2400" b="1" dirty="0" err="1"/>
              <a:t>Preference</a:t>
            </a:r>
            <a:r>
              <a:rPr lang="fr-FR" sz="2400" b="1" dirty="0"/>
              <a:t>(X)</a:t>
            </a:r>
          </a:p>
          <a:p>
            <a:pPr lvl="1"/>
            <a:endParaRPr lang="fr-FR" sz="2200" dirty="0"/>
          </a:p>
          <a:p>
            <a:pPr lvl="1"/>
            <a:endParaRPr lang="fr-FR" sz="2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860031" y="3291955"/>
            <a:ext cx="37252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err="1"/>
              <a:t>Make</a:t>
            </a:r>
            <a:r>
              <a:rPr lang="fr-FR" sz="2200" dirty="0"/>
              <a:t> a </a:t>
            </a:r>
            <a:r>
              <a:rPr lang="fr-FR" sz="2200" dirty="0" err="1"/>
              <a:t>proposal</a:t>
            </a:r>
            <a:endParaRPr lang="fr-F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/>
              <a:t>Propose(X)</a:t>
            </a:r>
          </a:p>
          <a:p>
            <a:pPr lvl="1"/>
            <a:endParaRPr lang="fr-F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err="1"/>
              <a:t>Reject</a:t>
            </a:r>
            <a:r>
              <a:rPr lang="fr-FR" sz="2200" dirty="0"/>
              <a:t> a </a:t>
            </a:r>
            <a:r>
              <a:rPr lang="fr-FR" sz="2200" dirty="0" err="1"/>
              <a:t>proposal</a:t>
            </a:r>
            <a:endParaRPr lang="fr-F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Reject</a:t>
            </a:r>
            <a:r>
              <a:rPr lang="fr-FR" sz="2400" b="1" dirty="0"/>
              <a:t>(X)</a:t>
            </a:r>
          </a:p>
          <a:p>
            <a:pPr lvl="1"/>
            <a:endParaRPr lang="fr-F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err="1"/>
              <a:t>Accept</a:t>
            </a:r>
            <a:r>
              <a:rPr lang="fr-FR" sz="2200" dirty="0"/>
              <a:t> a </a:t>
            </a:r>
            <a:r>
              <a:rPr lang="fr-FR" sz="2200" dirty="0" err="1"/>
              <a:t>proposal</a:t>
            </a:r>
            <a:endParaRPr lang="fr-F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 err="1"/>
              <a:t>Accept</a:t>
            </a:r>
            <a:r>
              <a:rPr lang="fr-FR" sz="2400" b="1" dirty="0"/>
              <a:t>(X)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Proposed model</a:t>
            </a:r>
          </a:p>
        </p:txBody>
      </p:sp>
    </p:spTree>
    <p:extLst>
      <p:ext uri="{BB962C8B-B14F-4D97-AF65-F5344CB8AC3E}">
        <p14:creationId xmlns:p14="http://schemas.microsoft.com/office/powerpoint/2010/main" val="417300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/>
                </a:solidFill>
              </a:rPr>
              <a:t>Dialogue model</a:t>
            </a:r>
          </a:p>
          <a:p>
            <a:pPr marL="457200" lvl="1" indent="0">
              <a:buNone/>
            </a:pPr>
            <a:r>
              <a:rPr lang="en-US" sz="2400" dirty="0"/>
              <a:t>Shared knowledge during the negotiation: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12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971600" y="2984376"/>
            <a:ext cx="7128792" cy="8194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8840" y="2732939"/>
            <a:ext cx="380512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/>
              <a:t>Proposals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037959" y="3241460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 </a:t>
            </a:r>
            <a:r>
              <a:rPr lang="fr-FR" sz="2400" b="1" dirty="0"/>
              <a:t>P :  Open</a:t>
            </a:r>
            <a:r>
              <a:rPr lang="fr-FR" sz="2400" dirty="0"/>
              <a:t>,  </a:t>
            </a:r>
            <a:r>
              <a:rPr lang="fr-FR" sz="2400" b="1" dirty="0"/>
              <a:t>T : </a:t>
            </a:r>
            <a:r>
              <a:rPr lang="fr-FR" sz="2400" dirty="0"/>
              <a:t>Accepted,  </a:t>
            </a:r>
            <a:r>
              <a:rPr lang="fr-FR" sz="2400" b="1" dirty="0"/>
              <a:t>R </a:t>
            </a:r>
            <a:r>
              <a:rPr lang="fr-FR" sz="2400" dirty="0"/>
              <a:t>: </a:t>
            </a:r>
            <a:r>
              <a:rPr lang="fr-FR" sz="2400" dirty="0" err="1"/>
              <a:t>Rejeted</a:t>
            </a:r>
            <a:r>
              <a:rPr lang="fr-FR" sz="2400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600" y="4266466"/>
            <a:ext cx="7128792" cy="21868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78841" y="4035634"/>
            <a:ext cx="3805126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/>
              <a:t>Shared preferences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181975" y="4581128"/>
            <a:ext cx="504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Other preferences</a:t>
            </a:r>
          </a:p>
        </p:txBody>
      </p:sp>
      <p:pic>
        <p:nvPicPr>
          <p:cNvPr id="1026" name="Picture 2" descr="E:\presentation\satot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88" y="5042793"/>
            <a:ext cx="45339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CA44950-EC64-4414-BA14-70E4D9C0ED7D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Proposed model</a:t>
            </a:r>
          </a:p>
        </p:txBody>
      </p:sp>
    </p:spTree>
    <p:extLst>
      <p:ext uri="{BB962C8B-B14F-4D97-AF65-F5344CB8AC3E}">
        <p14:creationId xmlns:p14="http://schemas.microsoft.com/office/powerpoint/2010/main" val="39275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13</a:t>
            </a:fld>
            <a:endParaRPr lang="fr-FR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C8FB5EDD-B1CC-40F1-A023-AA169917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EE53BE8C-8D26-48A5-9B5E-942AC8EE13EA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1"/>
                </a:solidFill>
              </a:rPr>
              <a:t>Dialogue model</a:t>
            </a:r>
          </a:p>
          <a:p>
            <a:pPr lvl="1" indent="0">
              <a:buFont typeface="Arial" pitchFamily="34" charset="0"/>
              <a:buNone/>
            </a:pPr>
            <a:r>
              <a:rPr lang="en-US" sz="2400" dirty="0"/>
              <a:t>Shared knowledge during the negotiation:</a:t>
            </a:r>
          </a:p>
          <a:p>
            <a:pPr lvl="1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3F39B3-1AAC-4A75-BE4A-3433DED10278}"/>
              </a:ext>
            </a:extLst>
          </p:cNvPr>
          <p:cNvSpPr/>
          <p:nvPr/>
        </p:nvSpPr>
        <p:spPr>
          <a:xfrm>
            <a:off x="971600" y="2984376"/>
            <a:ext cx="7128792" cy="8194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BC00066-96EB-4B37-B9D4-B3D9C6D21D62}"/>
              </a:ext>
            </a:extLst>
          </p:cNvPr>
          <p:cNvSpPr txBox="1"/>
          <p:nvPr/>
        </p:nvSpPr>
        <p:spPr>
          <a:xfrm>
            <a:off x="478840" y="2732939"/>
            <a:ext cx="380512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Proposals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9B4E59C-B8E1-44C7-B24E-3FAC268070BE}"/>
              </a:ext>
            </a:extLst>
          </p:cNvPr>
          <p:cNvSpPr txBox="1"/>
          <p:nvPr/>
        </p:nvSpPr>
        <p:spPr>
          <a:xfrm>
            <a:off x="1037959" y="3241460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 </a:t>
            </a:r>
            <a:r>
              <a:rPr lang="fr-FR" sz="2400" b="1" dirty="0"/>
              <a:t>P :  Open</a:t>
            </a:r>
            <a:r>
              <a:rPr lang="fr-FR" sz="2400" dirty="0"/>
              <a:t>,  </a:t>
            </a:r>
            <a:r>
              <a:rPr lang="fr-FR" sz="2400" b="1" dirty="0"/>
              <a:t>T : </a:t>
            </a:r>
            <a:r>
              <a:rPr lang="fr-FR" sz="2400" dirty="0"/>
              <a:t>Accepted,  </a:t>
            </a:r>
            <a:r>
              <a:rPr lang="fr-FR" sz="2400" b="1" dirty="0"/>
              <a:t>R </a:t>
            </a:r>
            <a:r>
              <a:rPr lang="fr-FR" sz="2400" dirty="0"/>
              <a:t>: </a:t>
            </a:r>
            <a:r>
              <a:rPr lang="fr-FR" sz="2400" dirty="0" err="1"/>
              <a:t>Rejeted</a:t>
            </a:r>
            <a:r>
              <a:rPr lang="fr-FR" sz="2400" dirty="0"/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0FBE5F-8094-4A04-96ED-E102AA7ECAEB}"/>
              </a:ext>
            </a:extLst>
          </p:cNvPr>
          <p:cNvSpPr/>
          <p:nvPr/>
        </p:nvSpPr>
        <p:spPr>
          <a:xfrm>
            <a:off x="971600" y="4266466"/>
            <a:ext cx="7128792" cy="21868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0522CC2-8320-4130-876A-0D9030AC0D2B}"/>
              </a:ext>
            </a:extLst>
          </p:cNvPr>
          <p:cNvSpPr txBox="1"/>
          <p:nvPr/>
        </p:nvSpPr>
        <p:spPr>
          <a:xfrm>
            <a:off x="478841" y="4035634"/>
            <a:ext cx="3805126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/>
              <a:t>Shared preferences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C976F68-D734-4F80-AE9D-0319EDA335D3}"/>
              </a:ext>
            </a:extLst>
          </p:cNvPr>
          <p:cNvSpPr txBox="1"/>
          <p:nvPr/>
        </p:nvSpPr>
        <p:spPr>
          <a:xfrm>
            <a:off x="1181975" y="4581128"/>
            <a:ext cx="504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Other preferences</a:t>
            </a:r>
          </a:p>
        </p:txBody>
      </p:sp>
      <p:pic>
        <p:nvPicPr>
          <p:cNvPr id="31" name="Picture 2" descr="E:\presentation\satother.png">
            <a:extLst>
              <a:ext uri="{FF2B5EF4-FFF2-40B4-BE49-F238E27FC236}">
                <a16:creationId xmlns:a16="http://schemas.microsoft.com/office/drawing/2014/main" id="{5B57B90D-7397-4556-A793-364536108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88" y="5042793"/>
            <a:ext cx="45339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30B4312D-B297-42D4-B905-2B5B4ED8A4DF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Proposed model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228184" y="5069281"/>
            <a:ext cx="1728193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 like v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228184" y="5549170"/>
            <a:ext cx="1728194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  </a:t>
            </a:r>
            <a:r>
              <a:rPr lang="fr-FR" dirty="0" err="1"/>
              <a:t>don’t</a:t>
            </a:r>
            <a:r>
              <a:rPr lang="fr-FR" dirty="0"/>
              <a:t> like v</a:t>
            </a:r>
          </a:p>
        </p:txBody>
      </p:sp>
    </p:spTree>
    <p:extLst>
      <p:ext uri="{BB962C8B-B14F-4D97-AF65-F5344CB8AC3E}">
        <p14:creationId xmlns:p14="http://schemas.microsoft.com/office/powerpoint/2010/main" val="59550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/>
                </a:solidFill>
              </a:rPr>
              <a:t>Decision based on power</a:t>
            </a:r>
          </a:p>
          <a:p>
            <a:pPr lvl="1"/>
            <a:r>
              <a:rPr lang="en-US" sz="2400" dirty="0"/>
              <a:t>Implementation of the three principles</a:t>
            </a:r>
          </a:p>
          <a:p>
            <a:pPr lvl="1"/>
            <a:r>
              <a:rPr lang="en-US" sz="2400" dirty="0"/>
              <a:t>Agent is initiated with a value of power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/>
              <a:t>pow 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∊</a:t>
            </a:r>
            <a:r>
              <a:rPr lang="en-US" sz="2400" b="1" dirty="0"/>
              <a:t> [0,1]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14</a:t>
            </a:fld>
            <a:endParaRPr lang="fr-FR"/>
          </a:p>
        </p:txBody>
      </p:sp>
      <p:sp>
        <p:nvSpPr>
          <p:cNvPr id="7" name="Flèche droite 6"/>
          <p:cNvSpPr/>
          <p:nvPr/>
        </p:nvSpPr>
        <p:spPr>
          <a:xfrm>
            <a:off x="1259632" y="4509120"/>
            <a:ext cx="6120680" cy="36004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049194" y="3939733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Submissive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474589" y="3939733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Powerful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170518" y="485984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0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939075" y="485053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1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6F7FC47C-E66C-4AF5-AA17-09356D3F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6970C26-E119-4F16-8811-B87A02BDD314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Proposed model</a:t>
            </a:r>
          </a:p>
        </p:txBody>
      </p:sp>
    </p:spTree>
    <p:extLst>
      <p:ext uri="{BB962C8B-B14F-4D97-AF65-F5344CB8AC3E}">
        <p14:creationId xmlns:p14="http://schemas.microsoft.com/office/powerpoint/2010/main" val="1709340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Decision based on power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15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76044" y="2132856"/>
            <a:ext cx="2543828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 Principle 1</a:t>
            </a:r>
          </a:p>
        </p:txBody>
      </p:sp>
      <p:pic>
        <p:nvPicPr>
          <p:cNvPr id="6" name="Picture 2" descr="E:\presentation\sel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343103"/>
            <a:ext cx="7815736" cy="10382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1560" y="2852936"/>
            <a:ext cx="3614852" cy="2376264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spcBef>
                <a:spcPct val="20000"/>
              </a:spcBef>
            </a:pPr>
            <a:endParaRPr lang="fr-FR" sz="2600" dirty="0">
              <a:solidFill>
                <a:prstClr val="black"/>
              </a:solidFill>
            </a:endParaRPr>
          </a:p>
        </p:txBody>
      </p:sp>
      <p:pic>
        <p:nvPicPr>
          <p:cNvPr id="4099" name="Picture 3" descr="E:\presentation\sv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189" y="2867844"/>
            <a:ext cx="3973512" cy="236135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719572" y="2979239"/>
            <a:ext cx="33988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High power agent makes less concessions</a:t>
            </a:r>
          </a:p>
          <a:p>
            <a:endParaRPr lang="en-US" sz="2200" b="1" dirty="0"/>
          </a:p>
          <a:p>
            <a:r>
              <a:rPr lang="en-US" sz="2200" b="1" dirty="0"/>
              <a:t>Self : </a:t>
            </a:r>
            <a:r>
              <a:rPr lang="en-US" sz="2200" dirty="0"/>
              <a:t>Function representing the value of </a:t>
            </a:r>
            <a:r>
              <a:rPr lang="en-US" sz="2200" b="1" dirty="0"/>
              <a:t>pow </a:t>
            </a:r>
            <a:r>
              <a:rPr lang="en-US" sz="2200" dirty="0"/>
              <a:t>over time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664C0ADC-F01C-469F-B67C-D594A1C8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C815183-A333-4C26-ABE0-97124A282E86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Proposed model</a:t>
            </a:r>
          </a:p>
        </p:txBody>
      </p:sp>
    </p:spTree>
    <p:extLst>
      <p:ext uri="{BB962C8B-B14F-4D97-AF65-F5344CB8AC3E}">
        <p14:creationId xmlns:p14="http://schemas.microsoft.com/office/powerpoint/2010/main" val="859173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16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85140" y="2852935"/>
            <a:ext cx="7359268" cy="2160241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spcBef>
                <a:spcPct val="20000"/>
              </a:spcBef>
            </a:pPr>
            <a:endParaRPr lang="fr-FR" sz="2400" dirty="0">
              <a:solidFill>
                <a:prstClr val="black"/>
              </a:solidFill>
            </a:endParaRPr>
          </a:p>
        </p:txBody>
      </p:sp>
      <p:pic>
        <p:nvPicPr>
          <p:cNvPr id="6146" name="Picture 2" descr="E:\presentation\ac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18" y="5517232"/>
            <a:ext cx="7399877" cy="57606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885140" y="2926999"/>
            <a:ext cx="7373122" cy="191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High-power agent is more demanding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prstClr val="black"/>
                </a:solidFill>
              </a:rPr>
              <a:t>Acc</a:t>
            </a:r>
            <a:r>
              <a:rPr lang="en-US" sz="2200" dirty="0">
                <a:solidFill>
                  <a:prstClr val="black"/>
                </a:solidFill>
              </a:rPr>
              <a:t>:  Define if a value is acceptable for the agent</a:t>
            </a:r>
          </a:p>
          <a:p>
            <a:pPr marL="1371600" lvl="2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prstClr val="black"/>
                </a:solidFill>
              </a:rPr>
              <a:t>Ex: Accept(Chinese) /  Condition : </a:t>
            </a:r>
            <a:r>
              <a:rPr lang="en-US" i="1" dirty="0" err="1">
                <a:solidFill>
                  <a:prstClr val="black"/>
                </a:solidFill>
              </a:rPr>
              <a:t>acc</a:t>
            </a:r>
            <a:r>
              <a:rPr lang="en-US" i="1" dirty="0">
                <a:solidFill>
                  <a:prstClr val="black"/>
                </a:solidFill>
              </a:rPr>
              <a:t>(Chinese) = True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The acceptability of a value depends on the agent’s level of demand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65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Decision based on power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2BC4E7-C676-4AA9-8614-FBB66060BABC}"/>
              </a:ext>
            </a:extLst>
          </p:cNvPr>
          <p:cNvSpPr/>
          <p:nvPr/>
        </p:nvSpPr>
        <p:spPr>
          <a:xfrm>
            <a:off x="876044" y="2132856"/>
            <a:ext cx="2543828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 Principle 1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8F1C3911-59DB-4429-BD2B-5F399EF1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7B76E20-D507-424B-B6D8-ED6433DA3813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Proposed model</a:t>
            </a:r>
          </a:p>
        </p:txBody>
      </p:sp>
    </p:spTree>
    <p:extLst>
      <p:ext uri="{BB962C8B-B14F-4D97-AF65-F5344CB8AC3E}">
        <p14:creationId xmlns:p14="http://schemas.microsoft.com/office/powerpoint/2010/main" val="354429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17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95537" y="2780928"/>
            <a:ext cx="8257372" cy="266429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spcBef>
                <a:spcPct val="20000"/>
              </a:spcBef>
            </a:pPr>
            <a:endParaRPr lang="fr-FR" sz="2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473684" y="3051247"/>
                <a:ext cx="8017119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High-power agent gives more weight to its own satisfaction</a:t>
                </a:r>
                <a:r>
                  <a:rPr lang="fr-FR" sz="2200" dirty="0"/>
                  <a:t>.</a:t>
                </a:r>
              </a:p>
              <a:p>
                <a:endParaRPr lang="fr-FR" sz="2200" dirty="0"/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fr-FR" sz="2200" b="1" dirty="0" err="1"/>
                  <a:t>Tolerability</a:t>
                </a:r>
                <a:r>
                  <a:rPr lang="fr-FR" sz="2200" i="1" dirty="0"/>
                  <a:t>: </a:t>
                </a:r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:r>
                  <a:rPr lang="fr-FR" sz="2200" i="1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fr-FR" sz="2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200" dirty="0"/>
                  <a:t> </a:t>
                </a:r>
                <a:r>
                  <a:rPr lang="fr-FR" sz="2200" dirty="0" err="1"/>
                  <a:t>be</a:t>
                </a:r>
                <a:r>
                  <a:rPr lang="fr-FR" sz="2200" dirty="0"/>
                  <a:t> the set of acceptable values</a:t>
                </a:r>
                <a:endParaRPr lang="fr-FR" sz="2200" i="1" dirty="0"/>
              </a:p>
              <a:p>
                <a:pPr marL="800100" lvl="2" indent="-342900">
                  <a:buFont typeface="Arial" panose="020B0604020202020204" pitchFamily="34" charset="0"/>
                  <a:buChar char="•"/>
                </a:pPr>
                <a:r>
                  <a:rPr lang="fr-FR" sz="2200" dirty="0" err="1"/>
                  <a:t>Compute</a:t>
                </a:r>
                <a:r>
                  <a:rPr lang="fr-FR" sz="2200" dirty="0"/>
                  <a:t> the </a:t>
                </a:r>
                <a:r>
                  <a:rPr lang="en-US" sz="2200" dirty="0"/>
                  <a:t>acceptability</a:t>
                </a:r>
                <a:r>
                  <a:rPr lang="fr-FR" sz="2200" dirty="0"/>
                  <a:t> of a </a:t>
                </a:r>
                <a:r>
                  <a:rPr lang="fr-FR" sz="2200" dirty="0" err="1"/>
                  <a:t>proposal</a:t>
                </a:r>
                <a:r>
                  <a:rPr lang="fr-FR" sz="2200" dirty="0"/>
                  <a:t> by </a:t>
                </a:r>
                <a:r>
                  <a:rPr lang="fr-FR" sz="2200" dirty="0" err="1"/>
                  <a:t>taking</a:t>
                </a:r>
                <a:r>
                  <a:rPr lang="fr-FR" sz="2200" dirty="0"/>
                  <a:t> </a:t>
                </a:r>
                <a:r>
                  <a:rPr lang="fr-FR" sz="2200" dirty="0" err="1"/>
                  <a:t>into</a:t>
                </a:r>
                <a:r>
                  <a:rPr lang="fr-FR" sz="2200" dirty="0"/>
                  <a:t> </a:t>
                </a:r>
                <a:r>
                  <a:rPr lang="fr-FR" sz="2200" dirty="0" err="1"/>
                  <a:t>account</a:t>
                </a:r>
                <a:r>
                  <a:rPr lang="fr-FR" sz="2200" dirty="0"/>
                  <a:t> </a:t>
                </a:r>
                <a:r>
                  <a:rPr lang="fr-FR" sz="2200" b="1" dirty="0"/>
                  <a:t>self </a:t>
                </a:r>
                <a:r>
                  <a:rPr lang="fr-FR" sz="2200" b="1" dirty="0" err="1"/>
                  <a:t>preference</a:t>
                </a:r>
                <a:r>
                  <a:rPr lang="fr-FR" sz="2200" b="1" dirty="0"/>
                  <a:t> </a:t>
                </a:r>
                <a:r>
                  <a:rPr lang="fr-FR" sz="2200" dirty="0"/>
                  <a:t>and </a:t>
                </a:r>
                <a:r>
                  <a:rPr lang="fr-FR" sz="2200" b="1" dirty="0" err="1"/>
                  <a:t>other</a:t>
                </a:r>
                <a:r>
                  <a:rPr lang="fr-FR" sz="2200" b="1" dirty="0"/>
                  <a:t> </a:t>
                </a:r>
                <a:r>
                  <a:rPr lang="fr-FR" sz="2200" b="1" dirty="0" err="1"/>
                  <a:t>preferences</a:t>
                </a:r>
                <a:endParaRPr lang="fr-FR" sz="2200" b="1" dirty="0"/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84" y="3051247"/>
                <a:ext cx="8017119" cy="2123658"/>
              </a:xfrm>
              <a:prstGeom prst="rect">
                <a:avLst/>
              </a:prstGeom>
              <a:blipFill>
                <a:blip r:embed="rId3"/>
                <a:stretch>
                  <a:fillRect l="-913" t="-1724" b="-51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E:\presentation\to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780468"/>
            <a:ext cx="8753475" cy="6286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76044" y="2132856"/>
            <a:ext cx="2471820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Principle</a:t>
            </a:r>
            <a:r>
              <a:rPr lang="fr-FR" sz="2800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58C22F16-1ABA-4295-8ABF-25867705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E7E7509-7C34-456C-A3CC-1CB42B14B8EC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Proposed model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2CC56D88-F453-46D4-B9B0-2896768C4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265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Decision based on power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9799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18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876044" y="2852936"/>
            <a:ext cx="7656396" cy="266429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spcBef>
                <a:spcPct val="20000"/>
              </a:spcBef>
            </a:pPr>
            <a:endParaRPr lang="fr-FR" sz="2600" dirty="0">
              <a:solidFill>
                <a:prstClr val="black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48336" y="2921862"/>
            <a:ext cx="76563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High-power agent gives more weight to its own satisfaction</a:t>
            </a:r>
            <a:r>
              <a:rPr lang="fr-F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b="1" dirty="0" err="1"/>
              <a:t>Tolerability</a:t>
            </a:r>
            <a:r>
              <a:rPr lang="fr-FR" sz="2200" i="1" dirty="0"/>
              <a:t>:  </a:t>
            </a:r>
            <a:r>
              <a:rPr lang="fr-FR" sz="2200" dirty="0" err="1"/>
              <a:t>Compute</a:t>
            </a:r>
            <a:r>
              <a:rPr lang="fr-FR" sz="2200" dirty="0"/>
              <a:t> the </a:t>
            </a:r>
            <a:r>
              <a:rPr lang="fr-FR" sz="2200" dirty="0" err="1"/>
              <a:t>acceptability</a:t>
            </a:r>
            <a:r>
              <a:rPr lang="fr-FR" sz="2200" dirty="0"/>
              <a:t> of a </a:t>
            </a:r>
            <a:r>
              <a:rPr lang="fr-FR" sz="2200" dirty="0" err="1"/>
              <a:t>proposal</a:t>
            </a:r>
            <a:r>
              <a:rPr lang="fr-FR" sz="2200" dirty="0"/>
              <a:t> by </a:t>
            </a:r>
            <a:r>
              <a:rPr lang="fr-FR" sz="2200" dirty="0" err="1"/>
              <a:t>considering</a:t>
            </a:r>
            <a:r>
              <a:rPr lang="fr-FR" sz="2200" dirty="0"/>
              <a:t> </a:t>
            </a:r>
            <a:r>
              <a:rPr lang="fr-FR" sz="2200" dirty="0" err="1"/>
              <a:t>both</a:t>
            </a:r>
            <a:r>
              <a:rPr lang="fr-FR" sz="2200" dirty="0"/>
              <a:t> </a:t>
            </a:r>
            <a:r>
              <a:rPr lang="fr-FR" sz="2200" dirty="0" err="1"/>
              <a:t>interlocutors</a:t>
            </a:r>
            <a:r>
              <a:rPr lang="fr-FR" sz="2200" dirty="0"/>
              <a:t> </a:t>
            </a:r>
            <a:r>
              <a:rPr lang="fr-FR" sz="2200" dirty="0" err="1"/>
              <a:t>preferences</a:t>
            </a:r>
            <a:endParaRPr lang="fr-F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The agent proposes the </a:t>
            </a:r>
            <a:r>
              <a:rPr lang="fr-FR" sz="2200" dirty="0" err="1"/>
              <a:t>most</a:t>
            </a:r>
            <a:r>
              <a:rPr lang="fr-FR" sz="2200" dirty="0"/>
              <a:t> « </a:t>
            </a:r>
            <a:r>
              <a:rPr lang="fr-FR" sz="2200" b="1" dirty="0" err="1"/>
              <a:t>tolerable</a:t>
            </a:r>
            <a:r>
              <a:rPr lang="fr-FR" sz="2200" b="1" dirty="0"/>
              <a:t> »</a:t>
            </a:r>
            <a:r>
              <a:rPr lang="fr-FR" sz="2200" dirty="0"/>
              <a:t> value</a:t>
            </a:r>
            <a:endParaRPr lang="fr-FR" sz="2200" i="1" dirty="0"/>
          </a:p>
        </p:txBody>
      </p:sp>
      <p:sp>
        <p:nvSpPr>
          <p:cNvPr id="14" name="Rectangle 13"/>
          <p:cNvSpPr/>
          <p:nvPr/>
        </p:nvSpPr>
        <p:spPr>
          <a:xfrm>
            <a:off x="876044" y="2132856"/>
            <a:ext cx="2232248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 Principe 2</a:t>
            </a:r>
          </a:p>
        </p:txBody>
      </p:sp>
      <p:pic>
        <p:nvPicPr>
          <p:cNvPr id="2050" name="Picture 2" descr="E:\presentation\propo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722629"/>
            <a:ext cx="5832648" cy="7524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62C3C535-57D6-4806-8E90-E6D80DAA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E87A6D0-6B2E-4C5E-A1F1-CFEF3265FDA5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Proposed model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0431C33D-4D4B-4082-8577-741ACE7D724D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Decision based on power</a:t>
            </a:r>
            <a:endParaRPr lang="fr-FR"/>
          </a:p>
          <a:p>
            <a:pPr lvl="1" indent="0">
              <a:buFont typeface="Arial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3887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19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55577" y="2852936"/>
            <a:ext cx="7848872" cy="36724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57464" y="3356992"/>
            <a:ext cx="3600188" cy="12289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000" b="1" dirty="0">
                <a:solidFill>
                  <a:schemeClr val="tx1"/>
                </a:solidFill>
              </a:rPr>
              <a:t>Mental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tx1"/>
                </a:solidFill>
              </a:rPr>
              <a:t>Preferences</a:t>
            </a:r>
            <a:endParaRPr lang="fr-FR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tx1"/>
                </a:solidFill>
              </a:rPr>
              <a:t>Pow</a:t>
            </a:r>
            <a:r>
              <a:rPr lang="fr-FR" sz="2000" dirty="0">
                <a:solidFill>
                  <a:schemeClr val="tx1"/>
                </a:solidFill>
              </a:rPr>
              <a:t> (Power)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7" y="4749505"/>
            <a:ext cx="3614045" cy="14209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Negotiation</a:t>
            </a:r>
            <a:r>
              <a:rPr lang="fr-FR" sz="2000" b="1" dirty="0">
                <a:solidFill>
                  <a:schemeClr val="tx1"/>
                </a:solidFill>
              </a:rPr>
              <a:t> </a:t>
            </a:r>
            <a:r>
              <a:rPr lang="fr-FR" sz="2000" b="1" dirty="0" err="1">
                <a:solidFill>
                  <a:schemeClr val="tx1"/>
                </a:solidFill>
              </a:rPr>
              <a:t>context</a:t>
            </a:r>
            <a:endParaRPr lang="fr-FR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tx1"/>
                </a:solidFill>
              </a:rPr>
              <a:t>Proposalss</a:t>
            </a:r>
            <a:r>
              <a:rPr lang="fr-FR" sz="2000" dirty="0">
                <a:solidFill>
                  <a:schemeClr val="tx1"/>
                </a:solidFill>
              </a:rPr>
              <a:t> (P,T,R)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tx1"/>
                </a:solidFill>
              </a:rPr>
              <a:t>Other</a:t>
            </a:r>
            <a:r>
              <a:rPr lang="fr-FR" sz="2000" dirty="0">
                <a:solidFill>
                  <a:schemeClr val="tx1"/>
                </a:solidFill>
              </a:rPr>
              <a:t> (A,U)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tx1"/>
                </a:solidFill>
              </a:rPr>
              <a:t>History</a:t>
            </a:r>
            <a:r>
              <a:rPr lang="fr-FR" sz="2000" dirty="0">
                <a:solidFill>
                  <a:schemeClr val="tx1"/>
                </a:solidFill>
              </a:rPr>
              <a:t> of </a:t>
            </a:r>
            <a:r>
              <a:rPr lang="fr-FR" sz="2000" dirty="0" err="1">
                <a:solidFill>
                  <a:schemeClr val="tx1"/>
                </a:solidFill>
              </a:rPr>
              <a:t>utterances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60032" y="3356991"/>
            <a:ext cx="3470356" cy="2813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Decision</a:t>
            </a:r>
            <a:r>
              <a:rPr lang="fr-FR" sz="2000" b="1" dirty="0">
                <a:solidFill>
                  <a:schemeClr val="tx1"/>
                </a:solidFill>
              </a:rPr>
              <a:t> </a:t>
            </a:r>
            <a:r>
              <a:rPr lang="fr-FR" sz="2000" b="1" dirty="0" err="1">
                <a:solidFill>
                  <a:schemeClr val="tx1"/>
                </a:solidFill>
              </a:rPr>
              <a:t>based</a:t>
            </a:r>
            <a:r>
              <a:rPr lang="fr-FR" sz="2000" b="1" dirty="0">
                <a:solidFill>
                  <a:schemeClr val="tx1"/>
                </a:solidFill>
              </a:rPr>
              <a:t> on power</a:t>
            </a:r>
          </a:p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tx1"/>
                </a:solidFill>
              </a:rPr>
              <a:t>Decision</a:t>
            </a:r>
            <a:r>
              <a:rPr lang="fr-FR" sz="2000" dirty="0">
                <a:solidFill>
                  <a:schemeClr val="tx1"/>
                </a:solidFill>
              </a:rPr>
              <a:t> on </a:t>
            </a:r>
            <a:r>
              <a:rPr lang="fr-FR" sz="2000" dirty="0" err="1">
                <a:solidFill>
                  <a:schemeClr val="tx1"/>
                </a:solidFill>
              </a:rPr>
              <a:t>preferences</a:t>
            </a:r>
            <a:r>
              <a:rPr lang="fr-FR" sz="2000" dirty="0">
                <a:solidFill>
                  <a:schemeClr val="tx1"/>
                </a:solidFill>
              </a:rPr>
              <a:t>. </a:t>
            </a:r>
            <a:r>
              <a:rPr lang="fr-FR" sz="2000" b="1" dirty="0">
                <a:solidFill>
                  <a:srgbClr val="FFC000"/>
                </a:solidFill>
              </a:rPr>
              <a:t>(P1, P2)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tx1"/>
                </a:solidFill>
              </a:rPr>
              <a:t>Decision</a:t>
            </a:r>
            <a:r>
              <a:rPr lang="fr-FR" sz="2000" dirty="0">
                <a:solidFill>
                  <a:schemeClr val="tx1"/>
                </a:solidFill>
              </a:rPr>
              <a:t> on the </a:t>
            </a:r>
            <a:r>
              <a:rPr lang="fr-FR" sz="2000" dirty="0" err="1">
                <a:solidFill>
                  <a:schemeClr val="tx1"/>
                </a:solidFill>
              </a:rPr>
              <a:t>choice</a:t>
            </a:r>
            <a:r>
              <a:rPr lang="fr-FR" sz="2000" dirty="0">
                <a:solidFill>
                  <a:schemeClr val="tx1"/>
                </a:solidFill>
              </a:rPr>
              <a:t> of an </a:t>
            </a:r>
            <a:r>
              <a:rPr lang="fr-FR" sz="2000" dirty="0" err="1">
                <a:solidFill>
                  <a:schemeClr val="tx1"/>
                </a:solidFill>
              </a:rPr>
              <a:t>utterance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b="1" dirty="0">
                <a:solidFill>
                  <a:srgbClr val="FFC000"/>
                </a:solidFill>
              </a:rPr>
              <a:t>(P3)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6044" y="2132856"/>
            <a:ext cx="2543828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Principle</a:t>
            </a:r>
            <a:r>
              <a:rPr lang="fr-FR" sz="2800" dirty="0">
                <a:solidFill>
                  <a:schemeClr val="bg1"/>
                </a:solidFill>
              </a:rPr>
              <a:t> 3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627D5DF9-114A-4E28-A969-B098958B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B4F64F4-216E-4DAC-ADF6-CFDD4643AA2A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Proposed model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E0A6C5B-1DA4-4840-84E7-5B85D7F3F9C6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Decision based on power</a:t>
            </a:r>
            <a:endParaRPr lang="fr-FR"/>
          </a:p>
          <a:p>
            <a:pPr lvl="1" indent="0">
              <a:buFont typeface="Arial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289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solidFill>
                  <a:srgbClr val="006600"/>
                </a:solidFill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Model of collaborative </a:t>
            </a:r>
            <a:r>
              <a:rPr lang="fr-FR" dirty="0" err="1"/>
              <a:t>negotiation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Evaluation</a:t>
            </a:r>
          </a:p>
          <a:p>
            <a:endParaRPr lang="fr-FR" dirty="0"/>
          </a:p>
          <a:p>
            <a:r>
              <a:rPr lang="fr-FR" dirty="0"/>
              <a:t>Conclusion and futur </a:t>
            </a:r>
            <a:r>
              <a:rPr lang="fr-FR" dirty="0" err="1"/>
              <a:t>work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15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20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854875" y="4149080"/>
            <a:ext cx="7101501" cy="23042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65712" y="2977301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high-power agent tends to </a:t>
            </a:r>
            <a:r>
              <a:rPr lang="en-US" sz="2400" b="1" dirty="0"/>
              <a:t>lead</a:t>
            </a:r>
            <a:r>
              <a:rPr lang="en-US" sz="2400" dirty="0"/>
              <a:t> the negotiation</a:t>
            </a:r>
            <a:endParaRPr lang="fr-FR" sz="2400" dirty="0"/>
          </a:p>
        </p:txBody>
      </p:sp>
      <p:sp>
        <p:nvSpPr>
          <p:cNvPr id="12" name="Rectangle 11"/>
          <p:cNvSpPr/>
          <p:nvPr/>
        </p:nvSpPr>
        <p:spPr>
          <a:xfrm>
            <a:off x="883653" y="2852936"/>
            <a:ext cx="7101501" cy="10801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54874" y="4213537"/>
            <a:ext cx="71015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err="1"/>
              <a:t>Decision</a:t>
            </a:r>
            <a:r>
              <a:rPr lang="fr-FR" sz="2200" dirty="0"/>
              <a:t> </a:t>
            </a:r>
            <a:r>
              <a:rPr lang="fr-FR" sz="2200" dirty="0" err="1"/>
              <a:t>rules</a:t>
            </a:r>
            <a:endParaRPr lang="fr-F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 err="1"/>
              <a:t>Define</a:t>
            </a:r>
            <a:r>
              <a:rPr lang="fr-FR" sz="2200" dirty="0"/>
              <a:t> a </a:t>
            </a:r>
            <a:r>
              <a:rPr lang="fr-FR" sz="2200" dirty="0" err="1"/>
              <a:t>priority</a:t>
            </a:r>
            <a:r>
              <a:rPr lang="fr-FR" sz="2200" dirty="0"/>
              <a:t> in the </a:t>
            </a:r>
            <a:r>
              <a:rPr lang="fr-FR" sz="2200" dirty="0" err="1"/>
              <a:t>choice</a:t>
            </a:r>
            <a:r>
              <a:rPr lang="fr-FR" sz="2200" dirty="0"/>
              <a:t> of the </a:t>
            </a:r>
            <a:r>
              <a:rPr lang="fr-FR" sz="2200" dirty="0" err="1"/>
              <a:t>utterance</a:t>
            </a:r>
            <a:endParaRPr lang="fr-F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/>
              <a:t>High-power: </a:t>
            </a:r>
            <a:r>
              <a:rPr lang="fr-FR" sz="2200" dirty="0" err="1"/>
              <a:t>Negotiation</a:t>
            </a:r>
            <a:r>
              <a:rPr lang="fr-FR" sz="2200" dirty="0"/>
              <a:t> </a:t>
            </a:r>
            <a:r>
              <a:rPr lang="fr-FR" sz="2200" dirty="0" err="1"/>
              <a:t>acts</a:t>
            </a:r>
            <a:endParaRPr lang="fr-FR" sz="2200" dirty="0"/>
          </a:p>
          <a:p>
            <a:pPr lvl="2"/>
            <a:r>
              <a:rPr lang="fr-FR" sz="2000" dirty="0"/>
              <a:t>(Propose, </a:t>
            </a:r>
            <a:r>
              <a:rPr lang="fr-FR" sz="2000" dirty="0" err="1"/>
              <a:t>Reject</a:t>
            </a:r>
            <a:r>
              <a:rPr lang="fr-FR" sz="2000" dirty="0"/>
              <a:t>, </a:t>
            </a:r>
            <a:r>
              <a:rPr lang="fr-FR" sz="2000" dirty="0" err="1"/>
              <a:t>Accept</a:t>
            </a:r>
            <a:r>
              <a:rPr lang="fr-FR" sz="20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b="1" dirty="0"/>
              <a:t>Low-power: </a:t>
            </a:r>
            <a:r>
              <a:rPr lang="fr-FR" sz="2200" dirty="0" err="1"/>
              <a:t>Statement</a:t>
            </a:r>
            <a:r>
              <a:rPr lang="fr-FR" sz="2200" dirty="0"/>
              <a:t> </a:t>
            </a:r>
            <a:r>
              <a:rPr lang="fr-FR" sz="2200" dirty="0" err="1"/>
              <a:t>acts</a:t>
            </a:r>
            <a:endParaRPr lang="fr-FR" sz="2200" dirty="0"/>
          </a:p>
          <a:p>
            <a:pPr lvl="2"/>
            <a:r>
              <a:rPr lang="fr-FR" sz="2000" dirty="0"/>
              <a:t>(</a:t>
            </a:r>
            <a:r>
              <a:rPr lang="fr-FR" sz="2000" dirty="0" err="1"/>
              <a:t>StatePreference</a:t>
            </a:r>
            <a:r>
              <a:rPr lang="fr-FR" sz="2000" dirty="0"/>
              <a:t>, </a:t>
            </a:r>
            <a:r>
              <a:rPr lang="fr-FR" sz="2000" dirty="0" err="1"/>
              <a:t>AskPreference</a:t>
            </a:r>
            <a:r>
              <a:rPr lang="fr-FR" sz="2000" dirty="0"/>
              <a:t>)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CECBCC68-04ED-4FFE-A26D-09308A2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E03D295-4EC1-406C-A1D8-9D3F28EA3E47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Proposed model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80465FD5-97B6-4AB3-8450-4A5A886573EC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Decision based on power</a:t>
            </a:r>
            <a:endParaRPr lang="fr-FR" dirty="0"/>
          </a:p>
          <a:p>
            <a:pPr lvl="1" indent="0">
              <a:buFont typeface="Arial" pitchFamily="34" charset="0"/>
              <a:buNone/>
            </a:pP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DEB542-9FB1-4180-93D9-BF0F9F1E2E22}"/>
              </a:ext>
            </a:extLst>
          </p:cNvPr>
          <p:cNvSpPr/>
          <p:nvPr/>
        </p:nvSpPr>
        <p:spPr>
          <a:xfrm>
            <a:off x="876044" y="2132856"/>
            <a:ext cx="2543828" cy="5040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 err="1">
                <a:solidFill>
                  <a:schemeClr val="bg1"/>
                </a:solidFill>
              </a:rPr>
              <a:t>Principle</a:t>
            </a:r>
            <a:r>
              <a:rPr lang="fr-FR" sz="2800" dirty="0">
                <a:solidFill>
                  <a:schemeClr val="bg1"/>
                </a:solidFill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236392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5040560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(Agent1)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(Agent2) = 0.4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Example of dialogue</a:t>
            </a:r>
          </a:p>
        </p:txBody>
      </p:sp>
    </p:spTree>
    <p:extLst>
      <p:ext uri="{BB962C8B-B14F-4D97-AF65-F5344CB8AC3E}">
        <p14:creationId xmlns:p14="http://schemas.microsoft.com/office/powerpoint/2010/main" val="442953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22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5040560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(Agent1)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(Agent2) = 0.4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027" y="2019316"/>
            <a:ext cx="3456384" cy="5283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51520" y="3140968"/>
            <a:ext cx="3940402" cy="8640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42717" y="5752034"/>
            <a:ext cx="3940402" cy="7013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427984" y="3375770"/>
            <a:ext cx="3248031" cy="5572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448022" y="4383882"/>
            <a:ext cx="4238778" cy="5572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448022" y="5605492"/>
            <a:ext cx="4377322" cy="7013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3B3ABE3-9EC2-469E-873C-A5C62C684DF1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12BDFC3C-1C01-4160-B20B-AB98DD07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3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Example of dialogue</a:t>
            </a:r>
          </a:p>
        </p:txBody>
      </p:sp>
    </p:spTree>
    <p:extLst>
      <p:ext uri="{BB962C8B-B14F-4D97-AF65-F5344CB8AC3E}">
        <p14:creationId xmlns:p14="http://schemas.microsoft.com/office/powerpoint/2010/main" val="177975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5040560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(Agent1)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(Agent2) = 0.4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4054759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0600" y="4990863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2000" y="2902631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427984" y="1987206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A3FAC5F-7CCF-4FA4-911D-8A5574188D63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74C4F468-574E-4102-B88C-E9B4EBDA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Example of dialogue</a:t>
            </a:r>
          </a:p>
        </p:txBody>
      </p:sp>
    </p:spTree>
    <p:extLst>
      <p:ext uri="{BB962C8B-B14F-4D97-AF65-F5344CB8AC3E}">
        <p14:creationId xmlns:p14="http://schemas.microsoft.com/office/powerpoint/2010/main" val="3268557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19A95A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1916832"/>
            <a:ext cx="4608512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19A95A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B: "Okay, let's go to the Shanghai restaurant.“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5040560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(Agent1)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(Agent2) = 0.4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DA97B8E-52E8-4E09-951C-B73407A35AAD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2BCD793-A108-4B0C-AFD6-57249289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Example of dialogue</a:t>
            </a:r>
          </a:p>
        </p:txBody>
      </p:sp>
    </p:spTree>
    <p:extLst>
      <p:ext uri="{BB962C8B-B14F-4D97-AF65-F5344CB8AC3E}">
        <p14:creationId xmlns:p14="http://schemas.microsoft.com/office/powerpoint/2010/main" val="2046542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Evaluate the perception of the implemented behaviors</a:t>
            </a:r>
          </a:p>
          <a:p>
            <a:pPr marL="0" indent="0">
              <a:buNone/>
            </a:pPr>
            <a:endParaRPr lang="en-US" dirty="0">
              <a:solidFill>
                <a:srgbClr val="19A95A"/>
              </a:solidFill>
            </a:endParaRPr>
          </a:p>
          <a:p>
            <a:r>
              <a:rPr lang="en-US" sz="3200" dirty="0">
                <a:solidFill>
                  <a:srgbClr val="FFC000"/>
                </a:solidFill>
              </a:rPr>
              <a:t>Conditions</a:t>
            </a:r>
          </a:p>
          <a:p>
            <a:pPr lvl="1"/>
            <a:r>
              <a:rPr lang="en-US" sz="2800" dirty="0"/>
              <a:t>Agent preferences.</a:t>
            </a:r>
          </a:p>
          <a:p>
            <a:pPr lvl="2"/>
            <a:r>
              <a:rPr lang="en-US" sz="2400" b="1" dirty="0"/>
              <a:t>Similar </a:t>
            </a:r>
            <a:r>
              <a:rPr lang="en-US" sz="2400" dirty="0"/>
              <a:t>preferences</a:t>
            </a:r>
          </a:p>
          <a:p>
            <a:pPr lvl="2"/>
            <a:r>
              <a:rPr lang="en-US" sz="2400" b="1" dirty="0"/>
              <a:t>Different </a:t>
            </a:r>
            <a:r>
              <a:rPr lang="en-US" sz="2400" dirty="0"/>
              <a:t>preferences</a:t>
            </a:r>
            <a:endParaRPr lang="en-US" sz="3200" dirty="0"/>
          </a:p>
          <a:p>
            <a:pPr lvl="1"/>
            <a:r>
              <a:rPr lang="en-US" sz="2800" dirty="0" err="1"/>
              <a:t>Init</a:t>
            </a:r>
            <a:r>
              <a:rPr lang="en-US" sz="2800" dirty="0"/>
              <a:t> of power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Pow(Agent1) = 0.9,  Pow(Agent2) = 0.4</a:t>
            </a:r>
          </a:p>
          <a:p>
            <a:pPr lvl="2"/>
            <a:r>
              <a:rPr lang="en-US" dirty="0"/>
              <a:t>Pow(Agent1) = 0.7,  Pow(Agent2) = 0.4</a:t>
            </a:r>
          </a:p>
          <a:p>
            <a:pPr lvl="2"/>
            <a:r>
              <a:rPr lang="en-US" dirty="0"/>
              <a:t>Pow(Agent1) = 0.7,  Pow(Agent2) = 0.2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25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Evaluation of the model</a:t>
            </a:r>
          </a:p>
        </p:txBody>
      </p:sp>
    </p:spTree>
    <p:extLst>
      <p:ext uri="{BB962C8B-B14F-4D97-AF65-F5344CB8AC3E}">
        <p14:creationId xmlns:p14="http://schemas.microsoft.com/office/powerpoint/2010/main" val="266486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76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Hypotheses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H1</a:t>
            </a:r>
            <a:r>
              <a:rPr lang="en-US" sz="2200" dirty="0"/>
              <a:t> The higher-power agent will more strongly be perceived as self-centered than the lower-power agent</a:t>
            </a:r>
          </a:p>
          <a:p>
            <a:pPr lvl="1"/>
            <a:endParaRPr lang="en-US" sz="2200" dirty="0">
              <a:solidFill>
                <a:srgbClr val="19A95A"/>
              </a:solidFill>
            </a:endParaRP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H2</a:t>
            </a:r>
            <a:r>
              <a:rPr lang="en-US" sz="2200" dirty="0">
                <a:solidFill>
                  <a:srgbClr val="19A95A"/>
                </a:solidFill>
              </a:rPr>
              <a:t> </a:t>
            </a:r>
            <a:r>
              <a:rPr lang="en-US" sz="2200" dirty="0"/>
              <a:t>The lower-power agent will be more strongly perceived as making larger concessions than the higher-power agent</a:t>
            </a:r>
          </a:p>
          <a:p>
            <a:pPr lvl="1"/>
            <a:endParaRPr lang="en-US" sz="2200" dirty="0">
              <a:solidFill>
                <a:srgbClr val="19A95A"/>
              </a:solidFill>
            </a:endParaRP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H3</a:t>
            </a:r>
            <a:r>
              <a:rPr lang="en-US" sz="2200" dirty="0">
                <a:solidFill>
                  <a:srgbClr val="19A95A"/>
                </a:solidFill>
              </a:rPr>
              <a:t> </a:t>
            </a:r>
            <a:r>
              <a:rPr lang="en-US" sz="2200" dirty="0"/>
              <a:t>The higher-power agent will more strongly be perceived as demanding than the lower-power agent</a:t>
            </a:r>
          </a:p>
          <a:p>
            <a:pPr marL="274320" lvl="1" indent="0">
              <a:buNone/>
            </a:pPr>
            <a:endParaRPr lang="en-US" sz="2200" dirty="0">
              <a:solidFill>
                <a:srgbClr val="19A95A"/>
              </a:solidFill>
            </a:endParaRP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H4</a:t>
            </a:r>
            <a:r>
              <a:rPr lang="en-US" sz="2200" dirty="0">
                <a:solidFill>
                  <a:srgbClr val="19A95A"/>
                </a:solidFill>
              </a:rPr>
              <a:t> </a:t>
            </a:r>
            <a:r>
              <a:rPr lang="en-US" sz="2200" dirty="0"/>
              <a:t>he higher-power agent will more strongly be perceived as taking the lead in the negotiation than the lower-power agent</a:t>
            </a:r>
            <a:endParaRPr lang="en-US" sz="2400" dirty="0">
              <a:solidFill>
                <a:srgbClr val="19A95A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26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B175FA-037C-4BE2-A9EF-E9F07923A9FF}"/>
              </a:ext>
            </a:extLst>
          </p:cNvPr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1DF4CD20-F84B-4D07-BAE8-6A104543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Evaluation of the model</a:t>
            </a:r>
          </a:p>
        </p:txBody>
      </p:sp>
    </p:spTree>
    <p:extLst>
      <p:ext uri="{BB962C8B-B14F-4D97-AF65-F5344CB8AC3E}">
        <p14:creationId xmlns:p14="http://schemas.microsoft.com/office/powerpoint/2010/main" val="1475768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Procedure</a:t>
            </a:r>
          </a:p>
          <a:p>
            <a:pPr marL="0" indent="0">
              <a:buNone/>
            </a:pPr>
            <a:endParaRPr lang="en-US" dirty="0">
              <a:solidFill>
                <a:srgbClr val="19A95A"/>
              </a:solidFill>
            </a:endParaRPr>
          </a:p>
          <a:p>
            <a:r>
              <a:rPr lang="en-US" sz="2800" dirty="0"/>
              <a:t> a between-subject study on the online site CrowdFlower.com.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Agents described as two friends trying to negotiate a restaurant to have dinner.</a:t>
            </a:r>
          </a:p>
          <a:p>
            <a:endParaRPr lang="en-US" sz="2800" dirty="0"/>
          </a:p>
          <a:p>
            <a:r>
              <a:rPr lang="en-US" sz="2800" dirty="0"/>
              <a:t>Total participants: 120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27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Evaluation of the model</a:t>
            </a:r>
          </a:p>
        </p:txBody>
      </p:sp>
    </p:spTree>
    <p:extLst>
      <p:ext uri="{BB962C8B-B14F-4D97-AF65-F5344CB8AC3E}">
        <p14:creationId xmlns:p14="http://schemas.microsoft.com/office/powerpoint/2010/main" val="1013007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fr-FR" dirty="0" err="1">
                <a:solidFill>
                  <a:schemeClr val="accent1"/>
                </a:solidFill>
              </a:rPr>
              <a:t>Results</a:t>
            </a:r>
            <a:endParaRPr lang="fr-FR" dirty="0">
              <a:solidFill>
                <a:schemeClr val="accent1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19A95A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11560" y="1844824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H1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932040" y="1844824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H2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23528" y="5602375"/>
            <a:ext cx="84969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Agent 1 is more self-centered and do not make concessions.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Agent 2 tries to find the best trade-off for both parties, and is able to make larger concessions.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D7E9024-6B17-4599-9412-101420D56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94" y="2483768"/>
            <a:ext cx="3712441" cy="288944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9DC4215-4DE7-4F5D-93E9-603B9A034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483769"/>
            <a:ext cx="3954157" cy="2889447"/>
          </a:xfrm>
          <a:prstGeom prst="rect">
            <a:avLst/>
          </a:prstGeom>
        </p:spPr>
      </p:pic>
      <p:sp>
        <p:nvSpPr>
          <p:cNvPr id="21" name="Titre 1">
            <a:extLst>
              <a:ext uri="{FF2B5EF4-FFF2-40B4-BE49-F238E27FC236}">
                <a16:creationId xmlns:a16="http://schemas.microsoft.com/office/drawing/2014/main" id="{E55D5E34-0B49-4B7D-9777-837B8559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Evaluation of the model</a:t>
            </a:r>
          </a:p>
        </p:txBody>
      </p:sp>
    </p:spTree>
    <p:extLst>
      <p:ext uri="{BB962C8B-B14F-4D97-AF65-F5344CB8AC3E}">
        <p14:creationId xmlns:p14="http://schemas.microsoft.com/office/powerpoint/2010/main" val="3913531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29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11560" y="1904698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H3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932040" y="1904698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H4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31315" y="5535219"/>
            <a:ext cx="8117882" cy="104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Agent 1 is more demanding than agent 2.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Agent 1 is the one who leads the dialogue.</a:t>
            </a: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fr-FR" dirty="0" err="1">
                <a:solidFill>
                  <a:schemeClr val="accent1"/>
                </a:solidFill>
              </a:rPr>
              <a:t>Results</a:t>
            </a:r>
            <a:endParaRPr lang="fr-FR" dirty="0">
              <a:solidFill>
                <a:schemeClr val="accent1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  <a:p>
            <a:endParaRPr lang="fr-FR" dirty="0">
              <a:solidFill>
                <a:srgbClr val="19A95A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Evaluation of the model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58740D-417B-4370-A452-4BE06AFFB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653" y="2487566"/>
            <a:ext cx="4039491" cy="294997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7A41C49-8BA2-4DAC-AEFC-913A502F5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26" y="2479459"/>
            <a:ext cx="4080112" cy="29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7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C000"/>
                </a:solidFill>
              </a:rPr>
              <a:t>Context: Conversational agents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Raise of popularity in different fields.</a:t>
            </a:r>
          </a:p>
          <a:p>
            <a:pPr lvl="1"/>
            <a:r>
              <a:rPr lang="en-US" sz="2400" dirty="0"/>
              <a:t>Chatbots (SIRI, Google now ….)</a:t>
            </a:r>
          </a:p>
          <a:p>
            <a:pPr lvl="1"/>
            <a:r>
              <a:rPr lang="en-US" sz="2400" dirty="0"/>
              <a:t>Companion for the </a:t>
            </a:r>
            <a:r>
              <a:rPr lang="en-US" sz="2400" dirty="0" err="1"/>
              <a:t>eldery</a:t>
            </a:r>
            <a:r>
              <a:rPr lang="en-US" sz="2400" dirty="0"/>
              <a:t> </a:t>
            </a:r>
            <a:r>
              <a:rPr lang="en-US" sz="2000" i="1" dirty="0"/>
              <a:t>(</a:t>
            </a:r>
            <a:r>
              <a:rPr lang="en-US" sz="2000" i="1" dirty="0" err="1"/>
              <a:t>Bickmore</a:t>
            </a:r>
            <a:r>
              <a:rPr lang="en-US" sz="2000" i="1" dirty="0"/>
              <a:t>, 05)</a:t>
            </a:r>
            <a:endParaRPr lang="en-US" sz="2400" i="1" dirty="0"/>
          </a:p>
          <a:p>
            <a:pPr lvl="1"/>
            <a:r>
              <a:rPr lang="en-US" sz="2400" dirty="0"/>
              <a:t>Tutoring agents </a:t>
            </a:r>
            <a:r>
              <a:rPr lang="en-US" sz="2000" i="1" dirty="0"/>
              <a:t>(</a:t>
            </a:r>
            <a:r>
              <a:rPr lang="en-US" sz="2000" i="1" dirty="0" err="1"/>
              <a:t>Kerly</a:t>
            </a:r>
            <a:r>
              <a:rPr lang="en-US" sz="2000" i="1" dirty="0"/>
              <a:t> et al, 08)</a:t>
            </a:r>
          </a:p>
          <a:p>
            <a:pPr lvl="1"/>
            <a:r>
              <a:rPr lang="en-US" sz="2000" i="1" dirty="0"/>
              <a:t> …</a:t>
            </a:r>
            <a:endParaRPr lang="en-US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Collaborate with user in order to satisfy tasks.</a:t>
            </a:r>
          </a:p>
          <a:p>
            <a:pPr marL="742950" lvl="2" indent="-342900"/>
            <a:r>
              <a:rPr lang="en-US" sz="2400" dirty="0"/>
              <a:t>Ex tutoring agents: </a:t>
            </a:r>
          </a:p>
          <a:p>
            <a:pPr marL="1017270" lvl="3" indent="-342900"/>
            <a:r>
              <a:rPr lang="en-US" sz="2200" dirty="0"/>
              <a:t>Knowledge comparison for a better learning</a:t>
            </a:r>
          </a:p>
          <a:p>
            <a:pPr marL="1017270" lvl="3" indent="-342900"/>
            <a:r>
              <a:rPr lang="en-US" sz="2200" dirty="0"/>
              <a:t>Personalized teaching to the learner.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91386" y="-6263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128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30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3161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Conclusion &amp; </a:t>
            </a:r>
            <a:r>
              <a:rPr lang="en-US" sz="2000" b="1" dirty="0" err="1">
                <a:solidFill>
                  <a:schemeClr val="bg1"/>
                </a:solidFill>
              </a:rPr>
              <a:t>futur</a:t>
            </a:r>
            <a:r>
              <a:rPr lang="en-US" sz="2000" b="1" dirty="0">
                <a:solidFill>
                  <a:schemeClr val="bg1"/>
                </a:solidFill>
              </a:rPr>
              <a:t> work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Conclusion &amp; futur </a:t>
            </a:r>
            <a:r>
              <a:rPr lang="fr-FR" sz="3600" dirty="0" err="1">
                <a:solidFill>
                  <a:srgbClr val="FFC000"/>
                </a:solidFill>
              </a:rPr>
              <a:t>work</a:t>
            </a:r>
            <a:endParaRPr lang="fr-FR" sz="3600" dirty="0">
              <a:solidFill>
                <a:srgbClr val="FFC000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400" dirty="0"/>
              <a:t>Impact  of power on the negotiation strategies</a:t>
            </a:r>
          </a:p>
          <a:p>
            <a:pPr marL="914400" lvl="1" indent="-514350"/>
            <a:r>
              <a:rPr lang="en-US" sz="3100" dirty="0"/>
              <a:t>Identify 3 principles of behaviors related to power</a:t>
            </a:r>
          </a:p>
          <a:p>
            <a:pPr marL="914400" lvl="1" indent="-514350"/>
            <a:r>
              <a:rPr lang="en-US" sz="3100" dirty="0"/>
              <a:t>Define a computational model of collaborative negotiation</a:t>
            </a:r>
          </a:p>
          <a:p>
            <a:pPr marL="40005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Validation of the computation model: Perception of behaviors by external observers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3"/>
            </a:pPr>
            <a:r>
              <a:rPr lang="en-US" sz="3400" dirty="0"/>
              <a:t>Validate the model in a human machine interaction</a:t>
            </a:r>
          </a:p>
          <a:p>
            <a:pPr marL="400050" lvl="1" indent="0">
              <a:buNone/>
            </a:pPr>
            <a:endParaRPr lang="en-US" dirty="0"/>
          </a:p>
          <a:p>
            <a:pPr marL="514350" indent="-514350">
              <a:buAutoNum type="arabicPeriod" startAt="4"/>
            </a:pPr>
            <a:r>
              <a:rPr lang="en-US" sz="3400" dirty="0"/>
              <a:t>Define the relation of dominance:</a:t>
            </a:r>
          </a:p>
          <a:p>
            <a:pPr marL="914400" lvl="1" indent="-514350"/>
            <a:r>
              <a:rPr lang="en-US" sz="3100" dirty="0"/>
              <a:t>Add a model of </a:t>
            </a:r>
            <a:r>
              <a:rPr lang="en-US" sz="3100" dirty="0" err="1"/>
              <a:t>ToM</a:t>
            </a:r>
            <a:endParaRPr lang="en-US" sz="3100" dirty="0"/>
          </a:p>
          <a:p>
            <a:pPr marL="914400" lvl="1" indent="-514350"/>
            <a:r>
              <a:rPr lang="en-US" sz="3100" dirty="0"/>
              <a:t>Test the model in a human </a:t>
            </a:r>
            <a:r>
              <a:rPr lang="en-US" sz="3100"/>
              <a:t>machine interaction</a:t>
            </a:r>
            <a:endParaRPr lang="en-US" sz="3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87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31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01782" y="2916382"/>
            <a:ext cx="8229600" cy="990600"/>
          </a:xfrm>
        </p:spPr>
        <p:txBody>
          <a:bodyPr/>
          <a:lstStyle/>
          <a:p>
            <a:pPr algn="ctr"/>
            <a:r>
              <a:rPr lang="fr-FR" dirty="0" err="1">
                <a:solidFill>
                  <a:schemeClr val="accent1"/>
                </a:solidFill>
              </a:rPr>
              <a:t>Thank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you</a:t>
            </a:r>
            <a:r>
              <a:rPr lang="fr-FR" dirty="0">
                <a:solidFill>
                  <a:schemeClr val="accent1"/>
                </a:solidFill>
              </a:rPr>
              <a:t> for </a:t>
            </a:r>
            <a:r>
              <a:rPr lang="fr-FR" dirty="0" err="1">
                <a:solidFill>
                  <a:schemeClr val="accent1"/>
                </a:solidFill>
              </a:rPr>
              <a:t>your</a:t>
            </a:r>
            <a:r>
              <a:rPr lang="fr-FR" dirty="0">
                <a:solidFill>
                  <a:schemeClr val="accent1"/>
                </a:solidFill>
              </a:rPr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128570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Collaboration in dialogue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2" y="1610366"/>
            <a:ext cx="2178472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en-US" smtClean="0"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28" y="1610366"/>
            <a:ext cx="2160240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82712" y="3410566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9" name="Rectangle 8"/>
          <p:cNvSpPr/>
          <p:nvPr/>
        </p:nvSpPr>
        <p:spPr>
          <a:xfrm>
            <a:off x="756072" y="4053733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Preferences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36603" y="3410566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09963" y="4053733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Preferences</a:t>
            </a:r>
          </a:p>
        </p:txBody>
      </p:sp>
      <p:sp>
        <p:nvSpPr>
          <p:cNvPr id="7" name="Double flèche horizontale 6"/>
          <p:cNvSpPr/>
          <p:nvPr/>
        </p:nvSpPr>
        <p:spPr>
          <a:xfrm>
            <a:off x="3086968" y="1898398"/>
            <a:ext cx="3096344" cy="1512168"/>
          </a:xfrm>
          <a:prstGeom prst="left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collaboration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51020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Collaboration in dialogue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2" y="1610366"/>
            <a:ext cx="2178472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5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28" y="1610366"/>
            <a:ext cx="2160240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9723" y="3379168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9" name="Rectangle 8"/>
          <p:cNvSpPr/>
          <p:nvPr/>
        </p:nvSpPr>
        <p:spPr>
          <a:xfrm>
            <a:off x="756072" y="4053733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 err="1">
                <a:solidFill>
                  <a:schemeClr val="tx1"/>
                </a:solidFill>
              </a:rPr>
              <a:t>Preferences</a:t>
            </a:r>
            <a:endParaRPr lang="fr-FR" sz="2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6603" y="3410566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09963" y="4053733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 err="1">
                <a:solidFill>
                  <a:schemeClr val="tx1"/>
                </a:solidFill>
              </a:rPr>
              <a:t>Preferences</a:t>
            </a:r>
            <a:endParaRPr lang="fr-FR" sz="2600" dirty="0">
              <a:solidFill>
                <a:schemeClr val="tx1"/>
              </a:solidFill>
            </a:endParaRPr>
          </a:p>
        </p:txBody>
      </p:sp>
      <p:sp>
        <p:nvSpPr>
          <p:cNvPr id="7" name="Double flèche horizontale 6"/>
          <p:cNvSpPr/>
          <p:nvPr/>
        </p:nvSpPr>
        <p:spPr>
          <a:xfrm>
            <a:off x="3086968" y="1898398"/>
            <a:ext cx="3096344" cy="1512168"/>
          </a:xfrm>
          <a:prstGeom prst="left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b="1" dirty="0">
                <a:solidFill>
                  <a:schemeClr val="tx1"/>
                </a:solidFill>
              </a:rPr>
              <a:t>Collaborative</a:t>
            </a:r>
          </a:p>
          <a:p>
            <a:pPr algn="ctr"/>
            <a:r>
              <a:rPr lang="en-US" sz="2600" b="1" dirty="0">
                <a:solidFill>
                  <a:schemeClr val="tx1"/>
                </a:solidFill>
              </a:rPr>
              <a:t>Negotiation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56072" y="4869160"/>
            <a:ext cx="7740771" cy="16561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24324" y="4869160"/>
            <a:ext cx="793072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dirty="0"/>
              <a:t>Collaborative </a:t>
            </a:r>
            <a:r>
              <a:rPr lang="en-US" sz="2800" b="1" dirty="0"/>
              <a:t>negotiation</a:t>
            </a:r>
          </a:p>
          <a:p>
            <a:r>
              <a:rPr lang="en-US" sz="2400" dirty="0"/>
              <a:t>trade-of which best satisfies the interests of </a:t>
            </a:r>
            <a:r>
              <a:rPr lang="en-US" sz="2400" b="1" dirty="0"/>
              <a:t>both participants</a:t>
            </a:r>
            <a:r>
              <a:rPr lang="en-US" sz="2400" dirty="0"/>
              <a:t>, instead of maximizing </a:t>
            </a:r>
            <a:r>
              <a:rPr lang="en-US" sz="2400" b="1" dirty="0"/>
              <a:t>one participant’s interest</a:t>
            </a:r>
            <a:r>
              <a:rPr lang="en-US" sz="2400" dirty="0"/>
              <a:t>. </a:t>
            </a:r>
            <a:r>
              <a:rPr lang="fr-FR" dirty="0"/>
              <a:t>(Chu-Caroll &amp; </a:t>
            </a:r>
            <a:r>
              <a:rPr lang="fr-FR" dirty="0" err="1"/>
              <a:t>Carberry</a:t>
            </a:r>
            <a:r>
              <a:rPr lang="fr-FR" dirty="0"/>
              <a:t>, 95)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82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Social aspects in </a:t>
            </a:r>
            <a:r>
              <a:rPr lang="en-US" dirty="0">
                <a:solidFill>
                  <a:srgbClr val="FFC000"/>
                </a:solidFill>
              </a:rPr>
              <a:t>negotiation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76800"/>
          </a:xfrm>
        </p:spPr>
        <p:txBody>
          <a:bodyPr>
            <a:normAutofit/>
          </a:bodyPr>
          <a:lstStyle/>
          <a:p>
            <a:r>
              <a:rPr lang="en-US" sz="2800" dirty="0"/>
              <a:t>Negotiation involves social interaction</a:t>
            </a:r>
            <a:r>
              <a:rPr lang="en-US" sz="1800" dirty="0"/>
              <a:t>:</a:t>
            </a:r>
            <a:r>
              <a:rPr lang="en-US" sz="1800" b="1" dirty="0"/>
              <a:t>(</a:t>
            </a:r>
            <a:r>
              <a:rPr lang="en-US" sz="1800" b="1" dirty="0" err="1"/>
              <a:t>Broekens</a:t>
            </a:r>
            <a:r>
              <a:rPr lang="en-US" sz="1800" b="1" dirty="0"/>
              <a:t> et al, 10)</a:t>
            </a:r>
            <a:endParaRPr lang="en-US" sz="2800" dirty="0"/>
          </a:p>
          <a:p>
            <a:pPr lvl="1"/>
            <a:r>
              <a:rPr lang="en-US" sz="2400" dirty="0"/>
              <a:t>Affects</a:t>
            </a:r>
          </a:p>
          <a:p>
            <a:pPr lvl="1"/>
            <a:r>
              <a:rPr lang="en-US" sz="2400" dirty="0"/>
              <a:t>Social behaviors.</a:t>
            </a:r>
          </a:p>
          <a:p>
            <a:pPr marL="274320" lvl="1" indent="0">
              <a:buNone/>
            </a:pPr>
            <a:endParaRPr lang="en-US" sz="2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6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63530" y="3140968"/>
            <a:ext cx="8356942" cy="2952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57200" y="3231847"/>
            <a:ext cx="82296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Dominance</a:t>
            </a:r>
            <a:r>
              <a:rPr lang="en-US" sz="2800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Ability to express behavior of power</a:t>
            </a:r>
            <a:r>
              <a:rPr lang="en-US" i="1" dirty="0"/>
              <a:t>(</a:t>
            </a:r>
            <a:r>
              <a:rPr lang="en-US" i="1" dirty="0" err="1"/>
              <a:t>Burgoon</a:t>
            </a:r>
            <a:r>
              <a:rPr lang="en-US" i="1" dirty="0"/>
              <a:t> &amp; Dunbar 98)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control attempts by one individual are accepted by the interactional partner </a:t>
            </a:r>
            <a:r>
              <a:rPr lang="en-US" i="1" dirty="0">
                <a:solidFill>
                  <a:prstClr val="black"/>
                </a:solidFill>
              </a:rPr>
              <a:t>(</a:t>
            </a:r>
            <a:r>
              <a:rPr lang="en-US" i="1" dirty="0" err="1">
                <a:solidFill>
                  <a:prstClr val="black"/>
                </a:solidFill>
              </a:rPr>
              <a:t>Burgoon</a:t>
            </a:r>
            <a:r>
              <a:rPr lang="en-US" i="1" dirty="0">
                <a:solidFill>
                  <a:prstClr val="black"/>
                </a:solidFill>
              </a:rPr>
              <a:t> &amp; Dunbar 98)</a:t>
            </a:r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Power: </a:t>
            </a:r>
            <a:r>
              <a:rPr lang="en-US" sz="2400" dirty="0"/>
              <a:t>the ability to influence the behavior of another person </a:t>
            </a:r>
            <a:r>
              <a:rPr lang="en-US" sz="2000" i="1" dirty="0"/>
              <a:t>(</a:t>
            </a:r>
            <a:r>
              <a:rPr lang="en-US" sz="2000" i="1" dirty="0" err="1"/>
              <a:t>Burgoon</a:t>
            </a:r>
            <a:r>
              <a:rPr lang="en-US" sz="2000" i="1" dirty="0"/>
              <a:t> et al 98)</a:t>
            </a:r>
            <a:endParaRPr lang="en-US" sz="2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8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Social aspects in </a:t>
            </a:r>
            <a:r>
              <a:rPr lang="en-US" dirty="0">
                <a:solidFill>
                  <a:srgbClr val="FFC000"/>
                </a:solidFill>
              </a:rPr>
              <a:t>negotiation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</a:rPr>
              <a:t> Non-verbal behaviors: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Body movement:</a:t>
            </a:r>
          </a:p>
          <a:p>
            <a:pPr lvl="2"/>
            <a:r>
              <a:rPr lang="en-US" sz="2000" dirty="0"/>
              <a:t>Posture, relaxation </a:t>
            </a:r>
            <a:r>
              <a:rPr lang="en-US" sz="2000" dirty="0" err="1"/>
              <a:t>etc</a:t>
            </a:r>
            <a:r>
              <a:rPr lang="en-US" sz="2000" dirty="0"/>
              <a:t> …</a:t>
            </a:r>
          </a:p>
          <a:p>
            <a:pPr lvl="2"/>
            <a:r>
              <a:rPr lang="en-US" sz="2000" dirty="0"/>
              <a:t>Computational model  </a:t>
            </a:r>
            <a:r>
              <a:rPr lang="en-US" i="1" dirty="0"/>
              <a:t>(</a:t>
            </a:r>
            <a:r>
              <a:rPr lang="en-US" i="1" dirty="0" err="1"/>
              <a:t>Mignault</a:t>
            </a:r>
            <a:r>
              <a:rPr lang="en-US" i="1" dirty="0"/>
              <a:t> and </a:t>
            </a:r>
            <a:r>
              <a:rPr lang="en-US" i="1" dirty="0" err="1"/>
              <a:t>chaudhuri</a:t>
            </a:r>
            <a:r>
              <a:rPr lang="en-US" i="1" dirty="0"/>
              <a:t>, 03)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Head tilts</a:t>
            </a:r>
          </a:p>
          <a:p>
            <a:pPr lvl="2"/>
            <a:r>
              <a:rPr lang="en-US" sz="2000" dirty="0"/>
              <a:t>raised head  is associated to a dominant behavior</a:t>
            </a:r>
          </a:p>
          <a:p>
            <a:pPr lvl="2"/>
            <a:r>
              <a:rPr lang="en-US" sz="2000" dirty="0">
                <a:solidFill>
                  <a:prstClr val="black"/>
                </a:solidFill>
              </a:rPr>
              <a:t>Computational model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i="1" dirty="0">
                <a:solidFill>
                  <a:prstClr val="black"/>
                </a:solidFill>
              </a:rPr>
              <a:t>(</a:t>
            </a:r>
            <a:r>
              <a:rPr lang="en-US" sz="2000" i="1" dirty="0" err="1">
                <a:solidFill>
                  <a:prstClr val="black"/>
                </a:solidFill>
              </a:rPr>
              <a:t>Gebhard</a:t>
            </a:r>
            <a:r>
              <a:rPr lang="en-US" sz="2000" i="1" dirty="0">
                <a:solidFill>
                  <a:prstClr val="black"/>
                </a:solidFill>
              </a:rPr>
              <a:t>, 14)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Gaze </a:t>
            </a:r>
          </a:p>
          <a:p>
            <a:pPr lvl="2"/>
            <a:r>
              <a:rPr lang="en-US" sz="2000" dirty="0">
                <a:solidFill>
                  <a:prstClr val="black"/>
                </a:solidFill>
              </a:rPr>
              <a:t>Computational model</a:t>
            </a:r>
            <a:r>
              <a:rPr lang="en-US" sz="2400" dirty="0"/>
              <a:t> </a:t>
            </a:r>
            <a:r>
              <a:rPr lang="en-US" sz="2000" i="1" dirty="0">
                <a:solidFill>
                  <a:prstClr val="black"/>
                </a:solidFill>
              </a:rPr>
              <a:t>(Lance and </a:t>
            </a:r>
            <a:r>
              <a:rPr lang="en-US" sz="2000" i="1" dirty="0" err="1">
                <a:solidFill>
                  <a:prstClr val="black"/>
                </a:solidFill>
              </a:rPr>
              <a:t>Marsella</a:t>
            </a:r>
            <a:r>
              <a:rPr lang="en-US" sz="2000" i="1" dirty="0">
                <a:solidFill>
                  <a:prstClr val="black"/>
                </a:solidFill>
              </a:rPr>
              <a:t>, 08)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7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Social aspects in </a:t>
            </a:r>
            <a:r>
              <a:rPr lang="en-US" dirty="0">
                <a:solidFill>
                  <a:srgbClr val="FFC000"/>
                </a:solidFill>
              </a:rPr>
              <a:t>negotiation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</a:rPr>
              <a:t> Verbal behaviors</a:t>
            </a:r>
            <a:r>
              <a:rPr lang="en-US" sz="3200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sz="3200" b="1" dirty="0">
                <a:solidFill>
                  <a:schemeClr val="accent1"/>
                </a:solidFill>
                <a:sym typeface="Wingdings" panose="05000000000000000000" pitchFamily="2" charset="2"/>
              </a:rPr>
              <a:t>3 p</a:t>
            </a:r>
            <a:r>
              <a:rPr lang="en-US" sz="3200" b="1" dirty="0">
                <a:solidFill>
                  <a:schemeClr val="accent1"/>
                </a:solidFill>
              </a:rPr>
              <a:t>rinciples</a:t>
            </a:r>
          </a:p>
          <a:p>
            <a:pPr lvl="1"/>
            <a:r>
              <a:rPr lang="en-US" sz="2400" b="1" dirty="0"/>
              <a:t>Level of demand and concession</a:t>
            </a:r>
            <a:r>
              <a:rPr lang="en-US" sz="2400" i="1" dirty="0">
                <a:solidFill>
                  <a:prstClr val="black"/>
                </a:solidFill>
              </a:rPr>
              <a:t>(</a:t>
            </a:r>
            <a:r>
              <a:rPr lang="en-US" sz="2400" i="1" dirty="0" err="1">
                <a:solidFill>
                  <a:prstClr val="black"/>
                </a:solidFill>
              </a:rPr>
              <a:t>Dedreu</a:t>
            </a:r>
            <a:r>
              <a:rPr lang="en-US" sz="2400" i="1" dirty="0">
                <a:solidFill>
                  <a:prstClr val="black"/>
                </a:solidFill>
              </a:rPr>
              <a:t> et al 95)</a:t>
            </a:r>
            <a:endParaRPr lang="en-US" sz="2400" b="1" dirty="0"/>
          </a:p>
          <a:p>
            <a:pPr lvl="2"/>
            <a:r>
              <a:rPr lang="en-US" sz="2000" dirty="0"/>
              <a:t>Power is associated to a high level of demand and a low level of concessions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Self </a:t>
            </a:r>
            <a:r>
              <a:rPr lang="en-US" sz="2400" b="1" i="1" dirty="0"/>
              <a:t>vs</a:t>
            </a:r>
            <a:r>
              <a:rPr lang="en-US" sz="2400" b="1" dirty="0"/>
              <a:t> other  </a:t>
            </a:r>
            <a:r>
              <a:rPr lang="en-US" sz="2400" i="1" dirty="0">
                <a:solidFill>
                  <a:prstClr val="black"/>
                </a:solidFill>
              </a:rPr>
              <a:t>(Fiske 93, </a:t>
            </a:r>
            <a:r>
              <a:rPr lang="en-US" sz="2400" i="1" dirty="0" err="1">
                <a:solidFill>
                  <a:prstClr val="black"/>
                </a:solidFill>
              </a:rPr>
              <a:t>DeDreu</a:t>
            </a:r>
            <a:r>
              <a:rPr lang="en-US" sz="2400" i="1" dirty="0">
                <a:solidFill>
                  <a:prstClr val="black"/>
                </a:solidFill>
              </a:rPr>
              <a:t> et al 95)</a:t>
            </a:r>
            <a:endParaRPr lang="en-US" sz="2400" b="1" dirty="0"/>
          </a:p>
          <a:p>
            <a:pPr lvl="2"/>
            <a:r>
              <a:rPr lang="en-US" sz="2000" dirty="0"/>
              <a:t>High-power individuals are self-centered and only interested in satisfying their own preferences.</a:t>
            </a:r>
            <a:endParaRPr lang="en-US" sz="2000" b="1" dirty="0"/>
          </a:p>
          <a:p>
            <a:pPr marL="914400" lvl="2" indent="0">
              <a:buNone/>
            </a:pPr>
            <a:endParaRPr lang="en-US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Lead of the negotiation </a:t>
            </a:r>
            <a:r>
              <a:rPr lang="en-US" sz="2400" i="1" dirty="0">
                <a:solidFill>
                  <a:prstClr val="black"/>
                </a:solidFill>
              </a:rPr>
              <a:t>(</a:t>
            </a:r>
            <a:r>
              <a:rPr lang="en-US" sz="2400" i="1" dirty="0" err="1">
                <a:solidFill>
                  <a:prstClr val="black"/>
                </a:solidFill>
              </a:rPr>
              <a:t>Dedreu</a:t>
            </a:r>
            <a:r>
              <a:rPr lang="en-US" sz="2400" i="1" dirty="0">
                <a:solidFill>
                  <a:prstClr val="black"/>
                </a:solidFill>
              </a:rPr>
              <a:t> and </a:t>
            </a:r>
            <a:r>
              <a:rPr lang="en-US" sz="2400" i="1" dirty="0" err="1">
                <a:solidFill>
                  <a:prstClr val="black"/>
                </a:solidFill>
              </a:rPr>
              <a:t>VanKleef</a:t>
            </a:r>
            <a:r>
              <a:rPr lang="en-US" sz="2400" i="1" dirty="0">
                <a:solidFill>
                  <a:prstClr val="black"/>
                </a:solidFill>
              </a:rPr>
              <a:t>, 04)</a:t>
            </a:r>
            <a:endParaRPr lang="en-US" sz="2400" b="1" dirty="0"/>
          </a:p>
          <a:p>
            <a:pPr lvl="2"/>
            <a:r>
              <a:rPr lang="en-US" sz="2000" dirty="0"/>
              <a:t>High-power individuals tends to make the first move</a:t>
            </a:r>
          </a:p>
          <a:p>
            <a:pPr lvl="2"/>
            <a:r>
              <a:rPr lang="en-US" sz="2000" dirty="0"/>
              <a:t>Control of the flow of the negotiation</a:t>
            </a:r>
          </a:p>
          <a:p>
            <a:pPr lvl="2"/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5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16401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Objectives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Model of </a:t>
            </a:r>
            <a:r>
              <a:rPr lang="en-US" sz="2800" i="1" dirty="0"/>
              <a:t>social behaviors</a:t>
            </a:r>
            <a:r>
              <a:rPr lang="en-US" sz="2800" dirty="0"/>
              <a:t> in the context of </a:t>
            </a:r>
            <a:r>
              <a:rPr lang="en-US" sz="2800" i="1" dirty="0"/>
              <a:t>collaborative negotiation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en-US" sz="2400" dirty="0"/>
              <a:t>Conversational agent communicates using </a:t>
            </a:r>
            <a:r>
              <a:rPr lang="en-US" sz="2400" dirty="0" err="1"/>
              <a:t>actes</a:t>
            </a:r>
            <a:r>
              <a:rPr lang="en-US" sz="2400" dirty="0"/>
              <a:t> of dialogue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Define strategies of collaborative negotiation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Adapt the strategies of negotiation to the relation of </a:t>
            </a:r>
            <a:r>
              <a:rPr lang="en-US" sz="2400" b="1" dirty="0"/>
              <a:t>power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9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289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1594</Words>
  <Application>Microsoft Office PowerPoint</Application>
  <PresentationFormat>Affichage à l'écran (4:3)</PresentationFormat>
  <Paragraphs>359</Paragraphs>
  <Slides>31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Arial</vt:lpstr>
      <vt:lpstr>Arial (En-têtes)</vt:lpstr>
      <vt:lpstr>Calibri</vt:lpstr>
      <vt:lpstr>Cambria Math</vt:lpstr>
      <vt:lpstr>Wingdings</vt:lpstr>
      <vt:lpstr>Clarté</vt:lpstr>
      <vt:lpstr>A computational model of power in collaborative negotiation dialogues</vt:lpstr>
      <vt:lpstr>Plan</vt:lpstr>
      <vt:lpstr>Context: Conversational agents</vt:lpstr>
      <vt:lpstr>Collaboration in dialogue</vt:lpstr>
      <vt:lpstr>Collaboration in dialogue</vt:lpstr>
      <vt:lpstr>Social aspects in negotiation</vt:lpstr>
      <vt:lpstr>Social aspects in negotiation</vt:lpstr>
      <vt:lpstr>Social aspects in negotiation</vt:lpstr>
      <vt:lpstr>Objectives</vt:lpstr>
      <vt:lpstr>Model of negotiation based on power</vt:lpstr>
      <vt:lpstr>Model of negotiation based on power</vt:lpstr>
      <vt:lpstr>Model of negotiation based on power</vt:lpstr>
      <vt:lpstr>Model of negotiation based on power</vt:lpstr>
      <vt:lpstr>Model of negotiation based on power</vt:lpstr>
      <vt:lpstr>Model of negotiation based on power</vt:lpstr>
      <vt:lpstr>Model of negotiation based on power</vt:lpstr>
      <vt:lpstr>Model of negotiation based on power</vt:lpstr>
      <vt:lpstr>Model of negotiation based on power</vt:lpstr>
      <vt:lpstr>Model of negotiation based on power</vt:lpstr>
      <vt:lpstr>Model of negotiation based on power</vt:lpstr>
      <vt:lpstr>Example of dialogue</vt:lpstr>
      <vt:lpstr>Example of dialogue</vt:lpstr>
      <vt:lpstr>Example of dialogue</vt:lpstr>
      <vt:lpstr>Example of dialogue</vt:lpstr>
      <vt:lpstr>Evaluation of the model</vt:lpstr>
      <vt:lpstr>Evaluation of the model</vt:lpstr>
      <vt:lpstr>Evaluation of the model</vt:lpstr>
      <vt:lpstr>Evaluation of the model</vt:lpstr>
      <vt:lpstr>Evaluation of the model</vt:lpstr>
      <vt:lpstr>Conclusion &amp; futur work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experimentateur</dc:creator>
  <cp:lastModifiedBy>Entreprise ZENIKA</cp:lastModifiedBy>
  <cp:revision>203</cp:revision>
  <dcterms:created xsi:type="dcterms:W3CDTF">2017-06-08T07:56:31Z</dcterms:created>
  <dcterms:modified xsi:type="dcterms:W3CDTF">2017-08-10T17:03:39Z</dcterms:modified>
</cp:coreProperties>
</file>