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7" r:id="rId8"/>
    <p:sldId id="272" r:id="rId9"/>
    <p:sldId id="273" r:id="rId10"/>
    <p:sldId id="274" r:id="rId11"/>
    <p:sldId id="275" r:id="rId12"/>
    <p:sldId id="276" r:id="rId13"/>
    <p:sldId id="269" r:id="rId14"/>
    <p:sldId id="270" r:id="rId15"/>
    <p:sldId id="262" r:id="rId16"/>
    <p:sldId id="277" r:id="rId17"/>
    <p:sldId id="278" r:id="rId18"/>
    <p:sldId id="283" r:id="rId19"/>
    <p:sldId id="284" r:id="rId20"/>
    <p:sldId id="280" r:id="rId21"/>
    <p:sldId id="281" r:id="rId22"/>
    <p:sldId id="282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15" autoAdjust="0"/>
  </p:normalViewPr>
  <p:slideViewPr>
    <p:cSldViewPr snapToGrid="0">
      <p:cViewPr>
        <p:scale>
          <a:sx n="50" d="100"/>
          <a:sy n="50" d="100"/>
        </p:scale>
        <p:origin x="128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600"/>
              <a:t>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Sheet2!$N$54</c:f>
              <c:strCache>
                <c:ptCount val="1"/>
                <c:pt idx="0">
                  <c:v>Bob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plus>
            <c:min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Sheet2!$N$55:$N$58</c:f>
              <c:numCache>
                <c:formatCode>General</c:formatCode>
                <c:ptCount val="4"/>
                <c:pt idx="0">
                  <c:v>2.921875</c:v>
                </c:pt>
                <c:pt idx="1">
                  <c:v>3.59375</c:v>
                </c:pt>
                <c:pt idx="2">
                  <c:v>3.296875</c:v>
                </c:pt>
                <c:pt idx="3">
                  <c:v>4.40625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55-4C27-9339-4920B7EC6220}"/>
            </c:ext>
          </c:extLst>
        </c:ser>
        <c:ser>
          <c:idx val="1"/>
          <c:order val="1"/>
          <c:tx>
            <c:strRef>
              <c:f>Sheet2!$O$54</c:f>
              <c:strCache>
                <c:ptCount val="1"/>
                <c:pt idx="0">
                  <c:v>Arthur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plus>
            <c:min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Sheet2!$O$55:$O$58</c:f>
              <c:numCache>
                <c:formatCode>General</c:formatCode>
                <c:ptCount val="4"/>
                <c:pt idx="0">
                  <c:v>2.078125</c:v>
                </c:pt>
                <c:pt idx="1">
                  <c:v>2.328125</c:v>
                </c:pt>
                <c:pt idx="2">
                  <c:v>3.390625</c:v>
                </c:pt>
                <c:pt idx="3">
                  <c:v>1.765625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55-4C27-9339-4920B7EC6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7152"/>
        <c:axId val="327589936"/>
      </c:barChart>
      <c:catAx>
        <c:axId val="32759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89936"/>
        <c:crosses val="autoZero"/>
        <c:auto val="1"/>
        <c:lblAlgn val="ctr"/>
        <c:lblOffset val="100"/>
        <c:noMultiLvlLbl val="0"/>
      </c:catAx>
      <c:valAx>
        <c:axId val="32758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9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FCE05-BB4E-4FF0-AFE7-B066022A0F33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565B2-35F8-4F08-A1B3-3C736148A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64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Raise of popularity in different fields </a:t>
            </a:r>
          </a:p>
          <a:p>
            <a:r>
              <a:rPr lang="en-US" b="1" dirty="0"/>
              <a:t>Playing different roles</a:t>
            </a:r>
            <a:r>
              <a:rPr lang="en-US" b="1" baseline="0" dirty="0"/>
              <a:t> </a:t>
            </a:r>
            <a:r>
              <a:rPr lang="en-US" dirty="0"/>
              <a:t>as companion</a:t>
            </a:r>
            <a:r>
              <a:rPr lang="en-US" baseline="0" dirty="0"/>
              <a:t> tutor or collaborator</a:t>
            </a:r>
          </a:p>
          <a:p>
            <a:r>
              <a:rPr lang="en-US" baseline="0" dirty="0"/>
              <a:t>During </a:t>
            </a:r>
            <a:r>
              <a:rPr lang="en-US" b="1" baseline="0" dirty="0"/>
              <a:t>the interaction </a:t>
            </a:r>
            <a:r>
              <a:rPr lang="en-US" baseline="0" dirty="0"/>
              <a:t>Agent able to express and understand </a:t>
            </a:r>
            <a:r>
              <a:rPr lang="en-US" b="1" baseline="0" dirty="0"/>
              <a:t>social behaviors</a:t>
            </a:r>
          </a:p>
          <a:p>
            <a:r>
              <a:rPr lang="en-US" baseline="0" dirty="0"/>
              <a:t>An other </a:t>
            </a:r>
            <a:r>
              <a:rPr lang="en-US" b="1" baseline="0" dirty="0"/>
              <a:t>important</a:t>
            </a:r>
            <a:r>
              <a:rPr lang="en-US" baseline="0" dirty="0"/>
              <a:t> aspect in the </a:t>
            </a:r>
            <a:r>
              <a:rPr lang="en-US" baseline="0" dirty="0" err="1"/>
              <a:t>intercation</a:t>
            </a:r>
            <a:r>
              <a:rPr lang="en-US" baseline="0" dirty="0"/>
              <a:t> is the </a:t>
            </a:r>
            <a:r>
              <a:rPr lang="en-US" b="1" baseline="0" dirty="0"/>
              <a:t>collaboration</a:t>
            </a:r>
          </a:p>
          <a:p>
            <a:r>
              <a:rPr lang="en-US" b="1" baseline="0" dirty="0"/>
              <a:t>Our goal to enhance the social abilities the  context of collaboration </a:t>
            </a:r>
          </a:p>
          <a:p>
            <a:r>
              <a:rPr lang="en-US" b="1" baseline="0" dirty="0"/>
              <a:t>We focus on the verbal behaviors and more </a:t>
            </a:r>
            <a:r>
              <a:rPr lang="en-US" b="1" baseline="0" dirty="0" err="1"/>
              <a:t>precisly</a:t>
            </a:r>
            <a:r>
              <a:rPr lang="en-US" b="1" baseline="0" dirty="0"/>
              <a:t> on the dialogue strategy</a:t>
            </a:r>
          </a:p>
          <a:p>
            <a:r>
              <a:rPr lang="en-US" b="1" baseline="0" dirty="0"/>
              <a:t>Share goal or task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EE35D-106A-4573-A36A-3B01A187374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315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</a:rPr>
              <a:t>+ </a:t>
            </a:r>
            <a:r>
              <a:rPr lang="en-US" dirty="0">
                <a:solidFill>
                  <a:prstClr val="black"/>
                </a:solidFill>
              </a:rPr>
              <a:t>The higher </a:t>
            </a:r>
            <a:r>
              <a:rPr lang="en-US" b="1" i="1" dirty="0">
                <a:solidFill>
                  <a:prstClr val="black"/>
                </a:solidFill>
              </a:rPr>
              <a:t>self(t)</a:t>
            </a:r>
            <a:r>
              <a:rPr lang="en-US" dirty="0">
                <a:solidFill>
                  <a:prstClr val="black"/>
                </a:solidFill>
              </a:rPr>
              <a:t> is, the more an agent gives </a:t>
            </a:r>
            <a:r>
              <a:rPr lang="en-US" b="1" dirty="0">
                <a:solidFill>
                  <a:prstClr val="black"/>
                </a:solidFill>
              </a:rPr>
              <a:t>weight</a:t>
            </a:r>
            <a:r>
              <a:rPr lang="en-US" dirty="0">
                <a:solidFill>
                  <a:prstClr val="black"/>
                </a:solidFill>
              </a:rPr>
              <a:t> to its preferences</a:t>
            </a:r>
            <a:endParaRPr lang="en-US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02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Resort</a:t>
            </a:r>
            <a:r>
              <a:rPr lang="fr-FR" dirty="0"/>
              <a:t> on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expretise</a:t>
            </a:r>
            <a:r>
              <a:rPr lang="fr-FR" dirty="0"/>
              <a:t> or </a:t>
            </a:r>
            <a:r>
              <a:rPr lang="fr-FR" dirty="0" err="1"/>
              <a:t>preferences</a:t>
            </a:r>
            <a:r>
              <a:rPr lang="fr-FR" dirty="0"/>
              <a:t> in </a:t>
            </a:r>
            <a:r>
              <a:rPr lang="fr-FR" dirty="0" err="1"/>
              <a:t>achieving</a:t>
            </a:r>
            <a:r>
              <a:rPr lang="fr-FR" dirty="0"/>
              <a:t> the goal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EE35D-106A-4573-A36A-3B01A187374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93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In addition, </a:t>
            </a:r>
            <a:r>
              <a:rPr lang="fr-FR" dirty="0" err="1"/>
              <a:t>research</a:t>
            </a:r>
            <a:r>
              <a:rPr lang="fr-FR" baseline="0" dirty="0"/>
              <a:t> in social </a:t>
            </a:r>
            <a:r>
              <a:rPr lang="fr-FR" baseline="0" dirty="0" err="1"/>
              <a:t>psycology</a:t>
            </a:r>
            <a:r>
              <a:rPr lang="fr-FR" baseline="0" dirty="0"/>
              <a:t> </a:t>
            </a:r>
            <a:r>
              <a:rPr lang="fr-FR" baseline="0" dirty="0" err="1"/>
              <a:t>showed</a:t>
            </a:r>
            <a:r>
              <a:rPr lang="fr-FR" baseline="0" dirty="0"/>
              <a:t> the </a:t>
            </a:r>
            <a:r>
              <a:rPr lang="fr-FR" baseline="0" dirty="0" err="1"/>
              <a:t>the</a:t>
            </a:r>
            <a:r>
              <a:rPr lang="fr-FR" baseline="0" dirty="0"/>
              <a:t> social </a:t>
            </a:r>
            <a:r>
              <a:rPr lang="fr-FR" baseline="0" dirty="0" err="1"/>
              <a:t>relationship</a:t>
            </a:r>
            <a:r>
              <a:rPr lang="fr-FR" baseline="0" dirty="0"/>
              <a:t> affect the </a:t>
            </a:r>
            <a:r>
              <a:rPr lang="fr-FR" baseline="0" dirty="0" err="1"/>
              <a:t>interlocutors</a:t>
            </a:r>
            <a:r>
              <a:rPr lang="fr-FR" baseline="0" dirty="0"/>
              <a:t>  </a:t>
            </a:r>
            <a:r>
              <a:rPr lang="fr-FR" baseline="0" dirty="0" err="1"/>
              <a:t>negotiation</a:t>
            </a:r>
            <a:r>
              <a:rPr lang="fr-FR" baseline="0" dirty="0"/>
              <a:t> </a:t>
            </a:r>
            <a:r>
              <a:rPr lang="fr-FR" baseline="0" dirty="0" err="1"/>
              <a:t>strategy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EE35D-106A-4573-A36A-3B01A187374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21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In addition, several researches have already proven that emotions affect our way to negotiate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Dominance is among the fundamental dimensions of interpersonal relations ships which was widely studied in social psychology and communication  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EE35D-106A-4573-A36A-3B01A187374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642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83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34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83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36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25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C8D3C-0C8B-4EFF-9662-EB6B894C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8AC3D2-0DDF-4C32-9D14-68FA5D0C3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9B59D-F899-4B1E-8BA5-90A0F2EA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E1C82C-248A-43BD-BA0A-CA61505E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369F1-0726-4C99-990F-F7E540BB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14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34BBF-B66E-4442-9B53-CF09191B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AD471D-D8BB-4421-A250-8E51EB4E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3C43B8-4CD5-4767-914E-302F9CC5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166A45-FD60-4642-ABC8-0A116C45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8276-EAEB-41F7-910A-2FD85303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7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20F4A5-660E-4441-A87B-615D6EF5A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CE244E-D3A0-4788-AFC1-0AF9E357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52B8B-04CE-4223-AD09-7B27BD23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F2E1A-6AC8-43C4-BD7C-86124957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67EAB-7103-4B5C-8779-560309B4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47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6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27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91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t>06/11/2017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63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t>06/11/2017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t>06/11/2017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10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t>06/11/2017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883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t>06/11/2017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24864-650B-4D2C-9A46-031268D5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638BDF-3B4D-4931-8D78-65F2CEBF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077880-2371-4419-BBC8-05C0A499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E350E-47E3-48F9-9431-7B090506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5F909-3443-431B-9C6C-73F26DA9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803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t>06/11/2017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5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788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82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B87FF-FF0B-4918-92F2-19C11E31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333D13-F5F0-473F-BAC4-4D89F87E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5FF5F-1FCB-424C-9C7C-084FEA3A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43C7E-13E6-47C8-B828-4088F72F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1EFFB0-C215-4076-8292-169142D5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893AF-4601-4E23-83E3-1D11525A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A5F0B-4533-458C-BB1D-7D9945CA4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C061A2-6F3B-44B5-92B0-CC5B68FF5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BA5019-E5FB-4C02-ACBE-CDEB5823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4265CD-BEFD-4B65-9DFD-92486D64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8A1D8F-CD70-42DE-801E-6F9522FC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37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9054A-476D-459F-9DD6-4218E29D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27EF81-970D-4A32-A8BF-571D996C7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E812F3-C182-4E37-B51B-344B9C00F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2FC4AB-0287-419E-8F27-B41B0F7B8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CC9CA5-97D9-4163-8109-FE7A94BDB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E307B0-5A9E-4F2E-81DC-0AAAA47C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4E4A9A-3AF0-4339-99DF-72A68910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683AA7-9BC1-4E1F-9FD1-67184574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65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17220-01B8-43AC-B1A1-5533353C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37BE4E-CB2F-44BB-8170-A17B12F4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58EA75-EAE3-4B1E-A077-3DA2BA9B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7824EE-45F8-4A98-ACEF-7DCDEDF6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CAFBEE-EB08-4ABC-B5B0-B722403C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48EA41-2CC5-4C7D-8433-B6DB4B77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7354BE-D1D7-46D0-BDEE-3BC47ED9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44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ECF9B-D250-4530-8090-0DF00D26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B0CD6-45D2-4CAC-A5AF-7A5075EF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00E810-7845-44C6-84AA-E5135BAE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73E0E1-7C50-4710-9EC7-44B756FB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FF1863-0F89-4C8A-B51E-B6EC8411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2F5369-DA54-408C-AF13-6F904ABB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8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2067B-CDDB-42DF-A0CD-F45C6A74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040F09-5FA9-4F4E-A9EB-C56B0AB7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A4C707-5D93-4B04-A6B7-50D5555D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6E919E-1190-4CF8-9EA8-4E3E6534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647D74-6E82-4EFB-82DD-28F6CE00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B0E4A3-E646-47C5-A4B2-D1A18C58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51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FCE11-A4F5-4038-90FC-9BFA07E0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BAEA9-2C04-44E3-920B-975CBF6E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6887AE-51F2-4DA6-82D6-D9869A2D8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3C8D1-B253-4D33-B271-95D32C711145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C2DCA-0962-4AC0-B2E2-793756AB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97723F-E846-4A25-8103-9ACAB2454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0FB-85C4-46F0-BF2D-14AAEA599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65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49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B0654-C2F1-4F75-8360-28AF9053D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5C27A6-86D5-4F50-9ECA-699607D73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44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5908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Modèle</a:t>
            </a:r>
            <a:r>
              <a:rPr lang="en-US" sz="3600" dirty="0">
                <a:solidFill>
                  <a:srgbClr val="FFC000"/>
                </a:solidFill>
              </a:rPr>
              <a:t> de </a:t>
            </a:r>
            <a:r>
              <a:rPr lang="en-US" sz="3600" dirty="0" err="1">
                <a:solidFill>
                  <a:srgbClr val="FFC000"/>
                </a:solidFill>
              </a:rPr>
              <a:t>négociation</a:t>
            </a:r>
            <a:r>
              <a:rPr lang="en-US" sz="3600" dirty="0">
                <a:solidFill>
                  <a:srgbClr val="FFC000"/>
                </a:solidFill>
              </a:rPr>
              <a:t> sur les </a:t>
            </a:r>
            <a:r>
              <a:rPr lang="en-US" sz="3600" dirty="0" err="1">
                <a:solidFill>
                  <a:srgbClr val="FFC000"/>
                </a:solidFill>
              </a:rPr>
              <a:t>préférences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832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3049" y="3801962"/>
            <a:ext cx="2329258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pic>
        <p:nvPicPr>
          <p:cNvPr id="30" name="Picture 2" descr="E:\presentation\satother.png">
            <a:extLst>
              <a:ext uri="{FF2B5EF4-FFF2-40B4-BE49-F238E27FC236}">
                <a16:creationId xmlns:a16="http://schemas.microsoft.com/office/drawing/2014/main" id="{A8B3CF2C-3A89-4C25-B986-383723A4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907" y="5690005"/>
            <a:ext cx="3640572" cy="10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1853050" y="4283804"/>
            <a:ext cx="2329258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E0FCD0-EEA8-4172-84A6-6BFEA120DCB4}"/>
              </a:ext>
            </a:extLst>
          </p:cNvPr>
          <p:cNvSpPr/>
          <p:nvPr/>
        </p:nvSpPr>
        <p:spPr>
          <a:xfrm>
            <a:off x="4321956" y="5623386"/>
            <a:ext cx="4816062" cy="1100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ngle 10"/>
          <p:cNvCxnSpPr>
            <a:stCxn id="31" idx="2"/>
            <a:endCxn id="32" idx="1"/>
          </p:cNvCxnSpPr>
          <p:nvPr/>
        </p:nvCxnSpPr>
        <p:spPr>
          <a:xfrm rot="16200000" flipH="1">
            <a:off x="2909570" y="4761245"/>
            <a:ext cx="1520494" cy="13042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739294" y="5770755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39295" y="6139537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don’t</a:t>
            </a:r>
            <a:r>
              <a:rPr lang="fr-FR" sz="1600" dirty="0"/>
              <a:t>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88" y="2182484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844903" y="2060848"/>
            <a:ext cx="2337404" cy="2592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34A02BB0-580E-438F-8D5A-6788F772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97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6FAB0E-4A15-4388-B3DE-AAF6E5DE7996}"/>
              </a:ext>
            </a:extLst>
          </p:cNvPr>
          <p:cNvGrpSpPr/>
          <p:nvPr/>
        </p:nvGrpSpPr>
        <p:grpSpPr>
          <a:xfrm>
            <a:off x="4174038" y="3012234"/>
            <a:ext cx="4685995" cy="445274"/>
            <a:chOff x="2738944" y="3012233"/>
            <a:chExt cx="3778298" cy="445274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181BB6AA-E222-4598-B345-5F442307C70A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87" y="3012233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44993B1-122D-4603-99AE-4CBFB27583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4812022" y="3238623"/>
            <a:ext cx="3124457" cy="1943439"/>
            <a:chOff x="2774492" y="2121096"/>
            <a:chExt cx="2833603" cy="17821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2774492" y="2121096"/>
              <a:ext cx="283360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Share </a:t>
              </a:r>
              <a:r>
                <a:rPr lang="en-US" b="1" dirty="0"/>
                <a:t>preferences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35421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Share a </a:t>
              </a:r>
              <a:r>
                <a:rPr lang="en-US" sz="1600" dirty="0"/>
                <a:t>preference</a:t>
              </a:r>
            </a:p>
            <a:p>
              <a:pPr lvl="1"/>
              <a:r>
                <a:rPr lang="fr-FR" sz="1600" b="1" dirty="0"/>
                <a:t>State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  <a:p>
              <a:pPr lvl="1"/>
              <a:endParaRPr lang="fr-FR" sz="1600" dirty="0"/>
            </a:p>
            <a:p>
              <a:r>
                <a:rPr lang="fr-FR" sz="1600" dirty="0" err="1"/>
                <a:t>Ask</a:t>
              </a:r>
              <a:r>
                <a:rPr lang="fr-FR" sz="1600" dirty="0"/>
                <a:t> for a </a:t>
              </a:r>
              <a:r>
                <a:rPr lang="fr-FR" sz="1600" dirty="0" err="1"/>
                <a:t>preference</a:t>
              </a:r>
              <a:endParaRPr lang="fr-FR" sz="1600" dirty="0"/>
            </a:p>
            <a:p>
              <a:pPr lvl="1"/>
              <a:r>
                <a:rPr lang="fr-FR" sz="1600" b="1" dirty="0" err="1"/>
                <a:t>Ask</a:t>
              </a:r>
              <a:r>
                <a:rPr lang="fr-FR" sz="1600" b="1" dirty="0"/>
                <a:t>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0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5908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Modèle</a:t>
            </a:r>
            <a:r>
              <a:rPr lang="en-US" sz="3600" dirty="0">
                <a:solidFill>
                  <a:srgbClr val="FFC000"/>
                </a:solidFill>
              </a:rPr>
              <a:t> de </a:t>
            </a:r>
            <a:r>
              <a:rPr lang="en-US" sz="3600" dirty="0" err="1">
                <a:solidFill>
                  <a:srgbClr val="FFC000"/>
                </a:solidFill>
              </a:rPr>
              <a:t>négociation</a:t>
            </a:r>
            <a:r>
              <a:rPr lang="en-US" sz="3600" dirty="0">
                <a:solidFill>
                  <a:srgbClr val="FFC000"/>
                </a:solidFill>
              </a:rPr>
              <a:t> sur les </a:t>
            </a:r>
            <a:r>
              <a:rPr lang="en-US" sz="3600" dirty="0" err="1">
                <a:solidFill>
                  <a:srgbClr val="FFC000"/>
                </a:solidFill>
              </a:rPr>
              <a:t>préférences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832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97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4174038" y="3012234"/>
            <a:ext cx="4685995" cy="445274"/>
            <a:chOff x="2738944" y="3012233"/>
            <a:chExt cx="3778298" cy="445274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87" y="3012233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826503" y="3803474"/>
            <a:ext cx="2356697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1826504" y="4281424"/>
            <a:ext cx="2356696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1825926" y="4715852"/>
            <a:ext cx="2348112" cy="36197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Shared proposals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5113666" y="3088671"/>
            <a:ext cx="2757793" cy="2751991"/>
            <a:chOff x="4127559" y="1475139"/>
            <a:chExt cx="2053908" cy="2751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4132753" y="1475139"/>
              <a:ext cx="2048714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Negotiate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4127559" y="1918806"/>
              <a:ext cx="2053908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>
                  <a:solidFill>
                    <a:prstClr val="black"/>
                  </a:solidFill>
                </a:rPr>
                <a:t>Faire une proposition</a:t>
              </a: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>
                  <a:solidFill>
                    <a:prstClr val="black"/>
                  </a:solidFill>
                </a:rPr>
                <a:t>Rejeter une proposition</a:t>
              </a: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>
                  <a:solidFill>
                    <a:prstClr val="black"/>
                  </a:solidFill>
                </a:rPr>
                <a:t>Accepter une proposition</a:t>
              </a: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45CBD4C-02A4-49D0-A86D-41CBBF812EEF}"/>
              </a:ext>
            </a:extLst>
          </p:cNvPr>
          <p:cNvSpPr txBox="1"/>
          <p:nvPr/>
        </p:nvSpPr>
        <p:spPr>
          <a:xfrm>
            <a:off x="1502848" y="6254642"/>
            <a:ext cx="459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B04511-0B48-468D-8610-00249895752A}"/>
              </a:ext>
            </a:extLst>
          </p:cNvPr>
          <p:cNvSpPr/>
          <p:nvPr/>
        </p:nvSpPr>
        <p:spPr>
          <a:xfrm>
            <a:off x="1574856" y="6254643"/>
            <a:ext cx="4305122" cy="463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2" idx="2"/>
          </p:cNvCxnSpPr>
          <p:nvPr/>
        </p:nvCxnSpPr>
        <p:spPr>
          <a:xfrm>
            <a:off x="2999982" y="5077822"/>
            <a:ext cx="14516" cy="117682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581" y="2183996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826504" y="2062360"/>
            <a:ext cx="2356697" cy="3015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34" y="3296632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1603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522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801303" y="1542975"/>
            <a:ext cx="868718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Principe 1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fr-FR" sz="2200" dirty="0">
                <a:solidFill>
                  <a:schemeClr val="tx1"/>
                </a:solidFill>
              </a:rPr>
              <a:t>La dominance associée à haut niveau d’exigence dans la négociation et manque de concessions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Modèle de négociation basé sur le pouvoir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86892" y="2733260"/>
            <a:ext cx="914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Conditions pour accepter des propositions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1801303" y="3390836"/>
            <a:ext cx="4502649" cy="12623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Concessions</a:t>
            </a:r>
          </a:p>
          <a:p>
            <a:r>
              <a:rPr lang="fr-FR" sz="2000" dirty="0">
                <a:solidFill>
                  <a:schemeClr val="tx1"/>
                </a:solidFill>
              </a:rPr>
              <a:t>        - </a:t>
            </a:r>
            <a:r>
              <a:rPr lang="fr-FR" sz="2000" dirty="0" err="1">
                <a:solidFill>
                  <a:schemeClr val="tx1"/>
                </a:solidFill>
              </a:rPr>
              <a:t>pow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⇾ </a:t>
            </a:r>
            <a:r>
              <a:rPr lang="fr-FR" sz="2000" b="1" dirty="0">
                <a:solidFill>
                  <a:schemeClr val="tx1"/>
                </a:solidFill>
              </a:rPr>
              <a:t>self(t)</a:t>
            </a:r>
          </a:p>
          <a:p>
            <a:r>
              <a:rPr lang="fr-FR" sz="2000" dirty="0">
                <a:solidFill>
                  <a:schemeClr val="tx1"/>
                </a:solidFill>
              </a:rPr>
              <a:t>        - Self décroit dans le temps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6575198" y="3688568"/>
            <a:ext cx="3868857" cy="2238915"/>
            <a:chOff x="4961218" y="3688568"/>
            <a:chExt cx="3868857" cy="2238915"/>
          </a:xfrm>
        </p:grpSpPr>
        <p:pic>
          <p:nvPicPr>
            <p:cNvPr id="10" name="Picture 3" descr="E:\presentation\sv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218" y="3688568"/>
              <a:ext cx="3859254" cy="22389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7748430" y="3688568"/>
              <a:ext cx="1081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pow</a:t>
              </a:r>
              <a:r>
                <a:rPr lang="fr-FR" sz="1400" baseline="-25000" dirty="0" err="1"/>
                <a:t>A</a:t>
              </a:r>
              <a:r>
                <a:rPr lang="fr-FR" sz="1400" dirty="0"/>
                <a:t>=0.7  </a:t>
              </a:r>
              <a:r>
                <a:rPr lang="fr-FR" sz="1400" dirty="0" err="1"/>
                <a:t>pow</a:t>
              </a:r>
              <a:r>
                <a:rPr lang="fr-FR" sz="1400" baseline="-25000" dirty="0" err="1"/>
                <a:t>B</a:t>
              </a:r>
              <a:r>
                <a:rPr lang="fr-FR" sz="1400" dirty="0"/>
                <a:t>=0.4</a:t>
              </a: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1615387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775521" y="4877574"/>
            <a:ext cx="4850317" cy="1525501"/>
            <a:chOff x="162891" y="3183198"/>
            <a:chExt cx="4711557" cy="1525501"/>
          </a:xfrm>
        </p:grpSpPr>
        <p:sp>
          <p:nvSpPr>
            <p:cNvPr id="2" name="Rectangle 1"/>
            <p:cNvSpPr/>
            <p:nvPr/>
          </p:nvSpPr>
          <p:spPr>
            <a:xfrm>
              <a:off x="162891" y="3183198"/>
              <a:ext cx="4398880" cy="15255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87935" y="3244954"/>
              <a:ext cx="46865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fr-FR" sz="2000" b="1" dirty="0">
                  <a:solidFill>
                    <a:prstClr val="black"/>
                  </a:solidFill>
                </a:rPr>
                <a:t>Niveau d’exigences</a:t>
              </a:r>
            </a:p>
            <a:p>
              <a:pPr lvl="1"/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https://scontent-arn2-1.xx.fbcdn.net/v/t34.0-12/21148645_10212444775132138_1956213005_n.png?oh=b31f774ad28a32bd6daca242ea155e25&amp;oe=59A414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27" y="5694721"/>
            <a:ext cx="3929237" cy="4655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01096" y="1736805"/>
            <a:ext cx="5429144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000" i="1" u="sng" dirty="0">
                <a:solidFill>
                  <a:schemeClr val="tx1"/>
                </a:solidFill>
              </a:rPr>
              <a:t>Principe 2</a:t>
            </a:r>
            <a:r>
              <a:rPr lang="en-US" sz="2000" i="1" dirty="0">
                <a:solidFill>
                  <a:schemeClr val="tx1"/>
                </a:solidFill>
              </a:rPr>
              <a:t>: </a:t>
            </a:r>
            <a:r>
              <a:rPr lang="fr-FR" sz="2000" i="1" dirty="0">
                <a:solidFill>
                  <a:schemeClr val="tx1"/>
                </a:solidFill>
              </a:rPr>
              <a:t>Individu dominant est centré sur soit et prend peu en considération l’autre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Modèle de négociation basé sur le pouvoir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2162" y="2830845"/>
            <a:ext cx="4410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Implementation: </a:t>
            </a:r>
            <a:r>
              <a:rPr lang="en-US" sz="2000" dirty="0"/>
              <a:t> Choix des </a:t>
            </a:r>
            <a:r>
              <a:rPr lang="en-US" sz="2000" dirty="0" err="1"/>
              <a:t>valeurs</a:t>
            </a:r>
            <a:r>
              <a:rPr lang="en-US" sz="2000" dirty="0"/>
              <a:t> pour les propositions</a:t>
            </a:r>
            <a:endParaRPr lang="en-US" sz="2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1615387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8144" y="3863027"/>
            <a:ext cx="4409256" cy="9361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b="1" dirty="0">
                <a:solidFill>
                  <a:prstClr val="black"/>
                </a:solidFill>
              </a:rPr>
              <a:t>+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Prendre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en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compte</a:t>
            </a:r>
            <a:r>
              <a:rPr lang="en-US" sz="2200" dirty="0">
                <a:solidFill>
                  <a:prstClr val="black"/>
                </a:solidFill>
              </a:rPr>
              <a:t> les </a:t>
            </a:r>
            <a:r>
              <a:rPr lang="en-US" sz="2200" b="1" dirty="0">
                <a:solidFill>
                  <a:prstClr val="black"/>
                </a:solidFill>
              </a:rPr>
              <a:t>preferences de self et </a:t>
            </a:r>
            <a:r>
              <a:rPr lang="en-US" sz="2200" dirty="0">
                <a:solidFill>
                  <a:prstClr val="black"/>
                </a:solidFill>
              </a:rPr>
              <a:t>les </a:t>
            </a:r>
            <a:r>
              <a:rPr lang="en-US" sz="2200" b="1" dirty="0">
                <a:solidFill>
                  <a:prstClr val="black"/>
                </a:solidFill>
              </a:rPr>
              <a:t>preferences de </a:t>
            </a:r>
            <a:r>
              <a:rPr lang="en-US" sz="2200" b="1" dirty="0" err="1">
                <a:solidFill>
                  <a:prstClr val="black"/>
                </a:solidFill>
              </a:rPr>
              <a:t>l’autre</a:t>
            </a:r>
            <a:r>
              <a:rPr lang="en-US" sz="2200" b="1" dirty="0">
                <a:solidFill>
                  <a:prstClr val="black"/>
                </a:solidFill>
              </a:rPr>
              <a:t> (other)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4" y="5376656"/>
            <a:ext cx="4918604" cy="67918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80A784-441C-4BC2-8140-B4761A0EA09C}"/>
              </a:ext>
            </a:extLst>
          </p:cNvPr>
          <p:cNvSpPr/>
          <p:nvPr/>
        </p:nvSpPr>
        <p:spPr>
          <a:xfrm>
            <a:off x="6789075" y="1797458"/>
            <a:ext cx="5120985" cy="808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2200" i="1" u="sng" dirty="0">
                <a:solidFill>
                  <a:schemeClr val="tx1"/>
                </a:solidFill>
              </a:rPr>
              <a:t>Principe 3</a:t>
            </a:r>
            <a:r>
              <a:rPr lang="fr-FR" sz="2200" i="1" dirty="0">
                <a:solidFill>
                  <a:schemeClr val="tx1"/>
                </a:solidFill>
              </a:rPr>
              <a:t>: l’agent dominant mène la négociation 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190A0-1BBC-49F3-B123-938B26140580}"/>
              </a:ext>
            </a:extLst>
          </p:cNvPr>
          <p:cNvSpPr/>
          <p:nvPr/>
        </p:nvSpPr>
        <p:spPr>
          <a:xfrm>
            <a:off x="5951220" y="3296906"/>
            <a:ext cx="5958840" cy="29362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prstClr val="black"/>
                </a:solidFill>
              </a:rPr>
              <a:t>Règles</a:t>
            </a:r>
            <a:r>
              <a:rPr lang="en-US" sz="2000" dirty="0">
                <a:solidFill>
                  <a:prstClr val="black"/>
                </a:solidFill>
              </a:rPr>
              <a:t> de </a:t>
            </a:r>
            <a:r>
              <a:rPr lang="en-US" sz="2000" dirty="0" err="1">
                <a:solidFill>
                  <a:prstClr val="black"/>
                </a:solidFill>
              </a:rPr>
              <a:t>décision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buClr>
                <a:srgbClr val="FFC000"/>
              </a:buClr>
            </a:pPr>
            <a:endParaRPr lang="en-US" sz="20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prstClr val="black"/>
                </a:solidFill>
              </a:rPr>
              <a:t>Definir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une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priorité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dans</a:t>
            </a:r>
            <a:r>
              <a:rPr lang="en-US" sz="2000" dirty="0">
                <a:solidFill>
                  <a:prstClr val="black"/>
                </a:solidFill>
              </a:rPr>
              <a:t> le </a:t>
            </a:r>
            <a:r>
              <a:rPr lang="en-US" sz="2000" dirty="0" err="1">
                <a:solidFill>
                  <a:prstClr val="black"/>
                </a:solidFill>
              </a:rPr>
              <a:t>choix</a:t>
            </a:r>
            <a:r>
              <a:rPr lang="en-US" sz="2000" dirty="0">
                <a:solidFill>
                  <a:prstClr val="black"/>
                </a:solidFill>
              </a:rPr>
              <a:t> de </a:t>
            </a:r>
            <a:r>
              <a:rPr lang="en-US" sz="2000" dirty="0" err="1">
                <a:solidFill>
                  <a:prstClr val="black"/>
                </a:solidFill>
              </a:rPr>
              <a:t>l’utterance</a:t>
            </a:r>
            <a:endParaRPr lang="en-US" sz="2000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sz="2000" b="1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</a:rPr>
              <a:t>High-power: </a:t>
            </a:r>
            <a:r>
              <a:rPr lang="en-US" sz="2000" dirty="0">
                <a:solidFill>
                  <a:prstClr val="black"/>
                </a:solidFill>
              </a:rPr>
              <a:t>Negotiation acts </a:t>
            </a:r>
            <a:r>
              <a:rPr lang="en-US" dirty="0">
                <a:solidFill>
                  <a:prstClr val="black"/>
                </a:solidFill>
              </a:rPr>
              <a:t>(Propose, </a:t>
            </a:r>
            <a:r>
              <a:rPr lang="en-US" dirty="0" err="1">
                <a:solidFill>
                  <a:prstClr val="black"/>
                </a:solidFill>
              </a:rPr>
              <a:t>CounterPropose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FFC000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</a:rPr>
              <a:t>Low-power: </a:t>
            </a:r>
            <a:r>
              <a:rPr lang="en-US" sz="2000" dirty="0">
                <a:solidFill>
                  <a:prstClr val="black"/>
                </a:solidFill>
              </a:rPr>
              <a:t>Information acts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AskPreference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80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3957" y="2001029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5951984" y="2001030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15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52400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de dialogue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1775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E595E-02CD-4C91-8AF3-2BC36A4A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Etude 1: Evaluer la perception du comportements liés au pouvoir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BD82D-ABF6-43B0-B7B7-C8AB344C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662362" cy="4876800"/>
          </a:xfrm>
        </p:spPr>
        <p:txBody>
          <a:bodyPr>
            <a:normAutofit/>
          </a:bodyPr>
          <a:lstStyle/>
          <a:p>
            <a:pPr lvl="0">
              <a:buClr>
                <a:srgbClr val="FFC000"/>
              </a:buClr>
            </a:pPr>
            <a:r>
              <a:rPr lang="fr-FR" sz="2800" dirty="0">
                <a:solidFill>
                  <a:srgbClr val="FFC000"/>
                </a:solidFill>
              </a:rPr>
              <a:t>Conditions</a:t>
            </a:r>
          </a:p>
          <a:p>
            <a:pPr lvl="1">
              <a:buClr>
                <a:srgbClr val="FFC000"/>
              </a:buClr>
            </a:pPr>
            <a:r>
              <a:rPr lang="fr-FR" sz="2800" dirty="0">
                <a:solidFill>
                  <a:prstClr val="black"/>
                </a:solidFill>
              </a:rPr>
              <a:t>Préférences des agents.</a:t>
            </a:r>
          </a:p>
          <a:p>
            <a:pPr lvl="2">
              <a:buClr>
                <a:srgbClr val="FFC000"/>
              </a:buClr>
            </a:pPr>
            <a:r>
              <a:rPr lang="fr-FR" sz="2400" dirty="0">
                <a:solidFill>
                  <a:prstClr val="black"/>
                </a:solidFill>
              </a:rPr>
              <a:t>Préférences similaires</a:t>
            </a:r>
          </a:p>
          <a:p>
            <a:pPr lvl="2">
              <a:buClr>
                <a:srgbClr val="FFC000"/>
              </a:buClr>
            </a:pPr>
            <a:r>
              <a:rPr lang="fr-FR" sz="2400" dirty="0">
                <a:solidFill>
                  <a:prstClr val="black"/>
                </a:solidFill>
              </a:rPr>
              <a:t>Préférences différentes</a:t>
            </a:r>
            <a:endParaRPr lang="fr-FR" sz="3200" dirty="0">
              <a:solidFill>
                <a:prstClr val="black"/>
              </a:solidFill>
            </a:endParaRPr>
          </a:p>
          <a:p>
            <a:pPr lvl="1">
              <a:buClr>
                <a:srgbClr val="FFC000"/>
              </a:buClr>
            </a:pPr>
            <a:r>
              <a:rPr lang="fr-FR" sz="2800" dirty="0">
                <a:solidFill>
                  <a:prstClr val="black"/>
                </a:solidFill>
              </a:rPr>
              <a:t>Initialisation de la relation de dominance</a:t>
            </a:r>
            <a:r>
              <a:rPr lang="fr-FR" dirty="0">
                <a:solidFill>
                  <a:prstClr val="black"/>
                </a:solidFill>
              </a:rPr>
              <a:t>.</a:t>
            </a:r>
          </a:p>
          <a:p>
            <a:pPr lvl="2">
              <a:buClr>
                <a:srgbClr val="FFC000"/>
              </a:buClr>
            </a:pPr>
            <a:r>
              <a:rPr lang="fr-FR" sz="2000" dirty="0" err="1">
                <a:solidFill>
                  <a:prstClr val="black"/>
                </a:solidFill>
              </a:rPr>
              <a:t>Pow</a:t>
            </a:r>
            <a:r>
              <a:rPr lang="fr-FR" sz="2000" dirty="0">
                <a:solidFill>
                  <a:prstClr val="black"/>
                </a:solidFill>
              </a:rPr>
              <a:t>(Agent1) = 0.9,  </a:t>
            </a:r>
            <a:r>
              <a:rPr lang="fr-FR" sz="2000" dirty="0" err="1">
                <a:solidFill>
                  <a:prstClr val="black"/>
                </a:solidFill>
              </a:rPr>
              <a:t>Pow</a:t>
            </a:r>
            <a:r>
              <a:rPr lang="fr-FR" sz="2000" dirty="0">
                <a:solidFill>
                  <a:prstClr val="black"/>
                </a:solidFill>
              </a:rPr>
              <a:t>(Agent2) = 0.4</a:t>
            </a:r>
          </a:p>
          <a:p>
            <a:pPr lvl="2">
              <a:buClr>
                <a:srgbClr val="FFC000"/>
              </a:buClr>
            </a:pPr>
            <a:r>
              <a:rPr lang="fr-FR" sz="2000" dirty="0" err="1">
                <a:solidFill>
                  <a:prstClr val="black"/>
                </a:solidFill>
              </a:rPr>
              <a:t>Pow</a:t>
            </a:r>
            <a:r>
              <a:rPr lang="fr-FR" sz="2000" dirty="0">
                <a:solidFill>
                  <a:prstClr val="black"/>
                </a:solidFill>
              </a:rPr>
              <a:t>(Agent1) = 0.7,  </a:t>
            </a:r>
            <a:r>
              <a:rPr lang="fr-FR" sz="2000" dirty="0" err="1">
                <a:solidFill>
                  <a:prstClr val="black"/>
                </a:solidFill>
              </a:rPr>
              <a:t>Pow</a:t>
            </a:r>
            <a:r>
              <a:rPr lang="fr-FR" sz="2000" dirty="0">
                <a:solidFill>
                  <a:prstClr val="black"/>
                </a:solidFill>
              </a:rPr>
              <a:t>(Agent2) = 0.4</a:t>
            </a:r>
          </a:p>
          <a:p>
            <a:pPr lvl="2">
              <a:buClr>
                <a:srgbClr val="FFC000"/>
              </a:buClr>
            </a:pPr>
            <a:r>
              <a:rPr lang="fr-FR" sz="2000" dirty="0" err="1">
                <a:solidFill>
                  <a:prstClr val="black"/>
                </a:solidFill>
              </a:rPr>
              <a:t>Pow</a:t>
            </a:r>
            <a:r>
              <a:rPr lang="fr-FR" sz="2000" dirty="0">
                <a:solidFill>
                  <a:prstClr val="black"/>
                </a:solidFill>
              </a:rPr>
              <a:t>(Agent1) = 0.7,  </a:t>
            </a:r>
            <a:r>
              <a:rPr lang="fr-FR" sz="2000" dirty="0" err="1">
                <a:solidFill>
                  <a:prstClr val="black"/>
                </a:solidFill>
              </a:rPr>
              <a:t>Pow</a:t>
            </a:r>
            <a:r>
              <a:rPr lang="fr-FR" sz="2000" dirty="0">
                <a:solidFill>
                  <a:prstClr val="black"/>
                </a:solidFill>
              </a:rPr>
              <a:t>(Agent2) = 0.2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990C1B-3895-4F17-9A9A-492D8E8A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BDBA029-A62A-41BA-94B3-70D6567B281A}"/>
              </a:ext>
            </a:extLst>
          </p:cNvPr>
          <p:cNvGrpSpPr/>
          <p:nvPr/>
        </p:nvGrpSpPr>
        <p:grpSpPr>
          <a:xfrm>
            <a:off x="7025640" y="4046221"/>
            <a:ext cx="3147060" cy="2552700"/>
            <a:chOff x="6505417" y="2352364"/>
            <a:chExt cx="2470312" cy="3291174"/>
          </a:xfrm>
        </p:grpSpPr>
        <p:pic>
          <p:nvPicPr>
            <p:cNvPr id="6" name="Picture 4" descr="Résultat de recherche d'images pour &quot;user computer icon&quot;">
              <a:extLst>
                <a:ext uri="{FF2B5EF4-FFF2-40B4-BE49-F238E27FC236}">
                  <a16:creationId xmlns:a16="http://schemas.microsoft.com/office/drawing/2014/main" id="{1D4AC657-B853-4E9E-8077-A67F32261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138" y="3613220"/>
              <a:ext cx="1941441" cy="203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E1BB9113-6114-4FDB-B636-2EFC76433D78}"/>
                </a:ext>
              </a:extLst>
            </p:cNvPr>
            <p:cNvSpPr/>
            <p:nvPr/>
          </p:nvSpPr>
          <p:spPr>
            <a:xfrm>
              <a:off x="6505417" y="2352364"/>
              <a:ext cx="2470312" cy="1260856"/>
            </a:xfrm>
            <a:prstGeom prst="wedgeRectCallout">
              <a:avLst>
                <a:gd name="adj1" fmla="val 21364"/>
                <a:gd name="adj2" fmla="val 1288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464631-2E9A-4CD9-B523-9D91545AF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120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9270CEB-C931-441F-AB4E-8D14DED5C5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427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64AFAB0E-1350-4C19-84CB-B7B42F2A5154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7506986" y="3014595"/>
              <a:ext cx="58344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478CED0-0623-40CC-B240-6523E55E4B73}"/>
                </a:ext>
              </a:extLst>
            </p:cNvPr>
            <p:cNvCxnSpPr/>
            <p:nvPr/>
          </p:nvCxnSpPr>
          <p:spPr>
            <a:xfrm flipH="1">
              <a:off x="7506986" y="3197828"/>
              <a:ext cx="583441" cy="3679"/>
            </a:xfrm>
            <a:prstGeom prst="straightConnector1">
              <a:avLst/>
            </a:prstGeom>
            <a:ln>
              <a:headEnd w="lg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2D4040A9-78A3-4817-B5F1-72627793D0C2}"/>
              </a:ext>
            </a:extLst>
          </p:cNvPr>
          <p:cNvSpPr txBox="1"/>
          <p:nvPr/>
        </p:nvSpPr>
        <p:spPr>
          <a:xfrm>
            <a:off x="6724898" y="1673097"/>
            <a:ext cx="33376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C000"/>
                </a:solidFill>
              </a:rPr>
              <a:t>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Juges externes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Etude en ligne (</a:t>
            </a:r>
            <a:r>
              <a:rPr lang="fr-FR" sz="2400" dirty="0" err="1"/>
              <a:t>crowd</a:t>
            </a:r>
            <a:r>
              <a:rPr lang="fr-FR" sz="2400" dirty="0"/>
              <a:t> </a:t>
            </a:r>
            <a:r>
              <a:rPr lang="fr-FR" sz="2400" dirty="0" err="1"/>
              <a:t>flower</a:t>
            </a:r>
            <a:r>
              <a:rPr lang="fr-F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120 participants</a:t>
            </a:r>
          </a:p>
        </p:txBody>
      </p:sp>
    </p:spTree>
    <p:extLst>
      <p:ext uri="{BB962C8B-B14F-4D97-AF65-F5344CB8AC3E}">
        <p14:creationId xmlns:p14="http://schemas.microsoft.com/office/powerpoint/2010/main" val="370622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E595E-02CD-4C91-8AF3-2BC36A4A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Etude 1: Evaluer la perception du comportements liés au pouvoir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BD82D-ABF6-43B0-B7B7-C8AB344C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1660"/>
            <a:ext cx="10972800" cy="4625340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>
                <a:solidFill>
                  <a:srgbClr val="FFC000"/>
                </a:solidFill>
              </a:rPr>
              <a:t>Hypothèses:</a:t>
            </a:r>
          </a:p>
          <a:p>
            <a:pPr lvl="1"/>
            <a:r>
              <a:rPr lang="fr-FR" sz="2400" dirty="0"/>
              <a:t>H1 L’agent dominant va être plus perçu comme centré sur soit.</a:t>
            </a:r>
          </a:p>
          <a:p>
            <a:endParaRPr lang="fr-FR" sz="2800" dirty="0"/>
          </a:p>
          <a:p>
            <a:pPr lvl="1"/>
            <a:r>
              <a:rPr lang="fr-FR" sz="2400" dirty="0"/>
              <a:t>H2 L’agent soumis va être perçu comme faisant plus de concessions.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H3 L’agent dominant va être perçu comme étant plus exigent que l’agent soumis.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H4 L’agent dominant va être perçu comme celui qui guide de la négociation.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990C1B-3895-4F17-9A9A-492D8E8A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59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17</a:t>
            </a:fld>
            <a:endParaRPr lang="fr-FR"/>
          </a:p>
        </p:txBody>
      </p:sp>
      <p:pic>
        <p:nvPicPr>
          <p:cNvPr id="11266" name="Picture 2" descr="E:\presentation\graphs\H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4" y="1943788"/>
            <a:ext cx="5201796" cy="349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E:\presentation\graphs\H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68" y="1891946"/>
            <a:ext cx="5353432" cy="359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99036" y="1466423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56040" y="1448584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9036" y="5416222"/>
            <a:ext cx="10869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Agent 1 est le plus centré sur lui et ne fait pas de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Agent 2 essaye de trouver un compromis qui satisfasse les deux camps et fait des concessions sur ses préférences pour cela.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0F5F7E9-B31F-4AFB-8C37-793D4A47E8FA}"/>
              </a:ext>
            </a:extLst>
          </p:cNvPr>
          <p:cNvSpPr txBox="1">
            <a:spLocks/>
          </p:cNvSpPr>
          <p:nvPr/>
        </p:nvSpPr>
        <p:spPr>
          <a:xfrm>
            <a:off x="762000" y="6858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Etude 1: Evaluer la perception du comportements liés au pouvoir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534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158024" y="23431"/>
            <a:ext cx="1426352" cy="318898"/>
          </a:xfrm>
        </p:spPr>
        <p:txBody>
          <a:bodyPr/>
          <a:lstStyle/>
          <a:p>
            <a:fld id="{6936E76E-83C7-4D0C-AE26-C0751568CC47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57325" y="1760473"/>
            <a:ext cx="64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H3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55145" y="1760473"/>
            <a:ext cx="64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H4</a:t>
            </a:r>
          </a:p>
        </p:txBody>
      </p:sp>
      <p:pic>
        <p:nvPicPr>
          <p:cNvPr id="12290" name="Picture 2" descr="E:\presentation\graphs\H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2" y="2240746"/>
            <a:ext cx="5484088" cy="348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E:\presentation\graphs\H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13" y="2240746"/>
            <a:ext cx="5485016" cy="348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869223" y="5654274"/>
            <a:ext cx="11171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1 est plus exigent que l’agent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1 guide le flow de la négociation alors que l’agent 2 suit seulement l’agent 1.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28E837E8-53AB-4924-A396-CAB2E2F58EC7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260BDC88-F847-4279-9559-1F7001ED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549275"/>
            <a:ext cx="11004550" cy="958850"/>
          </a:xfrm>
        </p:spPr>
        <p:txBody>
          <a:bodyPr>
            <a:normAutofit fontScale="90000"/>
          </a:bodyPr>
          <a:lstStyle/>
          <a:p>
            <a:r>
              <a:rPr lang="fr-FR" dirty="0"/>
              <a:t>Etude 1: Evaluer la perception du comportements liés au pouvoir</a:t>
            </a:r>
          </a:p>
        </p:txBody>
      </p:sp>
    </p:spTree>
    <p:extLst>
      <p:ext uri="{BB962C8B-B14F-4D97-AF65-F5344CB8AC3E}">
        <p14:creationId xmlns:p14="http://schemas.microsoft.com/office/powerpoint/2010/main" val="148227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EBFFF-5869-42D6-A7DF-100DB10F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2: Interaction avec un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786B62-949D-4D02-A536-9F7645B3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44B0CD4-E258-4FF2-9D2C-2570AF62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C000"/>
              </a:buClr>
            </a:pPr>
            <a:r>
              <a:rPr lang="fr-FR" sz="2800" dirty="0">
                <a:solidFill>
                  <a:srgbClr val="FFC000"/>
                </a:solidFill>
              </a:rPr>
              <a:t>Conditions</a:t>
            </a:r>
          </a:p>
          <a:p>
            <a:pPr lvl="1">
              <a:buClr>
                <a:srgbClr val="FFC000"/>
              </a:buClr>
            </a:pPr>
            <a:r>
              <a:rPr lang="fr-FR" sz="2400" dirty="0"/>
              <a:t>Bob, agent dominant dom(Bob) = 0.8</a:t>
            </a:r>
          </a:p>
          <a:p>
            <a:pPr lvl="1">
              <a:buClr>
                <a:srgbClr val="FFC000"/>
              </a:buClr>
            </a:pPr>
            <a:r>
              <a:rPr lang="fr-FR" sz="2400" dirty="0"/>
              <a:t>Arthur, agent soumis dom(Arthur) = 0.4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fr-FR" sz="2800" dirty="0">
              <a:solidFill>
                <a:srgbClr val="FFC000"/>
              </a:solidFill>
            </a:endParaRPr>
          </a:p>
          <a:p>
            <a:pPr lvl="1">
              <a:buClr>
                <a:srgbClr val="FFC000"/>
              </a:buClr>
            </a:pPr>
            <a:r>
              <a:rPr lang="fr-FR" sz="2800" dirty="0">
                <a:solidFill>
                  <a:srgbClr val="FFC000"/>
                </a:solidFill>
              </a:rPr>
              <a:t>Procédure:</a:t>
            </a:r>
          </a:p>
          <a:p>
            <a:pPr lvl="2">
              <a:buClr>
                <a:srgbClr val="FFC000"/>
              </a:buClr>
            </a:pPr>
            <a:r>
              <a:rPr lang="fr-FR" sz="2400" dirty="0"/>
              <a:t>Deux échantillons de participants </a:t>
            </a:r>
          </a:p>
          <a:p>
            <a:pPr lvl="2">
              <a:buClr>
                <a:srgbClr val="FFC000"/>
              </a:buClr>
            </a:pPr>
            <a:r>
              <a:rPr lang="fr-FR" sz="2400" dirty="0"/>
              <a:t>Total de 40 participants</a:t>
            </a:r>
            <a:endParaRPr lang="fr-FR" sz="2200" dirty="0"/>
          </a:p>
          <a:p>
            <a:pPr marL="274320" lvl="1" indent="0">
              <a:buClr>
                <a:srgbClr val="FFC000"/>
              </a:buClr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0777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374876"/>
            <a:ext cx="8229600" cy="990600"/>
          </a:xfrm>
        </p:spPr>
        <p:txBody>
          <a:bodyPr/>
          <a:lstStyle/>
          <a:p>
            <a:pPr algn="l"/>
            <a:r>
              <a:rPr lang="fr-FR" dirty="0">
                <a:solidFill>
                  <a:srgbClr val="FFC000"/>
                </a:solidFill>
              </a:rPr>
              <a:t>Contexte: Agents conversationnels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>
                <a:latin typeface="Arial"/>
              </a:rPr>
              <a:pPr/>
              <a:t>2</a:t>
            </a:fld>
            <a:endParaRPr lang="fr-FR"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15386" y="-6263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prstClr val="white"/>
                </a:solidFill>
                <a:latin typeface="Arial"/>
              </a:rPr>
              <a:t>Contexte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89312" y="1251761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Arial"/>
              </a:rPr>
              <a:t>Companion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12" y="1748442"/>
            <a:ext cx="2664296" cy="169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46320" y="3368691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err="1">
                <a:solidFill>
                  <a:prstClr val="black"/>
                </a:solidFill>
                <a:latin typeface="Arial"/>
              </a:rPr>
              <a:t>AlwaysOn</a:t>
            </a:r>
            <a:endParaRPr lang="fr-FR" sz="1600" b="1" dirty="0">
              <a:solidFill>
                <a:prstClr val="black"/>
              </a:solidFill>
              <a:latin typeface="Arial"/>
            </a:endParaRPr>
          </a:p>
          <a:p>
            <a:pPr algn="ctr"/>
            <a:r>
              <a:rPr lang="fr-FR" sz="1600" dirty="0" err="1">
                <a:solidFill>
                  <a:prstClr val="black"/>
                </a:solidFill>
                <a:latin typeface="Arial"/>
              </a:rPr>
              <a:t>Sidner</a:t>
            </a:r>
            <a:r>
              <a:rPr lang="fr-FR" sz="1600" dirty="0">
                <a:solidFill>
                  <a:prstClr val="black"/>
                </a:solidFill>
                <a:latin typeface="Arial"/>
              </a:rPr>
              <a:t> </a:t>
            </a:r>
            <a:r>
              <a:rPr lang="fr-FR" sz="1600" i="1" dirty="0">
                <a:solidFill>
                  <a:prstClr val="black"/>
                </a:solidFill>
                <a:latin typeface="Arial"/>
              </a:rPr>
              <a:t>et al, 14</a:t>
            </a:r>
            <a:endParaRPr lang="fr-FR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9312" y="1651872"/>
            <a:ext cx="2808312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Arial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641640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prstClr val="white"/>
                </a:solidFill>
                <a:latin typeface="Arial"/>
              </a:rPr>
              <a:t>Tuteur</a:t>
            </a:r>
            <a:endParaRPr lang="en-US" sz="20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1640" y="1653651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5028698" y="1742427"/>
            <a:ext cx="2095500" cy="1880317"/>
            <a:chOff x="5580112" y="2453654"/>
            <a:chExt cx="2095500" cy="2037043"/>
          </a:xfrm>
        </p:grpSpPr>
        <p:pic>
          <p:nvPicPr>
            <p:cNvPr id="20" name="Picture 5" descr="Image associé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53654"/>
              <a:ext cx="209550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/>
            <p:cNvSpPr txBox="1"/>
            <p:nvPr/>
          </p:nvSpPr>
          <p:spPr>
            <a:xfrm>
              <a:off x="5697713" y="3790494"/>
              <a:ext cx="1937262" cy="70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err="1">
                  <a:solidFill>
                    <a:prstClr val="black"/>
                  </a:solidFill>
                  <a:latin typeface="Arial"/>
                </a:rPr>
                <a:t>SimSensei</a:t>
              </a:r>
              <a:endParaRPr lang="fr-FR" b="1" dirty="0">
                <a:solidFill>
                  <a:prstClr val="black"/>
                </a:solidFill>
                <a:latin typeface="Arial"/>
              </a:endParaRPr>
            </a:p>
            <a:p>
              <a:pPr algn="ctr"/>
              <a:r>
                <a:rPr lang="fr-FR" dirty="0" err="1">
                  <a:solidFill>
                    <a:prstClr val="black"/>
                  </a:solidFill>
                  <a:latin typeface="Arial"/>
                </a:rPr>
                <a:t>DeVault</a:t>
              </a:r>
              <a:r>
                <a:rPr lang="fr-FR" dirty="0">
                  <a:solidFill>
                    <a:prstClr val="black"/>
                  </a:solidFill>
                  <a:latin typeface="Arial"/>
                </a:rPr>
                <a:t> </a:t>
              </a:r>
              <a:r>
                <a:rPr lang="fr-FR" i="1" dirty="0">
                  <a:solidFill>
                    <a:prstClr val="black"/>
                  </a:solidFill>
                  <a:latin typeface="Arial"/>
                </a:rPr>
                <a:t>et al, 14</a:t>
              </a:r>
              <a:r>
                <a:rPr lang="fr-FR" dirty="0">
                  <a:solidFill>
                    <a:prstClr val="black"/>
                  </a:solidFill>
                  <a:latin typeface="Arial"/>
                </a:rPr>
                <a:t> </a:t>
              </a:r>
            </a:p>
          </p:txBody>
        </p:sp>
      </p:grpSp>
      <p:pic>
        <p:nvPicPr>
          <p:cNvPr id="22" name="Picture 2" descr="Résultat de recherche d'images pour &quot;simcoach projec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78" y="3645024"/>
            <a:ext cx="2086234" cy="14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5357470" y="5014918"/>
            <a:ext cx="14790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>
                <a:solidFill>
                  <a:prstClr val="black"/>
                </a:solidFill>
                <a:latin typeface="Arial"/>
              </a:rPr>
              <a:t>SimCoach</a:t>
            </a:r>
            <a:endParaRPr lang="fr-FR" b="1" dirty="0">
              <a:solidFill>
                <a:prstClr val="black"/>
              </a:solidFill>
              <a:latin typeface="Arial"/>
            </a:endParaRPr>
          </a:p>
          <a:p>
            <a:r>
              <a:rPr lang="fr-FR" sz="1600" dirty="0" err="1">
                <a:solidFill>
                  <a:prstClr val="black"/>
                </a:solidFill>
                <a:latin typeface="Arial"/>
              </a:rPr>
              <a:t>Rizzo</a:t>
            </a:r>
            <a:r>
              <a:rPr lang="fr-FR" sz="1600" dirty="0">
                <a:solidFill>
                  <a:prstClr val="black"/>
                </a:solidFill>
                <a:latin typeface="Arial"/>
              </a:rPr>
              <a:t> </a:t>
            </a:r>
            <a:r>
              <a:rPr lang="fr-FR" sz="1600" i="1" dirty="0">
                <a:solidFill>
                  <a:prstClr val="black"/>
                </a:solidFill>
                <a:latin typeface="Arial"/>
              </a:rPr>
              <a:t>et al, 11</a:t>
            </a:r>
            <a:endParaRPr lang="fr-FR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628857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prstClr val="white"/>
                </a:solidFill>
                <a:latin typeface="Arial"/>
              </a:rPr>
              <a:t>Partnaire</a:t>
            </a:r>
            <a:endParaRPr lang="en-US" sz="20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8857" y="1651872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865" y="1742427"/>
            <a:ext cx="2064727" cy="12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8096278" y="299869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prstClr val="black"/>
                </a:solidFill>
                <a:latin typeface="Arial"/>
              </a:rPr>
              <a:t>REA</a:t>
            </a:r>
          </a:p>
          <a:p>
            <a:pPr algn="ctr"/>
            <a:r>
              <a:rPr lang="fr-FR" dirty="0" err="1">
                <a:solidFill>
                  <a:prstClr val="black"/>
                </a:solidFill>
                <a:latin typeface="Arial"/>
              </a:rPr>
              <a:t>Bickmore</a:t>
            </a:r>
            <a:r>
              <a:rPr lang="fr-FR" dirty="0">
                <a:solidFill>
                  <a:prstClr val="black"/>
                </a:solidFill>
                <a:latin typeface="Arial"/>
              </a:rPr>
              <a:t> </a:t>
            </a:r>
            <a:r>
              <a:rPr lang="fr-FR" i="1" dirty="0">
                <a:solidFill>
                  <a:prstClr val="black"/>
                </a:solidFill>
                <a:latin typeface="Arial"/>
              </a:rPr>
              <a:t>et al, 02</a:t>
            </a:r>
            <a:r>
              <a:rPr lang="fr-FR" dirty="0">
                <a:solidFill>
                  <a:prstClr val="black"/>
                </a:solidFill>
                <a:latin typeface="Arial"/>
              </a:rPr>
              <a:t>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9BDECA0-3950-4C91-975C-5B29FE64C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7568" y="4077073"/>
            <a:ext cx="1545906" cy="107605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318472" y="5216211"/>
            <a:ext cx="1497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>
                <a:solidFill>
                  <a:prstClr val="black"/>
                </a:solidFill>
                <a:latin typeface="Arial"/>
              </a:rPr>
              <a:t>Smith </a:t>
            </a:r>
            <a:r>
              <a:rPr lang="fr-FR" sz="1600" i="1" dirty="0">
                <a:solidFill>
                  <a:prstClr val="black"/>
                </a:solidFill>
                <a:latin typeface="Arial"/>
              </a:rPr>
              <a:t>et al, 10</a:t>
            </a:r>
            <a:endParaRPr lang="fr-FR" sz="16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37" y="3645024"/>
            <a:ext cx="1553716" cy="1293226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661367" y="4941169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prstClr val="black"/>
                </a:solidFill>
                <a:latin typeface="Arial"/>
              </a:rPr>
              <a:t>Louise</a:t>
            </a:r>
          </a:p>
          <a:p>
            <a:pPr algn="ctr"/>
            <a:r>
              <a:rPr lang="fr-FR" dirty="0" err="1">
                <a:solidFill>
                  <a:prstClr val="black"/>
                </a:solidFill>
                <a:latin typeface="Arial"/>
              </a:rPr>
              <a:t>Davi</a:t>
            </a:r>
            <a:endParaRPr lang="fr-FR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36301" y="5999801"/>
            <a:ext cx="5811014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Arial"/>
              </a:rPr>
              <a:t>Collaboration Agent/ </a:t>
            </a:r>
            <a:r>
              <a:rPr lang="en-US" sz="3200" dirty="0" err="1">
                <a:solidFill>
                  <a:prstClr val="black"/>
                </a:solidFill>
                <a:latin typeface="Arial"/>
              </a:rPr>
              <a:t>Utilisateur</a:t>
            </a:r>
            <a:endParaRPr lang="fr-FR" sz="32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45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EBFFF-5869-42D6-A7DF-100DB10F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2: Interaction avec un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786B62-949D-4D02-A536-9F7645B3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3BCA1CF2-890F-451D-BEED-EDFAD7730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707719"/>
              </p:ext>
            </p:extLst>
          </p:nvPr>
        </p:nvGraphicFramePr>
        <p:xfrm>
          <a:off x="944880" y="1623060"/>
          <a:ext cx="10005060" cy="467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637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6AC95-05EF-450D-B873-22D69394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de la relation de dominance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32717-0E62-46E1-BFBC-74B0D084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modèle de la théorie de l’esprit pour reproduire le raisonnement de l’utilisateur.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61CCA-48A8-452C-AA6A-F7708D3C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1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CEB5F-1E6D-489C-8EA6-82C16CC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thèse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B0DD6B-701F-4A81-A793-7019A8CC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1E3F9D-2730-4EAD-B12F-EABDBDA8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78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D8F5-67BB-4BAA-ADD6-8B60E95F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600AC1-3E7A-4DAB-ADBB-875B9103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46F1AF-0A46-4711-923A-4C962BA0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0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8E8DDF6-ECF4-41C6-8D4F-FF23714D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822" y="2984962"/>
            <a:ext cx="8229600" cy="9906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83611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</a:t>
            </a:r>
            <a:r>
              <a:rPr lang="en-US" dirty="0" err="1">
                <a:solidFill>
                  <a:srgbClr val="FFC000"/>
                </a:solidFill>
              </a:rPr>
              <a:t>dans</a:t>
            </a:r>
            <a:r>
              <a:rPr lang="en-US" dirty="0">
                <a:solidFill>
                  <a:srgbClr val="FFC000"/>
                </a:solidFill>
              </a:rPr>
              <a:t> le dialogue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>
                <a:latin typeface="Arial"/>
              </a:rPr>
              <a:pPr/>
              <a:t>3</a:t>
            </a:fld>
            <a:endParaRPr lang="fr-FR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23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prstClr val="black"/>
                </a:solidFill>
                <a:latin typeface="Arial"/>
              </a:rPr>
              <a:t>Expertise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0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prstClr val="black"/>
                </a:solidFill>
                <a:latin typeface="Arial"/>
              </a:rPr>
              <a:t>Préférences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60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prstClr val="black"/>
                </a:solidFill>
                <a:latin typeface="Arial"/>
              </a:rPr>
              <a:t>Expertise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51328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prstClr val="black"/>
                </a:solidFill>
                <a:latin typeface="Arial"/>
              </a:rPr>
              <a:t>Préférences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4610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prstClr val="black"/>
                </a:solidFill>
                <a:latin typeface="Arial"/>
              </a:rPr>
              <a:t>Negotiation</a:t>
            </a:r>
          </a:p>
          <a:p>
            <a:pPr algn="ctr"/>
            <a:r>
              <a:rPr lang="fr-FR" sz="2600" b="1" dirty="0">
                <a:solidFill>
                  <a:prstClr val="black"/>
                </a:solidFill>
              </a:rPr>
              <a:t>Collaborative</a:t>
            </a:r>
            <a:endParaRPr lang="en-US" sz="26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0073" y="4869160"/>
            <a:ext cx="7740771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48324" y="4869160"/>
            <a:ext cx="7930728" cy="1538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Arial"/>
              </a:rPr>
              <a:t>Negotiation </a:t>
            </a:r>
            <a:r>
              <a:rPr lang="fr-FR" sz="2800" b="1" dirty="0">
                <a:solidFill>
                  <a:prstClr val="black"/>
                </a:solidFill>
                <a:latin typeface="Arial"/>
              </a:rPr>
              <a:t>c</a:t>
            </a:r>
            <a:r>
              <a:rPr lang="fr-FR" sz="2800" b="1" dirty="0">
                <a:solidFill>
                  <a:prstClr val="black"/>
                </a:solidFill>
              </a:rPr>
              <a:t>ollaborative</a:t>
            </a:r>
          </a:p>
          <a:p>
            <a:r>
              <a:rPr lang="fr-FR" sz="2400" dirty="0">
                <a:solidFill>
                  <a:prstClr val="black"/>
                </a:solidFill>
                <a:latin typeface="Arial"/>
              </a:rPr>
              <a:t>Trouver un compromis satisfaisant les </a:t>
            </a:r>
            <a:r>
              <a:rPr lang="fr-FR" sz="2400" dirty="0" err="1">
                <a:solidFill>
                  <a:prstClr val="black"/>
                </a:solidFill>
                <a:latin typeface="Arial"/>
              </a:rPr>
              <a:t>interets</a:t>
            </a:r>
            <a:r>
              <a:rPr lang="fr-FR" sz="2400" dirty="0">
                <a:solidFill>
                  <a:prstClr val="black"/>
                </a:solidFill>
                <a:latin typeface="Arial"/>
              </a:rPr>
              <a:t> des </a:t>
            </a:r>
            <a:r>
              <a:rPr lang="fr-FR" sz="2400" b="1" dirty="0">
                <a:solidFill>
                  <a:prstClr val="black"/>
                </a:solidFill>
                <a:latin typeface="Arial"/>
              </a:rPr>
              <a:t>deux participants, </a:t>
            </a:r>
            <a:r>
              <a:rPr lang="fr-FR" sz="2400" dirty="0">
                <a:solidFill>
                  <a:prstClr val="black"/>
                </a:solidFill>
                <a:latin typeface="Arial"/>
              </a:rPr>
              <a:t>au lieu de maximiser le </a:t>
            </a:r>
            <a:r>
              <a:rPr lang="fr-FR" sz="2400" dirty="0" err="1">
                <a:solidFill>
                  <a:prstClr val="black"/>
                </a:solidFill>
                <a:latin typeface="Arial"/>
              </a:rPr>
              <a:t>le</a:t>
            </a:r>
            <a:r>
              <a:rPr lang="fr-FR" sz="2400" dirty="0">
                <a:solidFill>
                  <a:prstClr val="black"/>
                </a:solidFill>
                <a:latin typeface="Arial"/>
              </a:rPr>
              <a:t> gain </a:t>
            </a:r>
            <a:r>
              <a:rPr lang="fr-FR" sz="2400" b="1" dirty="0">
                <a:solidFill>
                  <a:prstClr val="black"/>
                </a:solidFill>
                <a:latin typeface="Arial"/>
              </a:rPr>
              <a:t>d’un seul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. </a:t>
            </a:r>
            <a:r>
              <a:rPr lang="fr-FR" dirty="0">
                <a:solidFill>
                  <a:prstClr val="black"/>
                </a:solidFill>
                <a:latin typeface="Arial"/>
              </a:rPr>
              <a:t>(Chu-Caroll &amp; </a:t>
            </a:r>
            <a:r>
              <a:rPr lang="fr-FR" dirty="0" err="1">
                <a:solidFill>
                  <a:prstClr val="black"/>
                </a:solidFill>
                <a:latin typeface="Arial"/>
              </a:rPr>
              <a:t>Carberry</a:t>
            </a:r>
            <a:r>
              <a:rPr lang="fr-FR" dirty="0">
                <a:solidFill>
                  <a:prstClr val="black"/>
                </a:solidFill>
                <a:latin typeface="Arial"/>
              </a:rPr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15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prstClr val="white"/>
                </a:solidFill>
                <a:latin typeface="Arial"/>
              </a:rPr>
              <a:t>Context</a:t>
            </a:r>
            <a:endParaRPr lang="fr-FR" sz="2000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>
                <a:latin typeface="Arial"/>
              </a:rPr>
              <a:pPr/>
              <a:t>4</a:t>
            </a:fld>
            <a:endParaRPr lang="fr-FR" dirty="0">
              <a:latin typeface="Arial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615387" y="0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prstClr val="white"/>
                </a:solidFill>
                <a:latin typeface="Arial"/>
              </a:rPr>
              <a:t>Context</a:t>
            </a:r>
            <a:r>
              <a:rPr lang="fr-FR" sz="2000" b="1" dirty="0">
                <a:solidFill>
                  <a:prstClr val="white"/>
                </a:solidFill>
                <a:latin typeface="Arial"/>
              </a:rPr>
              <a:t> &amp; goal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15880" y="3631196"/>
            <a:ext cx="2232248" cy="926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prstClr val="black"/>
                </a:solidFill>
                <a:latin typeface="Arial"/>
              </a:rPr>
              <a:t>Relation</a:t>
            </a:r>
          </a:p>
          <a:p>
            <a:pPr algn="ctr"/>
            <a:r>
              <a:rPr lang="fr-FR" sz="2600" dirty="0">
                <a:solidFill>
                  <a:prstClr val="black"/>
                </a:solidFill>
                <a:latin typeface="Arial"/>
              </a:rPr>
              <a:t>sociale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595198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39616" y="5326539"/>
            <a:ext cx="6840760" cy="1117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  <a:latin typeface="Arial"/>
              </a:rPr>
              <a:t>Impact</a:t>
            </a:r>
            <a:r>
              <a:rPr lang="fr-FR" sz="2600" dirty="0">
                <a:solidFill>
                  <a:prstClr val="black"/>
                </a:solidFill>
                <a:latin typeface="Arial"/>
              </a:rPr>
              <a:t> de la relation sociale sur</a:t>
            </a:r>
          </a:p>
          <a:p>
            <a:pPr algn="ctr"/>
            <a:r>
              <a:rPr lang="fr-FR" sz="2600" dirty="0">
                <a:solidFill>
                  <a:prstClr val="black"/>
                </a:solidFill>
                <a:latin typeface="Arial"/>
              </a:rPr>
              <a:t>Les stratégies de négociation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FF8B845-5BF8-4A0C-98F6-B619715AA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EF2EBBBE-8593-44B1-A72D-A22E9C08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8F1302-F2F7-4CF9-9C4C-50FE7FDCDB4F}"/>
              </a:ext>
            </a:extLst>
          </p:cNvPr>
          <p:cNvSpPr/>
          <p:nvPr/>
        </p:nvSpPr>
        <p:spPr>
          <a:xfrm>
            <a:off x="2323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prstClr val="black"/>
                </a:solidFill>
                <a:latin typeface="Arial"/>
              </a:rPr>
              <a:t>Expertise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1AA41B-074B-4F7A-861E-89735F345CF0}"/>
              </a:ext>
            </a:extLst>
          </p:cNvPr>
          <p:cNvSpPr/>
          <p:nvPr/>
        </p:nvSpPr>
        <p:spPr>
          <a:xfrm>
            <a:off x="2280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prstClr val="black"/>
                </a:solidFill>
                <a:latin typeface="Arial"/>
              </a:rPr>
              <a:t>Préférences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756D34-B002-4AB4-AC49-78249344A7BE}"/>
              </a:ext>
            </a:extLst>
          </p:cNvPr>
          <p:cNvSpPr/>
          <p:nvPr/>
        </p:nvSpPr>
        <p:spPr>
          <a:xfrm>
            <a:off x="7860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prstClr val="black"/>
                </a:solidFill>
                <a:latin typeface="Arial"/>
              </a:rPr>
              <a:t>Expertise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26596C-72BB-42BF-B369-6121898FA7F5}"/>
              </a:ext>
            </a:extLst>
          </p:cNvPr>
          <p:cNvSpPr/>
          <p:nvPr/>
        </p:nvSpPr>
        <p:spPr>
          <a:xfrm>
            <a:off x="7851328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prstClr val="black"/>
                </a:solidFill>
                <a:latin typeface="Arial"/>
              </a:rPr>
              <a:t>Préférences</a:t>
            </a:r>
          </a:p>
        </p:txBody>
      </p:sp>
      <p:sp>
        <p:nvSpPr>
          <p:cNvPr id="23" name="Double flèche horizontale 6">
            <a:extLst>
              <a:ext uri="{FF2B5EF4-FFF2-40B4-BE49-F238E27FC236}">
                <a16:creationId xmlns:a16="http://schemas.microsoft.com/office/drawing/2014/main" id="{AF2A9A22-A058-4C7A-BC4B-F53D47BCE5B2}"/>
              </a:ext>
            </a:extLst>
          </p:cNvPr>
          <p:cNvSpPr/>
          <p:nvPr/>
        </p:nvSpPr>
        <p:spPr>
          <a:xfrm>
            <a:off x="4610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prstClr val="black"/>
                </a:solidFill>
                <a:latin typeface="Arial"/>
              </a:rPr>
              <a:t>Negotiation</a:t>
            </a:r>
          </a:p>
          <a:p>
            <a:pPr algn="ctr"/>
            <a:r>
              <a:rPr lang="fr-FR" sz="2600" b="1" dirty="0">
                <a:solidFill>
                  <a:prstClr val="black"/>
                </a:solidFill>
              </a:rPr>
              <a:t>Collaborative</a:t>
            </a:r>
            <a:endParaRPr lang="en-US" sz="2600" b="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18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1300460" cy="99060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Comportements sociaux dans la négociation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>
                <a:latin typeface="Arial"/>
              </a:rPr>
              <a:pPr/>
              <a:t>5</a:t>
            </a:fld>
            <a:endParaRPr lang="fr-FR"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709928"/>
            <a:ext cx="6790928" cy="45273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43890" y="2057137"/>
            <a:ext cx="64175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  <a:latin typeface="Arial"/>
              </a:rPr>
              <a:t>Dominance</a:t>
            </a:r>
            <a:endParaRPr lang="fr-FR" sz="2800" dirty="0">
              <a:solidFill>
                <a:prstClr val="black"/>
              </a:solidFill>
              <a:latin typeface="Arial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prstClr val="black"/>
                </a:solidFill>
                <a:latin typeface="Arial"/>
              </a:rPr>
              <a:t>Capacité a exprimer les comportements de pouvoir </a:t>
            </a:r>
            <a:r>
              <a:rPr lang="fr-FR" i="1" dirty="0">
                <a:solidFill>
                  <a:prstClr val="black"/>
                </a:solidFill>
                <a:latin typeface="Arial"/>
              </a:rPr>
              <a:t>(</a:t>
            </a:r>
            <a:r>
              <a:rPr lang="fr-FR" i="1" dirty="0" err="1">
                <a:solidFill>
                  <a:prstClr val="black"/>
                </a:solidFill>
                <a:latin typeface="Arial"/>
              </a:rPr>
              <a:t>Burgoon</a:t>
            </a:r>
            <a:r>
              <a:rPr lang="fr-FR" i="1" dirty="0">
                <a:solidFill>
                  <a:prstClr val="black"/>
                </a:solidFill>
                <a:latin typeface="Arial"/>
              </a:rPr>
              <a:t> &amp; Dunbar 98)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FR" sz="2400" b="1" i="1" dirty="0">
              <a:solidFill>
                <a:srgbClr val="297FD5"/>
              </a:solidFill>
              <a:latin typeface="Arial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b="1" i="1" dirty="0">
                <a:solidFill>
                  <a:srgbClr val="297FD5"/>
                </a:solidFill>
                <a:latin typeface="Arial"/>
              </a:rPr>
              <a:t>Pouvoir: </a:t>
            </a:r>
            <a:r>
              <a:rPr lang="fr-FR" sz="2000" b="1" i="1" dirty="0">
                <a:solidFill>
                  <a:srgbClr val="297FD5"/>
                </a:solidFill>
                <a:latin typeface="Arial"/>
              </a:rPr>
              <a:t> </a:t>
            </a:r>
            <a:r>
              <a:rPr lang="fr-FR" sz="2400" i="1" dirty="0">
                <a:solidFill>
                  <a:prstClr val="black"/>
                </a:solidFill>
                <a:latin typeface="Arial"/>
              </a:rPr>
              <a:t>Capacité a influence le comportement d’autrui </a:t>
            </a:r>
            <a:r>
              <a:rPr lang="fr-FR" sz="2000" i="1" dirty="0">
                <a:solidFill>
                  <a:prstClr val="black"/>
                </a:solidFill>
                <a:latin typeface="Arial"/>
              </a:rPr>
              <a:t> (</a:t>
            </a:r>
            <a:r>
              <a:rPr lang="fr-FR" sz="2000" i="1" dirty="0" err="1">
                <a:solidFill>
                  <a:prstClr val="black"/>
                </a:solidFill>
                <a:latin typeface="Arial"/>
              </a:rPr>
              <a:t>Burgoon</a:t>
            </a:r>
            <a:r>
              <a:rPr lang="fr-FR" sz="2000" i="1" dirty="0">
                <a:solidFill>
                  <a:prstClr val="black"/>
                </a:solidFill>
                <a:latin typeface="Arial"/>
              </a:rPr>
              <a:t> et al 98)</a:t>
            </a:r>
          </a:p>
          <a:p>
            <a:pPr lvl="1"/>
            <a:endParaRPr lang="fr-FR" i="1" dirty="0">
              <a:solidFill>
                <a:prstClr val="black"/>
              </a:solidFill>
              <a:latin typeface="Arial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prstClr val="black"/>
                </a:solidFill>
                <a:latin typeface="Arial"/>
              </a:rPr>
              <a:t>Les tentatives de prise de contrôle exprimées par un individu sont acceptées par le partenaire d’interaction</a:t>
            </a:r>
            <a:r>
              <a:rPr lang="fr-FR" sz="2400" i="1" u="sng" dirty="0">
                <a:solidFill>
                  <a:prstClr val="black"/>
                </a:solidFill>
                <a:latin typeface="Arial"/>
              </a:rPr>
              <a:t> </a:t>
            </a:r>
            <a:r>
              <a:rPr lang="fr-FR" i="1" dirty="0">
                <a:solidFill>
                  <a:prstClr val="black"/>
                </a:solidFill>
                <a:latin typeface="Arial"/>
              </a:rPr>
              <a:t>(</a:t>
            </a:r>
            <a:r>
              <a:rPr lang="fr-FR" i="1" dirty="0" err="1">
                <a:solidFill>
                  <a:prstClr val="black"/>
                </a:solidFill>
                <a:latin typeface="Arial"/>
              </a:rPr>
              <a:t>Burgoon</a:t>
            </a:r>
            <a:r>
              <a:rPr lang="fr-FR" i="1" dirty="0">
                <a:solidFill>
                  <a:prstClr val="black"/>
                </a:solidFill>
                <a:latin typeface="Arial"/>
              </a:rPr>
              <a:t> &amp; Dunbar 98)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15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prstClr val="white"/>
                </a:solidFill>
                <a:latin typeface="Arial"/>
              </a:rPr>
              <a:t>Context</a:t>
            </a:r>
            <a:endParaRPr lang="fr-FR" sz="2000" b="1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856E596A-F57F-4174-BE45-CD01C6C9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4" y="2628268"/>
            <a:ext cx="312691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Modèle de négociation basé sur le pouvoir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0306" y="1693572"/>
            <a:ext cx="10134146" cy="1186787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fr-FR" sz="2400" b="1" dirty="0"/>
              <a:t> </a:t>
            </a:r>
            <a:r>
              <a:rPr lang="fr-FR" sz="2600" b="1" dirty="0"/>
              <a:t>Principe 1: Exigences et concessions </a:t>
            </a:r>
            <a:r>
              <a:rPr lang="fr-FR" sz="2600" i="1" dirty="0">
                <a:solidFill>
                  <a:prstClr val="black"/>
                </a:solidFill>
              </a:rPr>
              <a:t>(</a:t>
            </a:r>
            <a:r>
              <a:rPr lang="fr-FR" sz="2600" i="1" dirty="0" err="1">
                <a:solidFill>
                  <a:prstClr val="black"/>
                </a:solidFill>
              </a:rPr>
              <a:t>Dedreu</a:t>
            </a:r>
            <a:r>
              <a:rPr lang="fr-FR" sz="2600" i="1" dirty="0">
                <a:solidFill>
                  <a:prstClr val="black"/>
                </a:solidFill>
              </a:rPr>
              <a:t> et al 95)</a:t>
            </a:r>
            <a:endParaRPr lang="fr-FR" sz="2600" b="1" dirty="0"/>
          </a:p>
          <a:p>
            <a:pPr lvl="2"/>
            <a:r>
              <a:rPr lang="fr-FR" sz="2600" dirty="0"/>
              <a:t>La dominance associée à haut niveau d’exigence dans la négociation et manque de concessions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 dirty="0"/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148" y="2429280"/>
            <a:ext cx="2945904" cy="29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937241" y="3393522"/>
            <a:ext cx="804673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prstClr val="black"/>
                </a:solidFill>
              </a:rPr>
              <a:t>Principe 2: Soit vs Autrui  </a:t>
            </a:r>
            <a:r>
              <a:rPr lang="fr-FR" sz="2200" dirty="0">
                <a:solidFill>
                  <a:prstClr val="black"/>
                </a:solidFill>
              </a:rPr>
              <a:t>(Fiske 93, </a:t>
            </a:r>
            <a:r>
              <a:rPr lang="fr-FR" sz="2200" dirty="0" err="1">
                <a:solidFill>
                  <a:prstClr val="black"/>
                </a:solidFill>
              </a:rPr>
              <a:t>DeDreu</a:t>
            </a:r>
            <a:r>
              <a:rPr lang="fr-FR" sz="2200" dirty="0">
                <a:solidFill>
                  <a:prstClr val="black"/>
                </a:solidFill>
              </a:rPr>
              <a:t> et al 95)</a:t>
            </a:r>
          </a:p>
          <a:p>
            <a:pPr marL="1074420" lvl="2" indent="-342900">
              <a:spcBef>
                <a:spcPct val="20000"/>
              </a:spcBef>
              <a:buClr>
                <a:srgbClr val="4A66AC"/>
              </a:buClr>
              <a:buSzPct val="85000"/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Individu dominant est centré sur soit et prend peu en considération l’autre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37241" y="5071524"/>
            <a:ext cx="10001016" cy="162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b="1" dirty="0"/>
              <a:t>Principe 3: </a:t>
            </a:r>
            <a:r>
              <a:rPr lang="en-US" sz="2400" b="1" dirty="0" err="1">
                <a:solidFill>
                  <a:prstClr val="black"/>
                </a:solidFill>
              </a:rPr>
              <a:t>Mener</a:t>
            </a:r>
            <a:r>
              <a:rPr lang="en-US" sz="2400" b="1" dirty="0">
                <a:solidFill>
                  <a:prstClr val="black"/>
                </a:solidFill>
              </a:rPr>
              <a:t> la </a:t>
            </a:r>
            <a:r>
              <a:rPr lang="en-US" sz="2400" b="1" dirty="0" err="1">
                <a:solidFill>
                  <a:prstClr val="black"/>
                </a:solidFill>
              </a:rPr>
              <a:t>négociation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Dedreu,VanKleef</a:t>
            </a:r>
            <a:r>
              <a:rPr lang="en-US" sz="2400" i="1" dirty="0">
                <a:solidFill>
                  <a:prstClr val="black"/>
                </a:solidFill>
              </a:rPr>
              <a:t>, 04)</a:t>
            </a:r>
            <a:endParaRPr lang="en-US" sz="24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Engager la négociation</a:t>
            </a: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Contrôler le flow de la négociation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Définir un modèle de comportements sociaux en négociation collaborative :</a:t>
            </a:r>
          </a:p>
          <a:p>
            <a:endParaRPr lang="fr-FR" sz="2800" dirty="0"/>
          </a:p>
          <a:p>
            <a:pPr lvl="1"/>
            <a:r>
              <a:rPr lang="fr-FR" sz="2400" dirty="0"/>
              <a:t>Un agent conversationnel utilisant des actes de dialogues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Mener une  négociation collaborative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Adaptation des stratégies de négociations en fonction de la relation de </a:t>
            </a:r>
            <a:r>
              <a:rPr lang="fr-FR" sz="2400" b="1" dirty="0"/>
              <a:t>dominance</a:t>
            </a:r>
            <a:endParaRPr lang="fr-FR" sz="2400" dirty="0"/>
          </a:p>
          <a:p>
            <a:pPr marL="0" indent="0">
              <a:buNone/>
            </a:pPr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28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7001" y="341784"/>
            <a:ext cx="9110999" cy="1143000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Modèle</a:t>
            </a:r>
            <a:r>
              <a:rPr lang="en-US" sz="3600" dirty="0">
                <a:solidFill>
                  <a:srgbClr val="FFC000"/>
                </a:solidFill>
              </a:rPr>
              <a:t> de </a:t>
            </a:r>
            <a:r>
              <a:rPr lang="en-US" sz="3600" dirty="0" err="1">
                <a:solidFill>
                  <a:srgbClr val="FFC000"/>
                </a:solidFill>
              </a:rPr>
              <a:t>négociation</a:t>
            </a:r>
            <a:r>
              <a:rPr lang="en-US" sz="3600" dirty="0">
                <a:solidFill>
                  <a:srgbClr val="FFC000"/>
                </a:solidFill>
              </a:rPr>
              <a:t> sur les </a:t>
            </a:r>
            <a:r>
              <a:rPr lang="en-US" sz="3600" dirty="0" err="1">
                <a:solidFill>
                  <a:srgbClr val="FFC000"/>
                </a:solidFill>
              </a:rPr>
              <a:t>préférences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75446" y="2939342"/>
            <a:ext cx="4950078" cy="14334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Domain model</a:t>
            </a:r>
            <a:endParaRPr lang="en-US" b="1" dirty="0"/>
          </a:p>
          <a:p>
            <a:pPr marL="274320" lvl="1" indent="0">
              <a:buNone/>
            </a:pPr>
            <a:r>
              <a:rPr lang="en-US" sz="2400" dirty="0"/>
              <a:t>Option = {criterion_1, …, </a:t>
            </a:r>
            <a:r>
              <a:rPr lang="en-US" sz="2400" dirty="0" err="1"/>
              <a:t>criterion_n</a:t>
            </a:r>
            <a:r>
              <a:rPr lang="en-US" sz="2400" dirty="0"/>
              <a:t>}</a:t>
            </a:r>
          </a:p>
          <a:p>
            <a:pPr lvl="2"/>
            <a:r>
              <a:rPr lang="en-US" sz="2000" dirty="0"/>
              <a:t>Ex : Restaurant =  {cuisine, Price, ambiance}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15386" y="0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48E37-83B5-46CC-BF55-AA82E7F50112}"/>
              </a:ext>
            </a:extLst>
          </p:cNvPr>
          <p:cNvSpPr/>
          <p:nvPr/>
        </p:nvSpPr>
        <p:spPr>
          <a:xfrm>
            <a:off x="1543634" y="4652293"/>
            <a:ext cx="4358459" cy="113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>
                <a:solidFill>
                  <a:prstClr val="black"/>
                </a:solidFill>
              </a:rPr>
              <a:t>+ ordre partiel et transitive.</a:t>
            </a:r>
          </a:p>
          <a:p>
            <a:pPr lvl="0"/>
            <a:r>
              <a:rPr lang="fr-FR">
                <a:solidFill>
                  <a:prstClr val="black"/>
                </a:solidFill>
              </a:rPr>
              <a:t>+ Score de  satisfaction</a:t>
            </a:r>
          </a:p>
          <a:p>
            <a:pPr lvl="0"/>
            <a:r>
              <a:rPr lang="fr-FR">
                <a:solidFill>
                  <a:prstClr val="black"/>
                </a:solidFill>
              </a:rPr>
              <a:t>Inverse du nombre de prédécésseur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701232" y="1423756"/>
            <a:ext cx="2448272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Mental state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86F85A-85EC-4FF7-80C4-F874B395ECED}"/>
              </a:ext>
            </a:extLst>
          </p:cNvPr>
          <p:cNvSpPr txBox="1"/>
          <p:nvPr/>
        </p:nvSpPr>
        <p:spPr>
          <a:xfrm>
            <a:off x="5575446" y="2159242"/>
            <a:ext cx="4815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</a:rPr>
              <a:t>Goal</a:t>
            </a:r>
            <a:r>
              <a:rPr lang="en-US" sz="2000" dirty="0"/>
              <a:t> </a:t>
            </a:r>
            <a:r>
              <a:rPr lang="en-US" sz="2000" dirty="0" err="1"/>
              <a:t>choisir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option </a:t>
            </a:r>
            <a:r>
              <a:rPr lang="en-US" dirty="0"/>
              <a:t>( ex : Restaurant).</a:t>
            </a:r>
            <a:r>
              <a:rPr lang="fr-FR" dirty="0"/>
              <a:t> </a:t>
            </a:r>
          </a:p>
        </p:txBody>
      </p:sp>
      <p:cxnSp>
        <p:nvCxnSpPr>
          <p:cNvPr id="18" name="Connecteur en angle 17"/>
          <p:cNvCxnSpPr>
            <a:cxnSpLocks/>
            <a:stCxn id="11" idx="2"/>
            <a:endCxn id="5" idx="1"/>
          </p:cNvCxnSpPr>
          <p:nvPr/>
        </p:nvCxnSpPr>
        <p:spPr>
          <a:xfrm rot="16200000" flipH="1">
            <a:off x="4197613" y="5311031"/>
            <a:ext cx="559543" cy="1509041"/>
          </a:xfrm>
          <a:prstGeom prst="bentConnector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/>
          <p:cNvGrpSpPr/>
          <p:nvPr/>
        </p:nvGrpSpPr>
        <p:grpSpPr>
          <a:xfrm>
            <a:off x="5231905" y="5949280"/>
            <a:ext cx="5238207" cy="792088"/>
            <a:chOff x="1359214" y="5592285"/>
            <a:chExt cx="6597162" cy="96972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8531C78-1FC9-4FB2-8870-3BC7391B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214" y="5726556"/>
              <a:ext cx="6458570" cy="70118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E0FCD0-EEA8-4172-84A6-6BFEA120DCB4}"/>
                </a:ext>
              </a:extLst>
            </p:cNvPr>
            <p:cNvSpPr/>
            <p:nvPr/>
          </p:nvSpPr>
          <p:spPr>
            <a:xfrm>
              <a:off x="1359214" y="5592285"/>
              <a:ext cx="6597162" cy="969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220321" y="2183173"/>
            <a:ext cx="2553774" cy="2175516"/>
            <a:chOff x="76616" y="2159242"/>
            <a:chExt cx="2553774" cy="217551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B33F8DA-1CDA-4BC2-BB68-60AE08CF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2" y="2303308"/>
              <a:ext cx="1831674" cy="143724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41866" y="3834978"/>
              <a:ext cx="2088524" cy="41285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Préférences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866" y="2159242"/>
              <a:ext cx="2088524" cy="20885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6" y="3748052"/>
              <a:ext cx="586706" cy="58670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cxnSp>
        <p:nvCxnSpPr>
          <p:cNvPr id="28" name="Connecteur droit 27"/>
          <p:cNvCxnSpPr>
            <a:cxnSpLocks/>
            <a:stCxn id="19" idx="2"/>
            <a:endCxn id="11" idx="0"/>
          </p:cNvCxnSpPr>
          <p:nvPr/>
        </p:nvCxnSpPr>
        <p:spPr>
          <a:xfrm flipH="1">
            <a:off x="3722864" y="4271763"/>
            <a:ext cx="6969" cy="38053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496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5908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Modèle</a:t>
            </a:r>
            <a:r>
              <a:rPr lang="en-US" sz="3600" dirty="0">
                <a:solidFill>
                  <a:srgbClr val="FFC000"/>
                </a:solidFill>
              </a:rPr>
              <a:t> de </a:t>
            </a:r>
            <a:r>
              <a:rPr lang="en-US" sz="3600" dirty="0" err="1">
                <a:solidFill>
                  <a:srgbClr val="FFC000"/>
                </a:solidFill>
              </a:rPr>
              <a:t>négociation</a:t>
            </a:r>
            <a:r>
              <a:rPr lang="en-US" sz="3600" dirty="0">
                <a:solidFill>
                  <a:srgbClr val="FFC000"/>
                </a:solidFill>
              </a:rPr>
              <a:t> sur les </a:t>
            </a:r>
            <a:r>
              <a:rPr lang="en-US" sz="3600" dirty="0" err="1">
                <a:solidFill>
                  <a:srgbClr val="FFC000"/>
                </a:solidFill>
              </a:rPr>
              <a:t>préférences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832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88" y="2182484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9FB81528-92BE-44B0-A33B-8DD173C643EF}"/>
              </a:ext>
            </a:extLst>
          </p:cNvPr>
          <p:cNvGrpSpPr/>
          <p:nvPr/>
        </p:nvGrpSpPr>
        <p:grpSpPr>
          <a:xfrm>
            <a:off x="4977898" y="3837277"/>
            <a:ext cx="2808312" cy="2011456"/>
            <a:chOff x="3059832" y="1878648"/>
            <a:chExt cx="2808312" cy="21264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B55A3B-4C34-4F54-AB3C-6C0AEB43B0A6}"/>
                </a:ext>
              </a:extLst>
            </p:cNvPr>
            <p:cNvSpPr/>
            <p:nvPr/>
          </p:nvSpPr>
          <p:spPr>
            <a:xfrm>
              <a:off x="3491880" y="2492896"/>
              <a:ext cx="1944217" cy="65618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Share </a:t>
              </a:r>
              <a:r>
                <a:rPr lang="en-US" sz="2000" b="1" dirty="0"/>
                <a:t>preferences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1F6DC2-FA6D-416F-9457-D644F2D3ED7E}"/>
                </a:ext>
              </a:extLst>
            </p:cNvPr>
            <p:cNvSpPr/>
            <p:nvPr/>
          </p:nvSpPr>
          <p:spPr>
            <a:xfrm>
              <a:off x="3491879" y="3356992"/>
              <a:ext cx="1944217" cy="46899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Negotiation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CAE013-9CC5-4E12-8D7C-E20C0CA38EC7}"/>
                </a:ext>
              </a:extLst>
            </p:cNvPr>
            <p:cNvSpPr/>
            <p:nvPr/>
          </p:nvSpPr>
          <p:spPr>
            <a:xfrm>
              <a:off x="3059832" y="2329254"/>
              <a:ext cx="2808312" cy="167580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b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F8BB87-58CC-4C6C-AD11-5D8C87FEE763}"/>
                </a:ext>
              </a:extLst>
            </p:cNvPr>
            <p:cNvSpPr/>
            <p:nvPr/>
          </p:nvSpPr>
          <p:spPr>
            <a:xfrm>
              <a:off x="3059832" y="1878648"/>
              <a:ext cx="2808312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/>
                <a:t>Utterance’s</a:t>
              </a:r>
              <a:r>
                <a:rPr lang="fr-FR" sz="2400" dirty="0"/>
                <a:t> type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844903" y="3801962"/>
            <a:ext cx="2337404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844903" y="2060848"/>
            <a:ext cx="2337404" cy="215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B615431B-211C-4CD3-B0B1-4BA83F74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97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00BEE714-6B13-4190-9ADB-56DAF36D7038}"/>
              </a:ext>
            </a:extLst>
          </p:cNvPr>
          <p:cNvGrpSpPr/>
          <p:nvPr/>
        </p:nvGrpSpPr>
        <p:grpSpPr>
          <a:xfrm>
            <a:off x="4174038" y="3012234"/>
            <a:ext cx="4685995" cy="445274"/>
            <a:chOff x="2738944" y="3012233"/>
            <a:chExt cx="3778298" cy="445274"/>
          </a:xfrm>
        </p:grpSpPr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9582B724-7C15-4ED0-8ACE-90D9D79E154E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87" y="3012233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EF2D859-4CC9-4489-9A0A-65D64011F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té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Grand écran</PresentationFormat>
  <Paragraphs>239</Paragraphs>
  <Slides>24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Thème Office</vt:lpstr>
      <vt:lpstr>Clarté</vt:lpstr>
      <vt:lpstr>Présentation PowerPoint</vt:lpstr>
      <vt:lpstr>Contexte: Agents conversationnels</vt:lpstr>
      <vt:lpstr>Collaboration dans le dialogue</vt:lpstr>
      <vt:lpstr>Collaboration in dialogue</vt:lpstr>
      <vt:lpstr>Comportements sociaux dans la négociation(Broekens et al, 10)</vt:lpstr>
      <vt:lpstr>Modèle de négociation basé sur le pouvoir</vt:lpstr>
      <vt:lpstr>Objectifs</vt:lpstr>
      <vt:lpstr>Modèle de négociation sur les préférences</vt:lpstr>
      <vt:lpstr>Modèle de négociation sur les préférences</vt:lpstr>
      <vt:lpstr>Modèle de négociation sur les préférences</vt:lpstr>
      <vt:lpstr>Modèle de négociation sur les préférences</vt:lpstr>
      <vt:lpstr>Modèle de négociation basé sur le pouvoir</vt:lpstr>
      <vt:lpstr>Modèle de négociation basé sur le pouvoir</vt:lpstr>
      <vt:lpstr>Example de dialogue</vt:lpstr>
      <vt:lpstr>Etude 1: Evaluer la perception du comportements liés au pouvoir</vt:lpstr>
      <vt:lpstr>Etude 1: Evaluer la perception du comportements liés au pouvoir</vt:lpstr>
      <vt:lpstr>Présentation PowerPoint</vt:lpstr>
      <vt:lpstr>Etude 1: Evaluer la perception du comportements liés au pouvoir</vt:lpstr>
      <vt:lpstr>Etude 2: Interaction avec un utilisateur</vt:lpstr>
      <vt:lpstr>Etude 2: Interaction avec un utilisateur</vt:lpstr>
      <vt:lpstr>Simulation de la relation de dominance</vt:lpstr>
      <vt:lpstr>Plan de la thèse</vt:lpstr>
      <vt:lpstr>Publications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36</cp:revision>
  <dcterms:created xsi:type="dcterms:W3CDTF">2017-11-06T20:48:56Z</dcterms:created>
  <dcterms:modified xsi:type="dcterms:W3CDTF">2017-11-07T07:30:36Z</dcterms:modified>
</cp:coreProperties>
</file>