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3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0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1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84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9713-4AAC-415E-A18E-E40749AE1B7F}" type="datetimeFigureOut">
              <a:rPr lang="fr-FR" smtClean="0"/>
              <a:t>03/09/2014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3B19-1165-4432-874B-B780F043A5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08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sp>
          <p:nvSpPr>
            <p:cNvPr id="4" name="Rectangle 3"/>
            <p:cNvSpPr/>
            <p:nvPr/>
          </p:nvSpPr>
          <p:spPr>
            <a:xfrm>
              <a:off x="72007" y="1412776"/>
              <a:ext cx="8964488" cy="48965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007" y="936104"/>
              <a:ext cx="2771800" cy="4766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dk1"/>
                  </a:solidFill>
                </a:rPr>
                <a:t>Discolog</a:t>
              </a:r>
              <a:endParaRPr lang="fr-FR" sz="2400" dirty="0">
                <a:solidFill>
                  <a:schemeClr val="dk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156176" y="1988840"/>
              <a:ext cx="2778284" cy="43204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Disco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2420888"/>
              <a:ext cx="2778283" cy="3456384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79512" y="1988840"/>
              <a:ext cx="2773334" cy="4320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STRIPS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563" y="2420888"/>
              <a:ext cx="2778283" cy="345638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Rectangle 49" descr=" 135"/>
            <p:cNvSpPr/>
            <p:nvPr/>
          </p:nvSpPr>
          <p:spPr>
            <a:xfrm>
              <a:off x="6964941" y="2586326"/>
              <a:ext cx="1279467" cy="20961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Reactive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DC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 descr=" 136"/>
            <p:cNvSpPr/>
            <p:nvPr/>
          </p:nvSpPr>
          <p:spPr>
            <a:xfrm>
              <a:off x="6979749" y="2803351"/>
              <a:ext cx="1264659" cy="7126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Paint_object</a:t>
              </a: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Walk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(R1,R2,D)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Unlock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Open(D)</a:t>
              </a:r>
            </a:p>
          </p:txBody>
        </p:sp>
      </p:grpSp>
      <p:sp>
        <p:nvSpPr>
          <p:cNvPr id="53" name="Rectangle 52" descr=" 135"/>
          <p:cNvSpPr/>
          <p:nvPr/>
        </p:nvSpPr>
        <p:spPr>
          <a:xfrm>
            <a:off x="889559" y="2571310"/>
            <a:ext cx="1279467" cy="2096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DC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 descr=" 136"/>
          <p:cNvSpPr/>
          <p:nvPr/>
        </p:nvSpPr>
        <p:spPr>
          <a:xfrm>
            <a:off x="904367" y="2803351"/>
            <a:ext cx="1264659" cy="712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Paintobject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Walk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(r1,r2,d)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prstClr val="black"/>
                </a:solidFill>
                <a:latin typeface="Calibri"/>
              </a:rPr>
              <a:t>u</a:t>
            </a: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nlock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open(d)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59832" y="2021364"/>
            <a:ext cx="2952327" cy="38559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798025" y="1988840"/>
            <a:ext cx="12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TUprolog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Connecteur droit 57"/>
          <p:cNvCxnSpPr>
            <a:stCxn id="51" idx="1"/>
            <a:endCxn id="54" idx="3"/>
          </p:cNvCxnSpPr>
          <p:nvPr/>
        </p:nvCxnSpPr>
        <p:spPr>
          <a:xfrm flipH="1">
            <a:off x="2169026" y="3159688"/>
            <a:ext cx="4810723" cy="0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tailEnd type="stealth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3734962" y="2984944"/>
            <a:ext cx="1602066" cy="3455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600" b="1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Convert</a:t>
            </a:r>
            <a:r>
              <a:rPr lang="fr-FR" sz="1600" b="1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 the DM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517528" y="3857568"/>
            <a:ext cx="2046325" cy="1803680"/>
            <a:chOff x="512400" y="3857568"/>
            <a:chExt cx="1518226" cy="1803680"/>
          </a:xfrm>
        </p:grpSpPr>
        <p:grpSp>
          <p:nvGrpSpPr>
            <p:cNvPr id="10" name="Groupe 9"/>
            <p:cNvGrpSpPr/>
            <p:nvPr/>
          </p:nvGrpSpPr>
          <p:grpSpPr>
            <a:xfrm>
              <a:off x="512400" y="3857568"/>
              <a:ext cx="1518226" cy="1803680"/>
              <a:chOff x="427233" y="3811893"/>
              <a:chExt cx="1518226" cy="180368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33" y="471373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427299" y="3811893"/>
                <a:ext cx="1512168" cy="180368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465054" y="4512941"/>
                <a:ext cx="14804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STRIPS </a:t>
                </a:r>
              </a:p>
              <a:p>
                <a:pPr algn="ctr"/>
                <a:r>
                  <a:rPr lang="en-US" dirty="0" smtClean="0"/>
                  <a:t>engine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12466" y="3857568"/>
              <a:ext cx="1512168" cy="318489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Input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6622" y="4176057"/>
              <a:ext cx="1508013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Goal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45" y="4149080"/>
            <a:ext cx="2762014" cy="155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necteur en angle 18"/>
          <p:cNvCxnSpPr>
            <a:endCxn id="1027" idx="0"/>
          </p:cNvCxnSpPr>
          <p:nvPr/>
        </p:nvCxnSpPr>
        <p:spPr>
          <a:xfrm>
            <a:off x="2561378" y="4046482"/>
            <a:ext cx="4992074" cy="102598"/>
          </a:xfrm>
          <a:prstGeom prst="bentConnector2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3347863" y="3889979"/>
            <a:ext cx="2376264" cy="28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6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CurrentState</a:t>
            </a:r>
            <a:r>
              <a:rPr lang="fr-FR" sz="14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fr-FR" sz="14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notisOpen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(D)</a:t>
            </a:r>
            <a:r>
              <a:rPr lang="fr-FR" sz="16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)</a:t>
            </a:r>
            <a:endParaRPr lang="fr-FR" sz="16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73" name="Connecteur en angle 72"/>
          <p:cNvCxnSpPr>
            <a:endCxn id="1027" idx="1"/>
          </p:cNvCxnSpPr>
          <p:nvPr/>
        </p:nvCxnSpPr>
        <p:spPr>
          <a:xfrm>
            <a:off x="2561378" y="4424310"/>
            <a:ext cx="3611067" cy="502968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471617" y="4524833"/>
            <a:ext cx="1944217" cy="3019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600" b="1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GoalState</a:t>
            </a:r>
            <a:r>
              <a:rPr lang="fr-FR" sz="14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fr-FR" sz="14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isOpen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(D)</a:t>
            </a:r>
            <a:r>
              <a:rPr lang="fr-FR" sz="16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)</a:t>
            </a:r>
            <a:endParaRPr lang="fr-FR" sz="16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3218" y="5371811"/>
            <a:ext cx="2032559" cy="2894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Output</a:t>
            </a:r>
            <a:endParaRPr lang="fr-FR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sp>
          <p:nvSpPr>
            <p:cNvPr id="4" name="Rectangle 3"/>
            <p:cNvSpPr/>
            <p:nvPr/>
          </p:nvSpPr>
          <p:spPr>
            <a:xfrm>
              <a:off x="72007" y="1412776"/>
              <a:ext cx="8964488" cy="48965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007" y="936104"/>
              <a:ext cx="2771800" cy="4766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dk1"/>
                  </a:solidFill>
                </a:rPr>
                <a:t>Discolog</a:t>
              </a:r>
              <a:endParaRPr lang="fr-FR" sz="2400" dirty="0">
                <a:solidFill>
                  <a:schemeClr val="dk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084168" y="1988840"/>
              <a:ext cx="2850292" cy="43204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Disco / </a:t>
              </a:r>
              <a:r>
                <a:rPr lang="fr-FR" dirty="0" err="1">
                  <a:solidFill>
                    <a:schemeClr val="tx1"/>
                  </a:solidFill>
                </a:rPr>
                <a:t>J</a:t>
              </a:r>
              <a:r>
                <a:rPr lang="fr-FR" dirty="0" err="1" smtClean="0">
                  <a:solidFill>
                    <a:schemeClr val="tx1"/>
                  </a:solidFill>
                </a:rPr>
                <a:t>ava+JavaScript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2420888"/>
              <a:ext cx="2850291" cy="3456384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79511" y="1988840"/>
              <a:ext cx="2909749" cy="4320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STRIPS/Prolog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563" y="2420888"/>
              <a:ext cx="2914698" cy="345638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Rectangle 49" descr=" 135"/>
            <p:cNvSpPr/>
            <p:nvPr/>
          </p:nvSpPr>
          <p:spPr>
            <a:xfrm>
              <a:off x="6444210" y="2481516"/>
              <a:ext cx="2376264" cy="299411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Reactive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DK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 descr=" 136"/>
            <p:cNvSpPr/>
            <p:nvPr/>
          </p:nvSpPr>
          <p:spPr>
            <a:xfrm>
              <a:off x="6444209" y="2803351"/>
              <a:ext cx="2376264" cy="9136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</a:rPr>
                <a:t>Move(Obj,R1,R2,Door)</a:t>
              </a:r>
              <a:endParaRPr lang="fr-FR" sz="1400" kern="0" dirty="0">
                <a:solidFill>
                  <a:prstClr val="black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>
                  <a:solidFill>
                    <a:prstClr val="black"/>
                  </a:solidFill>
                </a:rPr>
                <a:t>Open(D)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>
                  <a:solidFill>
                    <a:prstClr val="black"/>
                  </a:solidFill>
                </a:rPr>
                <a:t>… </a:t>
              </a:r>
              <a:r>
                <a:rPr lang="fr-FR" sz="1400" kern="0" dirty="0" err="1">
                  <a:solidFill>
                    <a:prstClr val="black"/>
                  </a:solidFill>
                </a:rPr>
                <a:t>etc</a:t>
              </a:r>
              <a:endParaRPr lang="fr-FR" sz="14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Rectangle 52" descr=" 135"/>
          <p:cNvSpPr/>
          <p:nvPr/>
        </p:nvSpPr>
        <p:spPr>
          <a:xfrm>
            <a:off x="276512" y="2481516"/>
            <a:ext cx="2639302" cy="29941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DK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 descr=" 136"/>
          <p:cNvSpPr/>
          <p:nvPr/>
        </p:nvSpPr>
        <p:spPr>
          <a:xfrm>
            <a:off x="276511" y="2803351"/>
            <a:ext cx="2639303" cy="98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lvl="0"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unlock,notislocked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lvl="0"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deletes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unlock,islocked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lvl="0" algn="just">
              <a:defRPr/>
            </a:pPr>
            <a:r>
              <a:rPr lang="fr-FR" sz="1300" kern="0" dirty="0" err="1" smtClean="0">
                <a:solidFill>
                  <a:prstClr val="black"/>
                </a:solidFill>
              </a:rPr>
              <a:t>preconditions</a:t>
            </a:r>
            <a:r>
              <a:rPr lang="fr-FR" sz="1300" kern="0" dirty="0" smtClean="0">
                <a:solidFill>
                  <a:prstClr val="black"/>
                </a:solidFill>
              </a:rPr>
              <a:t>(open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notislocked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lvl="0" algn="just">
              <a:defRPr/>
            </a:pPr>
            <a:r>
              <a:rPr lang="fr-FR" sz="1300" kern="0" dirty="0" smtClean="0">
                <a:solidFill>
                  <a:prstClr val="black"/>
                </a:solidFill>
              </a:rPr>
              <a:t>achieves(</a:t>
            </a:r>
            <a:r>
              <a:rPr lang="fr-FR" sz="1300" kern="0" dirty="0" err="1" smtClean="0">
                <a:solidFill>
                  <a:prstClr val="black"/>
                </a:solidFill>
              </a:rPr>
              <a:t>open,isopen</a:t>
            </a:r>
            <a:r>
              <a:rPr lang="fr-FR" sz="1300" kern="0" dirty="0" smtClean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3849" y="2021364"/>
            <a:ext cx="2664296" cy="38559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208590" y="2021364"/>
            <a:ext cx="12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TUprolog</a:t>
            </a:r>
            <a:endParaRPr lang="fr-FR" b="1" dirty="0"/>
          </a:p>
        </p:txBody>
      </p:sp>
      <p:cxnSp>
        <p:nvCxnSpPr>
          <p:cNvPr id="58" name="Connecteur droit 57"/>
          <p:cNvCxnSpPr>
            <a:stCxn id="51" idx="1"/>
            <a:endCxn id="54" idx="3"/>
          </p:cNvCxnSpPr>
          <p:nvPr/>
        </p:nvCxnSpPr>
        <p:spPr>
          <a:xfrm flipH="1">
            <a:off x="2915814" y="3260192"/>
            <a:ext cx="3528395" cy="36004"/>
          </a:xfrm>
          <a:prstGeom prst="line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tailEnd type="stealth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3419871" y="3087404"/>
            <a:ext cx="2232249" cy="4136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b="1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Convert</a:t>
            </a:r>
            <a:r>
              <a:rPr lang="fr-FR" sz="1400" b="1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 the </a:t>
            </a:r>
            <a:r>
              <a:rPr lang="fr-FR" sz="14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Domain </a:t>
            </a:r>
            <a:r>
              <a:rPr lang="en-US" sz="14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Knowledge</a:t>
            </a:r>
            <a:r>
              <a:rPr lang="fr-FR" sz="14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 </a:t>
            </a:r>
            <a:endParaRPr lang="fr-FR" sz="1400" b="1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276510" y="3857568"/>
            <a:ext cx="2639306" cy="1803680"/>
            <a:chOff x="333582" y="3857568"/>
            <a:chExt cx="1958175" cy="1803680"/>
          </a:xfrm>
        </p:grpSpPr>
        <p:grpSp>
          <p:nvGrpSpPr>
            <p:cNvPr id="10" name="Groupe 9"/>
            <p:cNvGrpSpPr/>
            <p:nvPr/>
          </p:nvGrpSpPr>
          <p:grpSpPr>
            <a:xfrm>
              <a:off x="333582" y="3857568"/>
              <a:ext cx="1958174" cy="1803680"/>
              <a:chOff x="248415" y="3811893"/>
              <a:chExt cx="1958174" cy="180368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417" y="471373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248415" y="3811893"/>
                <a:ext cx="1958174" cy="180368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465054" y="4558436"/>
                <a:ext cx="14804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STRIPS </a:t>
                </a:r>
              </a:p>
              <a:p>
                <a:pPr algn="ctr"/>
                <a:r>
                  <a:rPr lang="en-US" dirty="0" smtClean="0"/>
                  <a:t>engine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33583" y="3857568"/>
              <a:ext cx="1958174" cy="34100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>
                  <a:solidFill>
                    <a:schemeClr val="tx1"/>
                  </a:solidFill>
                </a:rPr>
                <a:t>Input:</a:t>
              </a:r>
              <a:r>
                <a:rPr lang="fr-FR" sz="1600" i="1" dirty="0" err="1">
                  <a:solidFill>
                    <a:schemeClr val="tx1"/>
                  </a:solidFill>
                </a:rPr>
                <a:t>holds</a:t>
              </a:r>
              <a:r>
                <a:rPr lang="fr-FR" sz="1600" i="1" dirty="0">
                  <a:solidFill>
                    <a:schemeClr val="tx1"/>
                  </a:solidFill>
                </a:rPr>
                <a:t>(</a:t>
              </a:r>
              <a:r>
                <a:rPr lang="fr-FR" sz="1600" i="1" dirty="0" err="1">
                  <a:solidFill>
                    <a:schemeClr val="tx1"/>
                  </a:solidFill>
                </a:rPr>
                <a:t>islocked,init</a:t>
              </a:r>
              <a:r>
                <a:rPr lang="fr-FR" sz="1600" i="1" dirty="0">
                  <a:solidFill>
                    <a:schemeClr val="tx1"/>
                  </a:solidFill>
                </a:rPr>
                <a:t>).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584" y="4198569"/>
              <a:ext cx="1958173" cy="382559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test(Plan):-</a:t>
              </a:r>
              <a:r>
                <a:rPr lang="fr-FR" sz="1400" i="1" dirty="0" err="1" smtClean="0">
                  <a:solidFill>
                    <a:schemeClr val="tx1"/>
                  </a:solidFill>
                </a:rPr>
                <a:t>solve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([</a:t>
              </a:r>
              <a:r>
                <a:rPr lang="fr-FR" sz="1400" i="1" dirty="0" err="1">
                  <a:solidFill>
                    <a:schemeClr val="tx1"/>
                  </a:solidFill>
                </a:rPr>
                <a:t>isopen</a:t>
              </a:r>
              <a:r>
                <a:rPr lang="fr-FR" sz="1400" i="1" dirty="0">
                  <a:solidFill>
                    <a:schemeClr val="tx1"/>
                  </a:solidFill>
                </a:rPr>
                <a:t>],7,Plan)</a:t>
              </a:r>
              <a:endParaRPr lang="fr-FR" sz="1600" i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45" y="4149080"/>
            <a:ext cx="2762014" cy="155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necteur en angle 18"/>
          <p:cNvCxnSpPr>
            <a:stCxn id="11" idx="3"/>
            <a:endCxn id="1027" idx="0"/>
          </p:cNvCxnSpPr>
          <p:nvPr/>
        </p:nvCxnSpPr>
        <p:spPr>
          <a:xfrm>
            <a:off x="2915816" y="4028069"/>
            <a:ext cx="4637636" cy="121011"/>
          </a:xfrm>
          <a:prstGeom prst="bentConnector2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3419872" y="3902058"/>
            <a:ext cx="2232249" cy="28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400" b="1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GetCurrentState</a:t>
            </a:r>
            <a:r>
              <a:rPr lang="fr-FR" sz="12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fr-FR" sz="12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isLocked</a:t>
            </a:r>
            <a:r>
              <a:rPr lang="fr-FR" sz="12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(D)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)</a:t>
            </a:r>
            <a:endParaRPr lang="fr-FR" sz="14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73" name="Connecteur en angle 72"/>
          <p:cNvCxnSpPr>
            <a:stCxn id="23" idx="3"/>
          </p:cNvCxnSpPr>
          <p:nvPr/>
        </p:nvCxnSpPr>
        <p:spPr>
          <a:xfrm>
            <a:off x="2915816" y="4389849"/>
            <a:ext cx="3816424" cy="673810"/>
          </a:xfrm>
          <a:prstGeom prst="bentConnector3">
            <a:avLst>
              <a:gd name="adj1" fmla="val 43123"/>
            </a:avLst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  <a:headEnd type="stealth"/>
            <a:tailEnd type="none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3419872" y="4567238"/>
            <a:ext cx="2088233" cy="3019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400" b="1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GetGoalState</a:t>
            </a:r>
            <a:r>
              <a:rPr lang="fr-FR" sz="1200" b="1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Candidates</a:t>
            </a:r>
            <a:r>
              <a:rPr lang="fr-FR" sz="16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)</a:t>
            </a:r>
            <a:endParaRPr lang="fr-FR" sz="16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76512" y="5371811"/>
            <a:ext cx="2639304" cy="2894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Output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75856" y="2767939"/>
            <a:ext cx="2448271" cy="248250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3419872" y="2507699"/>
            <a:ext cx="2088233" cy="443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Generate</a:t>
            </a:r>
            <a:r>
              <a:rPr lang="fr-FR" sz="1400" b="1" dirty="0">
                <a:solidFill>
                  <a:schemeClr val="tx1"/>
                </a:solidFill>
              </a:rPr>
              <a:t> STRIPS </a:t>
            </a:r>
            <a:r>
              <a:rPr lang="fr-FR" sz="1400" b="1" dirty="0" smtClean="0">
                <a:solidFill>
                  <a:schemeClr val="tx1"/>
                </a:solidFill>
              </a:rPr>
              <a:t>Input </a:t>
            </a:r>
            <a:r>
              <a:rPr lang="fr-FR" sz="1400" b="1" dirty="0" err="1" smtClean="0">
                <a:solidFill>
                  <a:schemeClr val="tx1"/>
                </a:solidFill>
              </a:rPr>
              <a:t>procedure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endParaRPr lang="fr-F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3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72007" y="936104"/>
            <a:ext cx="8964488" cy="5373216"/>
            <a:chOff x="72007" y="936104"/>
            <a:chExt cx="8964488" cy="5373216"/>
          </a:xfrm>
        </p:grpSpPr>
        <p:sp>
          <p:nvSpPr>
            <p:cNvPr id="4" name="Rectangle 3"/>
            <p:cNvSpPr/>
            <p:nvPr/>
          </p:nvSpPr>
          <p:spPr>
            <a:xfrm>
              <a:off x="72007" y="1412776"/>
              <a:ext cx="8964488" cy="48965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007" y="936104"/>
              <a:ext cx="2771800" cy="4766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dk1"/>
                  </a:solidFill>
                </a:rPr>
                <a:t>Discolog</a:t>
              </a:r>
              <a:endParaRPr lang="fr-FR" sz="2400" dirty="0">
                <a:solidFill>
                  <a:schemeClr val="dk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084168" y="1988840"/>
              <a:ext cx="2850292" cy="43204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Disco / </a:t>
              </a:r>
              <a:r>
                <a:rPr lang="fr-FR" dirty="0" err="1">
                  <a:solidFill>
                    <a:schemeClr val="tx1"/>
                  </a:solidFill>
                </a:rPr>
                <a:t>J</a:t>
              </a:r>
              <a:r>
                <a:rPr lang="fr-FR" dirty="0" err="1" smtClean="0">
                  <a:solidFill>
                    <a:schemeClr val="tx1"/>
                  </a:solidFill>
                </a:rPr>
                <a:t>ava+JavaScript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168" y="2420888"/>
              <a:ext cx="2850291" cy="3456384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79511" y="1988840"/>
              <a:ext cx="2909749" cy="4320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STRIPS/Prolog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563" y="2420888"/>
              <a:ext cx="2914698" cy="3456384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Rectangle 49" descr=" 135"/>
            <p:cNvSpPr/>
            <p:nvPr/>
          </p:nvSpPr>
          <p:spPr>
            <a:xfrm>
              <a:off x="6444210" y="2481516"/>
              <a:ext cx="2376264" cy="299411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Reactive</a:t>
              </a:r>
              <a:r>
                <a:rPr kumimoji="0" lang="fr-FR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DK</a:t>
              </a:r>
              <a:endParaRPr kumimoji="0" lang="fr-FR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 descr=" 136"/>
            <p:cNvSpPr/>
            <p:nvPr/>
          </p:nvSpPr>
          <p:spPr>
            <a:xfrm>
              <a:off x="6444209" y="2803351"/>
              <a:ext cx="2376264" cy="9136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>
                  <a:solidFill>
                    <a:prstClr val="black"/>
                  </a:solidFill>
                </a:rPr>
                <a:t>Move(Obj,R1,R2,Door)</a:t>
              </a:r>
              <a:endParaRPr lang="fr-FR" sz="1400" kern="0" dirty="0">
                <a:solidFill>
                  <a:prstClr val="black"/>
                </a:solidFill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 err="1">
                  <a:solidFill>
                    <a:prstClr val="black"/>
                  </a:solidFill>
                </a:rPr>
                <a:t>Unlock</a:t>
              </a:r>
              <a:r>
                <a:rPr lang="fr-FR" sz="1400" kern="0" dirty="0">
                  <a:solidFill>
                    <a:prstClr val="black"/>
                  </a:solidFill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>
                  <a:solidFill>
                    <a:prstClr val="black"/>
                  </a:solidFill>
                </a:rPr>
                <a:t>Open(D)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400" kern="0" dirty="0">
                  <a:solidFill>
                    <a:prstClr val="black"/>
                  </a:solidFill>
                </a:rPr>
                <a:t>… </a:t>
              </a:r>
              <a:r>
                <a:rPr lang="fr-FR" sz="1400" kern="0" dirty="0" err="1">
                  <a:solidFill>
                    <a:prstClr val="black"/>
                  </a:solidFill>
                </a:rPr>
                <a:t>etc</a:t>
              </a:r>
              <a:endParaRPr lang="fr-FR" sz="1400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53" name="Rectangle 52" descr=" 135"/>
          <p:cNvSpPr/>
          <p:nvPr/>
        </p:nvSpPr>
        <p:spPr>
          <a:xfrm>
            <a:off x="276512" y="2481516"/>
            <a:ext cx="2639302" cy="299412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DK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 descr=" 136"/>
          <p:cNvSpPr/>
          <p:nvPr/>
        </p:nvSpPr>
        <p:spPr>
          <a:xfrm>
            <a:off x="276511" y="2803351"/>
            <a:ext cx="2639303" cy="985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preconditions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lvl="0" algn="just">
              <a:defRPr/>
            </a:pPr>
            <a:r>
              <a:rPr lang="fr-FR" sz="1300" kern="0" dirty="0">
                <a:solidFill>
                  <a:prstClr val="black"/>
                </a:solidFill>
              </a:rPr>
              <a:t>achieves(</a:t>
            </a:r>
            <a:r>
              <a:rPr lang="fr-FR" sz="1300" kern="0" dirty="0" err="1">
                <a:solidFill>
                  <a:prstClr val="black"/>
                </a:solidFill>
              </a:rPr>
              <a:t>unlock,notislocked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lvl="0" algn="just">
              <a:defRPr/>
            </a:pPr>
            <a:r>
              <a:rPr lang="fr-FR" sz="1300" kern="0" dirty="0" err="1">
                <a:solidFill>
                  <a:prstClr val="black"/>
                </a:solidFill>
              </a:rPr>
              <a:t>deletes</a:t>
            </a:r>
            <a:r>
              <a:rPr lang="fr-FR" sz="1300" kern="0" dirty="0">
                <a:solidFill>
                  <a:prstClr val="black"/>
                </a:solidFill>
              </a:rPr>
              <a:t>(</a:t>
            </a:r>
            <a:r>
              <a:rPr lang="fr-FR" sz="1300" kern="0" dirty="0" err="1">
                <a:solidFill>
                  <a:prstClr val="black"/>
                </a:solidFill>
              </a:rPr>
              <a:t>unlock,islocked</a:t>
            </a:r>
            <a:r>
              <a:rPr lang="fr-FR" sz="1300" kern="0" dirty="0">
                <a:solidFill>
                  <a:prstClr val="black"/>
                </a:solidFill>
              </a:rPr>
              <a:t>).</a:t>
            </a:r>
          </a:p>
          <a:p>
            <a:pPr lvl="0" algn="just">
              <a:defRPr/>
            </a:pPr>
            <a:r>
              <a:rPr lang="fr-FR" sz="1300" kern="0" dirty="0" err="1" smtClean="0">
                <a:solidFill>
                  <a:prstClr val="black"/>
                </a:solidFill>
              </a:rPr>
              <a:t>preconditions</a:t>
            </a:r>
            <a:r>
              <a:rPr lang="fr-FR" sz="1300" kern="0" dirty="0" smtClean="0">
                <a:solidFill>
                  <a:prstClr val="black"/>
                </a:solidFill>
              </a:rPr>
              <a:t>(open</a:t>
            </a:r>
            <a:r>
              <a:rPr lang="fr-FR" sz="1300" kern="0" dirty="0">
                <a:solidFill>
                  <a:prstClr val="black"/>
                </a:solidFill>
              </a:rPr>
              <a:t>,[</a:t>
            </a:r>
            <a:r>
              <a:rPr lang="fr-FR" sz="1300" kern="0" dirty="0" err="1">
                <a:solidFill>
                  <a:prstClr val="black"/>
                </a:solidFill>
              </a:rPr>
              <a:t>notislocked</a:t>
            </a:r>
            <a:r>
              <a:rPr lang="fr-FR" sz="1300" kern="0" dirty="0">
                <a:solidFill>
                  <a:prstClr val="black"/>
                </a:solidFill>
              </a:rPr>
              <a:t>]).</a:t>
            </a:r>
          </a:p>
          <a:p>
            <a:pPr lvl="0" algn="just">
              <a:defRPr/>
            </a:pPr>
            <a:r>
              <a:rPr lang="fr-FR" sz="1300" kern="0" dirty="0" smtClean="0">
                <a:solidFill>
                  <a:prstClr val="black"/>
                </a:solidFill>
              </a:rPr>
              <a:t>achieves(</a:t>
            </a:r>
            <a:r>
              <a:rPr lang="fr-FR" sz="1300" kern="0" dirty="0" err="1" smtClean="0">
                <a:solidFill>
                  <a:prstClr val="black"/>
                </a:solidFill>
              </a:rPr>
              <a:t>open,isopen</a:t>
            </a:r>
            <a:r>
              <a:rPr lang="fr-FR" sz="1300" kern="0" dirty="0" smtClean="0">
                <a:solidFill>
                  <a:prstClr val="black"/>
                </a:solidFill>
              </a:rPr>
              <a:t>).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3849" y="2021364"/>
            <a:ext cx="2664296" cy="385590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845907" y="2021364"/>
            <a:ext cx="12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TUprolog</a:t>
            </a:r>
            <a:endParaRPr lang="fr-FR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276510" y="3857568"/>
            <a:ext cx="2639306" cy="1803680"/>
            <a:chOff x="333582" y="3857568"/>
            <a:chExt cx="1958175" cy="1803680"/>
          </a:xfrm>
        </p:grpSpPr>
        <p:grpSp>
          <p:nvGrpSpPr>
            <p:cNvPr id="10" name="Groupe 9"/>
            <p:cNvGrpSpPr/>
            <p:nvPr/>
          </p:nvGrpSpPr>
          <p:grpSpPr>
            <a:xfrm>
              <a:off x="333582" y="3857568"/>
              <a:ext cx="1958174" cy="1803680"/>
              <a:chOff x="248415" y="3811893"/>
              <a:chExt cx="1958174" cy="180368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417" y="471373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248415" y="3811893"/>
                <a:ext cx="1958174" cy="180368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465054" y="4558436"/>
                <a:ext cx="14804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STRIPS </a:t>
                </a:r>
              </a:p>
              <a:p>
                <a:pPr algn="ctr"/>
                <a:r>
                  <a:rPr lang="en-US" dirty="0" smtClean="0"/>
                  <a:t>engine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333583" y="3857568"/>
              <a:ext cx="1958174" cy="341001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err="1">
                  <a:solidFill>
                    <a:schemeClr val="tx1"/>
                  </a:solidFill>
                </a:rPr>
                <a:t>Input:</a:t>
              </a:r>
              <a:r>
                <a:rPr lang="fr-FR" sz="1600" i="1" dirty="0" err="1">
                  <a:solidFill>
                    <a:schemeClr val="tx1"/>
                  </a:solidFill>
                </a:rPr>
                <a:t>holds</a:t>
              </a:r>
              <a:r>
                <a:rPr lang="fr-FR" sz="1600" i="1" dirty="0">
                  <a:solidFill>
                    <a:schemeClr val="tx1"/>
                  </a:solidFill>
                </a:rPr>
                <a:t>(</a:t>
              </a:r>
              <a:r>
                <a:rPr lang="fr-FR" sz="1600" i="1" dirty="0" err="1">
                  <a:solidFill>
                    <a:schemeClr val="tx1"/>
                  </a:solidFill>
                </a:rPr>
                <a:t>islocked,init</a:t>
              </a:r>
              <a:r>
                <a:rPr lang="fr-FR" sz="1600" i="1" dirty="0">
                  <a:solidFill>
                    <a:schemeClr val="tx1"/>
                  </a:solidFill>
                </a:rPr>
                <a:t>).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3584" y="4198569"/>
              <a:ext cx="1958173" cy="382559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i="1" dirty="0" smtClean="0">
                  <a:solidFill>
                    <a:schemeClr val="tx1"/>
                  </a:solidFill>
                </a:rPr>
                <a:t>test(Plan):-</a:t>
              </a:r>
              <a:r>
                <a:rPr lang="fr-FR" sz="1400" i="1" dirty="0" err="1" smtClean="0">
                  <a:solidFill>
                    <a:schemeClr val="tx1"/>
                  </a:solidFill>
                </a:rPr>
                <a:t>solve</a:t>
              </a:r>
              <a:r>
                <a:rPr lang="fr-FR" sz="1400" i="1" dirty="0" smtClean="0">
                  <a:solidFill>
                    <a:schemeClr val="tx1"/>
                  </a:solidFill>
                </a:rPr>
                <a:t>([</a:t>
              </a:r>
              <a:r>
                <a:rPr lang="fr-FR" sz="1400" i="1" dirty="0" err="1">
                  <a:solidFill>
                    <a:schemeClr val="tx1"/>
                  </a:solidFill>
                </a:rPr>
                <a:t>isopen</a:t>
              </a:r>
              <a:r>
                <a:rPr lang="fr-FR" sz="1400" i="1" dirty="0">
                  <a:solidFill>
                    <a:schemeClr val="tx1"/>
                  </a:solidFill>
                </a:rPr>
                <a:t>],7,Plan)</a:t>
              </a:r>
              <a:endParaRPr lang="fr-FR" sz="16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276512" y="5371811"/>
            <a:ext cx="2639304" cy="2894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Plan:do</a:t>
            </a:r>
            <a:r>
              <a:rPr lang="fr-FR" sz="1400" i="1" dirty="0" smtClean="0">
                <a:solidFill>
                  <a:schemeClr val="tx1"/>
                </a:solidFill>
              </a:rPr>
              <a:t>(</a:t>
            </a:r>
            <a:r>
              <a:rPr lang="fr-FR" sz="1400" i="1" dirty="0" err="1" smtClean="0">
                <a:solidFill>
                  <a:schemeClr val="tx1"/>
                </a:solidFill>
              </a:rPr>
              <a:t>unlock,do</a:t>
            </a:r>
            <a:r>
              <a:rPr lang="fr-FR" sz="1400" i="1" dirty="0" smtClean="0">
                <a:solidFill>
                  <a:schemeClr val="tx1"/>
                </a:solidFill>
              </a:rPr>
              <a:t>(open)).</a:t>
            </a:r>
            <a:endParaRPr lang="fr-FR" sz="1400" i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48116" y="3524011"/>
            <a:ext cx="2412269" cy="1899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635896" y="4064801"/>
            <a:ext cx="1800199" cy="3003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4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Decompose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(Plan)</a:t>
            </a:r>
            <a:endParaRPr lang="fr-FR" sz="14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491878" y="3212976"/>
            <a:ext cx="2088233" cy="443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Get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>
                <a:solidFill>
                  <a:schemeClr val="tx1"/>
                </a:solidFill>
              </a:rPr>
              <a:t>STRIPS </a:t>
            </a:r>
            <a:r>
              <a:rPr lang="fr-FR" sz="1400" b="1" dirty="0" smtClean="0">
                <a:solidFill>
                  <a:schemeClr val="tx1"/>
                </a:solidFill>
              </a:rPr>
              <a:t>Output </a:t>
            </a:r>
            <a:r>
              <a:rPr lang="fr-FR" sz="1400" b="1" dirty="0" err="1" smtClean="0">
                <a:solidFill>
                  <a:schemeClr val="tx1"/>
                </a:solidFill>
              </a:rPr>
              <a:t>procedure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80" idx="3"/>
            <a:endCxn id="34" idx="1"/>
          </p:cNvCxnSpPr>
          <p:nvPr/>
        </p:nvCxnSpPr>
        <p:spPr>
          <a:xfrm flipV="1">
            <a:off x="2915816" y="3434690"/>
            <a:ext cx="576062" cy="208184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34" idx="2"/>
            <a:endCxn id="33" idx="0"/>
          </p:cNvCxnSpPr>
          <p:nvPr/>
        </p:nvCxnSpPr>
        <p:spPr>
          <a:xfrm>
            <a:off x="4535995" y="3656404"/>
            <a:ext cx="1" cy="4083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527884" y="4699688"/>
            <a:ext cx="2016226" cy="457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4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ConvertToDisco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(</a:t>
            </a:r>
            <a:r>
              <a:rPr lang="fr-FR" sz="1400" kern="0" dirty="0" err="1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Unlock</a:t>
            </a:r>
            <a:r>
              <a:rPr lang="fr-FR" sz="1400" kern="0" dirty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, </a:t>
            </a:r>
            <a:r>
              <a:rPr lang="fr-FR" sz="1400" kern="0" dirty="0" smtClean="0">
                <a:solidFill>
                  <a:prstClr val="black"/>
                </a:solidFill>
                <a:latin typeface="+mj-lt"/>
                <a:ea typeface="Times New Roman" panose="02020603050405020304" pitchFamily="18" charset="0"/>
              </a:rPr>
              <a:t>open)</a:t>
            </a:r>
            <a:endParaRPr lang="fr-FR" sz="1400" kern="0" dirty="0">
              <a:solidFill>
                <a:prstClr val="black"/>
              </a:solidFill>
              <a:latin typeface="+mj-lt"/>
              <a:ea typeface="Times New Roman" panose="02020603050405020304" pitchFamily="18" charset="0"/>
            </a:endParaRPr>
          </a:p>
        </p:txBody>
      </p:sp>
      <p:cxnSp>
        <p:nvCxnSpPr>
          <p:cNvPr id="57" name="Connecteur droit avec flèche 56"/>
          <p:cNvCxnSpPr>
            <a:stCxn id="33" idx="2"/>
            <a:endCxn id="49" idx="0"/>
          </p:cNvCxnSpPr>
          <p:nvPr/>
        </p:nvCxnSpPr>
        <p:spPr>
          <a:xfrm>
            <a:off x="4535996" y="4365104"/>
            <a:ext cx="1" cy="334584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66" y="3938746"/>
            <a:ext cx="2762014" cy="148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8" name="Connecteur en angle 87"/>
          <p:cNvCxnSpPr>
            <a:stCxn id="32" idx="2"/>
            <a:endCxn id="87" idx="2"/>
          </p:cNvCxnSpPr>
          <p:nvPr/>
        </p:nvCxnSpPr>
        <p:spPr>
          <a:xfrm rot="16200000" flipH="1">
            <a:off x="6032862" y="3945325"/>
            <a:ext cx="1" cy="2957222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5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72007" y="1224136"/>
            <a:ext cx="8964488" cy="5085184"/>
            <a:chOff x="72007" y="1224136"/>
            <a:chExt cx="8964488" cy="5085184"/>
          </a:xfrm>
        </p:grpSpPr>
        <p:sp>
          <p:nvSpPr>
            <p:cNvPr id="4" name="Rectangle 3"/>
            <p:cNvSpPr/>
            <p:nvPr/>
          </p:nvSpPr>
          <p:spPr>
            <a:xfrm>
              <a:off x="72007" y="1700808"/>
              <a:ext cx="8964488" cy="460851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2007" y="1224136"/>
              <a:ext cx="2771800" cy="47667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dirty="0" smtClean="0">
                  <a:solidFill>
                    <a:schemeClr val="dk1"/>
                  </a:solidFill>
                </a:rPr>
                <a:t>Discolog</a:t>
              </a:r>
              <a:endParaRPr lang="fr-FR" sz="2400" dirty="0">
                <a:solidFill>
                  <a:schemeClr val="dk1"/>
                </a:solidFill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6156176" y="1988840"/>
              <a:ext cx="2778284" cy="432048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Disco</a:t>
              </a:r>
              <a:r>
                <a:rPr lang="fr-FR" dirty="0" smtClean="0">
                  <a:solidFill>
                    <a:schemeClr val="tx1"/>
                  </a:solidFill>
                </a:rPr>
                <a:t>/</a:t>
              </a:r>
              <a:r>
                <a:rPr lang="fr-FR" dirty="0" err="1" smtClean="0">
                  <a:solidFill>
                    <a:schemeClr val="tx1"/>
                  </a:solidFill>
                </a:rPr>
                <a:t>Java+JavaScript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56176" y="2420888"/>
              <a:ext cx="2778283" cy="3528392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79512" y="1988840"/>
              <a:ext cx="2773334" cy="432048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STRIPS</a:t>
              </a:r>
              <a:r>
                <a:rPr lang="fr-FR" dirty="0" smtClean="0">
                  <a:solidFill>
                    <a:schemeClr val="tx1"/>
                  </a:solidFill>
                </a:rPr>
                <a:t>/Prolog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563" y="2420888"/>
              <a:ext cx="2778283" cy="352839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Rectangle 49" descr=" 135"/>
            <p:cNvSpPr/>
            <p:nvPr/>
          </p:nvSpPr>
          <p:spPr>
            <a:xfrm>
              <a:off x="6964941" y="2586326"/>
              <a:ext cx="1279467" cy="209618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Reactive</a:t>
              </a:r>
              <a:r>
                <a:rPr kumimoji="0" lang="fr-F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DC</a:t>
              </a:r>
              <a:endPara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 descr=" 136"/>
            <p:cNvSpPr/>
            <p:nvPr/>
          </p:nvSpPr>
          <p:spPr>
            <a:xfrm>
              <a:off x="6979749" y="2803351"/>
              <a:ext cx="1264659" cy="7126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 cap="flat" cmpd="sng" algn="ctr">
              <a:solidFill>
                <a:schemeClr val="accent5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Paint_object</a:t>
              </a:r>
              <a:r>
                <a:rPr kumimoji="0" lang="en-US" sz="105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(</a:t>
              </a:r>
              <a:r>
                <a:rPr kumimoji="0" lang="en-US" sz="105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Obj</a:t>
              </a:r>
              <a:r>
                <a:rPr kumimoji="0" lang="en-US" sz="9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+mn-cs"/>
                </a:rPr>
                <a:t>)</a:t>
              </a:r>
              <a:endParaRPr kumimoji="0" lang="fr-FR" sz="105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Walk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(R1,R2,D)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Unlock</a:t>
              </a: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(D)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Open(D)</a:t>
              </a:r>
            </a:p>
          </p:txBody>
        </p:sp>
      </p:grpSp>
      <p:sp>
        <p:nvSpPr>
          <p:cNvPr id="53" name="Rectangle 52" descr=" 135"/>
          <p:cNvSpPr/>
          <p:nvPr/>
        </p:nvSpPr>
        <p:spPr>
          <a:xfrm>
            <a:off x="889559" y="2571310"/>
            <a:ext cx="1279467" cy="20961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Declarative</a:t>
            </a:r>
            <a:r>
              <a:rPr kumimoji="0" lang="fr-F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DC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 descr=" 136"/>
          <p:cNvSpPr/>
          <p:nvPr/>
        </p:nvSpPr>
        <p:spPr>
          <a:xfrm>
            <a:off x="904367" y="2803351"/>
            <a:ext cx="1264659" cy="712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accent3">
                <a:lumMod val="75000"/>
              </a:schemeClr>
            </a:solidFill>
            <a:prstDash val="sys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Paintobject</a:t>
            </a:r>
            <a:r>
              <a: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(</a:t>
            </a:r>
            <a:r>
              <a:rPr kumimoji="0" lang="en-US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obj</a:t>
            </a:r>
            <a:r>
              <a:rPr kumimoji="0" lang="en-US" sz="9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)</a:t>
            </a:r>
            <a:endParaRPr kumimoji="0" lang="fr-FR" sz="105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Walk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(r1,r2,d)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kern="0" dirty="0" smtClean="0">
                <a:solidFill>
                  <a:prstClr val="black"/>
                </a:solidFill>
                <a:latin typeface="Calibri"/>
              </a:rPr>
              <a:t>u</a:t>
            </a:r>
            <a:r>
              <a:rPr kumimoji="0" lang="fr-FR" sz="105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nlock</a:t>
            </a: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(d)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open(d)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059832" y="2021364"/>
            <a:ext cx="2952327" cy="39279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3798025" y="1988840"/>
            <a:ext cx="1291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bg1">
                    <a:lumMod val="50000"/>
                  </a:schemeClr>
                </a:solidFill>
              </a:rPr>
              <a:t>TUprolog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17528" y="3857568"/>
            <a:ext cx="2046325" cy="1803680"/>
            <a:chOff x="512400" y="3857568"/>
            <a:chExt cx="1518226" cy="1803680"/>
          </a:xfrm>
        </p:grpSpPr>
        <p:grpSp>
          <p:nvGrpSpPr>
            <p:cNvPr id="10" name="Groupe 9"/>
            <p:cNvGrpSpPr/>
            <p:nvPr/>
          </p:nvGrpSpPr>
          <p:grpSpPr>
            <a:xfrm>
              <a:off x="512400" y="3857568"/>
              <a:ext cx="1518226" cy="1803680"/>
              <a:chOff x="427233" y="3811893"/>
              <a:chExt cx="1518226" cy="1803680"/>
            </a:xfrm>
          </p:grpSpPr>
          <p:pic>
            <p:nvPicPr>
              <p:cNvPr id="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233" y="4713733"/>
                <a:ext cx="458481" cy="5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60"/>
              <p:cNvSpPr/>
              <p:nvPr/>
            </p:nvSpPr>
            <p:spPr>
              <a:xfrm>
                <a:off x="427299" y="3811893"/>
                <a:ext cx="1512168" cy="180368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ZoneTexte 2"/>
              <p:cNvSpPr txBox="1"/>
              <p:nvPr/>
            </p:nvSpPr>
            <p:spPr>
              <a:xfrm>
                <a:off x="465054" y="4512941"/>
                <a:ext cx="148040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STRIPS </a:t>
                </a:r>
              </a:p>
              <a:p>
                <a:pPr algn="ctr"/>
                <a:r>
                  <a:rPr lang="en-US" dirty="0" smtClean="0"/>
                  <a:t>engine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12466" y="3857568"/>
              <a:ext cx="1512168" cy="318489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Input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6622" y="4176057"/>
              <a:ext cx="1508013" cy="289437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>
                  <a:solidFill>
                    <a:schemeClr val="tx1"/>
                  </a:solidFill>
                </a:rPr>
                <a:t>Goal</a:t>
              </a:r>
              <a:endParaRPr lang="fr-FR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23218" y="5371811"/>
            <a:ext cx="2032559" cy="28943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Output</a:t>
            </a:r>
            <a:endParaRPr lang="fr-FR" i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45" y="4298551"/>
            <a:ext cx="2762014" cy="148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0190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178</Words>
  <Application>Microsoft Office PowerPoint</Application>
  <PresentationFormat>Affichage à l'écran (4:3)</PresentationFormat>
  <Paragraphs>88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Lydia</dc:creator>
  <cp:lastModifiedBy>Lydia</cp:lastModifiedBy>
  <cp:revision>22</cp:revision>
  <dcterms:created xsi:type="dcterms:W3CDTF">2014-09-02T10:18:26Z</dcterms:created>
  <dcterms:modified xsi:type="dcterms:W3CDTF">2014-09-03T20:17:04Z</dcterms:modified>
</cp:coreProperties>
</file>