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6" r:id="rId2"/>
    <p:sldId id="263" r:id="rId3"/>
    <p:sldId id="268" r:id="rId4"/>
    <p:sldId id="269" r:id="rId5"/>
    <p:sldId id="264" r:id="rId6"/>
    <p:sldId id="265" r:id="rId7"/>
    <p:sldId id="266" r:id="rId8"/>
    <p:sldId id="267" r:id="rId9"/>
    <p:sldId id="258" r:id="rId10"/>
    <p:sldId id="270" r:id="rId11"/>
    <p:sldId id="272" r:id="rId12"/>
    <p:sldId id="271" r:id="rId13"/>
    <p:sldId id="273" r:id="rId14"/>
    <p:sldId id="274" r:id="rId15"/>
    <p:sldId id="260" r:id="rId16"/>
    <p:sldId id="262" r:id="rId17"/>
    <p:sldId id="26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7791-AF31-4809-9D5C-95A23FA84BF4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46C98-619E-4E7D-B0F5-85FA014FB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00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73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492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/>
              <a:t>criteres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</a:t>
            </a:r>
            <a:r>
              <a:rPr lang="fr-FR" baseline="0" dirty="0"/>
              <a:t> option est défini comme le produit </a:t>
            </a:r>
            <a:r>
              <a:rPr lang="fr-FR" baseline="0" dirty="0" err="1"/>
              <a:t>cartesien</a:t>
            </a:r>
            <a:r>
              <a:rPr lang="fr-FR" baseline="0" dirty="0"/>
              <a:t> d’un ensemble de </a:t>
            </a:r>
            <a:r>
              <a:rPr lang="fr-FR" baseline="0" dirty="0" err="1"/>
              <a:t>criteres</a:t>
            </a: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</a:rPr>
              <a:t>+ </a:t>
            </a:r>
            <a:r>
              <a:rPr lang="en-US" dirty="0">
                <a:solidFill>
                  <a:prstClr val="black"/>
                </a:solidFill>
              </a:rPr>
              <a:t>The higher </a:t>
            </a:r>
            <a:r>
              <a:rPr lang="en-US" b="1" i="1" dirty="0">
                <a:solidFill>
                  <a:prstClr val="black"/>
                </a:solidFill>
              </a:rPr>
              <a:t>self(t)</a:t>
            </a:r>
            <a:r>
              <a:rPr lang="en-US" dirty="0">
                <a:solidFill>
                  <a:prstClr val="black"/>
                </a:solidFill>
              </a:rPr>
              <a:t> is, the more an agent gives </a:t>
            </a:r>
            <a:r>
              <a:rPr lang="en-US" b="1" dirty="0">
                <a:solidFill>
                  <a:prstClr val="black"/>
                </a:solidFill>
              </a:rPr>
              <a:t>weight</a:t>
            </a:r>
            <a:r>
              <a:rPr lang="en-US" dirty="0">
                <a:solidFill>
                  <a:prstClr val="black"/>
                </a:solidFill>
              </a:rPr>
              <a:t> to its preferences</a:t>
            </a:r>
            <a:endParaRPr lang="en-US" b="1" dirty="0">
              <a:solidFill>
                <a:prstClr val="black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EE35D-106A-4573-A36A-3B01A187374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26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83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20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05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8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978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03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39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58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80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6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87E3593-D03B-4E66-828D-C743B7179266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BC6532-E7B4-42F3-B684-1071A513EEA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489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6C74E-6C1E-49EC-B118-F59DCE86D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Impact de la relation de dominance sur les stratégies de négociation collaborative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A1E5F36A-B95A-48EC-92C7-BBECD55D20F9}"/>
              </a:ext>
            </a:extLst>
          </p:cNvPr>
          <p:cNvSpPr txBox="1">
            <a:spLocks/>
          </p:cNvSpPr>
          <p:nvPr/>
        </p:nvSpPr>
        <p:spPr>
          <a:xfrm>
            <a:off x="1025021" y="3506795"/>
            <a:ext cx="6400800" cy="24482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29DD1"/>
              </a:buClr>
              <a:buSzTx/>
            </a:pPr>
            <a:r>
              <a:rPr lang="fr-FR" sz="2000" dirty="0">
                <a:solidFill>
                  <a:schemeClr val="bg1"/>
                </a:solidFill>
                <a:latin typeface="Calibri"/>
              </a:rPr>
              <a:t>Présenté par</a:t>
            </a:r>
            <a:r>
              <a:rPr lang="fr-FR" sz="2000" b="1" dirty="0">
                <a:solidFill>
                  <a:schemeClr val="bg1"/>
                </a:solidFill>
                <a:latin typeface="Calibri"/>
              </a:rPr>
              <a:t>: Lydia OULD OUALI</a:t>
            </a:r>
            <a:endParaRPr lang="fr-FR" sz="2000" dirty="0">
              <a:solidFill>
                <a:schemeClr val="bg1"/>
              </a:solidFill>
              <a:latin typeface="Calibri"/>
            </a:endParaRPr>
          </a:p>
          <a:p>
            <a:pPr>
              <a:lnSpc>
                <a:spcPct val="150000"/>
              </a:lnSpc>
              <a:buClr>
                <a:srgbClr val="629DD1"/>
              </a:buClr>
              <a:buSzTx/>
            </a:pPr>
            <a:r>
              <a:rPr lang="fr-FR" sz="2000" dirty="0">
                <a:solidFill>
                  <a:schemeClr val="bg1"/>
                </a:solidFill>
                <a:latin typeface="Calibri"/>
              </a:rPr>
              <a:t>Encadrants: </a:t>
            </a: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Calibri"/>
              </a:rPr>
              <a:t>Nicolas </a:t>
            </a:r>
            <a:r>
              <a:rPr lang="fr-FR" sz="2000" dirty="0" err="1">
                <a:solidFill>
                  <a:schemeClr val="bg1"/>
                </a:solidFill>
                <a:latin typeface="Calibri"/>
              </a:rPr>
              <a:t>Sabouret</a:t>
            </a:r>
            <a:r>
              <a:rPr lang="fr-FR" sz="2000" dirty="0">
                <a:solidFill>
                  <a:schemeClr val="bg1"/>
                </a:solidFill>
                <a:latin typeface="Calibri"/>
              </a:rPr>
              <a:t> (LIMSI-CNRS) </a:t>
            </a:r>
          </a:p>
          <a:p>
            <a:pPr marL="800100" lvl="1" indent="-342900" algn="l">
              <a:buClr>
                <a:srgbClr val="629DD1"/>
              </a:buClr>
              <a:buSzTx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  <a:latin typeface="Calibri"/>
              </a:rPr>
              <a:t>Charles Rich (WPI)</a:t>
            </a:r>
            <a:endParaRPr lang="fr-FR" sz="4400" dirty="0">
              <a:solidFill>
                <a:schemeClr val="bg1"/>
              </a:solidFill>
            </a:endParaRPr>
          </a:p>
          <a:p>
            <a:pPr lvl="1" algn="l">
              <a:buClr>
                <a:srgbClr val="629DD1"/>
              </a:buClr>
              <a:buSzTx/>
            </a:pPr>
            <a:endParaRPr lang="fr-FR" sz="1800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D85A376-9F9A-4E9D-BE81-6E72335C3B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4" y="118293"/>
            <a:ext cx="912053" cy="9120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1001BB-C408-4400-91BF-7B83FA07C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356" y="47906"/>
            <a:ext cx="1512168" cy="93879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51A4F01-A119-4F1C-A096-6A97F127A5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454" y="0"/>
            <a:ext cx="1064808" cy="11486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AE789F1-9B15-4DAD-88E5-9464B6889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389" y="-199596"/>
            <a:ext cx="1584176" cy="129340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1522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11">
            <a:extLst>
              <a:ext uri="{FF2B5EF4-FFF2-40B4-BE49-F238E27FC236}">
                <a16:creationId xmlns:a16="http://schemas.microsoft.com/office/drawing/2014/main" id="{7B4B43CC-EC18-4436-A0A6-7554B691FD1A}"/>
              </a:ext>
            </a:extLst>
          </p:cNvPr>
          <p:cNvSpPr/>
          <p:nvPr/>
        </p:nvSpPr>
        <p:spPr>
          <a:xfrm>
            <a:off x="3698112" y="3874741"/>
            <a:ext cx="1070658" cy="984600"/>
          </a:xfrm>
          <a:prstGeom prst="cloudCallout">
            <a:avLst>
              <a:gd name="adj1" fmla="val 117654"/>
              <a:gd name="adj2" fmla="val 67272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A3EC39-D4AE-4EC9-B2C4-A3594F20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Implémentation de la relation de dominance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9AC79-4724-43AA-99D1-824DC124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3888"/>
            <a:ext cx="11029615" cy="533767"/>
          </a:xfrm>
        </p:spPr>
        <p:txBody>
          <a:bodyPr/>
          <a:lstStyle/>
          <a:p>
            <a:r>
              <a:rPr lang="fr-FR" dirty="0"/>
              <a:t>Deviner le comportement de pouvoir exprimé par l’autre</a:t>
            </a:r>
          </a:p>
        </p:txBody>
      </p:sp>
      <p:pic>
        <p:nvPicPr>
          <p:cNvPr id="5" name="Shape 112">
            <a:extLst>
              <a:ext uri="{FF2B5EF4-FFF2-40B4-BE49-F238E27FC236}">
                <a16:creationId xmlns:a16="http://schemas.microsoft.com/office/drawing/2014/main" id="{3E6368FE-1895-4641-B17C-C34FF7539C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961" y="4816792"/>
            <a:ext cx="1401126" cy="12029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14">
            <a:extLst>
              <a:ext uri="{FF2B5EF4-FFF2-40B4-BE49-F238E27FC236}">
                <a16:creationId xmlns:a16="http://schemas.microsoft.com/office/drawing/2014/main" id="{AC3C9CF8-27D5-4BC4-86AF-CDAC4ECDCE23}"/>
              </a:ext>
            </a:extLst>
          </p:cNvPr>
          <p:cNvSpPr/>
          <p:nvPr/>
        </p:nvSpPr>
        <p:spPr>
          <a:xfrm flipH="1">
            <a:off x="7378860" y="5191896"/>
            <a:ext cx="2181826" cy="6996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Acte dialogique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Shape 116">
            <a:extLst>
              <a:ext uri="{FF2B5EF4-FFF2-40B4-BE49-F238E27FC236}">
                <a16:creationId xmlns:a16="http://schemas.microsoft.com/office/drawing/2014/main" id="{623523E8-90B8-4916-AB75-86E0F81BA9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72549" y="4816792"/>
            <a:ext cx="1401126" cy="1129889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E7FAAD-086D-4459-9802-287ED1007A9F}"/>
              </a:ext>
            </a:extLst>
          </p:cNvPr>
          <p:cNvSpPr/>
          <p:nvPr/>
        </p:nvSpPr>
        <p:spPr>
          <a:xfrm>
            <a:off x="1621898" y="2876699"/>
            <a:ext cx="3146872" cy="4629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dirty="0">
                <a:solidFill>
                  <a:schemeClr val="tx2"/>
                </a:solidFill>
              </a:rPr>
              <a:t>Interprétation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D3DA2-36DB-41AC-AE2C-6A49E879745C}"/>
              </a:ext>
            </a:extLst>
          </p:cNvPr>
          <p:cNvSpPr/>
          <p:nvPr/>
        </p:nvSpPr>
        <p:spPr>
          <a:xfrm>
            <a:off x="1621898" y="3339687"/>
            <a:ext cx="3146872" cy="3307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D60FA2A1-CB25-4993-AC40-28C62F8F2A58}"/>
              </a:ext>
            </a:extLst>
          </p:cNvPr>
          <p:cNvSpPr/>
          <p:nvPr/>
        </p:nvSpPr>
        <p:spPr>
          <a:xfrm>
            <a:off x="2910835" y="4429041"/>
            <a:ext cx="399327" cy="387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5EC29-8EB4-4AAE-9FB3-251B956FDBC4}"/>
              </a:ext>
            </a:extLst>
          </p:cNvPr>
          <p:cNvSpPr/>
          <p:nvPr/>
        </p:nvSpPr>
        <p:spPr>
          <a:xfrm>
            <a:off x="1982228" y="4900438"/>
            <a:ext cx="2256539" cy="630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Power of </a:t>
            </a:r>
            <a:r>
              <a:rPr lang="fr-FR" dirty="0" err="1">
                <a:solidFill>
                  <a:schemeClr val="tx2"/>
                </a:solidFill>
              </a:rPr>
              <a:t>interlocutor</a:t>
            </a:r>
            <a:r>
              <a:rPr lang="fr-FR" dirty="0">
                <a:solidFill>
                  <a:srgbClr val="5E5E5E"/>
                </a:solidFill>
              </a:rPr>
              <a:t> </a:t>
            </a:r>
            <a:r>
              <a:rPr lang="fr-FR" dirty="0" err="1">
                <a:solidFill>
                  <a:srgbClr val="5E5E5E"/>
                </a:solidFill>
              </a:rPr>
              <a:t>Pow</a:t>
            </a:r>
            <a:r>
              <a:rPr lang="fr-FR" baseline="-25000" dirty="0" err="1">
                <a:solidFill>
                  <a:srgbClr val="5E5E5E"/>
                </a:solidFill>
              </a:rPr>
              <a:t>other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59526946-DF12-48A6-B339-7F5F223EB26A}"/>
              </a:ext>
            </a:extLst>
          </p:cNvPr>
          <p:cNvSpPr/>
          <p:nvPr/>
        </p:nvSpPr>
        <p:spPr>
          <a:xfrm>
            <a:off x="2910835" y="5593432"/>
            <a:ext cx="399327" cy="387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hape 126">
            <a:extLst>
              <a:ext uri="{FF2B5EF4-FFF2-40B4-BE49-F238E27FC236}">
                <a16:creationId xmlns:a16="http://schemas.microsoft.com/office/drawing/2014/main" id="{CF4E948A-2E1D-4F29-AA8E-C494333E576D}"/>
              </a:ext>
            </a:extLst>
          </p:cNvPr>
          <p:cNvSpPr/>
          <p:nvPr/>
        </p:nvSpPr>
        <p:spPr>
          <a:xfrm>
            <a:off x="1797690" y="3428099"/>
            <a:ext cx="2795287" cy="93728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Decisional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model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2000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Reasoning</a:t>
            </a:r>
            <a:r>
              <a:rPr lang="fr-FR" sz="20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about </a:t>
            </a:r>
            <a:r>
              <a:rPr lang="fr-FR" sz="2000" kern="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fr-FR" sz="2000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kumimoji="0" lang="fr-FR" sz="200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129">
            <a:extLst>
              <a:ext uri="{FF2B5EF4-FFF2-40B4-BE49-F238E27FC236}">
                <a16:creationId xmlns:a16="http://schemas.microsoft.com/office/drawing/2014/main" id="{D3B45E82-3B33-4057-93B1-94386E612153}"/>
              </a:ext>
            </a:extLst>
          </p:cNvPr>
          <p:cNvSpPr/>
          <p:nvPr/>
        </p:nvSpPr>
        <p:spPr>
          <a:xfrm>
            <a:off x="2014518" y="6040669"/>
            <a:ext cx="2191960" cy="5337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of 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other</a:t>
            </a:r>
            <a:endParaRPr kumimoji="0" lang="fr-FR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1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33BA8-5C56-4CBF-81A7-BEE7F369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Shape 84">
            <a:extLst>
              <a:ext uri="{FF2B5EF4-FFF2-40B4-BE49-F238E27FC236}">
                <a16:creationId xmlns:a16="http://schemas.microsoft.com/office/drawing/2014/main" id="{860BC9BF-02AD-4B1B-9E55-11B40A518AB2}"/>
              </a:ext>
            </a:extLst>
          </p:cNvPr>
          <p:cNvSpPr/>
          <p:nvPr/>
        </p:nvSpPr>
        <p:spPr>
          <a:xfrm>
            <a:off x="3767128" y="3253718"/>
            <a:ext cx="1094100" cy="984600"/>
          </a:xfrm>
          <a:prstGeom prst="cloudCallout">
            <a:avLst>
              <a:gd name="adj1" fmla="val 68780"/>
              <a:gd name="adj2" fmla="val 118934"/>
            </a:avLst>
          </a:prstGeom>
          <a:solidFill>
            <a:srgbClr val="4472C4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Shape 85">
            <a:extLst>
              <a:ext uri="{FF2B5EF4-FFF2-40B4-BE49-F238E27FC236}">
                <a16:creationId xmlns:a16="http://schemas.microsoft.com/office/drawing/2014/main" id="{BB0BBB7C-4A90-4C14-B58B-6D7AA08B72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90332" y="5104061"/>
            <a:ext cx="1193735" cy="1051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89">
            <a:extLst>
              <a:ext uri="{FF2B5EF4-FFF2-40B4-BE49-F238E27FC236}">
                <a16:creationId xmlns:a16="http://schemas.microsoft.com/office/drawing/2014/main" id="{C8185C9E-387F-4973-B53C-08BDF0AD30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6954" y="4999807"/>
            <a:ext cx="1326949" cy="1023366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3" name="Shape 90">
            <a:extLst>
              <a:ext uri="{FF2B5EF4-FFF2-40B4-BE49-F238E27FC236}">
                <a16:creationId xmlns:a16="http://schemas.microsoft.com/office/drawing/2014/main" id="{72D565ED-8955-4D62-B03B-6AF46F3DB89E}"/>
              </a:ext>
            </a:extLst>
          </p:cNvPr>
          <p:cNvSpPr/>
          <p:nvPr/>
        </p:nvSpPr>
        <p:spPr>
          <a:xfrm>
            <a:off x="10673921" y="2858678"/>
            <a:ext cx="891000" cy="1392000"/>
          </a:xfrm>
          <a:prstGeom prst="cloudCallout">
            <a:avLst>
              <a:gd name="adj1" fmla="val -74613"/>
              <a:gd name="adj2" fmla="val 89305"/>
            </a:avLst>
          </a:prstGeom>
          <a:solidFill>
            <a:srgbClr val="A5A5A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91">
            <a:extLst>
              <a:ext uri="{FF2B5EF4-FFF2-40B4-BE49-F238E27FC236}">
                <a16:creationId xmlns:a16="http://schemas.microsoft.com/office/drawing/2014/main" id="{F0364ECA-082F-4968-A66D-AB4039D9EDCF}"/>
              </a:ext>
            </a:extLst>
          </p:cNvPr>
          <p:cNvSpPr/>
          <p:nvPr/>
        </p:nvSpPr>
        <p:spPr>
          <a:xfrm>
            <a:off x="10320496" y="3057953"/>
            <a:ext cx="1290300" cy="1192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92">
            <a:extLst>
              <a:ext uri="{FF2B5EF4-FFF2-40B4-BE49-F238E27FC236}">
                <a16:creationId xmlns:a16="http://schemas.microsoft.com/office/drawing/2014/main" id="{A1B80018-F418-4D1F-A92E-B61F8F755103}"/>
              </a:ext>
            </a:extLst>
          </p:cNvPr>
          <p:cNvSpPr/>
          <p:nvPr/>
        </p:nvSpPr>
        <p:spPr>
          <a:xfrm>
            <a:off x="10320508" y="2485543"/>
            <a:ext cx="1290300" cy="5724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36" name="Shape 93">
            <a:extLst>
              <a:ext uri="{FF2B5EF4-FFF2-40B4-BE49-F238E27FC236}">
                <a16:creationId xmlns:a16="http://schemas.microsoft.com/office/drawing/2014/main" id="{217DA412-9057-41FB-8B42-227FD5CD86DF}"/>
              </a:ext>
            </a:extLst>
          </p:cNvPr>
          <p:cNvSpPr/>
          <p:nvPr/>
        </p:nvSpPr>
        <p:spPr>
          <a:xfrm>
            <a:off x="525421" y="2447978"/>
            <a:ext cx="7698600" cy="1802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Shape 94">
            <a:extLst>
              <a:ext uri="{FF2B5EF4-FFF2-40B4-BE49-F238E27FC236}">
                <a16:creationId xmlns:a16="http://schemas.microsoft.com/office/drawing/2014/main" id="{BFB64CC3-B7DC-4352-8036-208835DE8CEF}"/>
              </a:ext>
            </a:extLst>
          </p:cNvPr>
          <p:cNvSpPr/>
          <p:nvPr/>
        </p:nvSpPr>
        <p:spPr>
          <a:xfrm>
            <a:off x="525421" y="2447978"/>
            <a:ext cx="2882100" cy="444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Model of 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ToM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8" name="Shape 95">
            <a:extLst>
              <a:ext uri="{FF2B5EF4-FFF2-40B4-BE49-F238E27FC236}">
                <a16:creationId xmlns:a16="http://schemas.microsoft.com/office/drawing/2014/main" id="{637253AD-DBD7-40EC-8FCD-C8658FFFBEF8}"/>
              </a:ext>
            </a:extLst>
          </p:cNvPr>
          <p:cNvSpPr/>
          <p:nvPr/>
        </p:nvSpPr>
        <p:spPr>
          <a:xfrm>
            <a:off x="951421" y="30204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Shape 96">
            <a:extLst>
              <a:ext uri="{FF2B5EF4-FFF2-40B4-BE49-F238E27FC236}">
                <a16:creationId xmlns:a16="http://schemas.microsoft.com/office/drawing/2014/main" id="{1B0A2F21-9132-492D-B292-CF2BFC9E3AB7}"/>
              </a:ext>
            </a:extLst>
          </p:cNvPr>
          <p:cNvSpPr/>
          <p:nvPr/>
        </p:nvSpPr>
        <p:spPr>
          <a:xfrm>
            <a:off x="1103821" y="31728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" name="Shape 97">
            <a:extLst>
              <a:ext uri="{FF2B5EF4-FFF2-40B4-BE49-F238E27FC236}">
                <a16:creationId xmlns:a16="http://schemas.microsoft.com/office/drawing/2014/main" id="{884EEBC1-FD2A-4151-8E80-50918508C0FE}"/>
              </a:ext>
            </a:extLst>
          </p:cNvPr>
          <p:cNvSpPr/>
          <p:nvPr/>
        </p:nvSpPr>
        <p:spPr>
          <a:xfrm>
            <a:off x="1256221" y="33252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Shape 98">
            <a:extLst>
              <a:ext uri="{FF2B5EF4-FFF2-40B4-BE49-F238E27FC236}">
                <a16:creationId xmlns:a16="http://schemas.microsoft.com/office/drawing/2014/main" id="{64108470-0F3A-4A8B-A7A3-E172B822E6AB}"/>
              </a:ext>
            </a:extLst>
          </p:cNvPr>
          <p:cNvSpPr/>
          <p:nvPr/>
        </p:nvSpPr>
        <p:spPr>
          <a:xfrm>
            <a:off x="1408621" y="3477653"/>
            <a:ext cx="1420500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of </a:t>
            </a:r>
            <a:r>
              <a:rPr kumimoji="0" lang="fr-F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other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Shape 99">
            <a:extLst>
              <a:ext uri="{FF2B5EF4-FFF2-40B4-BE49-F238E27FC236}">
                <a16:creationId xmlns:a16="http://schemas.microsoft.com/office/drawing/2014/main" id="{7BCD4297-771A-4908-9057-FCEAF773B1C1}"/>
              </a:ext>
            </a:extLst>
          </p:cNvPr>
          <p:cNvSpPr/>
          <p:nvPr/>
        </p:nvSpPr>
        <p:spPr>
          <a:xfrm>
            <a:off x="2999346" y="3219478"/>
            <a:ext cx="824700" cy="43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3" name="Shape 100">
            <a:extLst>
              <a:ext uri="{FF2B5EF4-FFF2-40B4-BE49-F238E27FC236}">
                <a16:creationId xmlns:a16="http://schemas.microsoft.com/office/drawing/2014/main" id="{796594AF-59AC-4163-99E2-40AF5CD1BECF}"/>
              </a:ext>
            </a:extLst>
          </p:cNvPr>
          <p:cNvSpPr/>
          <p:nvPr/>
        </p:nvSpPr>
        <p:spPr>
          <a:xfrm>
            <a:off x="4046696" y="3172853"/>
            <a:ext cx="1326900" cy="526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Decisional model</a:t>
            </a:r>
          </a:p>
        </p:txBody>
      </p:sp>
      <p:sp>
        <p:nvSpPr>
          <p:cNvPr id="44" name="Shape 101">
            <a:extLst>
              <a:ext uri="{FF2B5EF4-FFF2-40B4-BE49-F238E27FC236}">
                <a16:creationId xmlns:a16="http://schemas.microsoft.com/office/drawing/2014/main" id="{1C6AF02F-4CCC-4611-B031-C2D81CE00EFC}"/>
              </a:ext>
            </a:extLst>
          </p:cNvPr>
          <p:cNvSpPr/>
          <p:nvPr/>
        </p:nvSpPr>
        <p:spPr>
          <a:xfrm>
            <a:off x="6438772" y="29966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5" name="Shape 102">
            <a:extLst>
              <a:ext uri="{FF2B5EF4-FFF2-40B4-BE49-F238E27FC236}">
                <a16:creationId xmlns:a16="http://schemas.microsoft.com/office/drawing/2014/main" id="{D8505D76-A6AF-4D3B-9EC1-A3F3D9EEF59E}"/>
              </a:ext>
            </a:extLst>
          </p:cNvPr>
          <p:cNvSpPr/>
          <p:nvPr/>
        </p:nvSpPr>
        <p:spPr>
          <a:xfrm>
            <a:off x="6628190" y="31490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Shape 103">
            <a:extLst>
              <a:ext uri="{FF2B5EF4-FFF2-40B4-BE49-F238E27FC236}">
                <a16:creationId xmlns:a16="http://schemas.microsoft.com/office/drawing/2014/main" id="{4F335C87-7D45-45B4-B68C-30EBCDB4806B}"/>
              </a:ext>
            </a:extLst>
          </p:cNvPr>
          <p:cNvSpPr/>
          <p:nvPr/>
        </p:nvSpPr>
        <p:spPr>
          <a:xfrm>
            <a:off x="6817608" y="33014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7" name="Shape 104">
            <a:extLst>
              <a:ext uri="{FF2B5EF4-FFF2-40B4-BE49-F238E27FC236}">
                <a16:creationId xmlns:a16="http://schemas.microsoft.com/office/drawing/2014/main" id="{14B3EF0F-6D22-4CDD-B65F-310C18718267}"/>
              </a:ext>
            </a:extLst>
          </p:cNvPr>
          <p:cNvSpPr/>
          <p:nvPr/>
        </p:nvSpPr>
        <p:spPr>
          <a:xfrm>
            <a:off x="7007026" y="3453803"/>
            <a:ext cx="1025100" cy="42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Possible </a:t>
            </a: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pow</a:t>
            </a:r>
          </a:p>
        </p:txBody>
      </p:sp>
      <p:sp>
        <p:nvSpPr>
          <p:cNvPr id="48" name="Shape 105">
            <a:extLst>
              <a:ext uri="{FF2B5EF4-FFF2-40B4-BE49-F238E27FC236}">
                <a16:creationId xmlns:a16="http://schemas.microsoft.com/office/drawing/2014/main" id="{89C66602-4975-4EAD-B0F4-1D3A6C206302}"/>
              </a:ext>
            </a:extLst>
          </p:cNvPr>
          <p:cNvSpPr/>
          <p:nvPr/>
        </p:nvSpPr>
        <p:spPr>
          <a:xfrm>
            <a:off x="5583234" y="3219203"/>
            <a:ext cx="824700" cy="43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0" name="Shape 114">
            <a:extLst>
              <a:ext uri="{FF2B5EF4-FFF2-40B4-BE49-F238E27FC236}">
                <a16:creationId xmlns:a16="http://schemas.microsoft.com/office/drawing/2014/main" id="{45D8EBC0-27A7-4F53-8ED5-D1B9DFC2FDD5}"/>
              </a:ext>
            </a:extLst>
          </p:cNvPr>
          <p:cNvSpPr/>
          <p:nvPr/>
        </p:nvSpPr>
        <p:spPr>
          <a:xfrm flipH="1">
            <a:off x="6407934" y="5256503"/>
            <a:ext cx="2181826" cy="69961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Acte dialogique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Shape 98">
            <a:extLst>
              <a:ext uri="{FF2B5EF4-FFF2-40B4-BE49-F238E27FC236}">
                <a16:creationId xmlns:a16="http://schemas.microsoft.com/office/drawing/2014/main" id="{D217DDD3-6DD9-4272-82F2-FF0B8395408B}"/>
              </a:ext>
            </a:extLst>
          </p:cNvPr>
          <p:cNvSpPr/>
          <p:nvPr/>
        </p:nvSpPr>
        <p:spPr>
          <a:xfrm>
            <a:off x="931762" y="4480257"/>
            <a:ext cx="2067584" cy="52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defTabSz="914400"/>
            <a:r>
              <a:rPr lang="fr-FR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 of </a:t>
            </a:r>
            <a:r>
              <a:rPr lang="fr-FR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other</a:t>
            </a:r>
            <a:endParaRPr lang="fr-FR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" name="Accolade ouvrante 51">
            <a:extLst>
              <a:ext uri="{FF2B5EF4-FFF2-40B4-BE49-F238E27FC236}">
                <a16:creationId xmlns:a16="http://schemas.microsoft.com/office/drawing/2014/main" id="{AA8BE195-12A5-41A8-8F04-4F725CFCB547}"/>
              </a:ext>
            </a:extLst>
          </p:cNvPr>
          <p:cNvSpPr/>
          <p:nvPr/>
        </p:nvSpPr>
        <p:spPr>
          <a:xfrm>
            <a:off x="752005" y="2953781"/>
            <a:ext cx="170225" cy="1059623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A1D6AB6-1260-432B-A000-63416DF0B5EF}"/>
              </a:ext>
            </a:extLst>
          </p:cNvPr>
          <p:cNvSpPr txBox="1"/>
          <p:nvPr/>
        </p:nvSpPr>
        <p:spPr>
          <a:xfrm rot="16200000">
            <a:off x="-109548" y="3219835"/>
            <a:ext cx="14887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Hypothèses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513DE7-25A7-43F9-AF59-A9358AB01606}"/>
              </a:ext>
            </a:extLst>
          </p:cNvPr>
          <p:cNvSpPr/>
          <p:nvPr/>
        </p:nvSpPr>
        <p:spPr>
          <a:xfrm>
            <a:off x="922230" y="4999807"/>
            <a:ext cx="2077116" cy="119843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fr-FR" kern="0" dirty="0">
                <a:solidFill>
                  <a:srgbClr val="000000"/>
                </a:solidFill>
                <a:latin typeface="Arial"/>
                <a:cs typeface="Arial"/>
              </a:rPr>
              <a:t>Valeur de </a:t>
            </a:r>
            <a:r>
              <a:rPr lang="fr-FR" kern="0" dirty="0" err="1">
                <a:solidFill>
                  <a:srgbClr val="000000"/>
                </a:solidFill>
                <a:latin typeface="Arial"/>
                <a:cs typeface="Arial"/>
              </a:rPr>
              <a:t>Pow</a:t>
            </a:r>
            <a:endParaRPr lang="fr-FR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fr-FR" kern="0" dirty="0">
                <a:solidFill>
                  <a:srgbClr val="000000"/>
                </a:solidFill>
                <a:latin typeface="Arial"/>
                <a:cs typeface="Arial"/>
              </a:rPr>
              <a:t>Modèle de préférences</a:t>
            </a:r>
          </a:p>
        </p:txBody>
      </p:sp>
    </p:spTree>
    <p:extLst>
      <p:ext uri="{BB962C8B-B14F-4D97-AF65-F5344CB8AC3E}">
        <p14:creationId xmlns:p14="http://schemas.microsoft.com/office/powerpoint/2010/main" val="292677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19F1B-12E8-4BF7-B9F4-21E8B768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Implémentation de la relation de dominance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446B69-5685-4EBD-B6A1-E0377A10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56" y="1899328"/>
            <a:ext cx="11029615" cy="580066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Raisonnement sur l’autre (Adaptation du processus décisionnel)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8486FC-A436-4239-88D2-DB2BFF73A6AB}"/>
              </a:ext>
            </a:extLst>
          </p:cNvPr>
          <p:cNvSpPr txBox="1"/>
          <p:nvPr/>
        </p:nvSpPr>
        <p:spPr>
          <a:xfrm>
            <a:off x="816016" y="2550792"/>
            <a:ext cx="9323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accent2"/>
                </a:solidFill>
              </a:rPr>
              <a:t>Etape 1 : Hypothèses sur les préférences de l’autre: </a:t>
            </a:r>
            <a:endParaRPr lang="fr-FR" sz="22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accent2"/>
                </a:solidFill>
              </a:rPr>
              <a:t> </a:t>
            </a:r>
            <a:r>
              <a:rPr lang="fr-FR" sz="2000" dirty="0">
                <a:solidFill>
                  <a:schemeClr val="tx2"/>
                </a:solidFill>
              </a:rPr>
              <a:t>Représentation </a:t>
            </a:r>
            <a:r>
              <a:rPr lang="fr-FR" sz="2000" i="1" dirty="0">
                <a:solidFill>
                  <a:schemeClr val="tx2"/>
                </a:solidFill>
              </a:rPr>
              <a:t>partielle </a:t>
            </a:r>
            <a:r>
              <a:rPr lang="fr-FR" sz="2000" dirty="0">
                <a:solidFill>
                  <a:schemeClr val="tx2"/>
                </a:solidFill>
              </a:rPr>
              <a:t>des préférences de l’interlocuteur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2"/>
                </a:solidFill>
              </a:rPr>
              <a:t>Hypothèse forte: Préférences avec un </a:t>
            </a:r>
            <a:r>
              <a:rPr lang="fr-FR" sz="2000" b="1" dirty="0">
                <a:solidFill>
                  <a:schemeClr val="tx2"/>
                </a:solidFill>
              </a:rPr>
              <a:t>ordre total </a:t>
            </a:r>
            <a:r>
              <a:rPr lang="fr-FR" sz="2000" dirty="0">
                <a:solidFill>
                  <a:schemeClr val="tx2"/>
                </a:solidFill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1B0674-C89A-4B1A-84C7-EF5B954959F2}"/>
              </a:ext>
            </a:extLst>
          </p:cNvPr>
          <p:cNvSpPr/>
          <p:nvPr/>
        </p:nvSpPr>
        <p:spPr>
          <a:xfrm>
            <a:off x="581192" y="3889097"/>
            <a:ext cx="1560124" cy="72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Ordre total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24ABD32-9012-402F-995B-86EAB220BB9A}"/>
              </a:ext>
            </a:extLst>
          </p:cNvPr>
          <p:cNvSpPr/>
          <p:nvPr/>
        </p:nvSpPr>
        <p:spPr>
          <a:xfrm>
            <a:off x="2228127" y="4051142"/>
            <a:ext cx="572946" cy="405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D36EB-B297-423A-9D23-0BF8377FE896}"/>
              </a:ext>
            </a:extLst>
          </p:cNvPr>
          <p:cNvSpPr/>
          <p:nvPr/>
        </p:nvSpPr>
        <p:spPr>
          <a:xfrm>
            <a:off x="2963119" y="3889098"/>
            <a:ext cx="3068858" cy="72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Ordre de préférences connu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377EAFB-AD3D-455D-84DF-66A73A3B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03" y="4893685"/>
            <a:ext cx="3139874" cy="7608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93B15B-3E81-4B59-80C6-6B6DA0CDDDD6}"/>
              </a:ext>
            </a:extLst>
          </p:cNvPr>
          <p:cNvSpPr/>
          <p:nvPr/>
        </p:nvSpPr>
        <p:spPr>
          <a:xfrm>
            <a:off x="723418" y="5058138"/>
            <a:ext cx="1319514" cy="4803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{A,B,C,D}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56A600A-E48A-4B5B-9CA4-026E6A530108}"/>
              </a:ext>
            </a:extLst>
          </p:cNvPr>
          <p:cNvSpPr/>
          <p:nvPr/>
        </p:nvSpPr>
        <p:spPr>
          <a:xfrm>
            <a:off x="6335574" y="4051141"/>
            <a:ext cx="572946" cy="405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B4E657-F283-4C14-8B09-9F18DD3797FF}"/>
              </a:ext>
            </a:extLst>
          </p:cNvPr>
          <p:cNvSpPr/>
          <p:nvPr/>
        </p:nvSpPr>
        <p:spPr>
          <a:xfrm>
            <a:off x="7070566" y="3883311"/>
            <a:ext cx="3068858" cy="7234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solidFill>
                  <a:schemeClr val="tx1"/>
                </a:solidFill>
              </a:rPr>
              <a:t>Pour chaque </a:t>
            </a:r>
            <a:r>
              <a:rPr lang="fr-FR" sz="2000" dirty="0" err="1">
                <a:solidFill>
                  <a:schemeClr val="tx1"/>
                </a:solidFill>
              </a:rPr>
              <a:t>pow</a:t>
            </a:r>
            <a:r>
              <a:rPr lang="fr-FR" sz="20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fr-FR" sz="2000" dirty="0">
                <a:solidFill>
                  <a:schemeClr val="tx1"/>
                </a:solidFill>
              </a:rPr>
              <a:t>Nb valeurs </a:t>
            </a:r>
            <a:r>
              <a:rPr lang="fr-FR" sz="2000" b="1" dirty="0">
                <a:solidFill>
                  <a:schemeClr val="tx1"/>
                </a:solidFill>
              </a:rPr>
              <a:t>satisfiables</a:t>
            </a:r>
            <a:endParaRPr lang="fr-FR" sz="2000" dirty="0">
              <a:solidFill>
                <a:schemeClr val="tx1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C28B6E6-D163-457F-8322-7D2DB6C9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38" y="4722083"/>
            <a:ext cx="4505249" cy="20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19F1B-12E8-4BF7-B9F4-21E8B768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Implémentation de la relation de dominance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446B69-5685-4EBD-B6A1-E0377A10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56" y="1899328"/>
            <a:ext cx="11029615" cy="580066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Raisonnement sur l’autre (Adaptation du processus décisionnel)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8486FC-A436-4239-88D2-DB2BFF73A6AB}"/>
              </a:ext>
            </a:extLst>
          </p:cNvPr>
          <p:cNvSpPr txBox="1"/>
          <p:nvPr/>
        </p:nvSpPr>
        <p:spPr>
          <a:xfrm>
            <a:off x="816016" y="2550792"/>
            <a:ext cx="9323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accent2"/>
                </a:solidFill>
              </a:rPr>
              <a:t>Etape 2 : Adaptation du processus décisionnel avec connaissance partielle </a:t>
            </a:r>
            <a:endParaRPr lang="fr-FR" sz="22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D41544-51B6-4A9F-A76F-B8D89254A16D}"/>
              </a:ext>
            </a:extLst>
          </p:cNvPr>
          <p:cNvSpPr/>
          <p:nvPr/>
        </p:nvSpPr>
        <p:spPr>
          <a:xfrm>
            <a:off x="387752" y="3431893"/>
            <a:ext cx="2314937" cy="4977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Satisfiabilité</a:t>
            </a:r>
            <a:endParaRPr lang="fr-FR" sz="20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C9753C-392B-4082-8CEB-941B782E0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2" y="4009570"/>
            <a:ext cx="2314937" cy="7544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F42128-3AB9-4603-B7FC-F1FE5E88FEDB}"/>
              </a:ext>
            </a:extLst>
          </p:cNvPr>
          <p:cNvSpPr/>
          <p:nvPr/>
        </p:nvSpPr>
        <p:spPr>
          <a:xfrm>
            <a:off x="3700039" y="3431892"/>
            <a:ext cx="3325793" cy="4977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Acceptabilité</a:t>
            </a:r>
            <a:endParaRPr lang="fr-FR" sz="2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1722C67-3C66-4251-9D88-6CBA2ED8E165}"/>
              </a:ext>
            </a:extLst>
          </p:cNvPr>
          <p:cNvSpPr txBox="1"/>
          <p:nvPr/>
        </p:nvSpPr>
        <p:spPr>
          <a:xfrm>
            <a:off x="3700040" y="3929603"/>
            <a:ext cx="332579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Acc: Valeurs acceptables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Self_other</a:t>
            </a:r>
            <a:r>
              <a:rPr lang="fr-FR" dirty="0"/>
              <a:t> ≥ </a:t>
            </a:r>
            <a:r>
              <a:rPr lang="fr-FR" dirty="0" err="1"/>
              <a:t>Pow</a:t>
            </a:r>
            <a:r>
              <a:rPr lang="fr-FR" dirty="0"/>
              <a:t> (</a:t>
            </a:r>
            <a:r>
              <a:rPr lang="fr-FR" i="1" dirty="0"/>
              <a:t>concession</a:t>
            </a:r>
            <a:r>
              <a:rPr lang="fr-FR" dirty="0"/>
              <a:t>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M: Valeurs acceptables mais non satisfiables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k: Valeurs acceptées mais non satisfiables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E3C893F-62C0-40A8-810B-24571D6A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039" y="5683929"/>
            <a:ext cx="3325793" cy="8919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9D4BFF5-52D7-4792-A90E-3484740230DA}"/>
              </a:ext>
            </a:extLst>
          </p:cNvPr>
          <p:cNvSpPr/>
          <p:nvPr/>
        </p:nvSpPr>
        <p:spPr>
          <a:xfrm>
            <a:off x="7892004" y="3431892"/>
            <a:ext cx="3325793" cy="4977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Contrôle du dialogue</a:t>
            </a:r>
            <a:endParaRPr lang="fr-FR" sz="20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8840951-C88E-4321-A0DA-4AF6DDA8C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005" y="3959598"/>
            <a:ext cx="3325792" cy="9025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93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19F1B-12E8-4BF7-B9F4-21E8B768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Implémentation de la relation de dominance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446B69-5685-4EBD-B6A1-E0377A10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56" y="1899328"/>
            <a:ext cx="11029615" cy="580066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Raisonnement sur l’autre (Adaptation du processus décisionnel)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8486FC-A436-4239-88D2-DB2BFF73A6AB}"/>
              </a:ext>
            </a:extLst>
          </p:cNvPr>
          <p:cNvSpPr txBox="1"/>
          <p:nvPr/>
        </p:nvSpPr>
        <p:spPr>
          <a:xfrm>
            <a:off x="816016" y="2550792"/>
            <a:ext cx="9323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200" dirty="0">
                <a:solidFill>
                  <a:schemeClr val="accent2"/>
                </a:solidFill>
              </a:rPr>
              <a:t>Etape 2 : Mise à jour des hypothèses + calcul d’une valeur de </a:t>
            </a:r>
            <a:r>
              <a:rPr lang="fr-FR" sz="2200" dirty="0" err="1">
                <a:solidFill>
                  <a:schemeClr val="accent2"/>
                </a:solidFill>
              </a:rPr>
              <a:t>pow</a:t>
            </a:r>
            <a:endParaRPr lang="fr-FR" sz="2200" dirty="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accent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8DDE8-3F0B-41AB-A16B-234C53CCC172}"/>
              </a:ext>
            </a:extLst>
          </p:cNvPr>
          <p:cNvSpPr/>
          <p:nvPr/>
        </p:nvSpPr>
        <p:spPr>
          <a:xfrm>
            <a:off x="983848" y="3112000"/>
            <a:ext cx="4132162" cy="24380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E784C-8A94-4EC2-A028-D03CE980C398}"/>
              </a:ext>
            </a:extLst>
          </p:cNvPr>
          <p:cNvSpPr/>
          <p:nvPr/>
        </p:nvSpPr>
        <p:spPr>
          <a:xfrm>
            <a:off x="6547413" y="3111998"/>
            <a:ext cx="4413811" cy="19750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626D4A-DB04-4230-A8CF-4F594893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77" y="4508810"/>
            <a:ext cx="3240912" cy="8214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9D00E39-1B5F-4A6F-B582-75F8CD52236E}"/>
              </a:ext>
            </a:extLst>
          </p:cNvPr>
          <p:cNvSpPr txBox="1"/>
          <p:nvPr/>
        </p:nvSpPr>
        <p:spPr>
          <a:xfrm>
            <a:off x="983850" y="3108694"/>
            <a:ext cx="3999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StatePreference ou </a:t>
            </a:r>
            <a:r>
              <a:rPr lang="fr-FR" b="1" dirty="0" err="1"/>
              <a:t>Reject</a:t>
            </a:r>
            <a:endParaRPr lang="fr-F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	Communiquer une préférence.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Supprimer les hypothèses non concordantes.</a:t>
            </a:r>
          </a:p>
          <a:p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C446F5C-8CAF-4229-A511-7A7087847418}"/>
              </a:ext>
            </a:extLst>
          </p:cNvPr>
          <p:cNvSpPr txBox="1"/>
          <p:nvPr/>
        </p:nvSpPr>
        <p:spPr>
          <a:xfrm>
            <a:off x="6547414" y="3153320"/>
            <a:ext cx="4315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Accept</a:t>
            </a:r>
            <a:r>
              <a:rPr lang="fr-FR" b="1" dirty="0"/>
              <a:t> ou Propose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 valeur forcément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Score normalisé du score d’acceptabilité</a:t>
            </a:r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F3E2E6E-0122-4A5C-910F-43686910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3" y="5791619"/>
            <a:ext cx="4957884" cy="83262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94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1F648-C9D3-4192-B72E-961F8075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(Discussion CPU)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0CF090-101B-470B-B401-345F3C3D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0334"/>
            <a:ext cx="11029615" cy="4762982"/>
          </a:xfrm>
        </p:spPr>
        <p:txBody>
          <a:bodyPr>
            <a:normAutofit/>
          </a:bodyPr>
          <a:lstStyle/>
          <a:p>
            <a:r>
              <a:rPr lang="fr-FR" sz="2800" dirty="0"/>
              <a:t>Evaluer l’impact de la relation de dominance sur le processus de négociation Humain/agent</a:t>
            </a:r>
          </a:p>
          <a:p>
            <a:pPr marL="0" indent="0">
              <a:buNone/>
            </a:pPr>
            <a:endParaRPr lang="fr-FR" sz="2400" dirty="0"/>
          </a:p>
          <a:p>
            <a:pPr lvl="1"/>
            <a:r>
              <a:rPr lang="fr-FR" sz="2400" dirty="0"/>
              <a:t>Comportements </a:t>
            </a:r>
            <a:r>
              <a:rPr lang="fr-FR" sz="2400" b="1" dirty="0"/>
              <a:t>similaires</a:t>
            </a:r>
            <a:r>
              <a:rPr lang="fr-FR" sz="2400" dirty="0"/>
              <a:t> Vs </a:t>
            </a:r>
            <a:r>
              <a:rPr lang="fr-FR" sz="2400" b="1" dirty="0"/>
              <a:t>complémentaires</a:t>
            </a:r>
          </a:p>
          <a:p>
            <a:pPr lvl="1"/>
            <a:r>
              <a:rPr lang="fr-FR" sz="2400" dirty="0"/>
              <a:t>Evaluation Inter-sujets</a:t>
            </a:r>
            <a:endParaRPr lang="fr-FR" sz="2400" b="1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6720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48CA-E5F9-44C7-8CC8-472BAB9F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F93798-A931-40DD-9586-5B40C9F5D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099"/>
            <a:ext cx="11029615" cy="4913453"/>
          </a:xfrm>
        </p:spPr>
        <p:txBody>
          <a:bodyPr>
            <a:normAutofit lnSpcReduction="10000"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Conditions expérimentales</a:t>
            </a:r>
          </a:p>
          <a:p>
            <a:pPr lvl="1"/>
            <a:r>
              <a:rPr lang="fr-FR" sz="2000" b="1" dirty="0" err="1"/>
              <a:t>Dyads</a:t>
            </a:r>
            <a:r>
              <a:rPr lang="fr-FR" sz="2000" b="1" dirty="0"/>
              <a:t> complémentaires </a:t>
            </a:r>
            <a:r>
              <a:rPr lang="fr-FR" sz="2000" dirty="0"/>
              <a:t>: L’agent complète le comportement de l’utilisateur. (Valeur de pouvoir complémentaire)</a:t>
            </a:r>
          </a:p>
          <a:p>
            <a:pPr lvl="1"/>
            <a:r>
              <a:rPr lang="fr-FR" sz="2000" b="1" dirty="0" err="1"/>
              <a:t>Dyads</a:t>
            </a:r>
            <a:r>
              <a:rPr lang="fr-FR" sz="2000" b="1" dirty="0"/>
              <a:t> similaires</a:t>
            </a:r>
            <a:r>
              <a:rPr lang="fr-FR" sz="2000" dirty="0"/>
              <a:t>:  L’agent adopte le même comportement ou stratégie que l’utilisateur ( même valeur de pouvoir)</a:t>
            </a:r>
          </a:p>
          <a:p>
            <a:pPr lvl="1"/>
            <a:r>
              <a:rPr lang="fr-FR" sz="2000" b="1" dirty="0"/>
              <a:t>Condition contrôle </a:t>
            </a:r>
          </a:p>
          <a:p>
            <a:pPr lvl="2"/>
            <a:r>
              <a:rPr lang="fr-FR" sz="1800" dirty="0"/>
              <a:t>Neutre </a:t>
            </a:r>
          </a:p>
          <a:p>
            <a:pPr lvl="2"/>
            <a:r>
              <a:rPr lang="fr-FR" sz="1800" dirty="0"/>
              <a:t>Dom + soumis</a:t>
            </a:r>
            <a:endParaRPr lang="fr-FR" sz="2000" b="1" dirty="0">
              <a:solidFill>
                <a:schemeClr val="accent1"/>
              </a:solidFill>
            </a:endParaRPr>
          </a:p>
          <a:p>
            <a:r>
              <a:rPr lang="fr-FR" sz="2400" b="1" dirty="0">
                <a:solidFill>
                  <a:schemeClr val="accent1"/>
                </a:solidFill>
              </a:rPr>
              <a:t>Procédure</a:t>
            </a:r>
          </a:p>
          <a:p>
            <a:pPr lvl="1"/>
            <a:r>
              <a:rPr lang="fr-FR" sz="2000" dirty="0"/>
              <a:t>Renseignements sur les préférences des participants.</a:t>
            </a:r>
          </a:p>
          <a:p>
            <a:pPr lvl="1"/>
            <a:r>
              <a:rPr lang="fr-FR" sz="2000" dirty="0"/>
              <a:t>Explication de l’interface graphique.</a:t>
            </a:r>
          </a:p>
          <a:p>
            <a:pPr lvl="1"/>
            <a:r>
              <a:rPr lang="fr-FR" sz="2000" dirty="0"/>
              <a:t>Interaction avec les 3 agents.</a:t>
            </a:r>
          </a:p>
        </p:txBody>
      </p:sp>
    </p:spTree>
    <p:extLst>
      <p:ext uri="{BB962C8B-B14F-4D97-AF65-F5344CB8AC3E}">
        <p14:creationId xmlns:p14="http://schemas.microsoft.com/office/powerpoint/2010/main" val="188032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2AF33-7895-4372-96F1-3AA0CED0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A0AAD-5832-4180-85AD-0ACC32B4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636993"/>
          </a:xfrm>
        </p:spPr>
        <p:txBody>
          <a:bodyPr>
            <a:normAutofit lnSpcReduction="10000"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Hypothèses (expliquer clairement </a:t>
            </a:r>
          </a:p>
          <a:p>
            <a:pPr marL="666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tx1"/>
                </a:solidFill>
              </a:rPr>
              <a:t>Dyades avec un comportement complémentaire permet d’obtenir de meilleur résultats</a:t>
            </a:r>
          </a:p>
          <a:p>
            <a:pPr marL="936900" lvl="2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solidFill>
                  <a:schemeClr val="tx1"/>
                </a:solidFill>
              </a:rPr>
              <a:t>Score de satisfiabilité de la dernière valeur </a:t>
            </a:r>
            <a:r>
              <a:rPr lang="fr-FR" sz="1800" i="1" dirty="0">
                <a:solidFill>
                  <a:schemeClr val="tx1"/>
                </a:solidFill>
              </a:rPr>
              <a:t>(Q: quel test statistique à effectuer, moyenne des </a:t>
            </a:r>
            <a:r>
              <a:rPr lang="fr-FR" sz="1800" i="1" dirty="0" err="1">
                <a:solidFill>
                  <a:schemeClr val="tx1"/>
                </a:solidFill>
              </a:rPr>
              <a:t>sat</a:t>
            </a:r>
            <a:r>
              <a:rPr lang="fr-FR" sz="1800" i="1" dirty="0">
                <a:solidFill>
                  <a:schemeClr val="tx1"/>
                </a:solidFill>
              </a:rPr>
              <a:t> ? )</a:t>
            </a:r>
          </a:p>
          <a:p>
            <a:pPr marL="666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tx1"/>
                </a:solidFill>
              </a:rPr>
              <a:t>L’utilisateur se sent plus confortable avec un agent qui a un comportement complémentaire</a:t>
            </a:r>
          </a:p>
          <a:p>
            <a:pPr marL="936900" lvl="2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solidFill>
                  <a:schemeClr val="tx1"/>
                </a:solidFill>
              </a:rPr>
              <a:t>Test d’agréabilité. </a:t>
            </a:r>
            <a:r>
              <a:rPr lang="fr-FR" sz="1800" i="1" dirty="0">
                <a:solidFill>
                  <a:schemeClr val="tx1"/>
                </a:solidFill>
              </a:rPr>
              <a:t>(Q: existe-t-il un test d’agréabilité dans une interaction ?)</a:t>
            </a:r>
          </a:p>
          <a:p>
            <a:pPr marL="666900" lvl="1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2000" dirty="0">
                <a:solidFill>
                  <a:schemeClr val="tx1"/>
                </a:solidFill>
              </a:rPr>
              <a:t>Une complémentarité dans les stratégies permet une convergence plus rapide.</a:t>
            </a:r>
          </a:p>
          <a:p>
            <a:pPr marL="936900" lvl="2" indent="-342900">
              <a:lnSpc>
                <a:spcPct val="200000"/>
              </a:lnSpc>
              <a:buFont typeface="+mj-lt"/>
              <a:buAutoNum type="arabicPeriod"/>
            </a:pPr>
            <a:r>
              <a:rPr lang="fr-FR" sz="1800" dirty="0">
                <a:solidFill>
                  <a:schemeClr val="tx1"/>
                </a:solidFill>
              </a:rPr>
              <a:t>Calculer le nombre de tours nécessaires pour que la négociation converge.</a:t>
            </a:r>
            <a:endParaRPr lang="fr-FR" sz="1600" dirty="0">
              <a:solidFill>
                <a:schemeClr val="tx1"/>
              </a:solidFill>
            </a:endParaRPr>
          </a:p>
          <a:p>
            <a:pPr lvl="1"/>
            <a:endParaRPr lang="fr-FR" sz="1800" dirty="0">
              <a:solidFill>
                <a:schemeClr val="tx1"/>
              </a:solidFill>
            </a:endParaRPr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3091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3CD4D-B9FC-4414-8A55-04DAC688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ouvertes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E0644-3478-4E34-BFD2-6F34D451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1537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39FB6-7E6D-40C2-AD39-DA9A9A45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FFDDF-D623-4D2B-AE9A-B1BC2FBF2AFE}"/>
              </a:ext>
            </a:extLst>
          </p:cNvPr>
          <p:cNvSpPr/>
          <p:nvPr/>
        </p:nvSpPr>
        <p:spPr>
          <a:xfrm>
            <a:off x="868102" y="1867588"/>
            <a:ext cx="4080076" cy="484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Négociation collaborative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48A9C9-0E7E-4563-B36D-33A0FE1912DD}"/>
              </a:ext>
            </a:extLst>
          </p:cNvPr>
          <p:cNvSpPr/>
          <p:nvPr/>
        </p:nvSpPr>
        <p:spPr>
          <a:xfrm>
            <a:off x="6946740" y="1867588"/>
            <a:ext cx="4080076" cy="4846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Relation sociale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73AEC9-A667-4235-AC0A-ADF89A106C6D}"/>
              </a:ext>
            </a:extLst>
          </p:cNvPr>
          <p:cNvSpPr/>
          <p:nvPr/>
        </p:nvSpPr>
        <p:spPr>
          <a:xfrm>
            <a:off x="868102" y="2352272"/>
            <a:ext cx="4080076" cy="1643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Trouver le meilleur compromis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Maximiser les gains des deux parties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9FD53-E022-4C8D-80B6-C6EC90AA9C6E}"/>
              </a:ext>
            </a:extLst>
          </p:cNvPr>
          <p:cNvSpPr/>
          <p:nvPr/>
        </p:nvSpPr>
        <p:spPr>
          <a:xfrm>
            <a:off x="6946740" y="2352273"/>
            <a:ext cx="4080076" cy="16436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>
                <a:solidFill>
                  <a:schemeClr val="tx1"/>
                </a:solidFill>
              </a:rPr>
              <a:t>Dominance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Relation dyadique:</a:t>
            </a:r>
          </a:p>
          <a:p>
            <a:r>
              <a:rPr lang="fr-FR" dirty="0">
                <a:solidFill>
                  <a:schemeClr val="tx1"/>
                </a:solidFill>
              </a:rPr>
              <a:t>	 (Dominant et Soumis)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Capacité à exprimer des comportements de </a:t>
            </a:r>
            <a:r>
              <a:rPr lang="fr-FR" b="1" dirty="0">
                <a:solidFill>
                  <a:schemeClr val="tx1"/>
                </a:solidFill>
              </a:rPr>
              <a:t>pouvoir</a:t>
            </a:r>
          </a:p>
        </p:txBody>
      </p:sp>
      <p:cxnSp>
        <p:nvCxnSpPr>
          <p:cNvPr id="12" name="Connecteur : en angle 11">
            <a:extLst>
              <a:ext uri="{FF2B5EF4-FFF2-40B4-BE49-F238E27FC236}">
                <a16:creationId xmlns:a16="http://schemas.microsoft.com/office/drawing/2014/main" id="{27A17EA0-3550-4B06-97D7-F2A926E53339}"/>
              </a:ext>
            </a:extLst>
          </p:cNvPr>
          <p:cNvCxnSpPr>
            <a:cxnSpLocks/>
            <a:stCxn id="6" idx="1"/>
            <a:endCxn id="20" idx="1"/>
          </p:cNvCxnSpPr>
          <p:nvPr/>
        </p:nvCxnSpPr>
        <p:spPr>
          <a:xfrm rot="10800000" flipH="1" flipV="1">
            <a:off x="868101" y="3174073"/>
            <a:ext cx="2777921" cy="1843009"/>
          </a:xfrm>
          <a:prstGeom prst="bentConnector3">
            <a:avLst>
              <a:gd name="adj1" fmla="val -82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764358DB-9C41-4C1B-A534-E34962464EEB}"/>
              </a:ext>
            </a:extLst>
          </p:cNvPr>
          <p:cNvCxnSpPr>
            <a:cxnSpLocks/>
            <a:stCxn id="7" idx="3"/>
            <a:endCxn id="20" idx="3"/>
          </p:cNvCxnSpPr>
          <p:nvPr/>
        </p:nvCxnSpPr>
        <p:spPr>
          <a:xfrm flipH="1">
            <a:off x="8009680" y="3174075"/>
            <a:ext cx="3017136" cy="1843008"/>
          </a:xfrm>
          <a:prstGeom prst="bentConnector3">
            <a:avLst>
              <a:gd name="adj1" fmla="val -75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E2F1783-BAF7-4C83-951D-8FBBC03B1E6C}"/>
              </a:ext>
            </a:extLst>
          </p:cNvPr>
          <p:cNvGrpSpPr/>
          <p:nvPr/>
        </p:nvGrpSpPr>
        <p:grpSpPr>
          <a:xfrm>
            <a:off x="3646023" y="4109142"/>
            <a:ext cx="4363658" cy="1815884"/>
            <a:chOff x="3350869" y="4167276"/>
            <a:chExt cx="4363658" cy="18158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1F7A6C-2031-4699-8ACB-22EA10F7FE1B}"/>
                </a:ext>
              </a:extLst>
            </p:cNvPr>
            <p:cNvSpPr/>
            <p:nvPr/>
          </p:nvSpPr>
          <p:spPr>
            <a:xfrm>
              <a:off x="3350870" y="4167278"/>
              <a:ext cx="4363657" cy="1815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7A30B0E-D405-40EF-B9AB-C71EE86EED47}"/>
                </a:ext>
              </a:extLst>
            </p:cNvPr>
            <p:cNvSpPr txBox="1"/>
            <p:nvPr/>
          </p:nvSpPr>
          <p:spPr>
            <a:xfrm>
              <a:off x="3350869" y="4167276"/>
              <a:ext cx="436365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i="1" dirty="0">
                  <a:solidFill>
                    <a:schemeClr val="accent2"/>
                  </a:solidFill>
                </a:rPr>
                <a:t>Psychologie sociale: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Complémentarité dans la dominance </a:t>
              </a:r>
              <a:r>
                <a:rPr lang="fr-FR" b="1" dirty="0"/>
                <a:t>améliore</a:t>
              </a:r>
              <a:r>
                <a:rPr lang="fr-FR" dirty="0"/>
                <a:t> </a:t>
              </a:r>
              <a:r>
                <a:rPr lang="fr-FR" sz="2000" dirty="0"/>
                <a:t>les</a:t>
              </a:r>
              <a:r>
                <a:rPr lang="fr-FR" dirty="0"/>
                <a:t> résultats de négociation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Améliore la « </a:t>
              </a:r>
              <a:r>
                <a:rPr lang="fr-FR" i="1" dirty="0"/>
                <a:t>value </a:t>
              </a:r>
              <a:r>
                <a:rPr lang="fr-FR" i="1" dirty="0" err="1"/>
                <a:t>creation</a:t>
              </a:r>
              <a:r>
                <a:rPr lang="fr-FR" i="1" dirty="0"/>
                <a:t> »</a:t>
              </a:r>
              <a:endParaRPr lang="fr-FR" dirty="0"/>
            </a:p>
            <a:p>
              <a:pPr marL="342900" indent="-342900">
                <a:buFont typeface="+mj-lt"/>
                <a:buAutoNum type="arabicPeriod"/>
              </a:pPr>
              <a:r>
                <a:rPr lang="fr-FR" dirty="0"/>
                <a:t>La complémentarité </a:t>
              </a:r>
              <a:r>
                <a:rPr lang="fr-FR" b="1" dirty="0"/>
                <a:t>renforce</a:t>
              </a:r>
              <a:r>
                <a:rPr lang="fr-FR" dirty="0"/>
                <a:t> la relation </a:t>
              </a:r>
              <a:r>
                <a:rPr lang="fr-FR" b="1" dirty="0"/>
                <a:t>d’appréciation</a:t>
              </a:r>
              <a:r>
                <a:rPr lang="fr-FR" dirty="0"/>
                <a:t>.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9E18A5C-13C8-4207-BCA5-C70BCF854621}"/>
              </a:ext>
            </a:extLst>
          </p:cNvPr>
          <p:cNvSpPr txBox="1"/>
          <p:nvPr/>
        </p:nvSpPr>
        <p:spPr>
          <a:xfrm>
            <a:off x="1840373" y="6155844"/>
            <a:ext cx="923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u="sng" dirty="0">
                <a:solidFill>
                  <a:schemeClr val="accent1">
                    <a:lumMod val="50000"/>
                  </a:schemeClr>
                </a:solidFill>
              </a:rPr>
              <a:t>Impact de la relation de dominance sur les stratégies de négociation</a:t>
            </a:r>
          </a:p>
        </p:txBody>
      </p:sp>
    </p:spTree>
    <p:extLst>
      <p:ext uri="{BB962C8B-B14F-4D97-AF65-F5344CB8AC3E}">
        <p14:creationId xmlns:p14="http://schemas.microsoft.com/office/powerpoint/2010/main" val="47561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02CD1-7675-4FBE-B678-29931E3E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CBBAD-20CF-4A06-8AD9-96358532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40" y="2734509"/>
            <a:ext cx="11029615" cy="3695228"/>
          </a:xfrm>
        </p:spPr>
        <p:txBody>
          <a:bodyPr>
            <a:normAutofit fontScale="92500" lnSpcReduction="10000"/>
          </a:bodyPr>
          <a:lstStyle/>
          <a:p>
            <a:pPr marL="781200" lvl="1" indent="-457200">
              <a:buFont typeface="+mj-lt"/>
              <a:buAutoNum type="arabicPeriod"/>
            </a:pPr>
            <a:r>
              <a:rPr lang="fr-FR" sz="2100" b="1" dirty="0"/>
              <a:t>Exigences et concessions </a:t>
            </a:r>
            <a:r>
              <a:rPr lang="fr-FR" sz="2100" i="1" dirty="0">
                <a:solidFill>
                  <a:prstClr val="black"/>
                </a:solidFill>
              </a:rPr>
              <a:t>(</a:t>
            </a:r>
            <a:r>
              <a:rPr lang="fr-FR" sz="2100" i="1" dirty="0" err="1">
                <a:solidFill>
                  <a:prstClr val="black"/>
                </a:solidFill>
              </a:rPr>
              <a:t>Dedreu</a:t>
            </a:r>
            <a:r>
              <a:rPr lang="fr-FR" sz="2100" i="1" dirty="0">
                <a:solidFill>
                  <a:prstClr val="black"/>
                </a:solidFill>
              </a:rPr>
              <a:t> et al 95)</a:t>
            </a:r>
            <a:endParaRPr lang="fr-FR" sz="2100" b="1" dirty="0"/>
          </a:p>
          <a:p>
            <a:pPr lvl="2"/>
            <a:r>
              <a:rPr lang="fr-FR" sz="1900" dirty="0"/>
              <a:t>Dominance associée à haut niveau d’exigence dans la négociation et manque de concessions</a:t>
            </a:r>
          </a:p>
          <a:p>
            <a:pPr marL="914400" lvl="2" indent="0">
              <a:buNone/>
            </a:pPr>
            <a:endParaRPr lang="fr-FR" sz="1900" dirty="0"/>
          </a:p>
          <a:p>
            <a:pPr marL="781200" lvl="1" indent="-457200">
              <a:buFont typeface="+mj-lt"/>
              <a:buAutoNum type="arabicPeriod"/>
            </a:pPr>
            <a:r>
              <a:rPr lang="fr-FR" sz="2100" b="1" dirty="0"/>
              <a:t>Soit </a:t>
            </a:r>
            <a:r>
              <a:rPr lang="fr-FR" sz="2100" b="1" i="1" dirty="0"/>
              <a:t>vs</a:t>
            </a:r>
            <a:r>
              <a:rPr lang="fr-FR" sz="2100" b="1" dirty="0"/>
              <a:t> Autrui  </a:t>
            </a:r>
            <a:r>
              <a:rPr lang="fr-FR" sz="2100" i="1" dirty="0">
                <a:solidFill>
                  <a:prstClr val="black"/>
                </a:solidFill>
              </a:rPr>
              <a:t>(Fiske 93, </a:t>
            </a:r>
            <a:r>
              <a:rPr lang="fr-FR" sz="2100" i="1" dirty="0" err="1">
                <a:solidFill>
                  <a:prstClr val="black"/>
                </a:solidFill>
              </a:rPr>
              <a:t>DeDreu</a:t>
            </a:r>
            <a:r>
              <a:rPr lang="fr-FR" sz="2100" i="1" dirty="0">
                <a:solidFill>
                  <a:prstClr val="black"/>
                </a:solidFill>
              </a:rPr>
              <a:t> et al 95)</a:t>
            </a:r>
            <a:endParaRPr lang="fr-FR" sz="2100" b="1" dirty="0"/>
          </a:p>
          <a:p>
            <a:pPr lvl="2"/>
            <a:r>
              <a:rPr lang="fr-FR" sz="1900" dirty="0"/>
              <a:t>Individu dominant est centré sur soit et prend peu en considération l’autre</a:t>
            </a:r>
            <a:endParaRPr lang="fr-FR" sz="1900" b="1" dirty="0"/>
          </a:p>
          <a:p>
            <a:pPr marL="914400" lvl="2" indent="0">
              <a:buNone/>
            </a:pPr>
            <a:endParaRPr lang="fr-FR" sz="1900" b="1" dirty="0"/>
          </a:p>
          <a:p>
            <a:pPr marL="781200" lvl="1" indent="-457200">
              <a:buFont typeface="+mj-lt"/>
              <a:buAutoNum type="arabicPeriod"/>
            </a:pPr>
            <a:r>
              <a:rPr lang="fr-FR" sz="2100" b="1" dirty="0"/>
              <a:t>Mener la négociation </a:t>
            </a:r>
            <a:r>
              <a:rPr lang="fr-FR" sz="2100" i="1" dirty="0">
                <a:solidFill>
                  <a:prstClr val="black"/>
                </a:solidFill>
              </a:rPr>
              <a:t>(</a:t>
            </a:r>
            <a:r>
              <a:rPr lang="fr-FR" sz="2100" i="1" dirty="0" err="1">
                <a:solidFill>
                  <a:prstClr val="black"/>
                </a:solidFill>
              </a:rPr>
              <a:t>Dedreu</a:t>
            </a:r>
            <a:r>
              <a:rPr lang="fr-FR" sz="2100" i="1" dirty="0">
                <a:solidFill>
                  <a:prstClr val="black"/>
                </a:solidFill>
              </a:rPr>
              <a:t> and </a:t>
            </a:r>
            <a:r>
              <a:rPr lang="fr-FR" sz="2100" i="1" dirty="0" err="1">
                <a:solidFill>
                  <a:prstClr val="black"/>
                </a:solidFill>
              </a:rPr>
              <a:t>VanKleef</a:t>
            </a:r>
            <a:r>
              <a:rPr lang="fr-FR" sz="2100" i="1" dirty="0">
                <a:solidFill>
                  <a:prstClr val="black"/>
                </a:solidFill>
              </a:rPr>
              <a:t>, 04)</a:t>
            </a:r>
            <a:endParaRPr lang="fr-FR" sz="2100" b="1" dirty="0"/>
          </a:p>
          <a:p>
            <a:pPr lvl="2"/>
            <a:r>
              <a:rPr lang="fr-FR" sz="1900" dirty="0"/>
              <a:t>Engager la négociation</a:t>
            </a:r>
          </a:p>
          <a:p>
            <a:pPr lvl="2"/>
            <a:r>
              <a:rPr lang="fr-FR" sz="1900" dirty="0"/>
              <a:t>Contrôler le flow de la négociation</a:t>
            </a:r>
          </a:p>
          <a:p>
            <a:endParaRPr lang="fr-FR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AE8381-3AA8-4F71-93BE-959D4FB86C0C}"/>
              </a:ext>
            </a:extLst>
          </p:cNvPr>
          <p:cNvSpPr/>
          <p:nvPr/>
        </p:nvSpPr>
        <p:spPr>
          <a:xfrm>
            <a:off x="434051" y="1915610"/>
            <a:ext cx="7054769" cy="6192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Relation de dominance et comportements de pouvoir</a:t>
            </a:r>
          </a:p>
        </p:txBody>
      </p:sp>
    </p:spTree>
    <p:extLst>
      <p:ext uri="{BB962C8B-B14F-4D97-AF65-F5344CB8AC3E}">
        <p14:creationId xmlns:p14="http://schemas.microsoft.com/office/powerpoint/2010/main" val="30453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7DA661-2CE4-442C-94AB-D192DDF5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44DE61-8B76-4F30-9BA8-F68D638B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>
                <a:solidFill>
                  <a:schemeClr val="accent2"/>
                </a:solidFill>
              </a:rPr>
              <a:t>Etape 1: </a:t>
            </a:r>
            <a:r>
              <a:rPr lang="fr-FR" sz="2400" dirty="0"/>
              <a:t> Modéliser les comportements de pouvoirs </a:t>
            </a:r>
          </a:p>
          <a:p>
            <a:pPr lvl="1"/>
            <a:r>
              <a:rPr lang="fr-FR" sz="2000" dirty="0"/>
              <a:t>Modèle computationnel de négociation collaborative</a:t>
            </a:r>
          </a:p>
          <a:p>
            <a:pPr lvl="1"/>
            <a:r>
              <a:rPr lang="fr-FR" sz="2000" dirty="0"/>
              <a:t>Stratégies de décision basée sur le pouvoir</a:t>
            </a:r>
          </a:p>
          <a:p>
            <a:pPr lvl="1"/>
            <a:r>
              <a:rPr lang="fr-FR" sz="2000" dirty="0"/>
              <a:t>Validation du modèle décisionnel</a:t>
            </a:r>
          </a:p>
          <a:p>
            <a:r>
              <a:rPr lang="fr-FR" sz="2400" dirty="0">
                <a:solidFill>
                  <a:schemeClr val="accent2"/>
                </a:solidFill>
              </a:rPr>
              <a:t>Etape 2: </a:t>
            </a:r>
            <a:r>
              <a:rPr lang="fr-FR" sz="2400" dirty="0"/>
              <a:t> Simuler la relation de dominance  complémentaire entre agent et utilisateur</a:t>
            </a:r>
          </a:p>
          <a:p>
            <a:pPr lvl="1"/>
            <a:r>
              <a:rPr lang="fr-FR" sz="2200" dirty="0"/>
              <a:t>Implémentation de la relation de dominance avec « la théorie de l’esprit »</a:t>
            </a:r>
          </a:p>
          <a:p>
            <a:pPr lvl="1"/>
            <a:r>
              <a:rPr lang="fr-FR" sz="2200" dirty="0"/>
              <a:t>Validation du modèle</a:t>
            </a:r>
          </a:p>
        </p:txBody>
      </p:sp>
    </p:spTree>
    <p:extLst>
      <p:ext uri="{BB962C8B-B14F-4D97-AF65-F5344CB8AC3E}">
        <p14:creationId xmlns:p14="http://schemas.microsoft.com/office/powerpoint/2010/main" val="425206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67776" y="3632033"/>
            <a:ext cx="4950078" cy="14334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2"/>
                </a:solidFill>
              </a:rPr>
              <a:t>Domain model</a:t>
            </a:r>
          </a:p>
          <a:p>
            <a:pPr marL="274320" lvl="1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Option = {criterion_1, …, </a:t>
            </a:r>
            <a:r>
              <a:rPr lang="en-US" sz="2400" dirty="0" err="1">
                <a:solidFill>
                  <a:schemeClr val="tx1"/>
                </a:solidFill>
              </a:rPr>
              <a:t>criterion_n</a:t>
            </a: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Ex : Restaurant =  {cuisine, Price, ambiance}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5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15386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48E37-83B5-46CC-BF55-AA82E7F50112}"/>
              </a:ext>
            </a:extLst>
          </p:cNvPr>
          <p:cNvSpPr/>
          <p:nvPr/>
        </p:nvSpPr>
        <p:spPr>
          <a:xfrm>
            <a:off x="1206071" y="5376817"/>
            <a:ext cx="3832185" cy="11334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dirty="0">
                <a:solidFill>
                  <a:prstClr val="black"/>
                </a:solidFill>
              </a:rPr>
              <a:t>+ Ordre partiel et transitive.</a:t>
            </a:r>
          </a:p>
          <a:p>
            <a:pPr lvl="0"/>
            <a:r>
              <a:rPr lang="fr-FR" dirty="0">
                <a:solidFill>
                  <a:prstClr val="black"/>
                </a:solidFill>
              </a:rPr>
              <a:t>+ Score de satisfaction</a:t>
            </a:r>
          </a:p>
          <a:p>
            <a:pPr lvl="0"/>
            <a:r>
              <a:rPr lang="fr-FR" dirty="0">
                <a:solidFill>
                  <a:prstClr val="black"/>
                </a:solidFill>
              </a:rPr>
              <a:t>Inverse de l’ordre des successeurs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2077901" y="2413347"/>
            <a:ext cx="2088524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Mental state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686F85A-85EC-4FF7-80C4-F874B395ECED}"/>
              </a:ext>
            </a:extLst>
          </p:cNvPr>
          <p:cNvSpPr txBox="1"/>
          <p:nvPr/>
        </p:nvSpPr>
        <p:spPr>
          <a:xfrm>
            <a:off x="4967777" y="2851933"/>
            <a:ext cx="4394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2"/>
                </a:solidFill>
              </a:rPr>
              <a:t>Goal</a:t>
            </a:r>
            <a:r>
              <a:rPr lang="en-US" sz="2000" dirty="0"/>
              <a:t> choose an option </a:t>
            </a:r>
            <a:r>
              <a:rPr lang="en-US" dirty="0"/>
              <a:t>( ex : Restaurant).</a:t>
            </a:r>
            <a:r>
              <a:rPr lang="fr-FR" dirty="0"/>
              <a:t> </a:t>
            </a:r>
          </a:p>
        </p:txBody>
      </p:sp>
      <p:grpSp>
        <p:nvGrpSpPr>
          <p:cNvPr id="30" name="Groupe 29"/>
          <p:cNvGrpSpPr/>
          <p:nvPr/>
        </p:nvGrpSpPr>
        <p:grpSpPr>
          <a:xfrm>
            <a:off x="1612651" y="2875864"/>
            <a:ext cx="2553774" cy="2175516"/>
            <a:chOff x="76616" y="2159242"/>
            <a:chExt cx="2553774" cy="217551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B33F8DA-1CDA-4BC2-BB68-60AE08CF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2" y="2303308"/>
              <a:ext cx="1831674" cy="143724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Rectangle 18"/>
            <p:cNvSpPr/>
            <p:nvPr/>
          </p:nvSpPr>
          <p:spPr>
            <a:xfrm>
              <a:off x="541866" y="3834978"/>
              <a:ext cx="2088524" cy="412854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Préférences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866" y="2159242"/>
              <a:ext cx="2088524" cy="20885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6" y="3748052"/>
              <a:ext cx="586706" cy="5867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cxnSp>
        <p:nvCxnSpPr>
          <p:cNvPr id="28" name="Connecteur droit 27"/>
          <p:cNvCxnSpPr>
            <a:stCxn id="19" idx="2"/>
            <a:endCxn id="11" idx="0"/>
          </p:cNvCxnSpPr>
          <p:nvPr/>
        </p:nvCxnSpPr>
        <p:spPr>
          <a:xfrm>
            <a:off x="3122163" y="4964454"/>
            <a:ext cx="1" cy="412363"/>
          </a:xfrm>
          <a:prstGeom prst="lin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itre 7">
            <a:extLst>
              <a:ext uri="{FF2B5EF4-FFF2-40B4-BE49-F238E27FC236}">
                <a16:creationId xmlns:a16="http://schemas.microsoft.com/office/drawing/2014/main" id="{A7B02569-46A1-4D55-99B8-53C4A96D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computationnel de négociation sur les préférences</a:t>
            </a:r>
          </a:p>
        </p:txBody>
      </p:sp>
    </p:spTree>
    <p:extLst>
      <p:ext uri="{BB962C8B-B14F-4D97-AF65-F5344CB8AC3E}">
        <p14:creationId xmlns:p14="http://schemas.microsoft.com/office/powerpoint/2010/main" val="164963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138018" y="18288"/>
            <a:ext cx="1078764" cy="329184"/>
          </a:xfrm>
        </p:spPr>
        <p:txBody>
          <a:bodyPr/>
          <a:lstStyle/>
          <a:p>
            <a:fld id="{6936E76E-83C7-4D0C-AE26-C0751568CC47}" type="slidenum">
              <a:rPr lang="fr-FR" smtClean="0"/>
              <a:t>6</a:t>
            </a:fld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603078" y="0"/>
            <a:ext cx="3124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Computational</a:t>
            </a:r>
            <a:r>
              <a:rPr lang="fr-FR" sz="2000" b="1" dirty="0">
                <a:solidFill>
                  <a:schemeClr val="bg1"/>
                </a:solidFill>
              </a:rPr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3400E1-9791-4DCA-9FD2-7107CE873690}"/>
              </a:ext>
            </a:extLst>
          </p:cNvPr>
          <p:cNvSpPr/>
          <p:nvPr/>
        </p:nvSpPr>
        <p:spPr>
          <a:xfrm>
            <a:off x="4426953" y="2306282"/>
            <a:ext cx="2154038" cy="45092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Communication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E5154CFA-10DE-4A93-A831-F79680320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085" y="2163822"/>
            <a:ext cx="2048115" cy="1695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e 5"/>
          <p:cNvGrpSpPr/>
          <p:nvPr/>
        </p:nvGrpSpPr>
        <p:grpSpPr>
          <a:xfrm>
            <a:off x="2505438" y="3026821"/>
            <a:ext cx="6213646" cy="475559"/>
            <a:chOff x="2613950" y="3457508"/>
            <a:chExt cx="3880350" cy="34610"/>
          </a:xfrm>
        </p:grpSpPr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D65FFD6F-5568-45A2-9D5D-1CFEA9221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306" y="3492118"/>
              <a:ext cx="3835993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79F3DD1-F6F3-49B9-BA90-7C1733880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3950" y="3457508"/>
              <a:ext cx="3880350" cy="0"/>
            </a:xfrm>
            <a:prstGeom prst="straightConnector1">
              <a:avLst/>
            </a:prstGeom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Titre 7">
            <a:extLst>
              <a:ext uri="{FF2B5EF4-FFF2-40B4-BE49-F238E27FC236}">
                <a16:creationId xmlns:a16="http://schemas.microsoft.com/office/drawing/2014/main" id="{5F267EDB-AB2F-4007-8548-DE70EED4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 dirty="0"/>
              <a:t>Modèle computationnel de négociation sur les préférences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782D373-405D-4D54-B2A8-D64770142992}"/>
              </a:ext>
            </a:extLst>
          </p:cNvPr>
          <p:cNvGrpSpPr/>
          <p:nvPr/>
        </p:nvGrpSpPr>
        <p:grpSpPr>
          <a:xfrm>
            <a:off x="599134" y="1921268"/>
            <a:ext cx="1915466" cy="3015463"/>
            <a:chOff x="481133" y="2126582"/>
            <a:chExt cx="1915466" cy="30154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079593-3057-4EDD-A8C5-46A1EFC34B2E}"/>
                </a:ext>
              </a:extLst>
            </p:cNvPr>
            <p:cNvSpPr/>
            <p:nvPr/>
          </p:nvSpPr>
          <p:spPr>
            <a:xfrm>
              <a:off x="490294" y="3867697"/>
              <a:ext cx="1906304" cy="412854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Preferences</a:t>
              </a:r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D6DF586-7839-40BD-8333-E5F9F4139642}"/>
                </a:ext>
              </a:extLst>
            </p:cNvPr>
            <p:cNvSpPr txBox="1"/>
            <p:nvPr/>
          </p:nvSpPr>
          <p:spPr>
            <a:xfrm>
              <a:off x="481133" y="4345647"/>
              <a:ext cx="1915466" cy="36933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/>
                <a:t>Other preferences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FB17D8B-D2ED-4ED7-8083-1B93DAD1972A}"/>
                </a:ext>
              </a:extLst>
            </p:cNvPr>
            <p:cNvSpPr txBox="1"/>
            <p:nvPr/>
          </p:nvSpPr>
          <p:spPr>
            <a:xfrm>
              <a:off x="481133" y="4780075"/>
              <a:ext cx="1906304" cy="361970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  <a:lvl1pPr algn="ctr">
                <a:defRPr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dirty="0"/>
                <a:t>Shared proposals</a:t>
              </a:r>
            </a:p>
          </p:txBody>
        </p: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209B481C-7223-4FA2-B212-A43A0A92F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350" y="2266998"/>
              <a:ext cx="1732192" cy="153560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2D51BB-4D3E-42CC-971C-C979DC5CFF9E}"/>
                </a:ext>
              </a:extLst>
            </p:cNvPr>
            <p:cNvSpPr/>
            <p:nvPr/>
          </p:nvSpPr>
          <p:spPr>
            <a:xfrm>
              <a:off x="481133" y="2126582"/>
              <a:ext cx="1915466" cy="30154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BF7BD7F-F116-4688-87F6-2D3F0C784313}"/>
              </a:ext>
            </a:extLst>
          </p:cNvPr>
          <p:cNvGrpSpPr/>
          <p:nvPr/>
        </p:nvGrpSpPr>
        <p:grpSpPr>
          <a:xfrm>
            <a:off x="6050203" y="4052939"/>
            <a:ext cx="2668882" cy="2760350"/>
            <a:chOff x="4024665" y="1466780"/>
            <a:chExt cx="2156802" cy="27603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3913B9-8C15-43B6-8E92-1FD6F8E25EC3}"/>
                </a:ext>
              </a:extLst>
            </p:cNvPr>
            <p:cNvSpPr/>
            <p:nvPr/>
          </p:nvSpPr>
          <p:spPr>
            <a:xfrm>
              <a:off x="4024665" y="1466780"/>
              <a:ext cx="2156801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Negotiation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4388F4A8-6340-4C99-A671-D3E0D81DDC68}"/>
                </a:ext>
              </a:extLst>
            </p:cNvPr>
            <p:cNvSpPr txBox="1"/>
            <p:nvPr/>
          </p:nvSpPr>
          <p:spPr>
            <a:xfrm>
              <a:off x="4024666" y="1918806"/>
              <a:ext cx="2156801" cy="230832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lvl="0"/>
              <a:r>
                <a:rPr lang="fr-FR" dirty="0">
                  <a:solidFill>
                    <a:prstClr val="black"/>
                  </a:solidFill>
                </a:rPr>
                <a:t>Faire une proposition</a:t>
              </a:r>
            </a:p>
            <a:p>
              <a:pPr lvl="1"/>
              <a:r>
                <a:rPr lang="fr-FR" b="1" dirty="0">
                  <a:solidFill>
                    <a:prstClr val="black"/>
                  </a:solidFill>
                </a:rPr>
                <a:t>Propose(X)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Rejeter une proposition</a:t>
              </a:r>
            </a:p>
            <a:p>
              <a:pPr lvl="1"/>
              <a:r>
                <a:rPr lang="en-US" b="1" dirty="0">
                  <a:solidFill>
                    <a:prstClr val="black"/>
                  </a:solidFill>
                </a:rPr>
                <a:t>Reject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  <a:p>
              <a:pPr lvl="1"/>
              <a:endParaRPr lang="fr-FR" dirty="0">
                <a:solidFill>
                  <a:prstClr val="black"/>
                </a:solidFill>
              </a:endParaRPr>
            </a:p>
            <a:p>
              <a:pPr lvl="0"/>
              <a:r>
                <a:rPr lang="fr-FR" dirty="0">
                  <a:solidFill>
                    <a:prstClr val="black"/>
                  </a:solidFill>
                </a:rPr>
                <a:t>Accepter une proposition</a:t>
              </a:r>
            </a:p>
            <a:p>
              <a:pPr lvl="1"/>
              <a:r>
                <a:rPr lang="fr-FR" b="1" dirty="0" err="1">
                  <a:solidFill>
                    <a:prstClr val="black"/>
                  </a:solidFill>
                </a:rPr>
                <a:t>Accept</a:t>
              </a:r>
              <a:r>
                <a:rPr lang="fr-FR" b="1" dirty="0">
                  <a:solidFill>
                    <a:prstClr val="black"/>
                  </a:solidFill>
                </a:rPr>
                <a:t>(X)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2C1576-F89B-4C8A-869C-10D5221FE799}"/>
                </a:ext>
              </a:extLst>
            </p:cNvPr>
            <p:cNvSpPr/>
            <p:nvPr/>
          </p:nvSpPr>
          <p:spPr>
            <a:xfrm>
              <a:off x="4097199" y="1466780"/>
              <a:ext cx="2084268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000" b="1"/>
                <a:t>Négociation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DB1C9EC4-D1F5-4C35-AC83-E185BB0E5546}"/>
              </a:ext>
            </a:extLst>
          </p:cNvPr>
          <p:cNvGrpSpPr/>
          <p:nvPr/>
        </p:nvGrpSpPr>
        <p:grpSpPr>
          <a:xfrm>
            <a:off x="2981139" y="4830607"/>
            <a:ext cx="2692279" cy="1782141"/>
            <a:chOff x="2774492" y="2121096"/>
            <a:chExt cx="2833603" cy="178214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45D43A-CBF1-4734-B7BF-475CE3F1C0F8}"/>
                </a:ext>
              </a:extLst>
            </p:cNvPr>
            <p:cNvSpPr/>
            <p:nvPr/>
          </p:nvSpPr>
          <p:spPr>
            <a:xfrm>
              <a:off x="2774492" y="2121096"/>
              <a:ext cx="2833603" cy="427924"/>
            </a:xfrm>
            <a:prstGeom prst="rect">
              <a:avLst/>
            </a:prstGeom>
            <a:solidFill>
              <a:schemeClr val="accent1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Partage préférences</a:t>
              </a:r>
              <a:endParaRPr lang="en-US" b="1" dirty="0"/>
            </a:p>
          </p:txBody>
        </p: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5FC3B891-4A2B-4A86-B366-3969C20945C8}"/>
                </a:ext>
              </a:extLst>
            </p:cNvPr>
            <p:cNvSpPr txBox="1"/>
            <p:nvPr/>
          </p:nvSpPr>
          <p:spPr>
            <a:xfrm>
              <a:off x="2777951" y="2549020"/>
              <a:ext cx="2830144" cy="135421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600" dirty="0"/>
                <a:t>Enoncer une préférence</a:t>
              </a:r>
            </a:p>
            <a:p>
              <a:pPr lvl="1"/>
              <a:r>
                <a:rPr lang="fr-FR" sz="1600" b="1" dirty="0"/>
                <a:t>State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  <a:p>
              <a:pPr lvl="1"/>
              <a:endParaRPr lang="fr-FR" sz="1600" dirty="0"/>
            </a:p>
            <a:p>
              <a:r>
                <a:rPr lang="fr-FR" sz="1600" dirty="0"/>
                <a:t>Demander une préférence</a:t>
              </a:r>
            </a:p>
            <a:p>
              <a:pPr lvl="1"/>
              <a:r>
                <a:rPr lang="fr-FR" sz="1600" b="1" dirty="0" err="1"/>
                <a:t>Ask</a:t>
              </a:r>
              <a:r>
                <a:rPr lang="fr-FR" sz="1600" b="1" dirty="0"/>
                <a:t> </a:t>
              </a:r>
              <a:r>
                <a:rPr lang="fr-FR" sz="1600" b="1" dirty="0" err="1"/>
                <a:t>Preference</a:t>
              </a:r>
              <a:r>
                <a:rPr lang="fr-FR" sz="1600" b="1" dirty="0"/>
                <a:t>(X)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61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7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04420" y="1901258"/>
            <a:ext cx="11080223" cy="869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fr-FR" sz="2200" i="1" u="sng" dirty="0">
                <a:solidFill>
                  <a:schemeClr val="tx1"/>
                </a:solidFill>
              </a:rPr>
              <a:t>Principe 1</a:t>
            </a:r>
            <a:r>
              <a:rPr lang="fr-FR" sz="2200" i="1" dirty="0">
                <a:solidFill>
                  <a:schemeClr val="tx1"/>
                </a:solidFill>
              </a:rPr>
              <a:t>: </a:t>
            </a:r>
            <a:r>
              <a:rPr lang="fr-FR" sz="2200" dirty="0">
                <a:solidFill>
                  <a:schemeClr val="tx1"/>
                </a:solidFill>
              </a:rPr>
              <a:t>Le pouvoir est associé à un haut niveau d’exigences et un bas niveau de concessions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5790" y="305850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Implementation: </a:t>
            </a:r>
            <a:r>
              <a:rPr lang="en-US" sz="2400" dirty="0"/>
              <a:t> Conditions pour accepter des propositions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1501705" y="3600423"/>
            <a:ext cx="4502649" cy="1262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chemeClr val="tx1"/>
                </a:solidFill>
              </a:rPr>
              <a:t>Concessions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</a:t>
            </a:r>
            <a:r>
              <a:rPr lang="fr-FR" sz="2000" b="1" dirty="0" err="1">
                <a:solidFill>
                  <a:schemeClr val="tx1"/>
                </a:solidFill>
              </a:rPr>
              <a:t>pow</a:t>
            </a:r>
            <a:r>
              <a:rPr lang="fr-FR" sz="2000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⇾ </a:t>
            </a:r>
            <a:r>
              <a:rPr lang="fr-FR" sz="2000" b="1" dirty="0">
                <a:solidFill>
                  <a:schemeClr val="tx1"/>
                </a:solidFill>
              </a:rPr>
              <a:t>self(t)</a:t>
            </a:r>
          </a:p>
          <a:p>
            <a:r>
              <a:rPr lang="fr-FR" sz="2000" dirty="0">
                <a:solidFill>
                  <a:schemeClr val="tx1"/>
                </a:solidFill>
              </a:rPr>
              <a:t>        - Self </a:t>
            </a:r>
            <a:r>
              <a:rPr lang="fr-FR" sz="2000" dirty="0" err="1">
                <a:solidFill>
                  <a:schemeClr val="tx1"/>
                </a:solidFill>
              </a:rPr>
              <a:t>decreases</a:t>
            </a:r>
            <a:r>
              <a:rPr lang="fr-FR" sz="2000" dirty="0">
                <a:solidFill>
                  <a:schemeClr val="tx1"/>
                </a:solidFill>
              </a:rPr>
              <a:t> over time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6899652" y="3967703"/>
            <a:ext cx="3868857" cy="2238915"/>
            <a:chOff x="4961218" y="3688568"/>
            <a:chExt cx="3868857" cy="2238915"/>
          </a:xfrm>
        </p:grpSpPr>
        <p:pic>
          <p:nvPicPr>
            <p:cNvPr id="10" name="Picture 3" descr="E:\presentation\sv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1218" y="3688568"/>
              <a:ext cx="3859254" cy="22389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/>
            <p:cNvSpPr txBox="1"/>
            <p:nvPr/>
          </p:nvSpPr>
          <p:spPr>
            <a:xfrm>
              <a:off x="7748430" y="3688568"/>
              <a:ext cx="10816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/>
                <a:t>pow</a:t>
              </a:r>
              <a:r>
                <a:rPr lang="fr-FR" sz="1400" baseline="-25000" dirty="0" err="1"/>
                <a:t>A</a:t>
              </a:r>
              <a:r>
                <a:rPr lang="fr-FR" sz="1400" dirty="0"/>
                <a:t>=0.7  </a:t>
              </a:r>
              <a:r>
                <a:rPr lang="fr-FR" sz="1400" dirty="0" err="1"/>
                <a:t>pow</a:t>
              </a:r>
              <a:r>
                <a:rPr lang="fr-FR" sz="1400" baseline="-25000" dirty="0" err="1"/>
                <a:t>B</a:t>
              </a:r>
              <a:r>
                <a:rPr lang="fr-FR" sz="1400" dirty="0"/>
                <a:t>=0.4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1615387" y="0"/>
            <a:ext cx="3148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1475923" y="5087161"/>
            <a:ext cx="4850317" cy="1525501"/>
            <a:chOff x="162891" y="3183198"/>
            <a:chExt cx="4711557" cy="1525501"/>
          </a:xfrm>
        </p:grpSpPr>
        <p:sp>
          <p:nvSpPr>
            <p:cNvPr id="2" name="Rectangle 1"/>
            <p:cNvSpPr/>
            <p:nvPr/>
          </p:nvSpPr>
          <p:spPr>
            <a:xfrm>
              <a:off x="162891" y="3183198"/>
              <a:ext cx="4398880" cy="152550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87935" y="3244954"/>
              <a:ext cx="468651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fr-FR" sz="2000" b="1" dirty="0" err="1">
                  <a:solidFill>
                    <a:prstClr val="black"/>
                  </a:solidFill>
                </a:rPr>
                <a:t>Level</a:t>
              </a:r>
              <a:r>
                <a:rPr lang="fr-FR" sz="2000" b="1" dirty="0">
                  <a:solidFill>
                    <a:prstClr val="black"/>
                  </a:solidFill>
                </a:rPr>
                <a:t> of </a:t>
              </a:r>
              <a:r>
                <a:rPr lang="fr-FR" sz="2000" b="1" dirty="0" err="1">
                  <a:solidFill>
                    <a:prstClr val="black"/>
                  </a:solidFill>
                </a:rPr>
                <a:t>demand</a:t>
              </a:r>
              <a:endParaRPr lang="fr-FR" sz="2000" b="1" dirty="0">
                <a:solidFill>
                  <a:prstClr val="black"/>
                </a:solidFill>
              </a:endParaRPr>
            </a:p>
            <a:p>
              <a:pPr lvl="1"/>
              <a:endParaRPr lang="en-US" sz="2000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https://scontent-arn2-1.xx.fbcdn.net/v/t34.0-12/21148645_10212444775132138_1956213005_n.png?oh=b31f774ad28a32bd6daca242ea155e25&amp;oe=59A4145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117" y="5976999"/>
            <a:ext cx="3929237" cy="4655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6E53EF57-6EDF-469B-B783-05C35AC9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décisionnel basé sur la relation de pouvoir</a:t>
            </a:r>
          </a:p>
        </p:txBody>
      </p:sp>
    </p:spTree>
    <p:extLst>
      <p:ext uri="{BB962C8B-B14F-4D97-AF65-F5344CB8AC3E}">
        <p14:creationId xmlns:p14="http://schemas.microsoft.com/office/powerpoint/2010/main" val="4252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76E-83C7-4D0C-AE26-C0751568CC47}" type="slidenum">
              <a:rPr lang="fr-FR" smtClean="0"/>
              <a:t>8</a:t>
            </a:fld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199310" y="1991257"/>
            <a:ext cx="5360272" cy="869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fr-FR" sz="2200" i="1" u="sng" dirty="0">
                <a:solidFill>
                  <a:schemeClr val="tx1"/>
                </a:solidFill>
              </a:rPr>
              <a:t>Principe 2</a:t>
            </a:r>
            <a:r>
              <a:rPr lang="fr-FR" sz="2200" i="1" dirty="0">
                <a:solidFill>
                  <a:schemeClr val="tx1"/>
                </a:solidFill>
              </a:rPr>
              <a:t>: </a:t>
            </a:r>
            <a:r>
              <a:rPr lang="fr-FR" sz="2400" dirty="0">
                <a:solidFill>
                  <a:prstClr val="black"/>
                </a:solidFill>
              </a:rPr>
              <a:t>Individus avec pouvoir élevé est égocentrique</a:t>
            </a:r>
            <a:endParaRPr lang="fr-FR" sz="2200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6043" y="3105520"/>
            <a:ext cx="536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Implémentation: </a:t>
            </a:r>
            <a:r>
              <a:rPr lang="fr-FR" sz="2000" dirty="0"/>
              <a:t>Choix de la valeur a proposer</a:t>
            </a:r>
            <a:endParaRPr lang="fr-FR" sz="2000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1615387" y="0"/>
            <a:ext cx="3148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Decision based on power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4016" y="3798722"/>
            <a:ext cx="4924329" cy="93610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2200" b="1" dirty="0">
                <a:solidFill>
                  <a:prstClr val="black"/>
                </a:solidFill>
              </a:rPr>
              <a:t>+</a:t>
            </a:r>
            <a:r>
              <a:rPr lang="fr-FR" sz="2200" dirty="0">
                <a:solidFill>
                  <a:prstClr val="black"/>
                </a:solidFill>
              </a:rPr>
              <a:t> Prendre en compte </a:t>
            </a:r>
            <a:r>
              <a:rPr lang="fr-FR" sz="2200" b="1" dirty="0">
                <a:solidFill>
                  <a:prstClr val="black"/>
                </a:solidFill>
              </a:rPr>
              <a:t>ses préférences </a:t>
            </a:r>
            <a:r>
              <a:rPr lang="fr-FR" sz="2200" dirty="0">
                <a:solidFill>
                  <a:prstClr val="black"/>
                </a:solidFill>
              </a:rPr>
              <a:t>et les préférences de </a:t>
            </a:r>
            <a:r>
              <a:rPr lang="fr-FR" sz="2200" b="1" dirty="0">
                <a:solidFill>
                  <a:prstClr val="black"/>
                </a:solidFill>
              </a:rPr>
              <a:t>l’autre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6" y="5267052"/>
            <a:ext cx="4924329" cy="8716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A0322F82-1F6F-4D5C-A3D8-EEC9487B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décisionnel basé sur la relation de pouvoir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A10F28-868C-48D2-BB48-BD0645D70C93}"/>
              </a:ext>
            </a:extLst>
          </p:cNvPr>
          <p:cNvSpPr/>
          <p:nvPr/>
        </p:nvSpPr>
        <p:spPr>
          <a:xfrm>
            <a:off x="5816278" y="1981262"/>
            <a:ext cx="6209677" cy="869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2200" i="1" u="sng" dirty="0">
                <a:solidFill>
                  <a:schemeClr val="tx1"/>
                </a:solidFill>
              </a:rPr>
              <a:t>Principe 3</a:t>
            </a:r>
            <a:r>
              <a:rPr lang="fr-FR" sz="2200" i="1" dirty="0">
                <a:solidFill>
                  <a:schemeClr val="tx1"/>
                </a:solidFill>
              </a:rPr>
              <a:t>: </a:t>
            </a:r>
            <a:r>
              <a:rPr lang="fr-FR" sz="2400" dirty="0">
                <a:solidFill>
                  <a:prstClr val="black"/>
                </a:solidFill>
              </a:rPr>
              <a:t>Individu avec pouvoir élevé mène la négociation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4F0D36-2207-44D4-871C-2DBFA5E75D3F}"/>
              </a:ext>
            </a:extLst>
          </p:cNvPr>
          <p:cNvSpPr txBox="1"/>
          <p:nvPr/>
        </p:nvSpPr>
        <p:spPr>
          <a:xfrm>
            <a:off x="5890090" y="3105520"/>
            <a:ext cx="6499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Ø"/>
              <a:defRPr sz="2000" b="1"/>
            </a:lvl1pPr>
          </a:lstStyle>
          <a:p>
            <a:pPr marL="0" indent="0">
              <a:buNone/>
            </a:pPr>
            <a:r>
              <a:rPr lang="fr-FR" dirty="0"/>
              <a:t>Implémentation: </a:t>
            </a:r>
            <a:r>
              <a:rPr lang="fr-FR" b="0" dirty="0"/>
              <a:t>Choix de la prochain acte dialogique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49581-F942-4D09-BD6B-A569220651DE}"/>
              </a:ext>
            </a:extLst>
          </p:cNvPr>
          <p:cNvSpPr/>
          <p:nvPr/>
        </p:nvSpPr>
        <p:spPr>
          <a:xfrm>
            <a:off x="5971562" y="3675325"/>
            <a:ext cx="5899107" cy="29666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prstClr val="black"/>
                </a:solidFill>
              </a:rPr>
              <a:t>Règles de décision.</a:t>
            </a: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ü"/>
            </a:pPr>
            <a:endParaRPr lang="fr-FR" sz="2000" dirty="0">
              <a:solidFill>
                <a:prstClr val="black"/>
              </a:solidFill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000" dirty="0">
                <a:solidFill>
                  <a:prstClr val="black"/>
                </a:solidFill>
              </a:rPr>
              <a:t>Définir des priorités dans le choix de l’acte dialogique: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prstClr val="black"/>
                </a:solidFill>
              </a:rPr>
              <a:t>Pouvoir élevé: </a:t>
            </a:r>
            <a:r>
              <a:rPr lang="fr-FR" sz="2000" dirty="0">
                <a:solidFill>
                  <a:prstClr val="black"/>
                </a:solidFill>
              </a:rPr>
              <a:t>Actes de négociation </a:t>
            </a:r>
            <a:r>
              <a:rPr lang="fr-FR" dirty="0">
                <a:solidFill>
                  <a:prstClr val="black"/>
                </a:solidFill>
              </a:rPr>
              <a:t>(Propose, </a:t>
            </a:r>
            <a:r>
              <a:rPr lang="fr-FR" dirty="0" err="1">
                <a:solidFill>
                  <a:prstClr val="black"/>
                </a:solidFill>
              </a:rPr>
              <a:t>CounterPropose</a:t>
            </a:r>
            <a:r>
              <a:rPr lang="fr-FR" dirty="0">
                <a:solidFill>
                  <a:prstClr val="black"/>
                </a:solidFill>
              </a:rPr>
              <a:t>)</a:t>
            </a:r>
          </a:p>
          <a:p>
            <a:pPr marL="800100" lvl="1" indent="-342900"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prstClr val="black"/>
                </a:solidFill>
              </a:rPr>
              <a:t>Pouvoir faible: </a:t>
            </a:r>
            <a:r>
              <a:rPr lang="fr-FR" sz="2000" dirty="0">
                <a:solidFill>
                  <a:prstClr val="black"/>
                </a:solidFill>
              </a:rPr>
              <a:t>actes informatifs  </a:t>
            </a:r>
            <a:r>
              <a:rPr lang="fr-FR" dirty="0">
                <a:solidFill>
                  <a:prstClr val="black"/>
                </a:solidFill>
              </a:rPr>
              <a:t>(</a:t>
            </a:r>
            <a:r>
              <a:rPr lang="fr-FR" dirty="0" err="1">
                <a:solidFill>
                  <a:prstClr val="black"/>
                </a:solidFill>
              </a:rPr>
              <a:t>AskPreference</a:t>
            </a:r>
            <a:r>
              <a:rPr lang="fr-FR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E93DC-A84B-4644-86DD-72562C324319}"/>
              </a:ext>
            </a:extLst>
          </p:cNvPr>
          <p:cNvSpPr/>
          <p:nvPr/>
        </p:nvSpPr>
        <p:spPr>
          <a:xfrm>
            <a:off x="199310" y="2850775"/>
            <a:ext cx="5360272" cy="390305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335552-FF6F-4EA0-8E2A-FF1EA2A82DA8}"/>
              </a:ext>
            </a:extLst>
          </p:cNvPr>
          <p:cNvSpPr/>
          <p:nvPr/>
        </p:nvSpPr>
        <p:spPr>
          <a:xfrm>
            <a:off x="5816279" y="2860770"/>
            <a:ext cx="6209678" cy="3950931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80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002AE-815C-4470-A1B2-FBD8AB83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Implémentation de la relation de dominance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C0F5FA-2E47-40F6-ABC5-D936A993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4692"/>
            <a:ext cx="10772608" cy="1415152"/>
          </a:xfrm>
        </p:spPr>
        <p:txBody>
          <a:bodyPr>
            <a:normAutofit/>
          </a:bodyPr>
          <a:lstStyle/>
          <a:p>
            <a:r>
              <a:rPr lang="fr-FR" dirty="0"/>
              <a:t>Utilisation de la </a:t>
            </a:r>
            <a:r>
              <a:rPr lang="fr-FR" b="1" dirty="0"/>
              <a:t>théorie de l’esprit simuler la complémentarité.</a:t>
            </a:r>
          </a:p>
          <a:p>
            <a:r>
              <a:rPr lang="fr-FR" dirty="0" err="1"/>
              <a:t>Pow</a:t>
            </a:r>
            <a:r>
              <a:rPr lang="fr-FR" baseline="-25000" dirty="0" err="1"/>
              <a:t>Self</a:t>
            </a:r>
            <a:r>
              <a:rPr lang="fr-FR" baseline="-25000" dirty="0"/>
              <a:t> </a:t>
            </a:r>
            <a:r>
              <a:rPr lang="fr-FR" sz="1400" dirty="0"/>
              <a:t> =  </a:t>
            </a:r>
            <a:r>
              <a:rPr lang="fr-FR" dirty="0">
                <a:latin typeface="Bahnschrift" panose="020B0502040204020203" pitchFamily="34" charset="0"/>
              </a:rPr>
              <a:t>1 </a:t>
            </a:r>
            <a:r>
              <a:rPr lang="fr-FR" dirty="0"/>
              <a:t> - </a:t>
            </a:r>
            <a:r>
              <a:rPr lang="fr-FR" dirty="0" err="1"/>
              <a:t>Pow</a:t>
            </a:r>
            <a:r>
              <a:rPr lang="fr-FR" baseline="-25000" dirty="0" err="1"/>
              <a:t>other</a:t>
            </a:r>
            <a:endParaRPr lang="fr-FR" baseline="-25000" dirty="0"/>
          </a:p>
          <a:p>
            <a:r>
              <a:rPr lang="fr-FR" dirty="0"/>
              <a:t>Adaptation du modèle décisionnel pour comprendre le comportement de l’interlocuteur</a:t>
            </a:r>
          </a:p>
          <a:p>
            <a:endParaRPr lang="fr-FR" dirty="0"/>
          </a:p>
        </p:txBody>
      </p:sp>
      <p:sp>
        <p:nvSpPr>
          <p:cNvPr id="83" name="Shape 111">
            <a:extLst>
              <a:ext uri="{FF2B5EF4-FFF2-40B4-BE49-F238E27FC236}">
                <a16:creationId xmlns:a16="http://schemas.microsoft.com/office/drawing/2014/main" id="{FA7FCE74-7FBC-4315-9187-68E404D0EBA0}"/>
              </a:ext>
            </a:extLst>
          </p:cNvPr>
          <p:cNvSpPr/>
          <p:nvPr/>
        </p:nvSpPr>
        <p:spPr>
          <a:xfrm>
            <a:off x="3256640" y="2528825"/>
            <a:ext cx="932100" cy="984600"/>
          </a:xfrm>
          <a:prstGeom prst="cloudCallout">
            <a:avLst>
              <a:gd name="adj1" fmla="val 107716"/>
              <a:gd name="adj2" fmla="val 59631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Shape 112">
            <a:extLst>
              <a:ext uri="{FF2B5EF4-FFF2-40B4-BE49-F238E27FC236}">
                <a16:creationId xmlns:a16="http://schemas.microsoft.com/office/drawing/2014/main" id="{3191945E-57E2-461F-A397-6E41B4EAA7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2390" y="3664688"/>
            <a:ext cx="891000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113">
            <a:extLst>
              <a:ext uri="{FF2B5EF4-FFF2-40B4-BE49-F238E27FC236}">
                <a16:creationId xmlns:a16="http://schemas.microsoft.com/office/drawing/2014/main" id="{4ECAA2E2-F5AA-43EF-8F62-8FC7064BA151}"/>
              </a:ext>
            </a:extLst>
          </p:cNvPr>
          <p:cNvSpPr/>
          <p:nvPr/>
        </p:nvSpPr>
        <p:spPr>
          <a:xfrm>
            <a:off x="5724915" y="3732013"/>
            <a:ext cx="17205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114">
            <a:extLst>
              <a:ext uri="{FF2B5EF4-FFF2-40B4-BE49-F238E27FC236}">
                <a16:creationId xmlns:a16="http://schemas.microsoft.com/office/drawing/2014/main" id="{C2F0D433-61B7-4344-9B9C-19CA59D2EA07}"/>
              </a:ext>
            </a:extLst>
          </p:cNvPr>
          <p:cNvSpPr/>
          <p:nvPr/>
        </p:nvSpPr>
        <p:spPr>
          <a:xfrm rot="10800000">
            <a:off x="5724953" y="4073213"/>
            <a:ext cx="1701900" cy="26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115">
            <a:extLst>
              <a:ext uri="{FF2B5EF4-FFF2-40B4-BE49-F238E27FC236}">
                <a16:creationId xmlns:a16="http://schemas.microsoft.com/office/drawing/2014/main" id="{663BAA1B-C240-4336-9F4A-55D29CF1E979}"/>
              </a:ext>
            </a:extLst>
          </p:cNvPr>
          <p:cNvSpPr/>
          <p:nvPr/>
        </p:nvSpPr>
        <p:spPr>
          <a:xfrm>
            <a:off x="5981290" y="4479050"/>
            <a:ext cx="1455000" cy="4440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12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Dialogue</a:t>
            </a:r>
          </a:p>
        </p:txBody>
      </p:sp>
      <p:pic>
        <p:nvPicPr>
          <p:cNvPr id="88" name="Shape 116">
            <a:extLst>
              <a:ext uri="{FF2B5EF4-FFF2-40B4-BE49-F238E27FC236}">
                <a16:creationId xmlns:a16="http://schemas.microsoft.com/office/drawing/2014/main" id="{5DC0DF8A-BD7F-4EAB-A379-E7157A26D2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4490" y="3687150"/>
            <a:ext cx="891000" cy="695225"/>
          </a:xfrm>
          <a:prstGeom prst="rect">
            <a:avLst/>
          </a:prstGeom>
          <a:noFill/>
          <a:ln w="9525" cap="flat" cmpd="sng">
            <a:solidFill>
              <a:srgbClr val="54813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9" name="Shape 117">
            <a:extLst>
              <a:ext uri="{FF2B5EF4-FFF2-40B4-BE49-F238E27FC236}">
                <a16:creationId xmlns:a16="http://schemas.microsoft.com/office/drawing/2014/main" id="{23BD46A9-1DE1-4562-8B08-8AC560F96DBA}"/>
              </a:ext>
            </a:extLst>
          </p:cNvPr>
          <p:cNvSpPr/>
          <p:nvPr/>
        </p:nvSpPr>
        <p:spPr>
          <a:xfrm>
            <a:off x="9248565" y="2306275"/>
            <a:ext cx="891000" cy="1307700"/>
          </a:xfrm>
          <a:prstGeom prst="cloudCallout">
            <a:avLst>
              <a:gd name="adj1" fmla="val -125923"/>
              <a:gd name="adj2" fmla="val 51349"/>
            </a:avLst>
          </a:prstGeom>
          <a:solidFill>
            <a:srgbClr val="A5A5A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118">
            <a:extLst>
              <a:ext uri="{FF2B5EF4-FFF2-40B4-BE49-F238E27FC236}">
                <a16:creationId xmlns:a16="http://schemas.microsoft.com/office/drawing/2014/main" id="{565A2DE3-B9A4-44D0-862C-112B172BFDB6}"/>
              </a:ext>
            </a:extLst>
          </p:cNvPr>
          <p:cNvSpPr/>
          <p:nvPr/>
        </p:nvSpPr>
        <p:spPr>
          <a:xfrm>
            <a:off x="9177690" y="2626800"/>
            <a:ext cx="1833900" cy="10518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119">
            <a:extLst>
              <a:ext uri="{FF2B5EF4-FFF2-40B4-BE49-F238E27FC236}">
                <a16:creationId xmlns:a16="http://schemas.microsoft.com/office/drawing/2014/main" id="{2BC38B31-D283-4165-A20F-3BAF300A439F}"/>
              </a:ext>
            </a:extLst>
          </p:cNvPr>
          <p:cNvSpPr/>
          <p:nvPr/>
        </p:nvSpPr>
        <p:spPr>
          <a:xfrm>
            <a:off x="9177690" y="2291100"/>
            <a:ext cx="1833900" cy="3357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92" name="Shape 120">
            <a:extLst>
              <a:ext uri="{FF2B5EF4-FFF2-40B4-BE49-F238E27FC236}">
                <a16:creationId xmlns:a16="http://schemas.microsoft.com/office/drawing/2014/main" id="{5A293BBD-C3A6-4C90-A48A-8087E43E4787}"/>
              </a:ext>
            </a:extLst>
          </p:cNvPr>
          <p:cNvSpPr/>
          <p:nvPr/>
        </p:nvSpPr>
        <p:spPr>
          <a:xfrm>
            <a:off x="971140" y="2285900"/>
            <a:ext cx="3241200" cy="22797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121">
            <a:extLst>
              <a:ext uri="{FF2B5EF4-FFF2-40B4-BE49-F238E27FC236}">
                <a16:creationId xmlns:a16="http://schemas.microsoft.com/office/drawing/2014/main" id="{6A050F9B-E65E-4438-89E3-C47750E73F35}"/>
              </a:ext>
            </a:extLst>
          </p:cNvPr>
          <p:cNvSpPr/>
          <p:nvPr/>
        </p:nvSpPr>
        <p:spPr>
          <a:xfrm>
            <a:off x="9214040" y="2777875"/>
            <a:ext cx="533700" cy="2802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Pow</a:t>
            </a:r>
          </a:p>
        </p:txBody>
      </p:sp>
      <p:sp>
        <p:nvSpPr>
          <p:cNvPr id="94" name="Shape 122">
            <a:extLst>
              <a:ext uri="{FF2B5EF4-FFF2-40B4-BE49-F238E27FC236}">
                <a16:creationId xmlns:a16="http://schemas.microsoft.com/office/drawing/2014/main" id="{06963DFD-0535-4EBF-BADD-9CFF10603CD8}"/>
              </a:ext>
            </a:extLst>
          </p:cNvPr>
          <p:cNvSpPr/>
          <p:nvPr/>
        </p:nvSpPr>
        <p:spPr>
          <a:xfrm>
            <a:off x="9840465" y="2777875"/>
            <a:ext cx="1094100" cy="2802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Preferences</a:t>
            </a:r>
          </a:p>
        </p:txBody>
      </p:sp>
      <p:sp>
        <p:nvSpPr>
          <p:cNvPr id="95" name="Shape 123">
            <a:extLst>
              <a:ext uri="{FF2B5EF4-FFF2-40B4-BE49-F238E27FC236}">
                <a16:creationId xmlns:a16="http://schemas.microsoft.com/office/drawing/2014/main" id="{F8FEC5AF-31AC-4C51-B58F-B8BB8356FF5E}"/>
              </a:ext>
            </a:extLst>
          </p:cNvPr>
          <p:cNvSpPr/>
          <p:nvPr/>
        </p:nvSpPr>
        <p:spPr>
          <a:xfrm>
            <a:off x="9325740" y="3148800"/>
            <a:ext cx="1537800" cy="280200"/>
          </a:xfrm>
          <a:prstGeom prst="rect">
            <a:avLst/>
          </a:prstGeom>
          <a:solidFill>
            <a:srgbClr val="A5A5A5"/>
          </a:solidFill>
          <a:ln w="19050" cap="flat" cmpd="sng">
            <a:solidFill>
              <a:srgbClr val="A5A5A5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Decisional model</a:t>
            </a:r>
          </a:p>
        </p:txBody>
      </p:sp>
      <p:sp>
        <p:nvSpPr>
          <p:cNvPr id="96" name="Shape 124">
            <a:extLst>
              <a:ext uri="{FF2B5EF4-FFF2-40B4-BE49-F238E27FC236}">
                <a16:creationId xmlns:a16="http://schemas.microsoft.com/office/drawing/2014/main" id="{836A33FA-7CCF-4ABF-BD02-8A395FA33CC4}"/>
              </a:ext>
            </a:extLst>
          </p:cNvPr>
          <p:cNvSpPr/>
          <p:nvPr/>
        </p:nvSpPr>
        <p:spPr>
          <a:xfrm>
            <a:off x="2353315" y="2472600"/>
            <a:ext cx="5337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Pow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125">
            <a:extLst>
              <a:ext uri="{FF2B5EF4-FFF2-40B4-BE49-F238E27FC236}">
                <a16:creationId xmlns:a16="http://schemas.microsoft.com/office/drawing/2014/main" id="{210C8995-5093-41A9-B54D-7C2CEB1BA910}"/>
              </a:ext>
            </a:extLst>
          </p:cNvPr>
          <p:cNvSpPr/>
          <p:nvPr/>
        </p:nvSpPr>
        <p:spPr>
          <a:xfrm>
            <a:off x="2979740" y="2472600"/>
            <a:ext cx="10941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Preferences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126">
            <a:extLst>
              <a:ext uri="{FF2B5EF4-FFF2-40B4-BE49-F238E27FC236}">
                <a16:creationId xmlns:a16="http://schemas.microsoft.com/office/drawing/2014/main" id="{327A9DEE-13CA-4DC8-90A3-F1E28A726B7A}"/>
              </a:ext>
            </a:extLst>
          </p:cNvPr>
          <p:cNvSpPr/>
          <p:nvPr/>
        </p:nvSpPr>
        <p:spPr>
          <a:xfrm>
            <a:off x="2391615" y="3244850"/>
            <a:ext cx="1537800" cy="280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Decisional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model</a:t>
            </a:r>
          </a:p>
        </p:txBody>
      </p:sp>
      <p:sp>
        <p:nvSpPr>
          <p:cNvPr id="99" name="Shape 127">
            <a:extLst>
              <a:ext uri="{FF2B5EF4-FFF2-40B4-BE49-F238E27FC236}">
                <a16:creationId xmlns:a16="http://schemas.microsoft.com/office/drawing/2014/main" id="{150D5089-9289-414F-AC46-2903A3CADCBE}"/>
              </a:ext>
            </a:extLst>
          </p:cNvPr>
          <p:cNvSpPr/>
          <p:nvPr/>
        </p:nvSpPr>
        <p:spPr>
          <a:xfrm>
            <a:off x="971140" y="1950900"/>
            <a:ext cx="3241200" cy="3357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Mental model</a:t>
            </a:r>
          </a:p>
        </p:txBody>
      </p:sp>
      <p:sp>
        <p:nvSpPr>
          <p:cNvPr id="100" name="Shape 128">
            <a:extLst>
              <a:ext uri="{FF2B5EF4-FFF2-40B4-BE49-F238E27FC236}">
                <a16:creationId xmlns:a16="http://schemas.microsoft.com/office/drawing/2014/main" id="{B3762EF5-937D-47B9-952F-5B52D06A76AB}"/>
              </a:ext>
            </a:extLst>
          </p:cNvPr>
          <p:cNvSpPr/>
          <p:nvPr/>
        </p:nvSpPr>
        <p:spPr>
          <a:xfrm>
            <a:off x="2976765" y="2851375"/>
            <a:ext cx="367500" cy="335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FA8DC"/>
          </a:solidFill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1" name="Shape 129">
            <a:extLst>
              <a:ext uri="{FF2B5EF4-FFF2-40B4-BE49-F238E27FC236}">
                <a16:creationId xmlns:a16="http://schemas.microsoft.com/office/drawing/2014/main" id="{04A4AD48-AFC1-4E69-82AA-D66A4ED2BEB8}"/>
              </a:ext>
            </a:extLst>
          </p:cNvPr>
          <p:cNvSpPr/>
          <p:nvPr/>
        </p:nvSpPr>
        <p:spPr>
          <a:xfrm>
            <a:off x="2384728" y="4107138"/>
            <a:ext cx="1630500" cy="390300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of other</a:t>
            </a:r>
          </a:p>
        </p:txBody>
      </p:sp>
      <p:sp>
        <p:nvSpPr>
          <p:cNvPr id="102" name="Shape 130">
            <a:extLst>
              <a:ext uri="{FF2B5EF4-FFF2-40B4-BE49-F238E27FC236}">
                <a16:creationId xmlns:a16="http://schemas.microsoft.com/office/drawing/2014/main" id="{8B8DBBDE-176F-4126-9A01-15374ED06105}"/>
              </a:ext>
            </a:extLst>
          </p:cNvPr>
          <p:cNvSpPr/>
          <p:nvPr/>
        </p:nvSpPr>
        <p:spPr>
          <a:xfrm>
            <a:off x="3002103" y="3723213"/>
            <a:ext cx="316800" cy="3357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70AD47"/>
          </a:solidFill>
          <a:ln w="12700" cap="flat" cmpd="sng">
            <a:solidFill>
              <a:srgbClr val="70AD47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03" name="Shape 131">
            <a:extLst>
              <a:ext uri="{FF2B5EF4-FFF2-40B4-BE49-F238E27FC236}">
                <a16:creationId xmlns:a16="http://schemas.microsoft.com/office/drawing/2014/main" id="{1D93ABF0-2A29-4062-8C7B-F04ED913A372}"/>
              </a:ext>
            </a:extLst>
          </p:cNvPr>
          <p:cNvCxnSpPr>
            <a:stCxn id="96" idx="1"/>
            <a:endCxn id="101" idx="1"/>
          </p:cNvCxnSpPr>
          <p:nvPr/>
        </p:nvCxnSpPr>
        <p:spPr>
          <a:xfrm>
            <a:off x="2353315" y="2612700"/>
            <a:ext cx="31500" cy="1689600"/>
          </a:xfrm>
          <a:prstGeom prst="bentConnector3">
            <a:avLst>
              <a:gd name="adj1" fmla="val -2858651"/>
            </a:avLst>
          </a:prstGeom>
          <a:noFill/>
          <a:ln w="9525" cap="flat" cmpd="sng">
            <a:solidFill>
              <a:srgbClr val="70AD47"/>
            </a:solidFill>
            <a:prstDash val="solid"/>
            <a:round/>
            <a:headEnd type="stealth" w="lg" len="lg"/>
            <a:tailEnd type="none" w="lg" len="lg"/>
          </a:ln>
        </p:spPr>
      </p:cxnSp>
      <p:sp>
        <p:nvSpPr>
          <p:cNvPr id="104" name="Shape 132">
            <a:extLst>
              <a:ext uri="{FF2B5EF4-FFF2-40B4-BE49-F238E27FC236}">
                <a16:creationId xmlns:a16="http://schemas.microsoft.com/office/drawing/2014/main" id="{41B1E26E-8786-4034-AEDC-E32CF7295C3B}"/>
              </a:ext>
            </a:extLst>
          </p:cNvPr>
          <p:cNvSpPr/>
          <p:nvPr/>
        </p:nvSpPr>
        <p:spPr>
          <a:xfrm>
            <a:off x="1616190" y="2416900"/>
            <a:ext cx="367500" cy="3357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</a:t>
            </a:r>
          </a:p>
        </p:txBody>
      </p:sp>
      <p:sp>
        <p:nvSpPr>
          <p:cNvPr id="105" name="Shape 133">
            <a:extLst>
              <a:ext uri="{FF2B5EF4-FFF2-40B4-BE49-F238E27FC236}">
                <a16:creationId xmlns:a16="http://schemas.microsoft.com/office/drawing/2014/main" id="{8A9217BC-4C35-48D0-B9C3-44D7CAEA31BC}"/>
              </a:ext>
            </a:extLst>
          </p:cNvPr>
          <p:cNvSpPr/>
          <p:nvPr/>
        </p:nvSpPr>
        <p:spPr>
          <a:xfrm>
            <a:off x="2166453" y="3886213"/>
            <a:ext cx="367500" cy="3357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</a:t>
            </a:r>
          </a:p>
        </p:txBody>
      </p:sp>
      <p:sp>
        <p:nvSpPr>
          <p:cNvPr id="106" name="Shape 134">
            <a:extLst>
              <a:ext uri="{FF2B5EF4-FFF2-40B4-BE49-F238E27FC236}">
                <a16:creationId xmlns:a16="http://schemas.microsoft.com/office/drawing/2014/main" id="{B5F4E972-6F5F-4615-8C54-E52ACDE0FFD9}"/>
              </a:ext>
            </a:extLst>
          </p:cNvPr>
          <p:cNvSpPr/>
          <p:nvPr/>
        </p:nvSpPr>
        <p:spPr>
          <a:xfrm>
            <a:off x="2166465" y="3009563"/>
            <a:ext cx="367500" cy="335700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</a:p>
        </p:txBody>
      </p:sp>
      <p:sp>
        <p:nvSpPr>
          <p:cNvPr id="107" name="Shape 135">
            <a:extLst>
              <a:ext uri="{FF2B5EF4-FFF2-40B4-BE49-F238E27FC236}">
                <a16:creationId xmlns:a16="http://schemas.microsoft.com/office/drawing/2014/main" id="{10F72D13-8789-46D3-864E-C371CB59B5D5}"/>
              </a:ext>
            </a:extLst>
          </p:cNvPr>
          <p:cNvSpPr/>
          <p:nvPr/>
        </p:nvSpPr>
        <p:spPr>
          <a:xfrm rot="-5400000">
            <a:off x="935340" y="3253350"/>
            <a:ext cx="1077600" cy="385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70AD47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Adaptation</a:t>
            </a:r>
          </a:p>
        </p:txBody>
      </p:sp>
      <p:sp>
        <p:nvSpPr>
          <p:cNvPr id="108" name="Shape 136">
            <a:extLst>
              <a:ext uri="{FF2B5EF4-FFF2-40B4-BE49-F238E27FC236}">
                <a16:creationId xmlns:a16="http://schemas.microsoft.com/office/drawing/2014/main" id="{B55A9522-CB6D-4D7A-B3C3-FC2D1D1BDB5F}"/>
              </a:ext>
            </a:extLst>
          </p:cNvPr>
          <p:cNvSpPr/>
          <p:nvPr/>
        </p:nvSpPr>
        <p:spPr>
          <a:xfrm>
            <a:off x="2135040" y="2367275"/>
            <a:ext cx="1980600" cy="1307700"/>
          </a:xfrm>
          <a:prstGeom prst="rect">
            <a:avLst/>
          </a:prstGeom>
          <a:noFill/>
          <a:ln w="9525" cap="flat" cmpd="sng">
            <a:solidFill>
              <a:srgbClr val="44546A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26064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995</Words>
  <Application>Microsoft Office PowerPoint</Application>
  <PresentationFormat>Grand écran</PresentationFormat>
  <Paragraphs>199</Paragraphs>
  <Slides>18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Bahnschrift</vt:lpstr>
      <vt:lpstr>Calibri</vt:lpstr>
      <vt:lpstr>Gill Sans MT</vt:lpstr>
      <vt:lpstr>Wingdings</vt:lpstr>
      <vt:lpstr>Wingdings 2</vt:lpstr>
      <vt:lpstr>Dividende</vt:lpstr>
      <vt:lpstr>Impact de la relation de dominance sur les stratégies de négociation collaborative</vt:lpstr>
      <vt:lpstr>Contexte </vt:lpstr>
      <vt:lpstr>Contexte</vt:lpstr>
      <vt:lpstr>objectifs</vt:lpstr>
      <vt:lpstr>Modèle computationnel de négociation sur les préférences</vt:lpstr>
      <vt:lpstr>Modèle computationnel de négociation sur les préférences</vt:lpstr>
      <vt:lpstr>Modèle décisionnel basé sur la relation de pouvoir</vt:lpstr>
      <vt:lpstr>Modèle décisionnel basé sur la relation de pouvoir</vt:lpstr>
      <vt:lpstr> Implémentation de la relation de dominance</vt:lpstr>
      <vt:lpstr> Implémentation de la relation de dominance</vt:lpstr>
      <vt:lpstr>Présentation PowerPoint</vt:lpstr>
      <vt:lpstr> Implémentation de la relation de dominance</vt:lpstr>
      <vt:lpstr> Implémentation de la relation de dominance</vt:lpstr>
      <vt:lpstr> Implémentation de la relation de dominance</vt:lpstr>
      <vt:lpstr>Evaluation (Discussion CPU)</vt:lpstr>
      <vt:lpstr>Evaluation</vt:lpstr>
      <vt:lpstr>Evaluation </vt:lpstr>
      <vt:lpstr>Questions ouvertes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69</cp:revision>
  <dcterms:created xsi:type="dcterms:W3CDTF">2017-12-15T10:21:38Z</dcterms:created>
  <dcterms:modified xsi:type="dcterms:W3CDTF">2017-12-18T21:22:04Z</dcterms:modified>
</cp:coreProperties>
</file>