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b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2577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option est défini comme le produit cartesien d’un ensemble de criteres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option est défini comme le produit cartesien d’un ensemble de criteres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option est défini comme le produit cartesien d’un ensemble de criteres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option est défini comme le produit cartesien d’un ensemble de criteres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fr-F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higher </a:t>
            </a:r>
            <a:r>
              <a:rPr lang="fr-FR" sz="12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self(t)</a:t>
            </a:r>
            <a:r>
              <a:rPr lang="fr-F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is, the more an agent gives </a:t>
            </a:r>
            <a:r>
              <a:rPr lang="fr-F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fr-F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its preferences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 b="0" i="0" u="none" strike="noStrike" cap="none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 b="0" i="0" u="none" strike="noStrike" cap="none">
              <a:solidFill>
                <a:srgbClr val="6BA7C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25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82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25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82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>
              <a:solidFill>
                <a:srgbClr val="6BA7C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25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82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>
              <a:solidFill>
                <a:srgbClr val="6BA7C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25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82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25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82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SzPts val="2024"/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ts val="184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25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82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SzPts val="2024"/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ts val="184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25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82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6BA7CA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18916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7652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522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522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468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468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468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468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SzPts val="1012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SzPts val="1012"/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SzPts val="92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rgbClr val="6BA7CA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>
              <a:solidFill>
                <a:srgbClr val="6BA7C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SzPts val="92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25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82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38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8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fr-FR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Cabin"/>
              <a:buNone/>
            </a:pPr>
            <a:r>
              <a:rPr lang="fr-FR"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IMPACT DE LA RELATION DE DOMINANCE SUR LES STRATÉGIES DE NÉGOCIATION COLLABORATIVE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25021" y="3506795"/>
            <a:ext cx="6400800" cy="2448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629DD1"/>
              </a:buClr>
              <a:buSzPts val="2000"/>
              <a:buFont typeface="Noto Sans Symbols"/>
              <a:buNone/>
            </a:pPr>
            <a:r>
              <a:rPr lang="fr-F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PRÉSENTÉ PAR</a:t>
            </a:r>
            <a:r>
              <a:rPr lang="fr-FR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LYDIA OULD OUALI</a:t>
            </a:r>
          </a:p>
          <a:p>
            <a:pPr marL="0" marR="0" lvl="0" indent="-127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29DD1"/>
              </a:buClr>
              <a:buSzPts val="2000"/>
              <a:buFont typeface="Noto Sans Symbols"/>
              <a:buNone/>
            </a:pPr>
            <a:r>
              <a:rPr lang="fr-F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ENCADRANTS: 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629DD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Nicolas Sabouret (LIMSI-CNRS) </a:t>
            </a:r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629DD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Charles Rich (WPI)</a:t>
            </a:r>
          </a:p>
          <a:p>
            <a:pPr marL="457200" marR="0" lvl="1" indent="-114300" algn="l" rtl="0">
              <a:spcBef>
                <a:spcPts val="960"/>
              </a:spcBef>
              <a:spcAft>
                <a:spcPts val="0"/>
              </a:spcAft>
              <a:buClr>
                <a:srgbClr val="629DD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124" y="118293"/>
            <a:ext cx="912053" cy="91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9356" y="47906"/>
            <a:ext cx="1512168" cy="93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94454" y="0"/>
            <a:ext cx="1064808" cy="1148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8875" y="2125"/>
            <a:ext cx="1164875" cy="10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endParaRPr sz="2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605328" y="3253718"/>
            <a:ext cx="1094100" cy="984600"/>
          </a:xfrm>
          <a:prstGeom prst="cloudCallout">
            <a:avLst>
              <a:gd name="adj1" fmla="val 68780"/>
              <a:gd name="adj2" fmla="val 118934"/>
            </a:avLst>
          </a:prstGeom>
          <a:solidFill>
            <a:srgbClr val="4472C4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932" y="5104061"/>
            <a:ext cx="1193735" cy="105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6954" y="4999807"/>
            <a:ext cx="1326949" cy="1023366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55" name="Shape 255"/>
          <p:cNvSpPr/>
          <p:nvPr/>
        </p:nvSpPr>
        <p:spPr>
          <a:xfrm>
            <a:off x="10673921" y="2858678"/>
            <a:ext cx="891000" cy="1392000"/>
          </a:xfrm>
          <a:prstGeom prst="cloudCallout">
            <a:avLst>
              <a:gd name="adj1" fmla="val -74613"/>
              <a:gd name="adj2" fmla="val 89305"/>
            </a:avLst>
          </a:prstGeom>
          <a:solidFill>
            <a:srgbClr val="A5A5A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0320496" y="3057953"/>
            <a:ext cx="1290300" cy="119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0320508" y="2485543"/>
            <a:ext cx="1290300" cy="5724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fr-FR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</a:p>
        </p:txBody>
      </p:sp>
      <p:sp>
        <p:nvSpPr>
          <p:cNvPr id="258" name="Shape 258"/>
          <p:cNvSpPr/>
          <p:nvPr/>
        </p:nvSpPr>
        <p:spPr>
          <a:xfrm>
            <a:off x="864175" y="2447975"/>
            <a:ext cx="7969500" cy="1802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64171" y="2447978"/>
            <a:ext cx="2882100" cy="444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fr-FR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of other (ToM)</a:t>
            </a:r>
          </a:p>
        </p:txBody>
      </p:sp>
      <p:sp>
        <p:nvSpPr>
          <p:cNvPr id="260" name="Shape 260"/>
          <p:cNvSpPr/>
          <p:nvPr/>
        </p:nvSpPr>
        <p:spPr>
          <a:xfrm>
            <a:off x="1561021" y="3020453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1713421" y="3172853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865821" y="3325253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018221" y="3477653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of other</a:t>
            </a:r>
          </a:p>
        </p:txBody>
      </p:sp>
      <p:sp>
        <p:nvSpPr>
          <p:cNvPr id="264" name="Shape 264"/>
          <p:cNvSpPr/>
          <p:nvPr/>
        </p:nvSpPr>
        <p:spPr>
          <a:xfrm>
            <a:off x="3608946" y="3219478"/>
            <a:ext cx="824700" cy="43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656296" y="3172853"/>
            <a:ext cx="1326900" cy="526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Decisional model</a:t>
            </a:r>
          </a:p>
        </p:txBody>
      </p:sp>
      <p:sp>
        <p:nvSpPr>
          <p:cNvPr id="266" name="Shape 266"/>
          <p:cNvSpPr/>
          <p:nvPr/>
        </p:nvSpPr>
        <p:spPr>
          <a:xfrm>
            <a:off x="7048372" y="2996603"/>
            <a:ext cx="1025100" cy="42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7237790" y="3149003"/>
            <a:ext cx="1025100" cy="42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427208" y="3301403"/>
            <a:ext cx="1025100" cy="42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616626" y="3453803"/>
            <a:ext cx="1025100" cy="42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</a:t>
            </a: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</a:p>
        </p:txBody>
      </p:sp>
      <p:sp>
        <p:nvSpPr>
          <p:cNvPr id="270" name="Shape 270"/>
          <p:cNvSpPr/>
          <p:nvPr/>
        </p:nvSpPr>
        <p:spPr>
          <a:xfrm>
            <a:off x="6192834" y="3219203"/>
            <a:ext cx="824700" cy="43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 flipH="1">
            <a:off x="7017460" y="5256503"/>
            <a:ext cx="2181900" cy="69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Acte dialogique</a:t>
            </a:r>
          </a:p>
        </p:txBody>
      </p:sp>
      <p:sp>
        <p:nvSpPr>
          <p:cNvPr id="272" name="Shape 272"/>
          <p:cNvSpPr/>
          <p:nvPr/>
        </p:nvSpPr>
        <p:spPr>
          <a:xfrm>
            <a:off x="3333750" y="4535838"/>
            <a:ext cx="1822800" cy="421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of other</a:t>
            </a:r>
          </a:p>
        </p:txBody>
      </p:sp>
      <p:sp>
        <p:nvSpPr>
          <p:cNvPr id="273" name="Shape 273"/>
          <p:cNvSpPr/>
          <p:nvPr/>
        </p:nvSpPr>
        <p:spPr>
          <a:xfrm>
            <a:off x="1361605" y="2953781"/>
            <a:ext cx="170100" cy="105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4" name="Shape 274"/>
          <p:cNvSpPr txBox="1"/>
          <p:nvPr/>
        </p:nvSpPr>
        <p:spPr>
          <a:xfrm rot="-5400000">
            <a:off x="565500" y="3244350"/>
            <a:ext cx="1326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Hypothèses</a:t>
            </a:r>
          </a:p>
        </p:txBody>
      </p:sp>
      <p:sp>
        <p:nvSpPr>
          <p:cNvPr id="275" name="Shape 275"/>
          <p:cNvSpPr/>
          <p:nvPr/>
        </p:nvSpPr>
        <p:spPr>
          <a:xfrm>
            <a:off x="3333750" y="4957350"/>
            <a:ext cx="1822800" cy="1198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Valeur de Pow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Modèle de préférences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735857" y="4535838"/>
            <a:ext cx="2261400" cy="2071075"/>
            <a:chOff x="159075" y="4702225"/>
            <a:chExt cx="2261400" cy="2071075"/>
          </a:xfrm>
        </p:grpSpPr>
        <p:pic>
          <p:nvPicPr>
            <p:cNvPr id="277" name="Shape 2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3125" y="6023175"/>
              <a:ext cx="1763150" cy="75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209775" y="4702225"/>
              <a:ext cx="2093100" cy="632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fr-FR" sz="1800" b="1" dirty="0">
                  <a:solidFill>
                    <a:srgbClr val="FF0000"/>
                  </a:solidFill>
                </a:rPr>
                <a:t>Explosion combinatoire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159075" y="5375300"/>
              <a:ext cx="2261400" cy="60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fr-FR" sz="1600"/>
                <a:t>Pour chaque critère Ci</a:t>
              </a:r>
            </a:p>
          </p:txBody>
        </p:sp>
        <p:pic>
          <p:nvPicPr>
            <p:cNvPr id="280" name="Shape 28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7225" y="5785875"/>
              <a:ext cx="1691000" cy="30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209700" y="5350325"/>
              <a:ext cx="2093100" cy="13920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IMPLÉMENTATION DE LA RELATION DE DOMINANCE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552256" y="1899328"/>
            <a:ext cx="11029615" cy="5800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Raisonnement sur l’autre (Adaptation du processus décisionnel)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16016" y="2550792"/>
            <a:ext cx="9323408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accent2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Etape 1 : Hypothèses sur les préférences de l’autre: 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Représentation </a:t>
            </a:r>
            <a:r>
              <a:rPr lang="fr-FR" sz="2000" b="0" i="1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partielle </a:t>
            </a: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des préférences de l’interlocuteur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Hypothèse forte: Préférences avec un </a:t>
            </a:r>
            <a:r>
              <a:rPr lang="fr-FR"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ordre total </a:t>
            </a: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581192" y="3889097"/>
            <a:ext cx="1560124" cy="723418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Ordre total</a:t>
            </a:r>
          </a:p>
        </p:txBody>
      </p:sp>
      <p:sp>
        <p:nvSpPr>
          <p:cNvPr id="290" name="Shape 290"/>
          <p:cNvSpPr/>
          <p:nvPr/>
        </p:nvSpPr>
        <p:spPr>
          <a:xfrm>
            <a:off x="2228127" y="4051142"/>
            <a:ext cx="572946" cy="4051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963119" y="3889098"/>
            <a:ext cx="3068858" cy="723418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Ordre de préférences connu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103" y="4893685"/>
            <a:ext cx="3139874" cy="76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723418" y="5058138"/>
            <a:ext cx="1319514" cy="480350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{A,B,C,D}</a:t>
            </a:r>
          </a:p>
        </p:txBody>
      </p:sp>
      <p:sp>
        <p:nvSpPr>
          <p:cNvPr id="294" name="Shape 294"/>
          <p:cNvSpPr/>
          <p:nvPr/>
        </p:nvSpPr>
        <p:spPr>
          <a:xfrm>
            <a:off x="6335574" y="4051141"/>
            <a:ext cx="572946" cy="4051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7070566" y="3883311"/>
            <a:ext cx="3068858" cy="723418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Pour chaque pow: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Nb valeurs </a:t>
            </a:r>
            <a:r>
              <a:rPr lang="fr-FR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satisfiables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8938" y="4722083"/>
            <a:ext cx="4505249" cy="206796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1044450" y="5935650"/>
            <a:ext cx="4654200" cy="652500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sz="1800" dirty="0" err="1"/>
              <a:t>M_pow</a:t>
            </a:r>
            <a:r>
              <a:rPr lang="fr-FR" sz="1800" dirty="0"/>
              <a:t> : Hypothèses sur valeurs</a:t>
            </a:r>
            <a:r>
              <a:rPr lang="fr-FR" dirty="0"/>
              <a:t> </a:t>
            </a:r>
            <a:r>
              <a:rPr lang="fr-FR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satisfiables</a:t>
            </a:r>
            <a:r>
              <a:rPr lang="fr-FR" dirty="0"/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IMPLÉMENTATION DE LA RELATION DE DOMINANCE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52256" y="1899328"/>
            <a:ext cx="11029615" cy="5800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Raisonnement sur l’autre (Adaptation du processus décisionnel)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16016" y="2550792"/>
            <a:ext cx="9323408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accent2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Etape 2 : Adaptation du processus décisionnel avec connaissance partielle 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87752" y="3431893"/>
            <a:ext cx="2314937" cy="497711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Satisfiabilité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750" y="4009575"/>
            <a:ext cx="2314949" cy="6112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07" name="Shape 307"/>
          <p:cNvSpPr/>
          <p:nvPr/>
        </p:nvSpPr>
        <p:spPr>
          <a:xfrm>
            <a:off x="3700039" y="3431892"/>
            <a:ext cx="3325793" cy="497711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Acceptabilité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700050" y="3929600"/>
            <a:ext cx="3325800" cy="185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Acc: Valeurs acceptables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Self_other ≥ Pow (</a:t>
            </a:r>
            <a:r>
              <a:rPr lang="fr-FR" sz="1800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concession</a:t>
            </a:r>
            <a:r>
              <a:rPr lang="fr-FR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M: Valeurs acceptables mais non satisfiables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k: Valeurs acceptées mais non satisfiables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0039" y="5737029"/>
            <a:ext cx="3325792" cy="89196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10" name="Shape 310"/>
          <p:cNvSpPr/>
          <p:nvPr/>
        </p:nvSpPr>
        <p:spPr>
          <a:xfrm>
            <a:off x="7892004" y="3431892"/>
            <a:ext cx="3325793" cy="497711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Contrôle du dialogue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2005" y="3959598"/>
            <a:ext cx="3325792" cy="90258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312" name="Shape 312"/>
          <p:cNvGrpSpPr/>
          <p:nvPr/>
        </p:nvGrpSpPr>
        <p:grpSpPr>
          <a:xfrm>
            <a:off x="7870785" y="5156811"/>
            <a:ext cx="3346623" cy="1427913"/>
            <a:chOff x="7443030" y="5165800"/>
            <a:chExt cx="3774670" cy="1559538"/>
          </a:xfrm>
        </p:grpSpPr>
        <p:sp>
          <p:nvSpPr>
            <p:cNvPr id="313" name="Shape 313"/>
            <p:cNvSpPr/>
            <p:nvPr/>
          </p:nvSpPr>
          <p:spPr>
            <a:xfrm>
              <a:off x="7712500" y="5165800"/>
              <a:ext cx="3505200" cy="1390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7443030" y="6391138"/>
              <a:ext cx="722400" cy="334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fr-FR" sz="1800" b="1"/>
                <a:t>Acc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9356225" y="5229225"/>
            <a:ext cx="1806000" cy="11397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fr-FR" sz="1800" b="1"/>
              <a:t>Sat</a:t>
            </a:r>
          </a:p>
        </p:txBody>
      </p:sp>
      <p:sp>
        <p:nvSpPr>
          <p:cNvPr id="316" name="Shape 316"/>
          <p:cNvSpPr/>
          <p:nvPr/>
        </p:nvSpPr>
        <p:spPr>
          <a:xfrm>
            <a:off x="8200300" y="5229213"/>
            <a:ext cx="1056600" cy="11397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fr-FR" sz="2400" b="1"/>
              <a:t>M</a:t>
            </a:r>
          </a:p>
        </p:txBody>
      </p:sp>
      <p:sp>
        <p:nvSpPr>
          <p:cNvPr id="317" name="Shape 317"/>
          <p:cNvSpPr/>
          <p:nvPr/>
        </p:nvSpPr>
        <p:spPr>
          <a:xfrm>
            <a:off x="8435050" y="5933425"/>
            <a:ext cx="587100" cy="3453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fr-FR" sz="2400" b="1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IMPLÉMENTATION DE LA RELATION DE DOMINANCE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552256" y="1899328"/>
            <a:ext cx="11029615" cy="5800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Raisonnement sur l’autre (Adaptation du processus décisionnel)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816016" y="2550792"/>
            <a:ext cx="9323408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accent2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Etape 2 : Mise à jour des hypothèses + calcul d’une valeur de pow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983848" y="3112000"/>
            <a:ext cx="4132162" cy="2438061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6547413" y="3111998"/>
            <a:ext cx="4413811" cy="1975075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577" y="4508810"/>
            <a:ext cx="3240912" cy="82148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983850" y="3108694"/>
            <a:ext cx="3999052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800" b="1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StatePreference</a:t>
            </a:r>
            <a:r>
              <a:rPr lang="fr-FR" sz="1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ou </a:t>
            </a:r>
            <a:r>
              <a:rPr lang="fr-FR" sz="1800" b="1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Reject</a:t>
            </a:r>
            <a:endParaRPr lang="fr-FR" sz="18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Communiquer </a:t>
            </a:r>
            <a:r>
              <a:rPr lang="fr-FR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une préférence.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Supprimer les hypothèses non concordantes.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6547414" y="3153320"/>
            <a:ext cx="4315428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Accept ou Propose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valeur forcément acceptable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Score normalisé du score d’acceptabilité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0963" y="5791619"/>
            <a:ext cx="4957884" cy="83262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/>
              <a:t> TRAVAIL EFFECTUÉ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581200" y="1968775"/>
            <a:ext cx="11029500" cy="3890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B7B7B7"/>
                </a:solidFill>
              </a:rPr>
              <a:t>Etape 1: comportements de pouvoir</a:t>
            </a:r>
          </a:p>
          <a:p>
            <a:pPr marL="457200" lvl="0" indent="-3337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56"/>
              <a:buChar char="◼"/>
            </a:pPr>
            <a:r>
              <a:rPr lang="fr-FR" dirty="0">
                <a:solidFill>
                  <a:srgbClr val="B7B7B7"/>
                </a:solidFill>
              </a:rPr>
              <a:t>Implémentation du modèle de négociation collaborative basé sur le pouvoir</a:t>
            </a:r>
          </a:p>
          <a:p>
            <a:pPr marL="457200" lvl="0" indent="-333756" rtl="0">
              <a:lnSpc>
                <a:spcPct val="150000"/>
              </a:lnSpc>
              <a:spcBef>
                <a:spcPts val="0"/>
              </a:spcBef>
              <a:buClr>
                <a:srgbClr val="B7B7B7"/>
              </a:buClr>
              <a:buSzPts val="1656"/>
              <a:buChar char="◼"/>
            </a:pPr>
            <a:r>
              <a:rPr lang="fr-FR" dirty="0">
                <a:solidFill>
                  <a:srgbClr val="B7B7B7"/>
                </a:solidFill>
              </a:rPr>
              <a:t>Validation de la perception des comportements de pouvoir (Agent/Agent et Humain/Agent)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accent2"/>
                </a:solidFill>
              </a:rPr>
              <a:t>Etape 2: Simulation de la relation de dominance</a:t>
            </a:r>
          </a:p>
          <a:p>
            <a:pPr marL="457200" lvl="0" indent="-3337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 dirty="0"/>
              <a:t>Implémentation d’un modèle de l’autre (</a:t>
            </a:r>
            <a:r>
              <a:rPr lang="fr-FR" dirty="0" err="1"/>
              <a:t>ToM</a:t>
            </a:r>
            <a:r>
              <a:rPr lang="fr-FR" dirty="0"/>
              <a:t>)</a:t>
            </a:r>
          </a:p>
          <a:p>
            <a:pPr marL="457200" lvl="0" indent="-3337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 dirty="0"/>
              <a:t>Valider le modèle de la </a:t>
            </a:r>
            <a:r>
              <a:rPr lang="fr-FR" dirty="0" err="1"/>
              <a:t>ToM</a:t>
            </a:r>
            <a:endParaRPr lang="fr-FR" dirty="0"/>
          </a:p>
          <a:p>
            <a:pPr marL="914400" lvl="1" indent="-32207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fr-FR" dirty="0"/>
              <a:t>Validation de la prédiction du comportement de l’autre</a:t>
            </a:r>
          </a:p>
          <a:p>
            <a:pPr marL="914400" lvl="1" indent="-322072" rtl="0">
              <a:lnSpc>
                <a:spcPct val="150000"/>
              </a:lnSpc>
              <a:spcBef>
                <a:spcPts val="0"/>
              </a:spcBef>
              <a:buSzPts val="1472"/>
              <a:buChar char="◼"/>
            </a:pPr>
            <a:r>
              <a:rPr lang="fr-FR" dirty="0"/>
              <a:t>Etude de l’impact de la relation de dominance sur la négociation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EVALUATION (DISCUSSION CPU)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581192" y="1950334"/>
            <a:ext cx="11029615" cy="47629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</a:pPr>
            <a:r>
              <a:rPr lang="fr-FR" sz="2800"/>
              <a:t>Évaluer</a:t>
            </a:r>
            <a:r>
              <a:rPr lang="fr-FR"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l’impact de la relation de dominance sur le processus de négociation Humain/agent</a:t>
            </a:r>
          </a:p>
          <a:p>
            <a:pPr marL="0" marR="0" lvl="0" indent="-140208" algn="l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30000" marR="0" lvl="1" indent="-306000" algn="l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Comportements </a:t>
            </a:r>
            <a:r>
              <a:rPr lang="fr-FR" sz="2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similaires</a:t>
            </a:r>
            <a:r>
              <a:rPr lang="fr-FR"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fr-FR" sz="2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complémentaires</a:t>
            </a:r>
          </a:p>
          <a:p>
            <a:pPr marL="306000" marR="0" lvl="0" indent="-3060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endParaRPr sz="20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EVALUATION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581192" y="1875099"/>
            <a:ext cx="11029615" cy="49134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Conditions expérimentales</a:t>
            </a:r>
          </a:p>
          <a:p>
            <a:pPr marL="630000" marR="0" lvl="1" indent="-306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lang="fr-FR"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Dyads complémentaires </a:t>
            </a: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L’agent complète le comportement de l’utilisateur. (Valeur de pouvoir complémentaire)</a:t>
            </a:r>
          </a:p>
          <a:p>
            <a:pPr marL="630000" marR="0" lvl="1" indent="-306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lang="fr-FR"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Dyads similaires</a:t>
            </a: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 L’agent adopte le même comportement ou stratégie que l’utilisateur ( même valeur de pouvoir)</a:t>
            </a:r>
          </a:p>
          <a:p>
            <a:pPr marL="630000" marR="0" lvl="1" indent="-306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lang="fr-FR"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Condition contrôle (Question</a:t>
            </a:r>
            <a:r>
              <a:rPr lang="fr-FR" sz="2000" b="1"/>
              <a:t>) </a:t>
            </a:r>
          </a:p>
          <a:p>
            <a:pPr marL="900000" marR="0" lvl="2" indent="-2700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fr-FR"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Neutre </a:t>
            </a:r>
          </a:p>
          <a:p>
            <a:pPr marL="900000" marR="0" lvl="2" indent="-2700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fr-FR"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Dom + soumis</a:t>
            </a:r>
          </a:p>
          <a:p>
            <a:pPr marL="306000" marR="0" lvl="0" indent="-3060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Procédure</a:t>
            </a:r>
          </a:p>
          <a:p>
            <a:pPr marL="630000" marR="0" lvl="1" indent="-306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Renseignements sur les préférences des participants.</a:t>
            </a:r>
          </a:p>
          <a:p>
            <a:pPr marL="630000" marR="0" lvl="1" indent="-306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Explication de l’interface graphique.</a:t>
            </a:r>
          </a:p>
          <a:p>
            <a:pPr marL="630000" marR="0" lvl="1" indent="-306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Interaction avec les 3 agents. </a:t>
            </a:r>
            <a:r>
              <a:rPr lang="fr-FR" sz="2000" b="1" i="0" u="none" strike="noStrike" cap="none">
                <a:solidFill>
                  <a:schemeClr val="dk2"/>
                </a:solidFill>
              </a:rPr>
              <a:t>(</a:t>
            </a:r>
            <a:r>
              <a:rPr lang="fr-FR" sz="2000" b="1"/>
              <a:t>Inter-sujet </a:t>
            </a:r>
            <a:r>
              <a:rPr lang="fr-FR" sz="2000"/>
              <a:t>ou </a:t>
            </a:r>
            <a:r>
              <a:rPr lang="fr-FR" sz="2000" b="1"/>
              <a:t>Intra-sujet)</a:t>
            </a: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2000"/>
              <a:t> </a:t>
            </a: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EVALUATION	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46369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Hypothèses (expliquer clairement </a:t>
            </a:r>
          </a:p>
          <a:p>
            <a:pPr marL="666900" marR="0" lvl="1" indent="-342900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rabicPeriod"/>
            </a:pPr>
            <a:r>
              <a:rPr lang="fr-FR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Dyades avec un comportement complémentaire permet d’obtenir de meilleur résultats</a:t>
            </a:r>
          </a:p>
          <a:p>
            <a:pPr marL="936900" marR="0" lvl="2" indent="-342900" algn="l" rtl="0">
              <a:lnSpc>
                <a:spcPct val="1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Cabin"/>
              <a:buAutoNum type="arabicPeriod"/>
            </a:pPr>
            <a:r>
              <a:rPr lang="fr-FR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Score de satisfiabilité de la dernière valeur </a:t>
            </a:r>
            <a:r>
              <a:rPr lang="fr-FR" sz="1800" b="0" i="1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(Q: quel test statistique à effectuer, moyenne des sat ? )</a:t>
            </a:r>
          </a:p>
          <a:p>
            <a:pPr marL="666900" marR="0" lvl="1" indent="-342900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rabicPeriod"/>
            </a:pPr>
            <a:r>
              <a:rPr lang="fr-FR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L’utilisateur se sent plus confortable avec un agent qui a un comportement complémentaire</a:t>
            </a:r>
          </a:p>
          <a:p>
            <a:pPr marL="936900" marR="0" lvl="2" indent="-342900" algn="l" rtl="0">
              <a:lnSpc>
                <a:spcPct val="1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Cabin"/>
              <a:buAutoNum type="arabicPeriod"/>
            </a:pPr>
            <a:r>
              <a:rPr lang="fr-FR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d’agréabilité. </a:t>
            </a:r>
            <a:r>
              <a:rPr lang="fr-FR" sz="1800" b="0" i="1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(Q: existe-t-il un test d’agréabilité dans une interaction ?)</a:t>
            </a:r>
          </a:p>
          <a:p>
            <a:pPr marL="666900" marR="0" lvl="1" indent="-342900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rabicPeriod"/>
            </a:pPr>
            <a:r>
              <a:rPr lang="fr-FR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Une complémentarité dans les stratégies permet une convergence plus rapide.</a:t>
            </a:r>
          </a:p>
          <a:p>
            <a:pPr marL="936900" marR="0" lvl="2" indent="-342900" algn="l" rtl="0">
              <a:lnSpc>
                <a:spcPct val="1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Cabin"/>
              <a:buAutoNum type="arabicPeriod"/>
            </a:pPr>
            <a:r>
              <a:rPr lang="fr-FR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Calculer le nombre de tours nécessaires pour que la négociation converge.</a:t>
            </a:r>
          </a:p>
          <a:p>
            <a:pPr marL="630000" marR="0" lvl="1" indent="-3060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30000" marR="0" lvl="1" indent="-3060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QUESTIONS OUVERTES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6357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None/>
            </a:pPr>
            <a:r>
              <a:rPr lang="fr-FR"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Merci de votre attention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CONTEXTE </a:t>
            </a:r>
          </a:p>
        </p:txBody>
      </p:sp>
      <p:sp>
        <p:nvSpPr>
          <p:cNvPr id="111" name="Shape 111"/>
          <p:cNvSpPr/>
          <p:nvPr/>
        </p:nvSpPr>
        <p:spPr>
          <a:xfrm>
            <a:off x="868102" y="1867588"/>
            <a:ext cx="4080076" cy="484684"/>
          </a:xfrm>
          <a:prstGeom prst="rect">
            <a:avLst/>
          </a:prstGeom>
          <a:noFill/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Négociation collaborative</a:t>
            </a:r>
          </a:p>
        </p:txBody>
      </p:sp>
      <p:sp>
        <p:nvSpPr>
          <p:cNvPr id="112" name="Shape 112"/>
          <p:cNvSpPr/>
          <p:nvPr/>
        </p:nvSpPr>
        <p:spPr>
          <a:xfrm>
            <a:off x="6946740" y="1867588"/>
            <a:ext cx="4080076" cy="484686"/>
          </a:xfrm>
          <a:prstGeom prst="rect">
            <a:avLst/>
          </a:prstGeom>
          <a:noFill/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Relation sociale</a:t>
            </a:r>
          </a:p>
        </p:txBody>
      </p:sp>
      <p:sp>
        <p:nvSpPr>
          <p:cNvPr id="113" name="Shape 113"/>
          <p:cNvSpPr/>
          <p:nvPr/>
        </p:nvSpPr>
        <p:spPr>
          <a:xfrm>
            <a:off x="868102" y="2352272"/>
            <a:ext cx="4080076" cy="1643604"/>
          </a:xfrm>
          <a:prstGeom prst="rect">
            <a:avLst/>
          </a:prstGeom>
          <a:noFill/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Trouver le meilleur compromis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Maximiser les gains des deux parties</a:t>
            </a:r>
          </a:p>
        </p:txBody>
      </p:sp>
      <p:sp>
        <p:nvSpPr>
          <p:cNvPr id="114" name="Shape 114"/>
          <p:cNvSpPr/>
          <p:nvPr/>
        </p:nvSpPr>
        <p:spPr>
          <a:xfrm>
            <a:off x="6946740" y="2352273"/>
            <a:ext cx="4080076" cy="1643604"/>
          </a:xfrm>
          <a:prstGeom prst="rect">
            <a:avLst/>
          </a:prstGeom>
          <a:noFill/>
          <a:ln w="22225" cap="rnd" cmpd="sng">
            <a:solidFill>
              <a:srgbClr val="2F648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Dominance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Relation dyadique: (Burg</a:t>
            </a:r>
            <a:r>
              <a:rPr lang="fr-FR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oon)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(Dominant et Soumis)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Capacité à exprimer des comportements de </a:t>
            </a:r>
            <a:r>
              <a:rPr lang="fr-FR" sz="1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pouvoir</a:t>
            </a:r>
          </a:p>
        </p:txBody>
      </p:sp>
      <p:cxnSp>
        <p:nvCxnSpPr>
          <p:cNvPr id="115" name="Shape 115"/>
          <p:cNvCxnSpPr>
            <a:stCxn id="113" idx="1"/>
          </p:cNvCxnSpPr>
          <p:nvPr/>
        </p:nvCxnSpPr>
        <p:spPr>
          <a:xfrm>
            <a:off x="868102" y="3174074"/>
            <a:ext cx="2778000" cy="1842900"/>
          </a:xfrm>
          <a:prstGeom prst="bentConnector3">
            <a:avLst>
              <a:gd name="adj1" fmla="val -8229"/>
            </a:avLst>
          </a:prstGeom>
          <a:noFill/>
          <a:ln w="28575" cap="flat" cmpd="sng">
            <a:solidFill>
              <a:srgbClr val="3A7CA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" name="Shape 116"/>
          <p:cNvCxnSpPr>
            <a:stCxn id="114" idx="3"/>
          </p:cNvCxnSpPr>
          <p:nvPr/>
        </p:nvCxnSpPr>
        <p:spPr>
          <a:xfrm flipH="1">
            <a:off x="8009716" y="3174075"/>
            <a:ext cx="3017100" cy="1842900"/>
          </a:xfrm>
          <a:prstGeom prst="bentConnector3">
            <a:avLst>
              <a:gd name="adj1" fmla="val -7577"/>
            </a:avLst>
          </a:prstGeom>
          <a:noFill/>
          <a:ln w="28575" cap="flat" cmpd="sng">
            <a:solidFill>
              <a:srgbClr val="3A7CA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17" name="Shape 117"/>
          <p:cNvGrpSpPr/>
          <p:nvPr/>
        </p:nvGrpSpPr>
        <p:grpSpPr>
          <a:xfrm>
            <a:off x="3646023" y="4109142"/>
            <a:ext cx="4363658" cy="1815884"/>
            <a:chOff x="3350869" y="4167276"/>
            <a:chExt cx="4363658" cy="1815884"/>
          </a:xfrm>
        </p:grpSpPr>
        <p:sp>
          <p:nvSpPr>
            <p:cNvPr id="118" name="Shape 118"/>
            <p:cNvSpPr/>
            <p:nvPr/>
          </p:nvSpPr>
          <p:spPr>
            <a:xfrm>
              <a:off x="3350870" y="4167278"/>
              <a:ext cx="4363657" cy="1815882"/>
            </a:xfrm>
            <a:prstGeom prst="rect">
              <a:avLst/>
            </a:prstGeom>
            <a:noFill/>
            <a:ln w="22225" cap="rnd" cmpd="sng">
              <a:solidFill>
                <a:srgbClr val="2F648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3350869" y="4167276"/>
              <a:ext cx="436365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fr-FR" sz="2000" b="1" i="1">
                  <a:solidFill>
                    <a:schemeClr val="accent2"/>
                  </a:solidFill>
                  <a:latin typeface="Cabin"/>
                  <a:ea typeface="Cabin"/>
                  <a:cs typeface="Cabin"/>
                  <a:sym typeface="Cabin"/>
                </a:rPr>
                <a:t>Psychologie sociale:</a:t>
              </a:r>
            </a:p>
            <a:p>
              <a:pPr marL="342900" marR="0" lvl="0" indent="-3429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abin"/>
                <a:buAutoNum type="arabicPeriod"/>
              </a:pP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Complémentarité dans la dominance </a:t>
              </a:r>
              <a:r>
                <a:rPr lang="fr-FR" sz="1800" b="1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améliore</a:t>
              </a: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fr-FR" sz="20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les</a:t>
              </a: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résultats de négociation</a:t>
              </a:r>
            </a:p>
            <a:p>
              <a:pPr marL="342900" marR="0" lvl="0" indent="-3429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abin"/>
                <a:buAutoNum type="arabicPeriod"/>
              </a:pP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Améliore la « </a:t>
              </a:r>
              <a:r>
                <a:rPr lang="fr-FR" sz="1800" i="1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value creation »</a:t>
              </a:r>
            </a:p>
            <a:p>
              <a:pPr marL="342900" marR="0" lvl="0" indent="-3429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abin"/>
                <a:buAutoNum type="arabicPeriod"/>
              </a:pP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La complémentarité </a:t>
              </a:r>
              <a:r>
                <a:rPr lang="fr-FR" sz="1800" b="1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renforce</a:t>
              </a: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la relation </a:t>
              </a:r>
              <a:r>
                <a:rPr lang="fr-FR" sz="1800" b="1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d’appréciation</a:t>
              </a: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.</a:t>
              </a: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1840373" y="6155844"/>
            <a:ext cx="923081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400" i="1" u="sng">
                <a:solidFill>
                  <a:srgbClr val="204559"/>
                </a:solidFill>
                <a:latin typeface="Cabin"/>
                <a:ea typeface="Cabin"/>
                <a:cs typeface="Cabin"/>
                <a:sym typeface="Cabin"/>
              </a:rPr>
              <a:t>Impact de la relation de dominance sur les stratégies de négociation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CONTEXTE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50640" y="2734509"/>
            <a:ext cx="11029615" cy="3695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7812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87"/>
              <a:buFont typeface="Cabin"/>
              <a:buAutoNum type="arabicPeriod"/>
            </a:pPr>
            <a:r>
              <a:rPr lang="fr-FR" sz="1942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Exigences et concessions </a:t>
            </a:r>
            <a:r>
              <a:rPr lang="fr-FR" sz="1942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(Dedreu et al 95)</a:t>
            </a:r>
          </a:p>
          <a:p>
            <a:pPr marL="900000" marR="0" lvl="2" indent="-270000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ts val="1616"/>
              <a:buFont typeface="Noto Sans Symbols"/>
              <a:buChar char="◼"/>
            </a:pPr>
            <a:r>
              <a:rPr lang="fr-FR" sz="1757"/>
              <a:t>La d</a:t>
            </a:r>
            <a:r>
              <a:rPr lang="fr-FR" sz="1757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ominance est associée à haut niveau d’exigence dans la négociation et un manque de concessions</a:t>
            </a:r>
          </a:p>
          <a:p>
            <a:pPr marL="914400" marR="0" lvl="2" indent="-10264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ts val="1616"/>
              <a:buFont typeface="Noto Sans Symbols"/>
              <a:buNone/>
            </a:pPr>
            <a:endParaRPr sz="1757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81200" marR="0" lvl="1" indent="-457200" algn="l" rtl="0">
              <a:lnSpc>
                <a:spcPct val="90000"/>
              </a:lnSpc>
              <a:spcBef>
                <a:spcPts val="988"/>
              </a:spcBef>
              <a:spcAft>
                <a:spcPts val="0"/>
              </a:spcAft>
              <a:buClr>
                <a:schemeClr val="accent2"/>
              </a:buClr>
              <a:buSzPts val="1787"/>
              <a:buFont typeface="Cabin"/>
              <a:buAutoNum type="arabicPeriod"/>
            </a:pPr>
            <a:r>
              <a:rPr lang="fr-FR" sz="1942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Soit </a:t>
            </a:r>
            <a:r>
              <a:rPr lang="fr-FR" sz="1942" b="1" i="1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vs</a:t>
            </a:r>
            <a:r>
              <a:rPr lang="fr-FR" sz="1942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Autrui  </a:t>
            </a:r>
            <a:r>
              <a:rPr lang="fr-FR" sz="1942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(Fiske 93, DeDreu et al 95)</a:t>
            </a:r>
          </a:p>
          <a:p>
            <a:pPr marL="900000" marR="0" lvl="2" indent="-270000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ts val="1616"/>
              <a:buFont typeface="Noto Sans Symbols"/>
              <a:buChar char="◼"/>
            </a:pPr>
            <a:r>
              <a:rPr lang="fr-FR" sz="1757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Individu dominant est centré sur soi et prend peu en considération l’autre</a:t>
            </a:r>
          </a:p>
          <a:p>
            <a:pPr marL="914400" marR="0" lvl="2" indent="-10264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ts val="1616"/>
              <a:buFont typeface="Noto Sans Symbols"/>
              <a:buNone/>
            </a:pPr>
            <a:endParaRPr sz="1757" b="1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81200" marR="0" lvl="1" indent="-457200" algn="l" rtl="0">
              <a:lnSpc>
                <a:spcPct val="90000"/>
              </a:lnSpc>
              <a:spcBef>
                <a:spcPts val="988"/>
              </a:spcBef>
              <a:spcAft>
                <a:spcPts val="0"/>
              </a:spcAft>
              <a:buClr>
                <a:schemeClr val="accent2"/>
              </a:buClr>
              <a:buSzPts val="1787"/>
              <a:buFont typeface="Cabin"/>
              <a:buAutoNum type="arabicPeriod"/>
            </a:pPr>
            <a:r>
              <a:rPr lang="fr-FR" sz="1942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Mener la négociation </a:t>
            </a:r>
            <a:r>
              <a:rPr lang="fr-FR" sz="1942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(Dedreu and VanKleef, 04)</a:t>
            </a:r>
          </a:p>
          <a:p>
            <a:pPr marL="900000" marR="0" lvl="2" indent="-270000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ts val="1616"/>
              <a:buFont typeface="Noto Sans Symbols"/>
              <a:buChar char="◼"/>
            </a:pPr>
            <a:r>
              <a:rPr lang="fr-FR" sz="1757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Engager la négociation</a:t>
            </a:r>
          </a:p>
          <a:p>
            <a:pPr marL="900000" marR="0" lvl="2" indent="-270000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ts val="1616"/>
              <a:buFont typeface="Noto Sans Symbols"/>
              <a:buChar char="◼"/>
            </a:pPr>
            <a:r>
              <a:rPr lang="fr-FR" sz="1757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Contrôler le flow de la négociation</a:t>
            </a:r>
          </a:p>
          <a:p>
            <a:pPr marL="306000" marR="0" lvl="0" indent="-306000" algn="l" rtl="0">
              <a:lnSpc>
                <a:spcPct val="90000"/>
              </a:lnSpc>
              <a:spcBef>
                <a:spcPts val="859"/>
              </a:spcBef>
              <a:spcAft>
                <a:spcPts val="0"/>
              </a:spcAft>
              <a:buClr>
                <a:schemeClr val="accent2"/>
              </a:buClr>
              <a:buSzPts val="1191"/>
              <a:buFont typeface="Noto Sans Symbols"/>
              <a:buNone/>
            </a:pPr>
            <a:endParaRPr sz="1295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34050" y="1915600"/>
            <a:ext cx="9177900" cy="619200"/>
          </a:xfrm>
          <a:prstGeom prst="rect">
            <a:avLst/>
          </a:prstGeom>
          <a:solidFill>
            <a:schemeClr val="accent2"/>
          </a:solidFill>
          <a:ln w="254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Relation de dominance et comportements de pouvoir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OBJECTIFS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Etape 1: </a:t>
            </a:r>
            <a:r>
              <a:rPr lang="fr-FR"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Modéliser les comportements de pouvoirs </a:t>
            </a:r>
          </a:p>
          <a:p>
            <a:pPr marL="630000" marR="0" lvl="1" indent="-3060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Modèle computationnel de négociation collaborative</a:t>
            </a:r>
          </a:p>
          <a:p>
            <a:pPr marL="630000" marR="0" lvl="1" indent="-3060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Stratégies de décision basée sur le pouvoir</a:t>
            </a:r>
          </a:p>
          <a:p>
            <a:pPr marL="630000" marR="0" lvl="1" indent="-3060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lang="fr-FR"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Validation du modèle décisionnel (IVA17, Hatem)</a:t>
            </a:r>
          </a:p>
          <a:p>
            <a:pPr marL="306000" marR="0" lvl="0" indent="-306000" algn="l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lang="fr-FR" sz="2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Etape 2: </a:t>
            </a:r>
            <a:r>
              <a:rPr lang="fr-FR"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Simuler </a:t>
            </a:r>
            <a:r>
              <a:rPr lang="fr-FR" sz="2400"/>
              <a:t>une</a:t>
            </a:r>
            <a:r>
              <a:rPr lang="fr-FR"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relation de dominance  complémentaire entre agent et utilisateur</a:t>
            </a:r>
          </a:p>
          <a:p>
            <a:pPr marL="630000" marR="0" lvl="1" indent="-3060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Char char="◼"/>
            </a:pPr>
            <a:r>
              <a:rPr lang="fr-FR" sz="2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Implémentation de la relation de dominance avec « la théorie de l’esprit »</a:t>
            </a:r>
          </a:p>
          <a:p>
            <a:pPr marL="630000" marR="0" lvl="1" indent="-3060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Char char="◼"/>
            </a:pPr>
            <a:r>
              <a:rPr lang="fr-FR" sz="2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Validation du modèle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967776" y="3632033"/>
            <a:ext cx="4950078" cy="14334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888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2"/>
              <a:buFont typeface="Noto Sans Symbols"/>
              <a:buNone/>
            </a:pPr>
            <a:r>
              <a:rPr lang="fr-FR" sz="2035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Domain model</a:t>
            </a:r>
          </a:p>
          <a:p>
            <a:pPr marL="274320" marR="0" lvl="1" indent="-129692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2"/>
              </a:buClr>
              <a:buSzPts val="2042"/>
              <a:buFont typeface="Noto Sans Symbols"/>
              <a:buNone/>
            </a:pPr>
            <a:r>
              <a:rPr lang="fr-FR" sz="222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Option = {criterion_1, …, criterion_n}</a:t>
            </a:r>
          </a:p>
          <a:p>
            <a:pPr marL="900000" marR="0" lvl="2" indent="-2700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2"/>
              </a:buClr>
              <a:buSzPts val="1702"/>
              <a:buFont typeface="Noto Sans Symbols"/>
              <a:buChar char="◼"/>
            </a:pPr>
            <a:r>
              <a:rPr lang="fr-FR" sz="185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 : Restaurant =  {cuisine, Price, ambiance}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5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615386" y="0"/>
            <a:ext cx="280557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Computational model</a:t>
            </a:r>
          </a:p>
        </p:txBody>
      </p:sp>
      <p:sp>
        <p:nvSpPr>
          <p:cNvPr id="142" name="Shape 142"/>
          <p:cNvSpPr/>
          <p:nvPr/>
        </p:nvSpPr>
        <p:spPr>
          <a:xfrm>
            <a:off x="1206071" y="5376817"/>
            <a:ext cx="3832185" cy="1133488"/>
          </a:xfrm>
          <a:prstGeom prst="rect">
            <a:avLst/>
          </a:prstGeom>
          <a:noFill/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+ Ordre partiel et transitive.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+ Score de satisfaction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Inverse de l’ordre des successeurs </a:t>
            </a:r>
          </a:p>
        </p:txBody>
      </p:sp>
      <p:sp>
        <p:nvSpPr>
          <p:cNvPr id="143" name="Shape 143"/>
          <p:cNvSpPr/>
          <p:nvPr/>
        </p:nvSpPr>
        <p:spPr>
          <a:xfrm>
            <a:off x="2077901" y="2413347"/>
            <a:ext cx="2088524" cy="450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Mental state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967777" y="2851933"/>
            <a:ext cx="4394473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 b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Goal</a:t>
            </a: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choose an option </a:t>
            </a:r>
            <a:r>
              <a:rPr lang="fr-FR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 ex : Restaurant). 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1612651" y="2875864"/>
            <a:ext cx="2553774" cy="2175516"/>
            <a:chOff x="76616" y="2159242"/>
            <a:chExt cx="2553774" cy="2175516"/>
          </a:xfrm>
        </p:grpSpPr>
        <p:pic>
          <p:nvPicPr>
            <p:cNvPr id="146" name="Shape 1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147" name="Shape 147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Préférences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  <a:ln w="222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pic>
          <p:nvPicPr>
            <p:cNvPr id="149" name="Shape 14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  <p:cxnSp>
        <p:nvCxnSpPr>
          <p:cNvPr id="150" name="Shape 150"/>
          <p:cNvCxnSpPr>
            <a:stCxn id="147" idx="2"/>
            <a:endCxn id="142" idx="0"/>
          </p:cNvCxnSpPr>
          <p:nvPr/>
        </p:nvCxnSpPr>
        <p:spPr>
          <a:xfrm>
            <a:off x="3122163" y="4964454"/>
            <a:ext cx="0" cy="412500"/>
          </a:xfrm>
          <a:prstGeom prst="straightConnector1">
            <a:avLst/>
          </a:prstGeom>
          <a:noFill/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MODÈLE COMPUTATIONNEL DE NÉGOCIATION SUR LES PRÉFÉRENCES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569725" y="5376825"/>
            <a:ext cx="3880200" cy="51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sz="1800" b="1">
                <a:latin typeface="Cabin"/>
                <a:ea typeface="Cabin"/>
                <a:cs typeface="Cabin"/>
                <a:sym typeface="Cabin"/>
              </a:rPr>
              <a:t>S: </a:t>
            </a:r>
            <a:r>
              <a:rPr lang="fr-FR" sz="1800">
                <a:latin typeface="Cabin"/>
                <a:ea typeface="Cabin"/>
                <a:cs typeface="Cabin"/>
                <a:sym typeface="Cabin"/>
              </a:rPr>
              <a:t>Ensemble des valeurs </a:t>
            </a:r>
            <a:r>
              <a:rPr lang="fr-FR" sz="1800" b="1">
                <a:latin typeface="Cabin"/>
                <a:ea typeface="Cabin"/>
                <a:cs typeface="Cabin"/>
                <a:sym typeface="Cabin"/>
              </a:rPr>
              <a:t>satisfiables</a:t>
            </a:r>
            <a:r>
              <a:rPr lang="fr-FR" sz="1800"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5375" y="5893731"/>
            <a:ext cx="314325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5446900" y="5376850"/>
            <a:ext cx="3880200" cy="1133400"/>
          </a:xfrm>
          <a:prstGeom prst="rect">
            <a:avLst/>
          </a:prstGeom>
          <a:noFill/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138018" y="18288"/>
            <a:ext cx="1078764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6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Computational model</a:t>
            </a:r>
          </a:p>
        </p:txBody>
      </p:sp>
      <p:sp>
        <p:nvSpPr>
          <p:cNvPr id="162" name="Shape 162"/>
          <p:cNvSpPr/>
          <p:nvPr/>
        </p:nvSpPr>
        <p:spPr>
          <a:xfrm>
            <a:off x="4426953" y="2306282"/>
            <a:ext cx="2154038" cy="450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Communication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9085" y="2163822"/>
            <a:ext cx="2048115" cy="16957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pic>
      <p:grpSp>
        <p:nvGrpSpPr>
          <p:cNvPr id="164" name="Shape 164"/>
          <p:cNvGrpSpPr/>
          <p:nvPr/>
        </p:nvGrpSpPr>
        <p:grpSpPr>
          <a:xfrm>
            <a:off x="2753921" y="3026621"/>
            <a:ext cx="5964874" cy="475765"/>
            <a:chOff x="2613950" y="3457508"/>
            <a:chExt cx="3880350" cy="34610"/>
          </a:xfrm>
        </p:grpSpPr>
        <p:cxnSp>
          <p:nvCxnSpPr>
            <p:cNvPr id="165" name="Shape 165"/>
            <p:cNvCxnSpPr/>
            <p:nvPr/>
          </p:nvCxnSpPr>
          <p:spPr>
            <a:xfrm>
              <a:off x="2658306" y="3492118"/>
              <a:ext cx="3835993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66" name="Shape 166"/>
            <p:cNvCxnSpPr/>
            <p:nvPr/>
          </p:nvCxnSpPr>
          <p:spPr>
            <a:xfrm rot="10800000">
              <a:off x="2613950" y="3457508"/>
              <a:ext cx="388035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MODÈLE COMPUTATIONNEL DE NÉGOCIATION SUR LES PRÉFÉRENCES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531801" y="2061602"/>
            <a:ext cx="2201100" cy="2929364"/>
            <a:chOff x="413798" y="2266989"/>
            <a:chExt cx="2201100" cy="3015300"/>
          </a:xfrm>
        </p:grpSpPr>
        <p:sp>
          <p:nvSpPr>
            <p:cNvPr id="169" name="Shape 169"/>
            <p:cNvSpPr/>
            <p:nvPr/>
          </p:nvSpPr>
          <p:spPr>
            <a:xfrm>
              <a:off x="490299" y="3867689"/>
              <a:ext cx="2048100" cy="369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Preferences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481124" y="4345639"/>
              <a:ext cx="2048100" cy="369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Other preferences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481124" y="4780064"/>
              <a:ext cx="2048100" cy="3621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fr-FR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Shared proposals</a:t>
              </a:r>
            </a:p>
          </p:txBody>
        </p:sp>
        <p:pic>
          <p:nvPicPr>
            <p:cNvPr id="172" name="Shape 17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7350" y="2266998"/>
              <a:ext cx="1732192" cy="153560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pic>
        <p:sp>
          <p:nvSpPr>
            <p:cNvPr id="173" name="Shape 173"/>
            <p:cNvSpPr/>
            <p:nvPr/>
          </p:nvSpPr>
          <p:spPr>
            <a:xfrm>
              <a:off x="413798" y="2266989"/>
              <a:ext cx="2201100" cy="3015300"/>
            </a:xfrm>
            <a:prstGeom prst="rect">
              <a:avLst/>
            </a:prstGeom>
            <a:noFill/>
            <a:ln w="222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6050203" y="4052939"/>
            <a:ext cx="2668882" cy="2760350"/>
            <a:chOff x="4024665" y="1466780"/>
            <a:chExt cx="2156802" cy="2760350"/>
          </a:xfrm>
        </p:grpSpPr>
        <p:sp>
          <p:nvSpPr>
            <p:cNvPr id="175" name="Shape 175"/>
            <p:cNvSpPr/>
            <p:nvPr/>
          </p:nvSpPr>
          <p:spPr>
            <a:xfrm>
              <a:off x="4024665" y="1466780"/>
              <a:ext cx="2156801" cy="427924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fr-FR" sz="2000" b="1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Negotiation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4024666" y="1918806"/>
              <a:ext cx="2156801" cy="230832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fr-FR" sz="18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Faire une proposition</a:t>
              </a:r>
            </a:p>
            <a:p>
              <a:pPr marL="457200" marR="0" lvl="1" indent="0" algn="l" rtl="0">
                <a:spcBef>
                  <a:spcPts val="0"/>
                </a:spcBef>
                <a:buNone/>
              </a:pPr>
              <a:r>
                <a:rPr lang="fr-FR" sz="1800" b="1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Propose(X)</a:t>
              </a:r>
            </a:p>
            <a:p>
              <a:pPr marL="457200" marR="0" lvl="1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fr-FR" sz="18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Rejeter une proposition</a:t>
              </a:r>
            </a:p>
            <a:p>
              <a:pPr marL="457200" marR="0" lvl="1" indent="0" algn="l" rtl="0">
                <a:spcBef>
                  <a:spcPts val="0"/>
                </a:spcBef>
                <a:buNone/>
              </a:pPr>
              <a:r>
                <a:rPr lang="fr-FR" sz="1800" b="1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Reject(X)</a:t>
              </a:r>
            </a:p>
            <a:p>
              <a:pPr marL="457200" marR="0" lvl="1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fr-FR" sz="18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Accepter une proposition</a:t>
              </a:r>
            </a:p>
            <a:p>
              <a:pPr marL="457200" marR="0" lvl="1" indent="0" algn="l" rtl="0">
                <a:spcBef>
                  <a:spcPts val="0"/>
                </a:spcBef>
                <a:buNone/>
              </a:pPr>
              <a:r>
                <a:rPr lang="fr-FR" sz="1800" b="1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Accept(X)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4097199" y="1466780"/>
              <a:ext cx="2084268" cy="427924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fr-FR" sz="2000" b="1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Négociation</a:t>
              </a: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2981139" y="4830607"/>
            <a:ext cx="2692279" cy="1782141"/>
            <a:chOff x="2774492" y="2121096"/>
            <a:chExt cx="2833603" cy="1782141"/>
          </a:xfrm>
        </p:grpSpPr>
        <p:sp>
          <p:nvSpPr>
            <p:cNvPr id="179" name="Shape 179"/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fr-FR" sz="1800" b="1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Partage préférences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fr-FR" sz="16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Enoncer une préférence</a:t>
              </a:r>
            </a:p>
            <a:p>
              <a:pPr marL="457200" marR="0" lvl="1" indent="0" algn="l" rtl="0">
                <a:spcBef>
                  <a:spcPts val="0"/>
                </a:spcBef>
                <a:buNone/>
              </a:pPr>
              <a:r>
                <a:rPr lang="fr-FR" sz="1600" b="1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State Preference(X)</a:t>
              </a:r>
            </a:p>
            <a:p>
              <a:pPr marL="457200" marR="0" lvl="1" indent="0" algn="l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fr-FR" sz="16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Demander une préférence</a:t>
              </a:r>
            </a:p>
            <a:p>
              <a:pPr marL="457200" marR="0" lvl="1" indent="0" algn="l" rtl="0">
                <a:spcBef>
                  <a:spcPts val="0"/>
                </a:spcBef>
                <a:buNone/>
              </a:pPr>
              <a:r>
                <a:rPr lang="fr-FR" sz="1600" b="1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Ask Preference(X)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604420" y="1901258"/>
            <a:ext cx="11080223" cy="869513"/>
          </a:xfrm>
          <a:prstGeom prst="rect">
            <a:avLst/>
          </a:prstGeom>
          <a:solidFill>
            <a:srgbClr val="E1EB9E"/>
          </a:solidFill>
          <a:ln w="22225" cap="rnd" cmpd="sng">
            <a:solidFill>
              <a:srgbClr val="D6E7F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200" i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Principe 1</a:t>
            </a:r>
            <a:r>
              <a:rPr lang="fr-FR" sz="2200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fr-FR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 pouvoir est associé à un haut niveau d’exigences et un bas niveau de </a:t>
            </a:r>
            <a:r>
              <a:rPr lang="fr-FR" sz="2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concessions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15790" y="3058507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fr-FR"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Implementation: </a:t>
            </a:r>
            <a:r>
              <a:rPr lang="fr-F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Conditions pour accepter des propositions</a:t>
            </a:r>
          </a:p>
        </p:txBody>
      </p:sp>
      <p:sp>
        <p:nvSpPr>
          <p:cNvPr id="189" name="Shape 189"/>
          <p:cNvSpPr/>
          <p:nvPr/>
        </p:nvSpPr>
        <p:spPr>
          <a:xfrm>
            <a:off x="1501705" y="3600423"/>
            <a:ext cx="4502649" cy="1262300"/>
          </a:xfrm>
          <a:prstGeom prst="rect">
            <a:avLst/>
          </a:prstGeom>
          <a:noFill/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Concessions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- </a:t>
            </a:r>
            <a:r>
              <a:rPr lang="fr-FR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pow</a:t>
            </a: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⇾ </a:t>
            </a:r>
            <a:r>
              <a:rPr lang="fr-FR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self(t)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- Self décroît dans le temps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615387" y="0"/>
            <a:ext cx="3148875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Decision based on power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1475923" y="5087161"/>
            <a:ext cx="4850418" cy="1525501"/>
            <a:chOff x="162891" y="3183198"/>
            <a:chExt cx="4711655" cy="1525501"/>
          </a:xfrm>
        </p:grpSpPr>
        <p:sp>
          <p:nvSpPr>
            <p:cNvPr id="192" name="Shape 192"/>
            <p:cNvSpPr/>
            <p:nvPr/>
          </p:nvSpPr>
          <p:spPr>
            <a:xfrm>
              <a:off x="162891" y="3183198"/>
              <a:ext cx="4398880" cy="1525501"/>
            </a:xfrm>
            <a:prstGeom prst="rect">
              <a:avLst/>
            </a:prstGeom>
            <a:noFill/>
            <a:ln w="222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87946" y="3244962"/>
              <a:ext cx="4686600" cy="86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fr-FR" sz="2000" b="1">
                  <a:latin typeface="Cabin"/>
                  <a:ea typeface="Cabin"/>
                  <a:cs typeface="Cabin"/>
                  <a:sym typeface="Cabin"/>
                </a:rPr>
                <a:t>Niveau d’exigence</a:t>
              </a:r>
            </a:p>
            <a:p>
              <a:pPr marL="457200" marR="0" lvl="1" indent="0" algn="l" rtl="0">
                <a:spcBef>
                  <a:spcPts val="0"/>
                </a:spcBef>
                <a:buNone/>
              </a:pPr>
              <a:endParaRPr sz="20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MODÈLE DÉCISIONNEL BASÉ SUR LA RELATION DE POUVOIR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716475" y="5492575"/>
            <a:ext cx="4073100" cy="51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latin typeface="Cabin"/>
                <a:ea typeface="Cabin"/>
                <a:cs typeface="Cabin"/>
                <a:sym typeface="Cabin"/>
              </a:rPr>
              <a:t>Acc: </a:t>
            </a:r>
            <a:r>
              <a:rPr lang="fr-FR" sz="1800">
                <a:latin typeface="Cabin"/>
                <a:ea typeface="Cabin"/>
                <a:cs typeface="Cabin"/>
                <a:sym typeface="Cabin"/>
              </a:rPr>
              <a:t>Ensemble des valeurs </a:t>
            </a:r>
            <a:r>
              <a:rPr lang="fr-FR" sz="1800" b="1">
                <a:latin typeface="Cabin"/>
                <a:ea typeface="Cabin"/>
                <a:cs typeface="Cabin"/>
                <a:sym typeface="Cabin"/>
              </a:rPr>
              <a:t>acceptables</a:t>
            </a:r>
            <a:r>
              <a:rPr lang="fr-FR" sz="1800"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454" y="6056297"/>
            <a:ext cx="3743325" cy="419100"/>
          </a:xfrm>
          <a:prstGeom prst="rect">
            <a:avLst/>
          </a:prstGeom>
          <a:noFill/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255" y="3878322"/>
            <a:ext cx="3681928" cy="2131165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8</a:t>
            </a:fld>
            <a:endParaRPr lang="fr-FR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99310" y="1991257"/>
            <a:ext cx="5360272" cy="869513"/>
          </a:xfrm>
          <a:prstGeom prst="rect">
            <a:avLst/>
          </a:prstGeom>
          <a:solidFill>
            <a:srgbClr val="E1EB9E"/>
          </a:solidFill>
          <a:ln w="22225" cap="rnd" cmpd="sng">
            <a:solidFill>
              <a:srgbClr val="D6E7F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200" i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Principe 2</a:t>
            </a:r>
            <a:r>
              <a:rPr lang="fr-FR" sz="2200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fr-FR" sz="24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Individus avec pouvoir élevé est égocentrique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66043" y="3105520"/>
            <a:ext cx="5360272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Implémentation: </a:t>
            </a:r>
            <a:r>
              <a:rPr lang="fr-FR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Choix de la valeur a proposer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615387" y="0"/>
            <a:ext cx="3148875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0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Decision based on power</a:t>
            </a:r>
          </a:p>
        </p:txBody>
      </p:sp>
      <p:sp>
        <p:nvSpPr>
          <p:cNvPr id="207" name="Shape 207"/>
          <p:cNvSpPr/>
          <p:nvPr/>
        </p:nvSpPr>
        <p:spPr>
          <a:xfrm>
            <a:off x="384016" y="3798722"/>
            <a:ext cx="4924329" cy="936104"/>
          </a:xfrm>
          <a:prstGeom prst="rect">
            <a:avLst/>
          </a:prstGeom>
          <a:noFill/>
          <a:ln w="222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200" b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fr-FR" sz="2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Prendre en compte </a:t>
            </a:r>
            <a:r>
              <a:rPr lang="fr-FR" sz="2200" b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ses préférences </a:t>
            </a:r>
            <a:r>
              <a:rPr lang="fr-FR" sz="2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et les préférences de </a:t>
            </a:r>
            <a:r>
              <a:rPr lang="fr-FR" sz="2200" b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l’autre 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16" y="5267052"/>
            <a:ext cx="4924329" cy="87164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MODÈLE DÉCISIONNEL BASÉ SUR LA RELATION DE POUVOIR</a:t>
            </a:r>
          </a:p>
        </p:txBody>
      </p:sp>
      <p:sp>
        <p:nvSpPr>
          <p:cNvPr id="210" name="Shape 210"/>
          <p:cNvSpPr/>
          <p:nvPr/>
        </p:nvSpPr>
        <p:spPr>
          <a:xfrm>
            <a:off x="5816278" y="1981262"/>
            <a:ext cx="6209677" cy="869513"/>
          </a:xfrm>
          <a:prstGeom prst="rect">
            <a:avLst/>
          </a:prstGeom>
          <a:solidFill>
            <a:srgbClr val="E1EB9E"/>
          </a:solidFill>
          <a:ln w="22225" cap="rnd" cmpd="sng">
            <a:solidFill>
              <a:srgbClr val="D6E7F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200" i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Principe 3</a:t>
            </a:r>
            <a:r>
              <a:rPr lang="fr-FR" sz="2200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fr-FR" sz="24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Individu avec pouvoir élevé mène la négociation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890090" y="3105520"/>
            <a:ext cx="649963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Noto Sans Symbols"/>
              <a:buNone/>
            </a:pPr>
            <a:r>
              <a:rPr lang="fr-FR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Implémentation: </a:t>
            </a:r>
            <a:r>
              <a:rPr lang="fr-FR" sz="2000" b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Choix de la prochain acte dialogique</a:t>
            </a:r>
          </a:p>
        </p:txBody>
      </p:sp>
      <p:sp>
        <p:nvSpPr>
          <p:cNvPr id="212" name="Shape 212"/>
          <p:cNvSpPr/>
          <p:nvPr/>
        </p:nvSpPr>
        <p:spPr>
          <a:xfrm>
            <a:off x="5971562" y="3675325"/>
            <a:ext cx="5899107" cy="2966681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accent2"/>
              </a:buClr>
              <a:buSzPts val="2000"/>
              <a:buFont typeface="Noto Sans Symbols"/>
              <a:buChar char="✓"/>
            </a:pPr>
            <a:r>
              <a:rPr lang="fr-FR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Règles de décision.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C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accent2"/>
              </a:buClr>
              <a:buSzPts val="2000"/>
              <a:buFont typeface="Noto Sans Symbols"/>
              <a:buChar char="✓"/>
            </a:pPr>
            <a:r>
              <a:rPr lang="fr-FR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Définir des priorités dans le choix de l’acte dialogique: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accent2"/>
              </a:buClr>
              <a:buSzPts val="2000"/>
              <a:buFont typeface="Noto Sans Symbols"/>
              <a:buChar char="✓"/>
            </a:pPr>
            <a:r>
              <a:rPr lang="fr-FR" sz="20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Pouvoir élevé: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Actes de négociation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(Propose, CounterPropose)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accent2"/>
              </a:buClr>
              <a:buSzPts val="2000"/>
              <a:buFont typeface="Noto Sans Symbols"/>
              <a:buChar char="✓"/>
            </a:pPr>
            <a:r>
              <a:rPr lang="fr-FR" sz="20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Pouvoir faible: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actes informatifs 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(AskPreference)</a:t>
            </a:r>
          </a:p>
        </p:txBody>
      </p:sp>
      <p:sp>
        <p:nvSpPr>
          <p:cNvPr id="213" name="Shape 213"/>
          <p:cNvSpPr/>
          <p:nvPr/>
        </p:nvSpPr>
        <p:spPr>
          <a:xfrm>
            <a:off x="199310" y="2850775"/>
            <a:ext cx="5360272" cy="3903053"/>
          </a:xfrm>
          <a:prstGeom prst="rect">
            <a:avLst/>
          </a:prstGeom>
          <a:noFill/>
          <a:ln w="22225" cap="rnd" cmpd="sng">
            <a:solidFill>
              <a:srgbClr val="D3E06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816279" y="2860770"/>
            <a:ext cx="6209678" cy="3950931"/>
          </a:xfrm>
          <a:prstGeom prst="rect">
            <a:avLst/>
          </a:prstGeom>
          <a:noFill/>
          <a:ln w="22225" cap="rnd" cmpd="sng">
            <a:solidFill>
              <a:srgbClr val="D3E06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lt1"/>
              </a:buClr>
              <a:buSzPts val="2800"/>
              <a:buFont typeface="Cabin"/>
              <a:buNone/>
            </a:pPr>
            <a:r>
              <a:rPr lang="fr-F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IMPLÉMENTATION DE LA RELATION DE DOMINANCE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838200" y="5174692"/>
            <a:ext cx="10772608" cy="1415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fr-FR"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Utilisation de la </a:t>
            </a:r>
            <a:r>
              <a:rPr lang="fr-FR"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théorie de l’esprit simuler la complémentarité.</a:t>
            </a:r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fr-FR"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Pow</a:t>
            </a:r>
            <a:r>
              <a:rPr lang="fr-FR" sz="1800" b="0" i="0" u="none" strike="noStrike" cap="none" baseline="-25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Self </a:t>
            </a:r>
            <a:r>
              <a:rPr lang="fr-FR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fr-FR"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- Pow</a:t>
            </a:r>
            <a:r>
              <a:rPr lang="fr-FR" sz="1800" b="0" i="0" u="none" strike="noStrike" cap="none" baseline="-25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other</a:t>
            </a:r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fr-FR"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Adaptation du modèle décisionnel pour comprendre le comportement de l’interlocuteur</a:t>
            </a:r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56640" y="2528825"/>
            <a:ext cx="932100" cy="984600"/>
          </a:xfrm>
          <a:prstGeom prst="cloudCallout">
            <a:avLst>
              <a:gd name="adj1" fmla="val 107716"/>
              <a:gd name="adj2" fmla="val 59631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390" y="3664688"/>
            <a:ext cx="891000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5724915" y="3732013"/>
            <a:ext cx="1720500" cy="26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 rot="10800000">
            <a:off x="5724953" y="4073213"/>
            <a:ext cx="1701900" cy="26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981290" y="4479050"/>
            <a:ext cx="1455000" cy="4440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Dialogue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4490" y="3687150"/>
            <a:ext cx="891000" cy="695225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27" name="Shape 227"/>
          <p:cNvSpPr/>
          <p:nvPr/>
        </p:nvSpPr>
        <p:spPr>
          <a:xfrm>
            <a:off x="9248565" y="2306275"/>
            <a:ext cx="891000" cy="1307700"/>
          </a:xfrm>
          <a:prstGeom prst="cloudCallout">
            <a:avLst>
              <a:gd name="adj1" fmla="val -125923"/>
              <a:gd name="adj2" fmla="val 51349"/>
            </a:avLst>
          </a:prstGeom>
          <a:solidFill>
            <a:srgbClr val="A5A5A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9177690" y="2626800"/>
            <a:ext cx="1833900" cy="1051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9177690" y="2291100"/>
            <a:ext cx="1833900" cy="3357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fr-FR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</a:p>
        </p:txBody>
      </p:sp>
      <p:sp>
        <p:nvSpPr>
          <p:cNvPr id="230" name="Shape 230"/>
          <p:cNvSpPr/>
          <p:nvPr/>
        </p:nvSpPr>
        <p:spPr>
          <a:xfrm>
            <a:off x="971140" y="2285900"/>
            <a:ext cx="3241200" cy="2279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214040" y="2777875"/>
            <a:ext cx="533700" cy="2802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</a:p>
        </p:txBody>
      </p:sp>
      <p:sp>
        <p:nvSpPr>
          <p:cNvPr id="232" name="Shape 232"/>
          <p:cNvSpPr/>
          <p:nvPr/>
        </p:nvSpPr>
        <p:spPr>
          <a:xfrm>
            <a:off x="9840465" y="2777875"/>
            <a:ext cx="1094100" cy="2802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Preferences</a:t>
            </a:r>
          </a:p>
        </p:txBody>
      </p:sp>
      <p:sp>
        <p:nvSpPr>
          <p:cNvPr id="233" name="Shape 233"/>
          <p:cNvSpPr/>
          <p:nvPr/>
        </p:nvSpPr>
        <p:spPr>
          <a:xfrm>
            <a:off x="9325740" y="3148800"/>
            <a:ext cx="1537800" cy="2802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Decisional model</a:t>
            </a:r>
          </a:p>
        </p:txBody>
      </p:sp>
      <p:sp>
        <p:nvSpPr>
          <p:cNvPr id="234" name="Shape 234"/>
          <p:cNvSpPr/>
          <p:nvPr/>
        </p:nvSpPr>
        <p:spPr>
          <a:xfrm>
            <a:off x="2353315" y="2472600"/>
            <a:ext cx="5337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</a:p>
        </p:txBody>
      </p:sp>
      <p:sp>
        <p:nvSpPr>
          <p:cNvPr id="235" name="Shape 235"/>
          <p:cNvSpPr/>
          <p:nvPr/>
        </p:nvSpPr>
        <p:spPr>
          <a:xfrm>
            <a:off x="2979740" y="2472600"/>
            <a:ext cx="10941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Preferences</a:t>
            </a:r>
          </a:p>
        </p:txBody>
      </p:sp>
      <p:sp>
        <p:nvSpPr>
          <p:cNvPr id="236" name="Shape 236"/>
          <p:cNvSpPr/>
          <p:nvPr/>
        </p:nvSpPr>
        <p:spPr>
          <a:xfrm>
            <a:off x="2391615" y="3244850"/>
            <a:ext cx="15378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Decisional model</a:t>
            </a:r>
          </a:p>
        </p:txBody>
      </p:sp>
      <p:sp>
        <p:nvSpPr>
          <p:cNvPr id="237" name="Shape 237"/>
          <p:cNvSpPr/>
          <p:nvPr/>
        </p:nvSpPr>
        <p:spPr>
          <a:xfrm>
            <a:off x="971140" y="1950900"/>
            <a:ext cx="3241200" cy="33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fr-FR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</a:p>
        </p:txBody>
      </p:sp>
      <p:sp>
        <p:nvSpPr>
          <p:cNvPr id="238" name="Shape 238"/>
          <p:cNvSpPr/>
          <p:nvPr/>
        </p:nvSpPr>
        <p:spPr>
          <a:xfrm>
            <a:off x="2976765" y="2851375"/>
            <a:ext cx="367500" cy="335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2384728" y="4107138"/>
            <a:ext cx="1630500" cy="3903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of other</a:t>
            </a:r>
          </a:p>
        </p:txBody>
      </p:sp>
      <p:sp>
        <p:nvSpPr>
          <p:cNvPr id="240" name="Shape 240"/>
          <p:cNvSpPr/>
          <p:nvPr/>
        </p:nvSpPr>
        <p:spPr>
          <a:xfrm>
            <a:off x="3002103" y="3723213"/>
            <a:ext cx="316800" cy="335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 w="12700" cap="flat" cmpd="sng">
            <a:solidFill>
              <a:srgbClr val="70AD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Shape 241"/>
          <p:cNvCxnSpPr>
            <a:stCxn id="234" idx="1"/>
            <a:endCxn id="239" idx="1"/>
          </p:cNvCxnSpPr>
          <p:nvPr/>
        </p:nvCxnSpPr>
        <p:spPr>
          <a:xfrm>
            <a:off x="2353315" y="2612700"/>
            <a:ext cx="31500" cy="1689600"/>
          </a:xfrm>
          <a:prstGeom prst="bentConnector3">
            <a:avLst>
              <a:gd name="adj1" fmla="val -2858651"/>
            </a:avLst>
          </a:prstGeom>
          <a:noFill/>
          <a:ln w="9525" cap="flat" cmpd="sng">
            <a:solidFill>
              <a:srgbClr val="70AD47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242" name="Shape 242"/>
          <p:cNvSpPr/>
          <p:nvPr/>
        </p:nvSpPr>
        <p:spPr>
          <a:xfrm>
            <a:off x="1616190" y="2416900"/>
            <a:ext cx="367500" cy="3357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43" name="Shape 243"/>
          <p:cNvSpPr/>
          <p:nvPr/>
        </p:nvSpPr>
        <p:spPr>
          <a:xfrm>
            <a:off x="2166453" y="3886213"/>
            <a:ext cx="367500" cy="3357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44" name="Shape 244"/>
          <p:cNvSpPr/>
          <p:nvPr/>
        </p:nvSpPr>
        <p:spPr>
          <a:xfrm>
            <a:off x="2166465" y="3009563"/>
            <a:ext cx="367500" cy="3357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45" name="Shape 245"/>
          <p:cNvSpPr/>
          <p:nvPr/>
        </p:nvSpPr>
        <p:spPr>
          <a:xfrm rot="-5400000">
            <a:off x="935340" y="3253350"/>
            <a:ext cx="1077600" cy="38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Adaptation</a:t>
            </a:r>
          </a:p>
        </p:txBody>
      </p:sp>
      <p:sp>
        <p:nvSpPr>
          <p:cNvPr id="246" name="Shape 246"/>
          <p:cNvSpPr/>
          <p:nvPr/>
        </p:nvSpPr>
        <p:spPr>
          <a:xfrm>
            <a:off x="2135040" y="2367275"/>
            <a:ext cx="1980600" cy="130770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Palissad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1058</Words>
  <Application>Microsoft Office PowerPoint</Application>
  <PresentationFormat>Personnalisé</PresentationFormat>
  <Paragraphs>209</Paragraphs>
  <Slides>18</Slides>
  <Notes>18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Cabin</vt:lpstr>
      <vt:lpstr>Dividende</vt:lpstr>
      <vt:lpstr>IMPACT DE LA RELATION DE DOMINANCE SUR LES STRATÉGIES DE NÉGOCIATION COLLABORATIVE</vt:lpstr>
      <vt:lpstr>CONTEXTE </vt:lpstr>
      <vt:lpstr>CONTEXTE</vt:lpstr>
      <vt:lpstr>OBJECTIFS</vt:lpstr>
      <vt:lpstr>MODÈLE COMPUTATIONNEL DE NÉGOCIATION SUR LES PRÉFÉRENCES</vt:lpstr>
      <vt:lpstr>MODÈLE COMPUTATIONNEL DE NÉGOCIATION SUR LES PRÉFÉRENCES</vt:lpstr>
      <vt:lpstr>MODÈLE DÉCISIONNEL BASÉ SUR LA RELATION DE POUVOIR</vt:lpstr>
      <vt:lpstr>MODÈLE DÉCISIONNEL BASÉ SUR LA RELATION DE POUVOIR</vt:lpstr>
      <vt:lpstr> IMPLÉMENTATION DE LA RELATION DE DOMINANCE</vt:lpstr>
      <vt:lpstr>Présentation PowerPoint</vt:lpstr>
      <vt:lpstr> IMPLÉMENTATION DE LA RELATION DE DOMINANCE</vt:lpstr>
      <vt:lpstr> IMPLÉMENTATION DE LA RELATION DE DOMINANCE</vt:lpstr>
      <vt:lpstr> IMPLÉMENTATION DE LA RELATION DE DOMINANCE</vt:lpstr>
      <vt:lpstr> TRAVAIL EFFECTUÉ</vt:lpstr>
      <vt:lpstr>EVALUATION (DISCUSSION CPU)</vt:lpstr>
      <vt:lpstr>EVALUATION</vt:lpstr>
      <vt:lpstr>EVALUATION </vt:lpstr>
      <vt:lpstr>QUESTIONS OUVERTES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 LA RELATION DE DOMINANCE SUR LES STRATÉGIES DE NÉGOCIATION COLLABORATIVE</dc:title>
  <cp:lastModifiedBy>experimentateur</cp:lastModifiedBy>
  <cp:revision>2</cp:revision>
  <dcterms:modified xsi:type="dcterms:W3CDTF">2017-12-19T13:00:35Z</dcterms:modified>
</cp:coreProperties>
</file>