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9" r:id="rId3"/>
    <p:sldId id="257" r:id="rId4"/>
    <p:sldId id="265" r:id="rId5"/>
    <p:sldId id="289" r:id="rId6"/>
    <p:sldId id="261" r:id="rId7"/>
    <p:sldId id="267" r:id="rId8"/>
    <p:sldId id="270" r:id="rId9"/>
    <p:sldId id="260" r:id="rId10"/>
    <p:sldId id="264" r:id="rId11"/>
    <p:sldId id="271" r:id="rId12"/>
    <p:sldId id="273" r:id="rId13"/>
    <p:sldId id="278" r:id="rId14"/>
    <p:sldId id="274" r:id="rId15"/>
    <p:sldId id="282" r:id="rId16"/>
    <p:sldId id="280" r:id="rId17"/>
    <p:sldId id="290" r:id="rId18"/>
    <p:sldId id="291" r:id="rId19"/>
    <p:sldId id="276" r:id="rId20"/>
    <p:sldId id="295" r:id="rId21"/>
    <p:sldId id="277" r:id="rId22"/>
    <p:sldId id="297" r:id="rId23"/>
    <p:sldId id="298" r:id="rId24"/>
    <p:sldId id="299" r:id="rId25"/>
    <p:sldId id="272" r:id="rId26"/>
    <p:sldId id="283" r:id="rId27"/>
    <p:sldId id="284" r:id="rId28"/>
    <p:sldId id="285" r:id="rId29"/>
    <p:sldId id="288" r:id="rId30"/>
    <p:sldId id="286" r:id="rId31"/>
    <p:sldId id="300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13/06/2017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13/06/2017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13/06/2017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13/06/2017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13/06/2017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13/06/2017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13/06/2017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13/06/2017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13/06/2017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13/06/2017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13/06/2017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13/06/2017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3" y="1772816"/>
            <a:ext cx="7772400" cy="1470025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C502B"/>
                </a:solidFill>
                <a:latin typeface="Arial (En-têtes)"/>
                <a:cs typeface="Arial" panose="020B0604020202020204" pitchFamily="34" charset="0"/>
              </a:rPr>
              <a:t>Un modèle computationnel de dominance dans un dialogue de négociation collaborative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9552" y="3394364"/>
            <a:ext cx="6400800" cy="2520280"/>
          </a:xfrm>
        </p:spPr>
        <p:txBody>
          <a:bodyPr>
            <a:noAutofit/>
          </a:bodyPr>
          <a:lstStyle/>
          <a:p>
            <a:pPr lvl="0" algn="l"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Présenté par</a:t>
            </a:r>
            <a:r>
              <a:rPr lang="fr-FR" sz="2400" b="1" dirty="0">
                <a:solidFill>
                  <a:prstClr val="black"/>
                </a:solidFill>
              </a:rPr>
              <a:t>: Lydia OULD OUALI</a:t>
            </a:r>
            <a:endParaRPr lang="fr-FR" sz="2400" dirty="0">
              <a:solidFill>
                <a:prstClr val="black"/>
              </a:solidFill>
            </a:endParaRPr>
          </a:p>
          <a:p>
            <a:pPr lvl="0" algn="l">
              <a:lnSpc>
                <a:spcPct val="150000"/>
              </a:lnSpc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Encadrants: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(LIMSI-CNRS)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</a:t>
            </a:r>
            <a:r>
              <a:rPr lang="fr-FR" sz="2000" dirty="0" smtClean="0">
                <a:solidFill>
                  <a:prstClr val="black"/>
                </a:solidFill>
              </a:rPr>
              <a:t>WPI)</a:t>
            </a:r>
            <a:endParaRPr lang="fr-FR" sz="3600" dirty="0">
              <a:solidFill>
                <a:prstClr val="black">
                  <a:tint val="75000"/>
                </a:prstClr>
              </a:solidFill>
              <a:latin typeface="Arial"/>
            </a:endParaRPr>
          </a:p>
          <a:p>
            <a:pPr lvl="1">
              <a:buClr>
                <a:srgbClr val="629DD1"/>
              </a:buClr>
            </a:pPr>
            <a:r>
              <a:rPr lang="fr-FR" sz="2800" b="1" dirty="0" smtClean="0">
                <a:solidFill>
                  <a:schemeClr val="tx1"/>
                </a:solidFill>
                <a:latin typeface="Arial"/>
              </a:rPr>
              <a:t>Séminaire CPU</a:t>
            </a:r>
          </a:p>
          <a:p>
            <a:pPr lvl="1" algn="l">
              <a:buClr>
                <a:srgbClr val="629DD1"/>
              </a:buClr>
            </a:pPr>
            <a:endParaRPr lang="fr-FR" sz="40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19A95A"/>
                </a:solidFill>
              </a:rPr>
              <a:t>Domaine de négociation et préférences</a:t>
            </a:r>
          </a:p>
          <a:p>
            <a:pPr lvl="1"/>
            <a:r>
              <a:rPr lang="fr-FR" sz="2400" dirty="0"/>
              <a:t>Choisir une option </a:t>
            </a:r>
            <a:r>
              <a:rPr lang="fr-FR" sz="2000" dirty="0"/>
              <a:t>( ex : Restaurant).</a:t>
            </a:r>
          </a:p>
          <a:p>
            <a:pPr lvl="1"/>
            <a:r>
              <a:rPr lang="fr-FR" sz="2400" dirty="0"/>
              <a:t> Option = {Critere_1, …, </a:t>
            </a:r>
            <a:r>
              <a:rPr lang="fr-FR" sz="2400" dirty="0" err="1"/>
              <a:t>Critere_n</a:t>
            </a:r>
            <a:r>
              <a:rPr lang="fr-FR" sz="2400" dirty="0"/>
              <a:t>}</a:t>
            </a:r>
          </a:p>
          <a:p>
            <a:pPr lvl="2"/>
            <a:r>
              <a:rPr lang="fr-FR" sz="2000" dirty="0"/>
              <a:t>Ex : Restaurant =  {cuisine, prix, ambiance}</a:t>
            </a:r>
          </a:p>
          <a:p>
            <a:pPr lvl="1"/>
            <a:r>
              <a:rPr lang="fr-FR" sz="2400" dirty="0"/>
              <a:t> Préférences sur ces les valeurs de </a:t>
            </a:r>
            <a:r>
              <a:rPr lang="fr-FR" sz="2400" dirty="0" smtClean="0"/>
              <a:t>critères</a:t>
            </a:r>
            <a:endParaRPr lang="fr-FR" sz="2400" dirty="0"/>
          </a:p>
          <a:p>
            <a:pPr lvl="2"/>
            <a:r>
              <a:rPr lang="fr-FR" sz="2000" dirty="0"/>
              <a:t>Préférences binaires (Ex: Japonais &lt; Français)</a:t>
            </a:r>
          </a:p>
          <a:p>
            <a:pPr lvl="2"/>
            <a:r>
              <a:rPr lang="fr-FR" sz="2000" dirty="0"/>
              <a:t>Ordre partiel sur les préférences.</a:t>
            </a:r>
          </a:p>
          <a:p>
            <a:pPr lvl="1"/>
            <a:r>
              <a:rPr lang="fr-FR" sz="2400" dirty="0"/>
              <a:t>Score de satisfaction des préférences d’un individu:</a:t>
            </a:r>
          </a:p>
          <a:p>
            <a:pPr lvl="2"/>
            <a:r>
              <a:rPr lang="fr-FR" sz="2200" dirty="0"/>
              <a:t>Inverse du nombre de prédécesseurs.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3" y="5529961"/>
            <a:ext cx="6305550" cy="971550"/>
          </a:xfrm>
          <a:prstGeom prst="rect">
            <a:avLst/>
          </a:prstGeom>
          <a:ln>
            <a:solidFill>
              <a:srgbClr val="19A95A"/>
            </a:solidFill>
          </a:ln>
        </p:spPr>
      </p:pic>
      <p:pic>
        <p:nvPicPr>
          <p:cNvPr id="7170" name="Picture 2" descr="E:\presentation\pre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64" y="3351059"/>
            <a:ext cx="496264" cy="3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</p:spTree>
    <p:extLst>
      <p:ext uri="{BB962C8B-B14F-4D97-AF65-F5344CB8AC3E}">
        <p14:creationId xmlns:p14="http://schemas.microsoft.com/office/powerpoint/2010/main" val="130759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1" y="341784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Communication: Actes de dialogues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3816424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860032" y="2348880"/>
            <a:ext cx="3725269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2348880"/>
            <a:ext cx="3816424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Communiquer  les préférences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032" y="2348880"/>
            <a:ext cx="3744416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Négociation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98951" y="3325634"/>
            <a:ext cx="38290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Enoncer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State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Demander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Ask</a:t>
            </a:r>
            <a:r>
              <a:rPr lang="fr-FR" sz="2400" b="1" dirty="0"/>
              <a:t>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lvl="1"/>
            <a:endParaRPr lang="fr-FR" sz="2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860031" y="3291955"/>
            <a:ext cx="3725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Faire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Propose(X)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Refuser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Reject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Accepter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Accept</a:t>
            </a:r>
            <a:r>
              <a:rPr lang="fr-FR" sz="2400" b="1" dirty="0"/>
              <a:t>(X)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</p:spTree>
    <p:extLst>
      <p:ext uri="{BB962C8B-B14F-4D97-AF65-F5344CB8AC3E}">
        <p14:creationId xmlns:p14="http://schemas.microsoft.com/office/powerpoint/2010/main" val="417300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Modèle de dialogue</a:t>
            </a:r>
          </a:p>
          <a:p>
            <a:pPr marL="457200" lvl="1" indent="0">
              <a:buNone/>
            </a:pPr>
            <a:r>
              <a:rPr lang="fr-FR" dirty="0"/>
              <a:t>Informations communiquées durant la négociation: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971600" y="2984376"/>
            <a:ext cx="7128792" cy="819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8840" y="2732939"/>
            <a:ext cx="3805127" cy="461665"/>
          </a:xfrm>
          <a:prstGeom prst="rect">
            <a:avLst/>
          </a:prstGeom>
          <a:solidFill>
            <a:srgbClr val="19A95A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Propositions énoncées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37959" y="324146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</a:t>
            </a:r>
            <a:r>
              <a:rPr lang="fr-FR" sz="2400" b="1" dirty="0"/>
              <a:t>P :  </a:t>
            </a:r>
            <a:r>
              <a:rPr lang="fr-FR" sz="2400" dirty="0"/>
              <a:t>Ouvertes,  </a:t>
            </a:r>
            <a:r>
              <a:rPr lang="fr-FR" sz="2400" b="1" dirty="0"/>
              <a:t>T : </a:t>
            </a:r>
            <a:r>
              <a:rPr lang="fr-FR" sz="2400" dirty="0"/>
              <a:t>Acceptées,  </a:t>
            </a:r>
            <a:r>
              <a:rPr lang="fr-FR" sz="2400" b="1" dirty="0"/>
              <a:t>R </a:t>
            </a:r>
            <a:r>
              <a:rPr lang="fr-FR" sz="2400" dirty="0"/>
              <a:t>: Rejetée 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4266466"/>
            <a:ext cx="7128792" cy="2186870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78841" y="4035634"/>
            <a:ext cx="3805126" cy="461665"/>
          </a:xfrm>
          <a:prstGeom prst="rect">
            <a:avLst/>
          </a:prstGeom>
          <a:solidFill>
            <a:srgbClr val="19A95A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Préférences énoncées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81975" y="4581128"/>
            <a:ext cx="504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Préférences de l’autre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pic>
        <p:nvPicPr>
          <p:cNvPr id="1026" name="Picture 2" descr="E:\presentation\sato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88" y="5042793"/>
            <a:ext cx="45339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5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34239"/>
          </a:xfr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9A95A"/>
                </a:solidFill>
              </a:rPr>
              <a:t>Modèle de dialogue</a:t>
            </a:r>
          </a:p>
          <a:p>
            <a:pPr marL="457200" lvl="1"/>
            <a:r>
              <a:rPr lang="fr-FR" dirty="0"/>
              <a:t>Informations communiquées durant la négociation:</a:t>
            </a:r>
          </a:p>
          <a:p>
            <a:pPr marL="457200" lvl="1"/>
            <a:endParaRPr lang="fr-FR" sz="18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971600" y="2984376"/>
            <a:ext cx="7128792" cy="819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8840" y="2732939"/>
            <a:ext cx="3805127" cy="461665"/>
          </a:xfrm>
          <a:prstGeom prst="rect">
            <a:avLst/>
          </a:prstGeom>
          <a:solidFill>
            <a:srgbClr val="19A95A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Propositions énoncées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37959" y="324146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</a:t>
            </a:r>
            <a:r>
              <a:rPr lang="fr-FR" sz="2400" b="1" dirty="0"/>
              <a:t>P :  </a:t>
            </a:r>
            <a:r>
              <a:rPr lang="fr-FR" sz="2400" dirty="0"/>
              <a:t>Ouvertes,  </a:t>
            </a:r>
            <a:r>
              <a:rPr lang="fr-FR" sz="2400" b="1" dirty="0"/>
              <a:t>T : </a:t>
            </a:r>
            <a:r>
              <a:rPr lang="fr-FR" sz="2400" dirty="0"/>
              <a:t>Acceptées,  </a:t>
            </a:r>
            <a:r>
              <a:rPr lang="fr-FR" sz="2400" b="1" dirty="0"/>
              <a:t>R </a:t>
            </a:r>
            <a:r>
              <a:rPr lang="fr-FR" sz="2400" dirty="0"/>
              <a:t>: Rejetée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369278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1600" y="4266466"/>
            <a:ext cx="7128792" cy="2186870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78841" y="4035634"/>
            <a:ext cx="3805126" cy="461665"/>
          </a:xfrm>
          <a:prstGeom prst="rect">
            <a:avLst/>
          </a:prstGeom>
          <a:solidFill>
            <a:srgbClr val="19A95A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Préférences énoncées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181975" y="4581128"/>
            <a:ext cx="504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Préférences de l’autre</a:t>
            </a:r>
          </a:p>
        </p:txBody>
      </p:sp>
      <p:pic>
        <p:nvPicPr>
          <p:cNvPr id="20" name="Picture 2" descr="E:\presentation\sato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88" y="5042793"/>
            <a:ext cx="45339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6293528" y="5069281"/>
            <a:ext cx="159083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 </a:t>
            </a:r>
            <a:r>
              <a:rPr lang="fr-FR" dirty="0" err="1"/>
              <a:t>like</a:t>
            </a:r>
            <a:r>
              <a:rPr lang="fr-FR" dirty="0"/>
              <a:t> v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93528" y="5549170"/>
            <a:ext cx="159084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 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59550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19A95A"/>
                </a:solidFill>
              </a:rPr>
              <a:t>Décision basée sur la dominance</a:t>
            </a:r>
          </a:p>
          <a:p>
            <a:pPr lvl="1"/>
            <a:r>
              <a:rPr lang="fr-FR" sz="2400" dirty="0"/>
              <a:t>Trois principes sont implémentés.</a:t>
            </a:r>
          </a:p>
          <a:p>
            <a:pPr lvl="1"/>
            <a:r>
              <a:rPr lang="fr-FR" sz="2400" dirty="0"/>
              <a:t>L’agent est initialisé avec une valeur de </a:t>
            </a:r>
            <a:r>
              <a:rPr lang="fr-FR" sz="2400" dirty="0" smtClean="0"/>
              <a:t>pouvoir</a:t>
            </a:r>
            <a:endParaRPr lang="fr-FR" sz="2400" dirty="0"/>
          </a:p>
          <a:p>
            <a:pPr lvl="1"/>
            <a:r>
              <a:rPr lang="fr-FR" sz="2400" dirty="0"/>
              <a:t> </a:t>
            </a:r>
            <a:r>
              <a:rPr lang="fr-FR" sz="2400" b="1" dirty="0" err="1"/>
              <a:t>pow</a:t>
            </a:r>
            <a:r>
              <a:rPr lang="fr-FR" sz="2400" b="1" dirty="0"/>
              <a:t> </a:t>
            </a:r>
            <a:r>
              <a:rPr lang="fr-F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fr-FR" sz="2400" b="1" dirty="0"/>
              <a:t> [0,1]</a:t>
            </a:r>
            <a:endParaRPr lang="fr-FR" sz="2400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1259632" y="4509120"/>
            <a:ext cx="6120680" cy="360040"/>
          </a:xfrm>
          <a:prstGeom prst="rightArrow">
            <a:avLst/>
          </a:prstGeom>
          <a:solidFill>
            <a:srgbClr val="19A95A"/>
          </a:solidFill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49194" y="3939733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Soumis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74589" y="3939733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Dominant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70518" y="485984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939075" y="48505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</p:spTree>
    <p:extLst>
      <p:ext uri="{BB962C8B-B14F-4D97-AF65-F5344CB8AC3E}">
        <p14:creationId xmlns:p14="http://schemas.microsoft.com/office/powerpoint/2010/main" val="170934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Décision basée sur la dominance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76044" y="2132856"/>
            <a:ext cx="223224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Principe 1</a:t>
            </a:r>
          </a:p>
        </p:txBody>
      </p:sp>
      <p:pic>
        <p:nvPicPr>
          <p:cNvPr id="6" name="Picture 2" descr="E:\presentation\sel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43103"/>
            <a:ext cx="7815736" cy="1038225"/>
          </a:xfrm>
          <a:prstGeom prst="rect">
            <a:avLst/>
          </a:prstGeom>
          <a:noFill/>
          <a:ln>
            <a:solidFill>
              <a:srgbClr val="19A95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2852936"/>
            <a:ext cx="3614852" cy="2376264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600" dirty="0">
              <a:solidFill>
                <a:prstClr val="black"/>
              </a:solidFill>
            </a:endParaRPr>
          </a:p>
        </p:txBody>
      </p:sp>
      <p:pic>
        <p:nvPicPr>
          <p:cNvPr id="4099" name="Picture 3" descr="E:\presentation\sv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89" y="2867844"/>
            <a:ext cx="3973512" cy="2361356"/>
          </a:xfrm>
          <a:prstGeom prst="rect">
            <a:avLst/>
          </a:prstGeom>
          <a:noFill/>
          <a:ln>
            <a:solidFill>
              <a:srgbClr val="19A95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19572" y="2979239"/>
            <a:ext cx="33988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Plus</a:t>
            </a:r>
            <a:r>
              <a:rPr lang="fr-FR" sz="2000" dirty="0"/>
              <a:t> l’agent est </a:t>
            </a:r>
            <a:r>
              <a:rPr lang="fr-FR" sz="2000" b="1" dirty="0"/>
              <a:t>dominant</a:t>
            </a:r>
            <a:r>
              <a:rPr lang="fr-FR" sz="2000" dirty="0"/>
              <a:t>, </a:t>
            </a:r>
          </a:p>
          <a:p>
            <a:r>
              <a:rPr lang="fr-FR" sz="2000" u="sng" dirty="0"/>
              <a:t>moins</a:t>
            </a:r>
            <a:r>
              <a:rPr lang="fr-FR" sz="2000" dirty="0"/>
              <a:t> il fait de </a:t>
            </a:r>
            <a:r>
              <a:rPr lang="fr-FR" sz="2000" b="1" dirty="0" smtClean="0"/>
              <a:t>concessions</a:t>
            </a:r>
            <a:endParaRPr lang="fr-FR" sz="2000" b="1" dirty="0"/>
          </a:p>
          <a:p>
            <a:endParaRPr lang="fr-FR" sz="2000" b="1" dirty="0"/>
          </a:p>
          <a:p>
            <a:r>
              <a:rPr lang="fr-FR" sz="2000" b="1" dirty="0"/>
              <a:t>Self : </a:t>
            </a:r>
            <a:r>
              <a:rPr lang="fr-FR" sz="2000" dirty="0"/>
              <a:t>Fonction représentant la valeur </a:t>
            </a:r>
            <a:r>
              <a:rPr lang="fr-FR" sz="2000" b="1" dirty="0" err="1"/>
              <a:t>pow</a:t>
            </a:r>
            <a:r>
              <a:rPr lang="fr-FR" sz="2000" b="1" dirty="0"/>
              <a:t>  </a:t>
            </a:r>
            <a:r>
              <a:rPr lang="fr-FR" sz="2000" dirty="0"/>
              <a:t>dans le temps, après </a:t>
            </a:r>
            <a:r>
              <a:rPr lang="fr-FR" sz="2000" dirty="0" smtClean="0"/>
              <a:t>concessions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</p:spTree>
    <p:extLst>
      <p:ext uri="{BB962C8B-B14F-4D97-AF65-F5344CB8AC3E}">
        <p14:creationId xmlns:p14="http://schemas.microsoft.com/office/powerpoint/2010/main" val="85917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85140" y="2852935"/>
            <a:ext cx="7359268" cy="2733253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6146" name="Picture 2" descr="E:\presentation\a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29" y="5833367"/>
            <a:ext cx="7399877" cy="460151"/>
          </a:xfrm>
          <a:prstGeom prst="rect">
            <a:avLst/>
          </a:prstGeom>
          <a:noFill/>
          <a:ln>
            <a:solidFill>
              <a:srgbClr val="19A95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81398" y="2926999"/>
            <a:ext cx="7776864" cy="265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prstClr val="black"/>
                </a:solidFill>
              </a:rPr>
              <a:t>Plus l’agent est dominant, plus il est </a:t>
            </a:r>
            <a:r>
              <a:rPr lang="fr-FR" sz="2200" b="1" dirty="0" smtClean="0">
                <a:solidFill>
                  <a:prstClr val="black"/>
                </a:solidFill>
              </a:rPr>
              <a:t>exigent</a:t>
            </a:r>
            <a:endParaRPr lang="fr-FR" sz="2200" dirty="0">
              <a:solidFill>
                <a:prstClr val="black"/>
              </a:solidFill>
            </a:endParaRP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200" dirty="0" err="1">
                <a:solidFill>
                  <a:prstClr val="black"/>
                </a:solidFill>
              </a:rPr>
              <a:t>Acc</a:t>
            </a:r>
            <a:r>
              <a:rPr lang="fr-FR" sz="2200" dirty="0">
                <a:solidFill>
                  <a:prstClr val="black"/>
                </a:solidFill>
              </a:rPr>
              <a:t>:  Définit si l’agent apprécie une </a:t>
            </a:r>
            <a:r>
              <a:rPr lang="fr-FR" sz="2200" dirty="0" smtClean="0">
                <a:solidFill>
                  <a:prstClr val="black"/>
                </a:solidFill>
              </a:rPr>
              <a:t>valeur</a:t>
            </a:r>
            <a:endParaRPr lang="fr-FR" sz="2200" dirty="0">
              <a:solidFill>
                <a:prstClr val="black"/>
              </a:solidFill>
            </a:endParaRPr>
          </a:p>
          <a:p>
            <a:pPr marL="1371600" lvl="2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prstClr val="black"/>
                </a:solidFill>
              </a:rPr>
              <a:t>Ex: I </a:t>
            </a:r>
            <a:r>
              <a:rPr lang="fr-FR" i="1" dirty="0" err="1">
                <a:solidFill>
                  <a:prstClr val="black"/>
                </a:solidFill>
              </a:rPr>
              <a:t>like</a:t>
            </a:r>
            <a:r>
              <a:rPr lang="fr-FR" i="1" dirty="0">
                <a:solidFill>
                  <a:prstClr val="black"/>
                </a:solidFill>
              </a:rPr>
              <a:t> </a:t>
            </a:r>
            <a:r>
              <a:rPr lang="fr-FR" i="1" dirty="0" err="1">
                <a:solidFill>
                  <a:prstClr val="black"/>
                </a:solidFill>
              </a:rPr>
              <a:t>Chinese</a:t>
            </a:r>
            <a:r>
              <a:rPr lang="fr-FR" i="1" dirty="0">
                <a:solidFill>
                  <a:prstClr val="black"/>
                </a:solidFill>
              </a:rPr>
              <a:t> cuisine -&gt; </a:t>
            </a:r>
            <a:r>
              <a:rPr lang="fr-FR" i="1" dirty="0" err="1">
                <a:solidFill>
                  <a:prstClr val="black"/>
                </a:solidFill>
              </a:rPr>
              <a:t>acc</a:t>
            </a:r>
            <a:r>
              <a:rPr lang="fr-FR" i="1" dirty="0">
                <a:solidFill>
                  <a:prstClr val="black"/>
                </a:solidFill>
              </a:rPr>
              <a:t>(</a:t>
            </a:r>
            <a:r>
              <a:rPr lang="fr-FR" i="1" dirty="0" err="1">
                <a:solidFill>
                  <a:prstClr val="black"/>
                </a:solidFill>
              </a:rPr>
              <a:t>Chinese</a:t>
            </a:r>
            <a:r>
              <a:rPr lang="fr-FR" i="1" dirty="0">
                <a:solidFill>
                  <a:prstClr val="black"/>
                </a:solidFill>
              </a:rPr>
              <a:t>) = Vrai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prstClr val="black"/>
                </a:solidFill>
              </a:rPr>
              <a:t>Calculer l’acceptabilité d’une valeur dépends du niveau d’exigence 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prstClr val="black"/>
                </a:solidFill>
              </a:rPr>
              <a:t>L’importance </a:t>
            </a:r>
            <a:r>
              <a:rPr lang="fr-FR" sz="2200" dirty="0">
                <a:solidFill>
                  <a:prstClr val="black"/>
                </a:solidFill>
              </a:rPr>
              <a:t>que l’agent donne à la satisfaction de ses </a:t>
            </a:r>
            <a:r>
              <a:rPr lang="fr-FR" sz="2200" dirty="0" smtClean="0">
                <a:solidFill>
                  <a:prstClr val="black"/>
                </a:solidFill>
              </a:rPr>
              <a:t>préférences</a:t>
            </a:r>
            <a:endParaRPr lang="fr-FR" sz="2200" dirty="0">
              <a:solidFill>
                <a:prstClr val="black"/>
              </a:solidFill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Décision basée sur la dominance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76044" y="2132856"/>
            <a:ext cx="223224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Principe 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</p:spTree>
    <p:extLst>
      <p:ext uri="{BB962C8B-B14F-4D97-AF65-F5344CB8AC3E}">
        <p14:creationId xmlns:p14="http://schemas.microsoft.com/office/powerpoint/2010/main" val="354429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7" y="2780928"/>
            <a:ext cx="8257372" cy="266429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67544" y="2788473"/>
                <a:ext cx="8017119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200" u="sng" dirty="0"/>
                  <a:t>Plus</a:t>
                </a:r>
                <a:r>
                  <a:rPr lang="fr-FR" sz="2200" dirty="0"/>
                  <a:t> l’agent est </a:t>
                </a:r>
                <a:r>
                  <a:rPr lang="fr-FR" sz="2200" b="1" dirty="0"/>
                  <a:t>dominant</a:t>
                </a:r>
                <a:r>
                  <a:rPr lang="fr-FR" sz="2200" dirty="0"/>
                  <a:t>, </a:t>
                </a:r>
                <a:r>
                  <a:rPr lang="fr-FR" sz="2200" u="sng" dirty="0"/>
                  <a:t>plus</a:t>
                </a:r>
                <a:r>
                  <a:rPr lang="fr-FR" sz="2200" dirty="0"/>
                  <a:t> il donne de </a:t>
                </a:r>
                <a:r>
                  <a:rPr lang="fr-FR" sz="2200" b="1" dirty="0"/>
                  <a:t>l’importance</a:t>
                </a:r>
                <a:r>
                  <a:rPr lang="fr-FR" sz="2200" dirty="0"/>
                  <a:t> à la satisfaction de ses préférences.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fr-FR" sz="2200" b="1" dirty="0" err="1"/>
                  <a:t>Tolerability</a:t>
                </a:r>
                <a:r>
                  <a:rPr lang="fr-FR" sz="2200" i="1" dirty="0"/>
                  <a:t>: 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fr-FR" sz="2200" i="1" dirty="0"/>
                  <a:t>On considère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200" dirty="0"/>
                  <a:t> l’ensemble des valeurs acceptables pour </a:t>
                </a:r>
                <a:r>
                  <a:rPr lang="fr-FR" sz="2200" dirty="0" smtClean="0"/>
                  <a:t>l’agent</a:t>
                </a:r>
                <a:endParaRPr lang="fr-FR" sz="2200" i="1" dirty="0"/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fr-FR" sz="2200" dirty="0"/>
                  <a:t>Calculer l’acceptabilité d’une proposition en considérant les préférences de soi ainsi que celle de l’autre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8473"/>
                <a:ext cx="8017119" cy="2462213"/>
              </a:xfrm>
              <a:prstGeom prst="rect">
                <a:avLst/>
              </a:prstGeom>
              <a:blipFill rotWithShape="1">
                <a:blip r:embed="rId3"/>
                <a:stretch>
                  <a:fillRect l="-913" t="-1238" r="-304" b="-4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:\presentation\to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1" y="5780468"/>
            <a:ext cx="8753475" cy="628650"/>
          </a:xfrm>
          <a:prstGeom prst="rect">
            <a:avLst/>
          </a:prstGeom>
          <a:noFill/>
          <a:ln>
            <a:solidFill>
              <a:srgbClr val="19A95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Décision basée sur la dominance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76044" y="2132856"/>
            <a:ext cx="223224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Principe 2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</p:spTree>
    <p:extLst>
      <p:ext uri="{BB962C8B-B14F-4D97-AF65-F5344CB8AC3E}">
        <p14:creationId xmlns:p14="http://schemas.microsoft.com/office/powerpoint/2010/main" val="150979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76044" y="2852936"/>
            <a:ext cx="7656396" cy="266429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600" dirty="0">
              <a:solidFill>
                <a:prstClr val="black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8336" y="2921862"/>
            <a:ext cx="76563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u="sng" dirty="0"/>
              <a:t>Plus</a:t>
            </a:r>
            <a:r>
              <a:rPr lang="fr-FR" sz="2200" dirty="0"/>
              <a:t> l’agent est </a:t>
            </a:r>
            <a:r>
              <a:rPr lang="fr-FR" sz="2200" b="1" dirty="0"/>
              <a:t>dominant</a:t>
            </a:r>
            <a:r>
              <a:rPr lang="fr-FR" sz="2200" dirty="0"/>
              <a:t>, </a:t>
            </a:r>
            <a:r>
              <a:rPr lang="fr-FR" sz="2200" u="sng" dirty="0"/>
              <a:t>plus</a:t>
            </a:r>
            <a:r>
              <a:rPr lang="fr-FR" sz="2200" dirty="0"/>
              <a:t> il donne de </a:t>
            </a:r>
            <a:r>
              <a:rPr lang="fr-FR" sz="2200" b="1" dirty="0"/>
              <a:t>l’importance</a:t>
            </a:r>
            <a:r>
              <a:rPr lang="fr-FR" sz="2200" dirty="0"/>
              <a:t> à la satisfaction de ses préférences.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1" dirty="0" err="1"/>
              <a:t>Tolerability</a:t>
            </a:r>
            <a:r>
              <a:rPr lang="fr-FR" sz="2200" i="1" dirty="0"/>
              <a:t>: </a:t>
            </a:r>
            <a:r>
              <a:rPr lang="fr-FR" sz="2200" dirty="0"/>
              <a:t>Calculer l’acceptabilité d’une proposition en considérant les préférences des deux interlocuteurs.</a:t>
            </a:r>
          </a:p>
          <a:p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L’agent propose la valeur dite plus « </a:t>
            </a:r>
            <a:r>
              <a:rPr lang="fr-FR" sz="2200" b="1" dirty="0"/>
              <a:t>tolérable </a:t>
            </a:r>
            <a:r>
              <a:rPr lang="fr-FR" sz="2200" b="1" dirty="0" smtClean="0"/>
              <a:t>»</a:t>
            </a:r>
            <a:endParaRPr lang="fr-FR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fr-FR" sz="2200" i="1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Décision basée sur la dominance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76044" y="2132856"/>
            <a:ext cx="223224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Principe 2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  <p:pic>
        <p:nvPicPr>
          <p:cNvPr id="2050" name="Picture 2" descr="E:\presentation\prop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722629"/>
            <a:ext cx="5832648" cy="752475"/>
          </a:xfrm>
          <a:prstGeom prst="rect">
            <a:avLst/>
          </a:prstGeom>
          <a:noFill/>
          <a:ln>
            <a:solidFill>
              <a:srgbClr val="19A95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88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55577" y="2852936"/>
            <a:ext cx="7848872" cy="3672408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57464" y="3356992"/>
            <a:ext cx="3600188" cy="12289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Etat 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Préférences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</a:rPr>
              <a:t>Pow</a:t>
            </a:r>
            <a:r>
              <a:rPr lang="fr-FR" sz="2000" dirty="0">
                <a:solidFill>
                  <a:schemeClr val="tx1"/>
                </a:solidFill>
              </a:rPr>
              <a:t> (dominance)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7" y="4749505"/>
            <a:ext cx="3614045" cy="1420958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Contexte de négociation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Propositions (P,T,R)</a:t>
            </a:r>
            <a:endParaRPr lang="fr-F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tx1"/>
                </a:solidFill>
              </a:rPr>
              <a:t>Other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(A,U)</a:t>
            </a:r>
            <a:endParaRPr lang="fr-F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Historique des </a:t>
            </a:r>
            <a:r>
              <a:rPr lang="fr-FR" sz="2000" dirty="0" smtClean="0">
                <a:solidFill>
                  <a:schemeClr val="tx1"/>
                </a:solidFill>
              </a:rPr>
              <a:t>énoncés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0032" y="3356991"/>
            <a:ext cx="3470356" cy="2813471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Décision basée sur la dominance</a:t>
            </a: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Décision sur les préférences. </a:t>
            </a:r>
            <a:r>
              <a:rPr lang="fr-FR" sz="2000" b="1" dirty="0">
                <a:solidFill>
                  <a:srgbClr val="19A95A"/>
                </a:solidFill>
              </a:rPr>
              <a:t>(P1, P2)</a:t>
            </a:r>
            <a:endParaRPr lang="fr-FR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Décision sur le choix de </a:t>
            </a:r>
            <a:r>
              <a:rPr lang="fr-FR" sz="2000" dirty="0" smtClean="0">
                <a:solidFill>
                  <a:schemeClr val="tx1"/>
                </a:solidFill>
              </a:rPr>
              <a:t>l’énoncé </a:t>
            </a:r>
            <a:r>
              <a:rPr lang="fr-FR" sz="2000" b="1" dirty="0">
                <a:solidFill>
                  <a:srgbClr val="19A95A"/>
                </a:solidFill>
              </a:rPr>
              <a:t>(P3)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Décision basée sur la dominance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76044" y="2132856"/>
            <a:ext cx="223224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Principe 3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</p:spTree>
    <p:extLst>
      <p:ext uri="{BB962C8B-B14F-4D97-AF65-F5344CB8AC3E}">
        <p14:creationId xmlns:p14="http://schemas.microsoft.com/office/powerpoint/2010/main" val="292289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rgbClr val="0066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  <a:p>
            <a:endParaRPr lang="fr-FR" dirty="0"/>
          </a:p>
          <a:p>
            <a:r>
              <a:rPr lang="fr-FR" dirty="0"/>
              <a:t>Etat de l’art</a:t>
            </a:r>
          </a:p>
          <a:p>
            <a:endParaRPr lang="fr-FR" dirty="0"/>
          </a:p>
          <a:p>
            <a:r>
              <a:rPr lang="fr-FR" dirty="0"/>
              <a:t>Modèle proposé</a:t>
            </a:r>
          </a:p>
          <a:p>
            <a:endParaRPr lang="fr-FR" dirty="0"/>
          </a:p>
          <a:p>
            <a:r>
              <a:rPr lang="fr-FR" dirty="0"/>
              <a:t>Evaluation</a:t>
            </a:r>
          </a:p>
          <a:p>
            <a:endParaRPr lang="fr-FR" dirty="0"/>
          </a:p>
          <a:p>
            <a:r>
              <a:rPr lang="fr-FR" dirty="0"/>
              <a:t>Conclusion et perspectives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54875" y="4149080"/>
            <a:ext cx="7101501" cy="23042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5712" y="2977301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u="sng" dirty="0"/>
              <a:t>Plus</a:t>
            </a:r>
            <a:r>
              <a:rPr lang="fr-FR" sz="2400" dirty="0"/>
              <a:t> l’agent est dominant, </a:t>
            </a:r>
            <a:r>
              <a:rPr lang="fr-FR" sz="2400" u="sng" dirty="0"/>
              <a:t>plus</a:t>
            </a:r>
            <a:r>
              <a:rPr lang="fr-FR" sz="2400" dirty="0"/>
              <a:t> il contrôle le flow de la négociation.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3653" y="2852936"/>
            <a:ext cx="7101501" cy="1080120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874" y="4213537"/>
            <a:ext cx="7101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Règles de décision.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Définir une priorité dans le choix des </a:t>
            </a:r>
            <a:r>
              <a:rPr lang="fr-FR" sz="2200" dirty="0" smtClean="0"/>
              <a:t>énoncés</a:t>
            </a:r>
            <a:r>
              <a:rPr lang="fr-FR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/>
              <a:t>Dominant: </a:t>
            </a:r>
            <a:r>
              <a:rPr lang="fr-FR" sz="2200" dirty="0"/>
              <a:t>Actes de </a:t>
            </a:r>
            <a:r>
              <a:rPr lang="fr-FR" sz="2200" dirty="0" smtClean="0"/>
              <a:t>négociations</a:t>
            </a:r>
            <a:endParaRPr lang="fr-FR" sz="2200" dirty="0"/>
          </a:p>
          <a:p>
            <a:pPr lvl="2"/>
            <a:r>
              <a:rPr lang="fr-FR" sz="2000" dirty="0"/>
              <a:t>(Propose, </a:t>
            </a:r>
            <a:r>
              <a:rPr lang="fr-FR" sz="2000" dirty="0" err="1"/>
              <a:t>Reject</a:t>
            </a:r>
            <a:r>
              <a:rPr lang="fr-FR" sz="2000" dirty="0"/>
              <a:t>, </a:t>
            </a:r>
            <a:r>
              <a:rPr lang="fr-FR" sz="2000" dirty="0" err="1"/>
              <a:t>Accept</a:t>
            </a:r>
            <a:r>
              <a:rPr lang="fr-FR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/>
              <a:t>Soumis: </a:t>
            </a:r>
            <a:r>
              <a:rPr lang="fr-FR" sz="2200" dirty="0"/>
              <a:t>Actes de communication des </a:t>
            </a:r>
            <a:r>
              <a:rPr lang="fr-FR" sz="2200" dirty="0" smtClean="0"/>
              <a:t>préférences</a:t>
            </a:r>
            <a:endParaRPr lang="fr-FR" sz="2200" dirty="0"/>
          </a:p>
          <a:p>
            <a:pPr lvl="2"/>
            <a:r>
              <a:rPr lang="fr-FR" sz="2000" dirty="0"/>
              <a:t>(</a:t>
            </a:r>
            <a:r>
              <a:rPr lang="fr-FR" sz="2000" dirty="0" err="1"/>
              <a:t>StatePreference</a:t>
            </a:r>
            <a:r>
              <a:rPr lang="fr-FR" sz="2000" dirty="0"/>
              <a:t>, </a:t>
            </a:r>
            <a:r>
              <a:rPr lang="fr-FR" sz="2000" dirty="0" err="1"/>
              <a:t>AskPreference</a:t>
            </a:r>
            <a:r>
              <a:rPr lang="fr-FR" sz="2000" dirty="0"/>
              <a:t>)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Décision basée sur la dominance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76044" y="2132856"/>
            <a:ext cx="223224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Principe 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basée sur la dominance</a:t>
            </a:r>
          </a:p>
        </p:txBody>
      </p:sp>
    </p:spTree>
    <p:extLst>
      <p:ext uri="{BB962C8B-B14F-4D97-AF65-F5344CB8AC3E}">
        <p14:creationId xmlns:p14="http://schemas.microsoft.com/office/powerpoint/2010/main" val="123639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Evaluer si comportements de dominance sont perceptibles dans le dialogue.</a:t>
            </a: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  <a:p>
            <a:r>
              <a:rPr lang="fr-FR" sz="3200" dirty="0">
                <a:solidFill>
                  <a:srgbClr val="19A95A"/>
                </a:solidFill>
              </a:rPr>
              <a:t>Conditions</a:t>
            </a:r>
            <a:endParaRPr lang="fr-FR" sz="3200" dirty="0"/>
          </a:p>
          <a:p>
            <a:pPr lvl="1"/>
            <a:r>
              <a:rPr lang="fr-FR" sz="2800" dirty="0"/>
              <a:t>Préférences des agents.</a:t>
            </a:r>
          </a:p>
          <a:p>
            <a:pPr lvl="2"/>
            <a:r>
              <a:rPr lang="fr-FR" sz="2400" dirty="0"/>
              <a:t>Préférences similaires</a:t>
            </a:r>
          </a:p>
          <a:p>
            <a:pPr lvl="2"/>
            <a:r>
              <a:rPr lang="fr-FR" sz="2400" dirty="0"/>
              <a:t>Préférences différentes</a:t>
            </a:r>
            <a:endParaRPr lang="fr-FR" sz="3200" dirty="0"/>
          </a:p>
          <a:p>
            <a:pPr lvl="1"/>
            <a:r>
              <a:rPr lang="fr-FR" sz="2800" dirty="0"/>
              <a:t>Initialisation de la relation de dominance</a:t>
            </a:r>
            <a:r>
              <a:rPr lang="fr-FR" dirty="0"/>
              <a:t>.</a:t>
            </a:r>
          </a:p>
          <a:p>
            <a:pPr lvl="2"/>
            <a:r>
              <a:rPr lang="fr-FR" dirty="0" err="1"/>
              <a:t>Pow</a:t>
            </a:r>
            <a:r>
              <a:rPr lang="fr-FR" dirty="0"/>
              <a:t>(Agent1) = 0.9,  </a:t>
            </a:r>
            <a:r>
              <a:rPr lang="fr-FR" dirty="0" err="1"/>
              <a:t>Pow</a:t>
            </a:r>
            <a:r>
              <a:rPr lang="fr-FR" dirty="0"/>
              <a:t>(Agent2) = 0.4</a:t>
            </a:r>
          </a:p>
          <a:p>
            <a:pPr lvl="2"/>
            <a:r>
              <a:rPr lang="fr-FR" dirty="0" err="1"/>
              <a:t>Pow</a:t>
            </a:r>
            <a:r>
              <a:rPr lang="fr-FR" dirty="0"/>
              <a:t>(Agent1) = 0.7,  </a:t>
            </a:r>
            <a:r>
              <a:rPr lang="fr-FR" dirty="0" err="1"/>
              <a:t>Pow</a:t>
            </a:r>
            <a:r>
              <a:rPr lang="fr-FR" dirty="0"/>
              <a:t>(Agent2) = 0.4</a:t>
            </a:r>
          </a:p>
          <a:p>
            <a:pPr lvl="2"/>
            <a:r>
              <a:rPr lang="fr-FR" dirty="0" err="1"/>
              <a:t>Pow</a:t>
            </a:r>
            <a:r>
              <a:rPr lang="fr-FR" dirty="0"/>
              <a:t>(Agent1) = 0.7,  </a:t>
            </a:r>
            <a:r>
              <a:rPr lang="fr-FR" dirty="0" err="1"/>
              <a:t>Pow</a:t>
            </a:r>
            <a:r>
              <a:rPr lang="fr-FR" dirty="0"/>
              <a:t>(Agent2) = </a:t>
            </a:r>
            <a:r>
              <a:rPr lang="fr-FR" dirty="0" smtClean="0"/>
              <a:t>0.2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rgbClr val="19A95A"/>
                </a:solidFill>
              </a:rPr>
              <a:t>Hypothèses:</a:t>
            </a: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H1</a:t>
            </a:r>
            <a:r>
              <a:rPr lang="fr-FR" sz="2200" dirty="0"/>
              <a:t> L’agent dominant va être plus perçu comme centré sur soit.</a:t>
            </a:r>
          </a:p>
          <a:p>
            <a:pPr lvl="1"/>
            <a:endParaRPr lang="fr-FR" sz="2200" dirty="0">
              <a:solidFill>
                <a:srgbClr val="19A95A"/>
              </a:solidFill>
            </a:endParaRP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H2 </a:t>
            </a:r>
            <a:r>
              <a:rPr lang="fr-FR" sz="2200" dirty="0"/>
              <a:t>L’agent soumis va être perçu comme faisant plus de concessions.</a:t>
            </a:r>
          </a:p>
          <a:p>
            <a:pPr lvl="1"/>
            <a:endParaRPr lang="fr-FR" sz="2200" dirty="0">
              <a:solidFill>
                <a:srgbClr val="19A95A"/>
              </a:solidFill>
            </a:endParaRP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H3 </a:t>
            </a:r>
            <a:r>
              <a:rPr lang="fr-FR" sz="2200" dirty="0"/>
              <a:t>L’agent dominant va être perçu comme étant plus exigent que l’agent soumis.</a:t>
            </a:r>
          </a:p>
          <a:p>
            <a:pPr lvl="1"/>
            <a:endParaRPr lang="fr-FR" sz="2200" dirty="0">
              <a:solidFill>
                <a:srgbClr val="19A95A"/>
              </a:solidFill>
            </a:endParaRP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H4 </a:t>
            </a:r>
            <a:r>
              <a:rPr lang="fr-FR" sz="2200" dirty="0"/>
              <a:t>L’agent dominant va être perçu comme celui qui guide de la négociation</a:t>
            </a:r>
            <a:r>
              <a:rPr lang="fr-FR" sz="2400" dirty="0"/>
              <a:t>.</a:t>
            </a:r>
            <a:endParaRPr lang="fr-FR" sz="2400" dirty="0">
              <a:solidFill>
                <a:srgbClr val="19A95A"/>
              </a:solidFill>
            </a:endParaRPr>
          </a:p>
          <a:p>
            <a:pPr lvl="1"/>
            <a:endParaRPr lang="fr-FR" sz="2400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19A95A"/>
                </a:solidFill>
              </a:rPr>
              <a:t>Procédure</a:t>
            </a: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  <a:p>
            <a:r>
              <a:rPr lang="fr-FR" sz="2800" dirty="0"/>
              <a:t>Etude menée sur le site CrowdFlower.com.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Les agents sont présentés comme deux amis cherchant un restaurant.</a:t>
            </a:r>
          </a:p>
          <a:p>
            <a:endParaRPr lang="fr-FR" sz="2800" dirty="0"/>
          </a:p>
          <a:p>
            <a:r>
              <a:rPr lang="fr-FR" sz="2800" dirty="0"/>
              <a:t>Total participants: 120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013007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Résultats</a:t>
            </a: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28</a:t>
            </a:fld>
            <a:endParaRPr lang="fr-FR"/>
          </a:p>
        </p:txBody>
      </p:sp>
      <p:pic>
        <p:nvPicPr>
          <p:cNvPr id="11266" name="Picture 2" descr="E:\presentation\graphs\H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5917"/>
            <a:ext cx="3744415" cy="251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E:\presentation\graphs\H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55918"/>
            <a:ext cx="3725394" cy="2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11560" y="1844824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32040" y="1844824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1520" y="5013176"/>
            <a:ext cx="8496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est le plus centré sur lui et ne fait pas de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2 essaye de trouver un compromis qui satisfasse les deux camps et fait des concessions sur ses préférences pour cela.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328534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11560" y="1904698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32040" y="1904698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</a:t>
            </a:r>
          </a:p>
        </p:txBody>
      </p:sp>
      <p:pic>
        <p:nvPicPr>
          <p:cNvPr id="12290" name="Picture 2" descr="E:\presentation\graphs\H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81127"/>
            <a:ext cx="3698901" cy="25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E:\presentation\graphs\H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54" y="2481127"/>
            <a:ext cx="3684986" cy="25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234930" y="5157192"/>
            <a:ext cx="8117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est plus exigent que l’agent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guide le flow de la négociation alors que l’agent 2 suit seulement l’agent 1.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Résultats</a:t>
            </a: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rgbClr val="006600"/>
                </a:solidFill>
              </a:rPr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Popularité des agents conversationnels.</a:t>
            </a:r>
          </a:p>
          <a:p>
            <a:pPr lvl="1"/>
            <a:r>
              <a:rPr lang="fr-FR" sz="2400" dirty="0" err="1" smtClean="0"/>
              <a:t>Chatbots</a:t>
            </a:r>
            <a:r>
              <a:rPr lang="fr-FR" sz="2400" dirty="0"/>
              <a:t> </a:t>
            </a:r>
            <a:r>
              <a:rPr lang="fr-FR" sz="2400" dirty="0" smtClean="0"/>
              <a:t>(SIRI</a:t>
            </a:r>
            <a:r>
              <a:rPr lang="fr-FR" sz="2400" dirty="0" smtClean="0"/>
              <a:t>, Google </a:t>
            </a:r>
            <a:r>
              <a:rPr lang="fr-FR" sz="2400" dirty="0" err="1" smtClean="0"/>
              <a:t>now</a:t>
            </a:r>
            <a:r>
              <a:rPr lang="fr-FR" sz="2400" dirty="0" smtClean="0"/>
              <a:t> </a:t>
            </a:r>
            <a:r>
              <a:rPr lang="fr-FR" sz="2400" dirty="0" smtClean="0"/>
              <a:t>….)</a:t>
            </a:r>
            <a:endParaRPr lang="fr-FR" sz="2400" dirty="0"/>
          </a:p>
          <a:p>
            <a:pPr lvl="1"/>
            <a:r>
              <a:rPr lang="fr-FR" sz="2400" dirty="0" smtClean="0"/>
              <a:t>Compagnon </a:t>
            </a:r>
            <a:r>
              <a:rPr lang="fr-FR" sz="2400" dirty="0"/>
              <a:t>pour personnes </a:t>
            </a:r>
            <a:r>
              <a:rPr lang="fr-FR" sz="2400" dirty="0" smtClean="0"/>
              <a:t>âgées </a:t>
            </a:r>
            <a:r>
              <a:rPr lang="fr-FR" sz="2000" i="1" dirty="0"/>
              <a:t>(</a:t>
            </a:r>
            <a:r>
              <a:rPr lang="fr-FR" sz="2000" i="1" dirty="0" err="1"/>
              <a:t>Bickmore</a:t>
            </a:r>
            <a:r>
              <a:rPr lang="fr-FR" sz="2000" i="1" dirty="0"/>
              <a:t>, 05)</a:t>
            </a:r>
            <a:endParaRPr lang="fr-FR" sz="2400" i="1" dirty="0"/>
          </a:p>
          <a:p>
            <a:pPr lvl="1"/>
            <a:r>
              <a:rPr lang="fr-FR" sz="2400" dirty="0"/>
              <a:t>Agent de tutorat (</a:t>
            </a:r>
            <a:r>
              <a:rPr lang="fr-FR" sz="2400" dirty="0" err="1"/>
              <a:t>tutoring</a:t>
            </a:r>
            <a:r>
              <a:rPr lang="fr-FR" sz="2400" dirty="0"/>
              <a:t> agents)  </a:t>
            </a:r>
            <a:r>
              <a:rPr lang="fr-FR" sz="2000" i="1" dirty="0"/>
              <a:t>(</a:t>
            </a:r>
            <a:r>
              <a:rPr lang="fr-FR" sz="2000" i="1" dirty="0" err="1"/>
              <a:t>Kerly</a:t>
            </a:r>
            <a:r>
              <a:rPr lang="fr-FR" sz="2000" i="1" dirty="0"/>
              <a:t> et al, 08)</a:t>
            </a:r>
          </a:p>
          <a:p>
            <a:pPr lvl="1"/>
            <a:r>
              <a:rPr lang="fr-FR" sz="2000" i="1" dirty="0"/>
              <a:t> …</a:t>
            </a:r>
            <a:endParaRPr lang="fr-FR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Collaboration avec l’utilisateur pour achever des tâches.</a:t>
            </a:r>
          </a:p>
          <a:p>
            <a:pPr marL="742950" lvl="2" indent="-342900"/>
            <a:r>
              <a:rPr lang="fr-FR" sz="2400" dirty="0" smtClean="0"/>
              <a:t>Ex </a:t>
            </a:r>
            <a:r>
              <a:rPr lang="fr-FR" sz="2400" dirty="0" err="1"/>
              <a:t>tutoring</a:t>
            </a:r>
            <a:r>
              <a:rPr lang="fr-FR" sz="2400" dirty="0"/>
              <a:t> </a:t>
            </a:r>
            <a:r>
              <a:rPr lang="fr-FR" sz="2400" dirty="0" smtClean="0"/>
              <a:t>agents:</a:t>
            </a:r>
          </a:p>
          <a:p>
            <a:pPr marL="674370" lvl="3" indent="0">
              <a:buNone/>
            </a:pPr>
            <a:r>
              <a:rPr lang="fr-FR" sz="2200" dirty="0" smtClean="0"/>
              <a:t>Comparaison </a:t>
            </a:r>
            <a:r>
              <a:rPr lang="fr-FR" sz="2200" dirty="0"/>
              <a:t>de connaissance pour une meilleure assimilation de </a:t>
            </a:r>
            <a:r>
              <a:rPr lang="fr-FR" sz="2200" dirty="0" smtClean="0"/>
              <a:t>l’information</a:t>
            </a:r>
            <a:endParaRPr lang="fr-FR" sz="22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3851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Conclusion et perspectives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Conclusion et perspectives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400" dirty="0"/>
              <a:t>Impact de la dominance sur la stratégie de dialogue.</a:t>
            </a:r>
          </a:p>
          <a:p>
            <a:pPr marL="914400" lvl="1" indent="-514350"/>
            <a:r>
              <a:rPr lang="fr-FR" sz="3100" dirty="0"/>
              <a:t>Identification de 3 principes de dominance.</a:t>
            </a:r>
          </a:p>
          <a:p>
            <a:pPr marL="914400" lvl="1" indent="-514350"/>
            <a:r>
              <a:rPr lang="fr-FR" sz="3100" dirty="0"/>
              <a:t>Modèle de négociation collaborative.</a:t>
            </a:r>
          </a:p>
          <a:p>
            <a:pPr marL="914400" lvl="1" indent="-514350"/>
            <a:r>
              <a:rPr lang="fr-FR" sz="3100" dirty="0"/>
              <a:t>Implémentation d’un modèle de dialogue basée.</a:t>
            </a:r>
          </a:p>
          <a:p>
            <a:pPr marL="400050" lvl="1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sz="3400" dirty="0"/>
              <a:t>Validation du modèle implémenté: Perception des comportements par des observateurs extérieurs.</a:t>
            </a:r>
          </a:p>
          <a:p>
            <a:pPr marL="0" indent="0">
              <a:buNone/>
            </a:pPr>
            <a:endParaRPr lang="fr-FR" dirty="0"/>
          </a:p>
          <a:p>
            <a:pPr marL="514350" indent="-514350">
              <a:buAutoNum type="arabicPeriod" startAt="3"/>
            </a:pPr>
            <a:r>
              <a:rPr lang="fr-FR" sz="3400" dirty="0"/>
              <a:t>Valider dans une interaction humain-agent</a:t>
            </a:r>
          </a:p>
          <a:p>
            <a:pPr marL="914400" lvl="1" indent="-514350"/>
            <a:r>
              <a:rPr lang="fr-FR" sz="3100" dirty="0"/>
              <a:t>Interface graphique: stage en cours de Hatem </a:t>
            </a:r>
            <a:r>
              <a:rPr lang="fr-FR" sz="3100" dirty="0" err="1"/>
              <a:t>Douib</a:t>
            </a:r>
            <a:endParaRPr lang="fr-FR" sz="3100" dirty="0"/>
          </a:p>
          <a:p>
            <a:pPr marL="400050" lvl="1" indent="0">
              <a:buNone/>
            </a:pPr>
            <a:endParaRPr lang="fr-FR" dirty="0"/>
          </a:p>
          <a:p>
            <a:pPr marL="514350" indent="-514350">
              <a:buAutoNum type="arabicPeriod" startAt="4"/>
            </a:pPr>
            <a:r>
              <a:rPr lang="fr-FR" sz="3400" dirty="0"/>
              <a:t>Adapter le comportement à l'interlocuteur</a:t>
            </a:r>
          </a:p>
          <a:p>
            <a:pPr marL="914400" lvl="1" indent="-514350"/>
            <a:r>
              <a:rPr lang="fr-FR" sz="3100" dirty="0"/>
              <a:t>Ajouter un module de théorie de l'esprit.</a:t>
            </a:r>
          </a:p>
          <a:p>
            <a:pPr marL="914400" lvl="1" indent="-514350"/>
            <a:r>
              <a:rPr lang="fr-FR" sz="3100" dirty="0"/>
              <a:t>Valider en interaction humain-agent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31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19A95A"/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5102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Négociation collaborative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9592" y="4869160"/>
            <a:ext cx="7570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Négociation collaborative:</a:t>
            </a:r>
          </a:p>
          <a:p>
            <a:r>
              <a:rPr lang="fr-FR" sz="2400" dirty="0"/>
              <a:t>Trouver le moyen de  maximiser le gain des </a:t>
            </a:r>
            <a:r>
              <a:rPr lang="fr-FR" sz="2400" b="1" dirty="0"/>
              <a:t>deux</a:t>
            </a:r>
            <a:r>
              <a:rPr lang="fr-FR" sz="2400" dirty="0"/>
              <a:t> camps comme un groupe, au lieu de maximiser le gain d’un </a:t>
            </a:r>
            <a:r>
              <a:rPr lang="fr-FR" sz="2400" b="1" dirty="0" smtClean="0"/>
              <a:t>parti </a:t>
            </a:r>
            <a:r>
              <a:rPr lang="fr-FR" dirty="0" smtClean="0"/>
              <a:t> </a:t>
            </a:r>
            <a:r>
              <a:rPr lang="fr-FR" dirty="0"/>
              <a:t>(Chu-</a:t>
            </a:r>
            <a:r>
              <a:rPr lang="fr-FR" dirty="0" err="1"/>
              <a:t>Caroll</a:t>
            </a:r>
            <a:r>
              <a:rPr lang="fr-FR" dirty="0"/>
              <a:t>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6600"/>
                </a:solidFill>
              </a:rPr>
              <a:t>Aspects sociaux dans la négociation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La négociation implique une interaction sociale et l’expression de comportements </a:t>
            </a:r>
            <a:r>
              <a:rPr lang="fr-FR" sz="2800" dirty="0" smtClean="0"/>
              <a:t>sociaux </a:t>
            </a:r>
            <a:r>
              <a:rPr lang="fr-FR" dirty="0" smtClean="0"/>
              <a:t>(</a:t>
            </a:r>
            <a:r>
              <a:rPr lang="fr-FR" dirty="0" err="1" smtClean="0"/>
              <a:t>Broekens</a:t>
            </a:r>
            <a:r>
              <a:rPr lang="fr-FR" dirty="0" smtClean="0"/>
              <a:t> et al, 10)</a:t>
            </a:r>
            <a:endParaRPr lang="fr-FR" dirty="0"/>
          </a:p>
          <a:p>
            <a:r>
              <a:rPr lang="fr-FR" sz="2800" dirty="0" smtClean="0"/>
              <a:t>Dominance = dimension </a:t>
            </a:r>
            <a:r>
              <a:rPr lang="fr-FR" sz="2800" dirty="0"/>
              <a:t>la plus </a:t>
            </a:r>
            <a:r>
              <a:rPr lang="fr-FR" sz="2800" dirty="0" smtClean="0"/>
              <a:t>étudié</a:t>
            </a:r>
            <a:endParaRPr lang="fr-FR" sz="2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39552" y="3717032"/>
            <a:ext cx="8136904" cy="2808311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0655" y="3807911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Dominance</a:t>
            </a:r>
            <a:r>
              <a:rPr lang="fr-FR" sz="2800" dirty="0"/>
              <a:t>: </a:t>
            </a:r>
            <a:r>
              <a:rPr lang="fr-FR" sz="2800" dirty="0" smtClean="0"/>
              <a:t>capacité </a:t>
            </a:r>
            <a:r>
              <a:rPr lang="fr-FR" sz="2800" dirty="0"/>
              <a:t>a manifester des </a:t>
            </a:r>
            <a:r>
              <a:rPr lang="fr-FR" sz="2800" b="1" dirty="0"/>
              <a:t>comportements</a:t>
            </a:r>
            <a:r>
              <a:rPr lang="fr-FR" sz="2800" dirty="0"/>
              <a:t> de </a:t>
            </a:r>
            <a:r>
              <a:rPr lang="fr-FR" sz="2800" b="1" dirty="0" smtClean="0"/>
              <a:t>pouvoirs </a:t>
            </a:r>
            <a:r>
              <a:rPr lang="fr-FR" sz="2400" i="1" dirty="0" smtClean="0"/>
              <a:t>(</a:t>
            </a:r>
            <a:r>
              <a:rPr lang="fr-FR" sz="2400" i="1" dirty="0" err="1" smtClean="0"/>
              <a:t>Burgoon</a:t>
            </a:r>
            <a:r>
              <a:rPr lang="fr-FR" sz="2400" i="1" dirty="0" smtClean="0"/>
              <a:t> </a:t>
            </a:r>
            <a:r>
              <a:rPr lang="fr-FR" sz="2400" i="1" dirty="0"/>
              <a:t>&amp; Dunbar 98</a:t>
            </a:r>
            <a:r>
              <a:rPr lang="fr-FR" sz="2400" i="1" dirty="0" smtClean="0"/>
              <a:t>)</a:t>
            </a:r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Pouvoir: </a:t>
            </a:r>
            <a:r>
              <a:rPr lang="fr-FR" sz="2800" dirty="0" smtClean="0"/>
              <a:t>capacité </a:t>
            </a:r>
            <a:r>
              <a:rPr lang="fr-FR" sz="2800" dirty="0"/>
              <a:t>d’influencer le comportement d’une autre </a:t>
            </a:r>
            <a:r>
              <a:rPr lang="fr-FR" sz="2800" dirty="0" smtClean="0"/>
              <a:t>personne</a:t>
            </a:r>
            <a:r>
              <a:rPr lang="fr-FR" sz="2400" dirty="0" smtClean="0"/>
              <a:t> </a:t>
            </a:r>
            <a:r>
              <a:rPr lang="fr-FR" sz="2400" i="1" dirty="0" smtClean="0"/>
              <a:t>(</a:t>
            </a:r>
            <a:r>
              <a:rPr lang="fr-FR" sz="2400" i="1" dirty="0" err="1" smtClean="0"/>
              <a:t>Burgoon</a:t>
            </a:r>
            <a:r>
              <a:rPr lang="fr-FR" sz="2400" i="1" dirty="0" smtClean="0"/>
              <a:t> </a:t>
            </a:r>
            <a:r>
              <a:rPr lang="fr-FR" sz="2400" i="1" dirty="0"/>
              <a:t>et al 98</a:t>
            </a:r>
            <a:r>
              <a:rPr lang="fr-FR" sz="2400" i="1" dirty="0" smtClean="0"/>
              <a:t>)</a:t>
            </a:r>
            <a:endParaRPr lang="fr-FR" sz="2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6600"/>
                </a:solidFill>
              </a:rPr>
              <a:t>Aspects sociaux dans la négociation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00B050"/>
                </a:solidFill>
              </a:rPr>
              <a:t> Comportement non verbal: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 Mouvement du corps:</a:t>
            </a:r>
          </a:p>
          <a:p>
            <a:pPr lvl="2"/>
            <a:r>
              <a:rPr lang="fr-FR" sz="2000" dirty="0"/>
              <a:t>Posture, élévation et </a:t>
            </a:r>
            <a:r>
              <a:rPr lang="fr-FR" sz="2000" dirty="0" smtClean="0"/>
              <a:t>relaxation</a:t>
            </a:r>
            <a:endParaRPr lang="fr-FR" sz="2000" dirty="0"/>
          </a:p>
          <a:p>
            <a:pPr lvl="2"/>
            <a:r>
              <a:rPr lang="fr-FR" sz="2400" dirty="0"/>
              <a:t>Implémentation </a:t>
            </a:r>
            <a:r>
              <a:rPr lang="fr-FR" sz="2400" dirty="0" smtClean="0"/>
              <a:t> </a:t>
            </a:r>
            <a:r>
              <a:rPr lang="fr-FR" sz="2000" i="1" dirty="0" smtClean="0"/>
              <a:t>(</a:t>
            </a:r>
            <a:r>
              <a:rPr lang="fr-FR" sz="2000" i="1" dirty="0" err="1" smtClean="0"/>
              <a:t>Mignault</a:t>
            </a:r>
            <a:r>
              <a:rPr lang="fr-FR" sz="2000" i="1" dirty="0" smtClean="0"/>
              <a:t> </a:t>
            </a:r>
            <a:r>
              <a:rPr lang="fr-FR" sz="2000" i="1" dirty="0"/>
              <a:t>and </a:t>
            </a:r>
            <a:r>
              <a:rPr lang="fr-FR" sz="2000" i="1" dirty="0" err="1"/>
              <a:t>chaudhuri</a:t>
            </a:r>
            <a:r>
              <a:rPr lang="fr-FR" sz="2000" i="1" dirty="0"/>
              <a:t>, </a:t>
            </a:r>
            <a:r>
              <a:rPr lang="fr-FR" sz="2000" i="1" dirty="0" smtClean="0"/>
              <a:t>03)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Inclinaison de la tête </a:t>
            </a:r>
          </a:p>
          <a:p>
            <a:pPr lvl="2"/>
            <a:r>
              <a:rPr lang="fr-FR" sz="2000" dirty="0"/>
              <a:t>Tête levée est associée  à un comportement </a:t>
            </a:r>
            <a:r>
              <a:rPr lang="fr-FR" sz="2000" dirty="0" smtClean="0"/>
              <a:t>dominant</a:t>
            </a:r>
            <a:endParaRPr lang="fr-FR" sz="2000" dirty="0"/>
          </a:p>
          <a:p>
            <a:pPr lvl="2"/>
            <a:r>
              <a:rPr lang="fr-FR" sz="2400" dirty="0">
                <a:solidFill>
                  <a:prstClr val="black"/>
                </a:solidFill>
              </a:rPr>
              <a:t>Implémentation </a:t>
            </a:r>
            <a:r>
              <a:rPr lang="fr-FR" sz="2000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(</a:t>
            </a:r>
            <a:r>
              <a:rPr lang="fr-FR" sz="2000" i="1" dirty="0" err="1" smtClean="0">
                <a:solidFill>
                  <a:prstClr val="black"/>
                </a:solidFill>
              </a:rPr>
              <a:t>Gebhard</a:t>
            </a:r>
            <a:r>
              <a:rPr lang="fr-FR" sz="2000" i="1" dirty="0">
                <a:solidFill>
                  <a:prstClr val="black"/>
                </a:solidFill>
              </a:rPr>
              <a:t>, </a:t>
            </a:r>
            <a:r>
              <a:rPr lang="fr-FR" sz="2000" i="1" dirty="0" smtClean="0">
                <a:solidFill>
                  <a:prstClr val="black"/>
                </a:solidFill>
              </a:rPr>
              <a:t>14)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Regard </a:t>
            </a:r>
          </a:p>
          <a:p>
            <a:pPr lvl="2"/>
            <a:r>
              <a:rPr lang="fr-FR" sz="2400" dirty="0" smtClean="0"/>
              <a:t>Implémentation </a:t>
            </a:r>
            <a:r>
              <a:rPr lang="fr-FR" sz="2000" i="1" dirty="0" smtClean="0">
                <a:solidFill>
                  <a:prstClr val="black"/>
                </a:solidFill>
              </a:rPr>
              <a:t>(Lance </a:t>
            </a:r>
            <a:r>
              <a:rPr lang="fr-FR" sz="2000" i="1" dirty="0">
                <a:solidFill>
                  <a:prstClr val="black"/>
                </a:solidFill>
              </a:rPr>
              <a:t>and </a:t>
            </a:r>
            <a:r>
              <a:rPr lang="fr-FR" sz="2000" i="1" dirty="0" err="1">
                <a:solidFill>
                  <a:prstClr val="black"/>
                </a:solidFill>
              </a:rPr>
              <a:t>Marsella</a:t>
            </a:r>
            <a:r>
              <a:rPr lang="fr-FR" sz="2000" i="1" dirty="0">
                <a:solidFill>
                  <a:prstClr val="black"/>
                </a:solidFill>
              </a:rPr>
              <a:t>, </a:t>
            </a:r>
            <a:r>
              <a:rPr lang="fr-FR" sz="2000" i="1" dirty="0" smtClean="0">
                <a:solidFill>
                  <a:prstClr val="black"/>
                </a:solidFill>
              </a:rPr>
              <a:t>08)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Aspects sociaux dans la négociation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00B050"/>
                </a:solidFill>
              </a:rPr>
              <a:t> Comportement </a:t>
            </a:r>
            <a:r>
              <a:rPr lang="fr-FR" sz="3200" dirty="0" smtClean="0">
                <a:solidFill>
                  <a:srgbClr val="00B050"/>
                </a:solidFill>
              </a:rPr>
              <a:t>verbal </a:t>
            </a:r>
            <a:r>
              <a:rPr lang="fr-FR" sz="3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3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3 p</a:t>
            </a:r>
            <a:r>
              <a:rPr lang="fr-FR" sz="3200" b="1" dirty="0" smtClean="0">
                <a:solidFill>
                  <a:srgbClr val="00B050"/>
                </a:solidFill>
              </a:rPr>
              <a:t>rincipes</a:t>
            </a:r>
            <a:endParaRPr lang="fr-FR" sz="3200" b="1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/>
              <a:t>Exigences et concessions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400" i="1" dirty="0" err="1">
                <a:solidFill>
                  <a:prstClr val="black"/>
                </a:solidFill>
              </a:rPr>
              <a:t>Dedreu</a:t>
            </a:r>
            <a:r>
              <a:rPr lang="fr-FR" sz="2400" i="1" dirty="0">
                <a:solidFill>
                  <a:prstClr val="black"/>
                </a:solidFill>
              </a:rPr>
              <a:t> et al 95)</a:t>
            </a:r>
            <a:endParaRPr lang="fr-FR" sz="2400" b="1" dirty="0"/>
          </a:p>
          <a:p>
            <a:pPr lvl="2"/>
            <a:r>
              <a:rPr lang="fr-FR" sz="2000" dirty="0"/>
              <a:t>Dominance </a:t>
            </a:r>
            <a:r>
              <a:rPr lang="fr-FR" sz="2000" dirty="0" smtClean="0"/>
              <a:t>associée </a:t>
            </a:r>
            <a:r>
              <a:rPr lang="fr-FR" sz="2000" dirty="0"/>
              <a:t>à haut niveau d’exigence dans la négociation </a:t>
            </a:r>
            <a:r>
              <a:rPr lang="fr-FR" sz="2000" dirty="0" smtClean="0"/>
              <a:t>et </a:t>
            </a:r>
            <a:r>
              <a:rPr lang="fr-FR" sz="2000" dirty="0"/>
              <a:t>manque de </a:t>
            </a:r>
            <a:r>
              <a:rPr lang="fr-FR" sz="2000" dirty="0" smtClean="0"/>
              <a:t>concessions</a:t>
            </a:r>
            <a:endParaRPr lang="fr-FR" sz="2000" dirty="0"/>
          </a:p>
          <a:p>
            <a:pPr marL="914400" lvl="2" indent="0">
              <a:buNone/>
            </a:pP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/>
              <a:t>Soit </a:t>
            </a:r>
            <a:r>
              <a:rPr lang="fr-FR" sz="2400" b="1" i="1" dirty="0" smtClean="0"/>
              <a:t>vs</a:t>
            </a:r>
            <a:r>
              <a:rPr lang="fr-FR" sz="2400" b="1" dirty="0" smtClean="0"/>
              <a:t> </a:t>
            </a:r>
            <a:r>
              <a:rPr lang="fr-FR" sz="2400" b="1" dirty="0"/>
              <a:t>Autrui 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400" i="1" dirty="0" err="1">
                <a:solidFill>
                  <a:prstClr val="black"/>
                </a:solidFill>
              </a:rPr>
              <a:t>Fiske</a:t>
            </a:r>
            <a:r>
              <a:rPr lang="fr-FR" sz="2400" i="1" dirty="0">
                <a:solidFill>
                  <a:prstClr val="black"/>
                </a:solidFill>
              </a:rPr>
              <a:t> 93, </a:t>
            </a:r>
            <a:r>
              <a:rPr lang="fr-FR" sz="2400" i="1" dirty="0" err="1">
                <a:solidFill>
                  <a:prstClr val="black"/>
                </a:solidFill>
              </a:rPr>
              <a:t>DeDreu</a:t>
            </a:r>
            <a:r>
              <a:rPr lang="fr-FR" sz="2400" i="1" dirty="0">
                <a:solidFill>
                  <a:prstClr val="black"/>
                </a:solidFill>
              </a:rPr>
              <a:t> et al 95)</a:t>
            </a:r>
            <a:endParaRPr lang="fr-FR" sz="2400" b="1" dirty="0"/>
          </a:p>
          <a:p>
            <a:pPr lvl="2"/>
            <a:r>
              <a:rPr lang="fr-FR" sz="2000" dirty="0"/>
              <a:t>Individu dominant est centré sur soit et </a:t>
            </a:r>
            <a:r>
              <a:rPr lang="fr-FR" sz="2000" dirty="0" smtClean="0"/>
              <a:t>prend </a:t>
            </a:r>
            <a:r>
              <a:rPr lang="fr-FR" sz="2000" dirty="0"/>
              <a:t>peu en considération </a:t>
            </a:r>
            <a:r>
              <a:rPr lang="fr-FR" sz="2000" dirty="0" smtClean="0"/>
              <a:t>l’autre</a:t>
            </a:r>
            <a:endParaRPr lang="fr-FR" sz="2000" b="1" dirty="0"/>
          </a:p>
          <a:p>
            <a:pPr marL="914400" lvl="2" indent="0">
              <a:buNone/>
            </a:pPr>
            <a:endParaRPr lang="fr-F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/>
              <a:t>Mener la négociation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400" i="1" dirty="0" err="1">
                <a:solidFill>
                  <a:prstClr val="black"/>
                </a:solidFill>
              </a:rPr>
              <a:t>Dedreu</a:t>
            </a:r>
            <a:r>
              <a:rPr lang="fr-FR" sz="2400" i="1" dirty="0">
                <a:solidFill>
                  <a:prstClr val="black"/>
                </a:solidFill>
              </a:rPr>
              <a:t> </a:t>
            </a:r>
            <a:r>
              <a:rPr lang="fr-FR" sz="2400" i="1" dirty="0" smtClean="0">
                <a:solidFill>
                  <a:prstClr val="black"/>
                </a:solidFill>
              </a:rPr>
              <a:t>and </a:t>
            </a:r>
            <a:r>
              <a:rPr lang="fr-FR" sz="2400" i="1" dirty="0" err="1">
                <a:solidFill>
                  <a:prstClr val="black"/>
                </a:solidFill>
              </a:rPr>
              <a:t>VanKleef</a:t>
            </a:r>
            <a:r>
              <a:rPr lang="fr-FR" sz="2400" i="1" dirty="0">
                <a:solidFill>
                  <a:prstClr val="black"/>
                </a:solidFill>
              </a:rPr>
              <a:t>, 04)</a:t>
            </a:r>
            <a:endParaRPr lang="fr-FR" sz="2400" b="1" dirty="0"/>
          </a:p>
          <a:p>
            <a:pPr lvl="2"/>
            <a:r>
              <a:rPr lang="fr-FR" sz="2000" dirty="0"/>
              <a:t>Engager la </a:t>
            </a:r>
            <a:r>
              <a:rPr lang="fr-FR" sz="2000" dirty="0" smtClean="0"/>
              <a:t>négociation</a:t>
            </a:r>
            <a:endParaRPr lang="fr-FR" sz="2000" dirty="0"/>
          </a:p>
          <a:p>
            <a:pPr lvl="2"/>
            <a:r>
              <a:rPr lang="fr-FR" sz="2000" dirty="0"/>
              <a:t>Contrôler le flow de la </a:t>
            </a:r>
            <a:r>
              <a:rPr lang="fr-FR" sz="2000" dirty="0" smtClean="0"/>
              <a:t>négociation</a:t>
            </a:r>
            <a:endParaRPr lang="fr-FR" sz="2000" dirty="0"/>
          </a:p>
          <a:p>
            <a:pPr lvl="2"/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6600"/>
                </a:solidFill>
              </a:rPr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Définir un modèle de comportements sociaux en négociation collaborative :</a:t>
            </a:r>
          </a:p>
          <a:p>
            <a:endParaRPr lang="fr-FR" sz="2800" dirty="0"/>
          </a:p>
          <a:p>
            <a:pPr lvl="1"/>
            <a:r>
              <a:rPr lang="fr-FR" sz="2400" dirty="0"/>
              <a:t>Un agent conversationnel utilisant des actes de </a:t>
            </a:r>
            <a:r>
              <a:rPr lang="fr-FR" sz="2400" dirty="0" smtClean="0"/>
              <a:t>dialogues</a:t>
            </a:r>
            <a:endParaRPr lang="fr-FR" sz="2400" dirty="0"/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Mener une  négociation </a:t>
            </a:r>
            <a:r>
              <a:rPr lang="fr-FR" sz="2400" dirty="0" smtClean="0"/>
              <a:t>collaborative</a:t>
            </a:r>
            <a:endParaRPr lang="fr-FR" sz="2400" dirty="0"/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Adaptation des stratégies de négociations en fonction de la relation de </a:t>
            </a:r>
            <a:r>
              <a:rPr lang="fr-FR" sz="2400" b="1" dirty="0" smtClean="0"/>
              <a:t>dominance</a:t>
            </a:r>
            <a:endParaRPr lang="fr-FR" sz="2400" dirty="0"/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932289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Personnalisé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0B050"/>
      </a:accent1>
      <a:accent2>
        <a:srgbClr val="EFF4EF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</TotalTime>
  <Words>1633</Words>
  <Application>Microsoft Office PowerPoint</Application>
  <PresentationFormat>Affichage à l'écran (4:3)</PresentationFormat>
  <Paragraphs>364</Paragraphs>
  <Slides>31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Arial (En-têtes)</vt:lpstr>
      <vt:lpstr>Calibri</vt:lpstr>
      <vt:lpstr>Cambria Math</vt:lpstr>
      <vt:lpstr>Wingdings</vt:lpstr>
      <vt:lpstr>Clarté</vt:lpstr>
      <vt:lpstr>Un modèle computationnel de dominance dans un dialogue de négociation collaborative</vt:lpstr>
      <vt:lpstr>Plan</vt:lpstr>
      <vt:lpstr>Contexte</vt:lpstr>
      <vt:lpstr>Comment s’effectue la collaboration?</vt:lpstr>
      <vt:lpstr>Comment s’effectue la collaboration?</vt:lpstr>
      <vt:lpstr>Aspects sociaux dans la négociation</vt:lpstr>
      <vt:lpstr>Aspects sociaux dans la négociation</vt:lpstr>
      <vt:lpstr>Aspects sociaux dans la négociation</vt:lpstr>
      <vt:lpstr>Objectifs</vt:lpstr>
      <vt:lpstr>Modèle de négociation basée sur la dominance</vt:lpstr>
      <vt:lpstr>Modèle de négociation basée sur la dominance</vt:lpstr>
      <vt:lpstr>Modèle de négociation basée sur la dominance</vt:lpstr>
      <vt:lpstr>Présentation PowerPoint</vt:lpstr>
      <vt:lpstr>Modèle de négociation basée sur la dominance</vt:lpstr>
      <vt:lpstr>Modèle de négociation basée sur la dominance</vt:lpstr>
      <vt:lpstr>Modèle de négociation basée sur la dominance</vt:lpstr>
      <vt:lpstr>Modèle de négociation basée sur la dominance</vt:lpstr>
      <vt:lpstr>Modèle de négociation basée sur la dominance</vt:lpstr>
      <vt:lpstr>Modèle de négociation basée sur la dominance</vt:lpstr>
      <vt:lpstr>Modèle de négociation basée sur la dominance</vt:lpstr>
      <vt:lpstr>Exemple de dialogue</vt:lpstr>
      <vt:lpstr>Exemple de dialogue</vt:lpstr>
      <vt:lpstr>Exemple de dialogue</vt:lpstr>
      <vt:lpstr>Exemple de dialogue</vt:lpstr>
      <vt:lpstr>Evaluation du modèle</vt:lpstr>
      <vt:lpstr>Evaluation du modèle</vt:lpstr>
      <vt:lpstr>Evaluation du modèle</vt:lpstr>
      <vt:lpstr>Evaluation du modèle</vt:lpstr>
      <vt:lpstr>Evaluation du modèle</vt:lpstr>
      <vt:lpstr>Conclusion et perspectives</vt:lpstr>
      <vt:lpstr>Merci pour votre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Alya Yacoubi</cp:lastModifiedBy>
  <cp:revision>151</cp:revision>
  <dcterms:created xsi:type="dcterms:W3CDTF">2017-06-08T07:56:31Z</dcterms:created>
  <dcterms:modified xsi:type="dcterms:W3CDTF">2017-06-13T11:07:18Z</dcterms:modified>
</cp:coreProperties>
</file>