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5" r:id="rId4"/>
    <p:sldId id="289" r:id="rId5"/>
    <p:sldId id="261" r:id="rId6"/>
    <p:sldId id="267" r:id="rId7"/>
    <p:sldId id="270" r:id="rId8"/>
    <p:sldId id="260" r:id="rId9"/>
    <p:sldId id="276" r:id="rId10"/>
    <p:sldId id="271" r:id="rId11"/>
    <p:sldId id="277" r:id="rId12"/>
    <p:sldId id="297" r:id="rId13"/>
    <p:sldId id="298" r:id="rId14"/>
    <p:sldId id="299" r:id="rId15"/>
    <p:sldId id="272" r:id="rId16"/>
    <p:sldId id="302" r:id="rId17"/>
    <p:sldId id="283" r:id="rId18"/>
    <p:sldId id="301" r:id="rId19"/>
    <p:sldId id="288" r:id="rId20"/>
    <p:sldId id="286" r:id="rId21"/>
    <p:sldId id="30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11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pPr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20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28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8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3" y="1772816"/>
            <a:ext cx="7772400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C502B"/>
                </a:solidFill>
                <a:latin typeface="Arial (En-têtes)"/>
                <a:cs typeface="Arial" panose="020B0604020202020204" pitchFamily="34" charset="0"/>
              </a:rPr>
              <a:t>Un modèle computationnel de dominance dans un dialogue de négociation collaborative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9552" y="3394364"/>
            <a:ext cx="6400800" cy="2520280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Présenté par</a:t>
            </a:r>
            <a:r>
              <a:rPr lang="fr-FR" sz="2400" b="1" dirty="0">
                <a:solidFill>
                  <a:prstClr val="black"/>
                </a:solidFill>
              </a:rPr>
              <a:t>: 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0" algn="l">
              <a:lnSpc>
                <a:spcPct val="150000"/>
              </a:lnSpc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(WPI)</a:t>
            </a:r>
            <a:endParaRPr lang="fr-FR" sz="3600" dirty="0">
              <a:solidFill>
                <a:prstClr val="black">
                  <a:tint val="75000"/>
                </a:prstClr>
              </a:solidFill>
              <a:latin typeface="Arial"/>
            </a:endParaRPr>
          </a:p>
          <a:p>
            <a:pPr lvl="1">
              <a:buClr>
                <a:srgbClr val="629DD1"/>
              </a:buClr>
            </a:pPr>
            <a:r>
              <a:rPr lang="fr-FR" sz="2800" b="1" dirty="0">
                <a:solidFill>
                  <a:schemeClr val="tx1"/>
                </a:solidFill>
                <a:latin typeface="Arial"/>
              </a:rPr>
              <a:t>GT ACAI</a:t>
            </a:r>
          </a:p>
          <a:p>
            <a:pPr lvl="1" algn="l">
              <a:buClr>
                <a:srgbClr val="629DD1"/>
              </a:buClr>
            </a:pPr>
            <a:endParaRPr lang="fr-FR" sz="40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Communication : Actes de dialogues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348880"/>
            <a:ext cx="3725269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7" y="2348880"/>
            <a:ext cx="3744416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6617" y="2348880"/>
            <a:ext cx="3816424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6617" y="2348880"/>
            <a:ext cx="3816424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 des préférences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44008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>
                <a:solidFill>
                  <a:schemeClr val="tx1"/>
                </a:solidFill>
              </a:rPr>
              <a:t>(B) </a:t>
            </a:r>
            <a:r>
              <a:rPr lang="fr-FR" sz="2000" b="1" dirty="0">
                <a:solidFill>
                  <a:schemeClr val="tx1"/>
                </a:solidFill>
              </a:rPr>
              <a:t>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Evaluer si les comportements de dominance sont </a:t>
            </a:r>
            <a:r>
              <a:rPr lang="fr-FR" sz="2800" u="sng" dirty="0"/>
              <a:t>perceptibles</a:t>
            </a:r>
            <a:r>
              <a:rPr lang="fr-FR" sz="2800" dirty="0"/>
              <a:t> dans le dialogue.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r>
              <a:rPr lang="fr-FR" sz="3200" dirty="0">
                <a:solidFill>
                  <a:srgbClr val="19A95A"/>
                </a:solidFill>
              </a:rPr>
              <a:t>Conditions</a:t>
            </a:r>
            <a:endParaRPr lang="fr-FR" sz="3200" dirty="0"/>
          </a:p>
          <a:p>
            <a:pPr lvl="1"/>
            <a:r>
              <a:rPr lang="fr-FR" sz="2800" dirty="0"/>
              <a:t>Préférences des agents.</a:t>
            </a:r>
          </a:p>
          <a:p>
            <a:pPr lvl="2"/>
            <a:r>
              <a:rPr lang="fr-FR" sz="2400" dirty="0"/>
              <a:t>Préférences similaires</a:t>
            </a:r>
          </a:p>
          <a:p>
            <a:pPr lvl="2"/>
            <a:r>
              <a:rPr lang="fr-FR" sz="2400" dirty="0"/>
              <a:t>Préférences différentes</a:t>
            </a:r>
            <a:endParaRPr lang="fr-FR" sz="3200" dirty="0"/>
          </a:p>
          <a:p>
            <a:pPr lvl="1"/>
            <a:r>
              <a:rPr lang="fr-FR" sz="2800" dirty="0"/>
              <a:t>Initialisation de la relation de dominance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0.9,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0.2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Evaluer si les comportements de dominance sont </a:t>
            </a:r>
            <a:r>
              <a:rPr lang="fr-FR" sz="2800" u="sng" dirty="0"/>
              <a:t>perceptibles</a:t>
            </a:r>
            <a:r>
              <a:rPr lang="fr-FR" sz="2800" dirty="0"/>
              <a:t> dans le dialogue.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C12BB31-72DA-43B3-AA05-E7B304BE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59545"/>
              </p:ext>
            </p:extLst>
          </p:nvPr>
        </p:nvGraphicFramePr>
        <p:xfrm>
          <a:off x="611560" y="2924944"/>
          <a:ext cx="78488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429444173"/>
                    </a:ext>
                  </a:extLst>
                </a:gridCol>
                <a:gridCol w="3175109">
                  <a:extLst>
                    <a:ext uri="{9D8B030D-6E8A-4147-A177-3AD203B41FA5}">
                      <a16:colId xmlns:a16="http://schemas.microsoft.com/office/drawing/2014/main" val="4246959009"/>
                    </a:ext>
                  </a:extLst>
                </a:gridCol>
                <a:gridCol w="2057472">
                  <a:extLst>
                    <a:ext uri="{9D8B030D-6E8A-4147-A177-3AD203B41FA5}">
                      <a16:colId xmlns:a16="http://schemas.microsoft.com/office/drawing/2014/main" val="139873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Init</a:t>
                      </a:r>
                      <a:r>
                        <a:rPr lang="fr-FR" dirty="0"/>
                        <a:t> dominance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Init</a:t>
                      </a:r>
                      <a:r>
                        <a:rPr lang="fr-FR" dirty="0"/>
                        <a:t> Préférences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0.9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2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4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similaires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5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rgbClr val="19A95A"/>
                </a:solidFill>
              </a:rPr>
              <a:t>Hypothèses:</a:t>
            </a: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H1</a:t>
            </a:r>
            <a:r>
              <a:rPr lang="fr-FR" sz="2200" dirty="0"/>
              <a:t> L’agent dominant va être perçu comme étant plus centré sur lui-même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H2 </a:t>
            </a:r>
            <a:r>
              <a:rPr lang="fr-FR" sz="2200" dirty="0"/>
              <a:t>L’agent soumis va être perçu comme faisant plus de concessions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H3 </a:t>
            </a:r>
            <a:r>
              <a:rPr lang="fr-FR" sz="2200" dirty="0"/>
              <a:t>L’agent dominant va être perçu comme étant plus exigeant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H4 </a:t>
            </a:r>
            <a:r>
              <a:rPr lang="fr-FR" sz="2200" dirty="0"/>
              <a:t>L’agent dominant va être perçu comme celui qui guide la négociation</a:t>
            </a:r>
            <a:r>
              <a:rPr lang="fr-FR" sz="2400" dirty="0"/>
              <a:t>.</a:t>
            </a:r>
            <a:endParaRPr lang="fr-FR" sz="2400" dirty="0">
              <a:solidFill>
                <a:srgbClr val="19A95A"/>
              </a:solidFill>
            </a:endParaRPr>
          </a:p>
          <a:p>
            <a:pPr lvl="1"/>
            <a:endParaRPr lang="fr-FR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5099" y="1829533"/>
            <a:ext cx="37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H1: </a:t>
            </a:r>
            <a:r>
              <a:rPr lang="fr-FR" sz="2000" b="1" dirty="0"/>
              <a:t>Soi vs autrui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662519" y="1829533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H2: </a:t>
            </a:r>
            <a:r>
              <a:rPr lang="fr-FR" sz="2000" b="1" dirty="0"/>
              <a:t>Concessions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14841" y="5275525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le plus centré sur lui et ne fait pas de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2 essaye de trouver un compromis qui satisfasse les deux camps et fait des concessions sur ses préférences pour cela.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30664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1FC89F-4143-46B4-9609-2EF3932D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4188845" cy="2880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631796-6422-42F9-8432-F570B488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90" y="2280004"/>
            <a:ext cx="4368557" cy="28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1929717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H3 : </a:t>
            </a:r>
            <a:r>
              <a:rPr lang="fr-FR" sz="2000" b="1" dirty="0"/>
              <a:t>Niveau d’exigence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190469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</a:t>
            </a:r>
            <a:r>
              <a:rPr lang="fr-FR" sz="2000" b="1" dirty="0"/>
              <a:t>Guide de la négociation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34930" y="5366826"/>
            <a:ext cx="8117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plus exigeant que l’agent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guide le flow de la négociation alors que l’agent 2 suit seulement l’agent 1.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563930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7F40B-2CC8-4C3D-A125-5B7F186C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55834"/>
            <a:ext cx="4364254" cy="28453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85EF1-F743-424B-92E2-599F134F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80" y="2459083"/>
            <a:ext cx="4116100" cy="28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Popularité des agents conversationnels.</a:t>
            </a:r>
          </a:p>
          <a:p>
            <a:pPr lvl="1"/>
            <a:r>
              <a:rPr lang="fr-FR" sz="2400" dirty="0" err="1"/>
              <a:t>Chatbots</a:t>
            </a:r>
            <a:r>
              <a:rPr lang="fr-FR" sz="2400" dirty="0"/>
              <a:t> (SIRI, Google </a:t>
            </a:r>
            <a:r>
              <a:rPr lang="fr-FR" sz="2400" dirty="0" err="1"/>
              <a:t>now</a:t>
            </a:r>
            <a:r>
              <a:rPr lang="fr-FR" sz="2400" dirty="0"/>
              <a:t> ….)</a:t>
            </a:r>
          </a:p>
          <a:p>
            <a:pPr lvl="1"/>
            <a:r>
              <a:rPr lang="fr-FR" sz="2400" dirty="0"/>
              <a:t>Compagnon pour personnes âgées </a:t>
            </a:r>
            <a:r>
              <a:rPr lang="fr-FR" sz="2000" i="1" dirty="0"/>
              <a:t>(</a:t>
            </a:r>
            <a:r>
              <a:rPr lang="fr-FR" sz="2000" i="1" dirty="0" err="1"/>
              <a:t>Bickmore</a:t>
            </a:r>
            <a:r>
              <a:rPr lang="fr-FR" sz="2000" i="1" dirty="0"/>
              <a:t>, 05)</a:t>
            </a:r>
            <a:endParaRPr lang="fr-FR" sz="2400" i="1" dirty="0"/>
          </a:p>
          <a:p>
            <a:pPr lvl="1"/>
            <a:r>
              <a:rPr lang="fr-FR" sz="2400" dirty="0"/>
              <a:t>Agent de tutorat (</a:t>
            </a:r>
            <a:r>
              <a:rPr lang="fr-FR" sz="2400" dirty="0" err="1"/>
              <a:t>tutoring</a:t>
            </a:r>
            <a:r>
              <a:rPr lang="fr-FR" sz="2400" dirty="0"/>
              <a:t> agents)  </a:t>
            </a:r>
            <a:r>
              <a:rPr lang="fr-FR" sz="2000" i="1" dirty="0"/>
              <a:t>(</a:t>
            </a:r>
            <a:r>
              <a:rPr lang="fr-FR" sz="2000" i="1" dirty="0" err="1"/>
              <a:t>Kerly</a:t>
            </a:r>
            <a:r>
              <a:rPr lang="fr-FR" sz="2000" i="1" dirty="0"/>
              <a:t> et al, 08)</a:t>
            </a:r>
          </a:p>
          <a:p>
            <a:pPr lvl="1"/>
            <a:r>
              <a:rPr lang="fr-FR" sz="2000" i="1" dirty="0"/>
              <a:t> …</a:t>
            </a:r>
            <a:endParaRPr lang="fr-F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Collaboration avec l’utilisateur pour achever des tâches.</a:t>
            </a:r>
          </a:p>
          <a:p>
            <a:pPr marL="742950" lvl="2" indent="-342900"/>
            <a:r>
              <a:rPr lang="fr-FR" sz="2400" dirty="0"/>
              <a:t>Ex </a:t>
            </a:r>
            <a:r>
              <a:rPr lang="fr-FR" sz="2400" dirty="0" err="1"/>
              <a:t>tutoring</a:t>
            </a:r>
            <a:r>
              <a:rPr lang="fr-FR" sz="2400" dirty="0"/>
              <a:t> agents:</a:t>
            </a:r>
          </a:p>
          <a:p>
            <a:pPr marL="674370" lvl="3" indent="0">
              <a:buNone/>
            </a:pPr>
            <a:r>
              <a:rPr lang="fr-FR" sz="2200" dirty="0"/>
              <a:t>Comparaison de connaissances pour une meilleure assimilation de l’information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38512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Conclusion et perspectives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Impact de la dominance sur la stratégie de dialogue</a:t>
            </a:r>
          </a:p>
          <a:p>
            <a:pPr marL="914400" lvl="1" indent="-514350"/>
            <a:r>
              <a:rPr lang="fr-FR" dirty="0"/>
              <a:t>Identification de 3 principes de dominance</a:t>
            </a:r>
          </a:p>
          <a:p>
            <a:pPr marL="914400" lvl="1" indent="-514350"/>
            <a:r>
              <a:rPr lang="fr-FR" dirty="0"/>
              <a:t>Modèle de négociation collaborative</a:t>
            </a:r>
          </a:p>
          <a:p>
            <a:pPr marL="914400" lvl="1" indent="-514350"/>
            <a:r>
              <a:rPr lang="fr-FR" dirty="0"/>
              <a:t>Implémentation d’un modèle de dialogue basé sur la dominance</a:t>
            </a:r>
          </a:p>
          <a:p>
            <a:pPr marL="400050" lvl="1" indent="0">
              <a:buNone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Validation du modèle implémenté : perception des comportements par des observateurs extérieurs</a:t>
            </a:r>
          </a:p>
          <a:p>
            <a:pPr marL="0" indent="0">
              <a:buNone/>
            </a:pPr>
            <a:endParaRPr lang="fr-FR" sz="1600" dirty="0"/>
          </a:p>
          <a:p>
            <a:pPr marL="514350" indent="-514350">
              <a:buAutoNum type="arabicPeriod" startAt="3"/>
            </a:pPr>
            <a:r>
              <a:rPr lang="fr-FR" dirty="0"/>
              <a:t>Validation du modèle lors d’une interaction humain-agent</a:t>
            </a:r>
          </a:p>
          <a:p>
            <a:pPr marL="914400" lvl="1" indent="-514350"/>
            <a:r>
              <a:rPr lang="fr-FR" dirty="0"/>
              <a:t>Interface graphique : stage en cours de Hatem </a:t>
            </a:r>
            <a:r>
              <a:rPr lang="fr-FR" dirty="0" err="1"/>
              <a:t>Dhouib</a:t>
            </a:r>
            <a:endParaRPr lang="fr-FR" dirty="0"/>
          </a:p>
          <a:p>
            <a:pPr marL="400050" lvl="1" indent="0">
              <a:buNone/>
            </a:pPr>
            <a:endParaRPr lang="fr-FR" sz="1400" dirty="0"/>
          </a:p>
          <a:p>
            <a:pPr marL="514350" indent="-514350">
              <a:buAutoNum type="arabicPeriod" startAt="4"/>
            </a:pPr>
            <a:r>
              <a:rPr lang="fr-FR" dirty="0"/>
              <a:t>Adapter le comportement à l'interlocuteur</a:t>
            </a:r>
          </a:p>
          <a:p>
            <a:pPr marL="914400" lvl="1" indent="-514350"/>
            <a:r>
              <a:rPr lang="fr-FR" dirty="0"/>
              <a:t>Ajouter un module de théorie de l'esprit</a:t>
            </a:r>
          </a:p>
          <a:p>
            <a:pPr marL="914400" lvl="1" indent="-514350"/>
            <a:r>
              <a:rPr lang="fr-FR" dirty="0"/>
              <a:t>Valider en interaction humain-agent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19A95A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869160"/>
            <a:ext cx="7570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collaborative:</a:t>
            </a:r>
          </a:p>
          <a:p>
            <a:r>
              <a:rPr lang="fr-FR" sz="2400" dirty="0"/>
              <a:t>Trouver le moyen de  maximiser le gain des </a:t>
            </a:r>
            <a:r>
              <a:rPr lang="fr-FR" sz="2400" b="1" dirty="0"/>
              <a:t>deux</a:t>
            </a:r>
            <a:r>
              <a:rPr lang="fr-FR" sz="2400" dirty="0"/>
              <a:t> camps comme un groupe, au lieu de maximiser le gain d’un </a:t>
            </a:r>
            <a:r>
              <a:rPr lang="fr-FR" sz="2400" b="1" dirty="0"/>
              <a:t>parti </a:t>
            </a:r>
            <a:r>
              <a:rPr lang="fr-FR" dirty="0"/>
              <a:t> (Chu-</a:t>
            </a:r>
            <a:r>
              <a:rPr lang="fr-FR" dirty="0" err="1"/>
              <a:t>Caroll</a:t>
            </a:r>
            <a:r>
              <a:rPr lang="fr-FR" dirty="0"/>
              <a:t>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négociation implique une interaction sociale et l’expression de comportements sociaux </a:t>
            </a:r>
            <a:r>
              <a:rPr lang="fr-FR" dirty="0"/>
              <a:t>(</a:t>
            </a:r>
            <a:r>
              <a:rPr lang="fr-FR" dirty="0" err="1"/>
              <a:t>Broekens</a:t>
            </a:r>
            <a:r>
              <a:rPr lang="fr-FR" dirty="0"/>
              <a:t> et al, 10)</a:t>
            </a:r>
          </a:p>
          <a:p>
            <a:r>
              <a:rPr lang="fr-FR" sz="2800" dirty="0"/>
              <a:t>Dominance = dimension la plus étudiée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39552" y="3717032"/>
            <a:ext cx="8136904" cy="280831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9208" y="3843914"/>
            <a:ext cx="8006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Dominance </a:t>
            </a:r>
            <a:r>
              <a:rPr lang="fr-FR" sz="2800" dirty="0"/>
              <a:t>: capacité à manifester des </a:t>
            </a:r>
            <a:r>
              <a:rPr lang="fr-FR" sz="2800" b="1" dirty="0"/>
              <a:t>comportements</a:t>
            </a:r>
            <a:r>
              <a:rPr lang="fr-FR" sz="2800" dirty="0"/>
              <a:t> de </a:t>
            </a:r>
            <a:r>
              <a:rPr lang="fr-FR" sz="2800" b="1" dirty="0"/>
              <a:t>pouvoir </a:t>
            </a:r>
            <a:r>
              <a:rPr lang="fr-FR" sz="2400" i="1" dirty="0"/>
              <a:t>(</a:t>
            </a:r>
            <a:r>
              <a:rPr lang="fr-FR" sz="2400" i="1" dirty="0" err="1"/>
              <a:t>Burgoon</a:t>
            </a:r>
            <a:r>
              <a:rPr lang="fr-FR" sz="2400" i="1" dirty="0"/>
              <a:t> &amp; Dunbar 98)</a:t>
            </a:r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Pouvoir : </a:t>
            </a:r>
            <a:r>
              <a:rPr lang="fr-FR" sz="2800" dirty="0"/>
              <a:t>capacité d’influencer le comportement d’une autre personne</a:t>
            </a:r>
            <a:r>
              <a:rPr lang="fr-FR" sz="2400" dirty="0"/>
              <a:t> </a:t>
            </a:r>
            <a:r>
              <a:rPr lang="fr-FR" sz="2400" i="1" dirty="0"/>
              <a:t>(</a:t>
            </a:r>
            <a:r>
              <a:rPr lang="fr-FR" sz="2400" i="1" dirty="0" err="1"/>
              <a:t>Burgoon</a:t>
            </a:r>
            <a:r>
              <a:rPr lang="fr-FR" sz="2400" i="1" dirty="0"/>
              <a:t> et al 98)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non verbal: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 Mouvement du corps:</a:t>
            </a:r>
          </a:p>
          <a:p>
            <a:pPr lvl="2"/>
            <a:r>
              <a:rPr lang="fr-FR" sz="2000" dirty="0"/>
              <a:t>Posture, élévation et relaxation</a:t>
            </a:r>
          </a:p>
          <a:p>
            <a:pPr lvl="2"/>
            <a:r>
              <a:rPr lang="fr-FR" sz="2400" dirty="0"/>
              <a:t>Implémentation  </a:t>
            </a:r>
            <a:r>
              <a:rPr lang="fr-FR" sz="2000" i="1" dirty="0"/>
              <a:t>(</a:t>
            </a:r>
            <a:r>
              <a:rPr lang="fr-FR" sz="2000" i="1" dirty="0" err="1"/>
              <a:t>Mignault</a:t>
            </a:r>
            <a:r>
              <a:rPr lang="fr-FR" sz="2000" i="1" dirty="0"/>
              <a:t> and </a:t>
            </a:r>
            <a:r>
              <a:rPr lang="fr-FR" sz="2000" i="1" dirty="0" err="1"/>
              <a:t>chaudhuri</a:t>
            </a:r>
            <a:r>
              <a:rPr lang="fr-FR" sz="2000" i="1" dirty="0"/>
              <a:t>, 03)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Inclinaison de la tête </a:t>
            </a:r>
          </a:p>
          <a:p>
            <a:pPr lvl="2"/>
            <a:r>
              <a:rPr lang="fr-FR" sz="2000" dirty="0"/>
              <a:t>Tête levée associée à un comportement de dominance</a:t>
            </a:r>
          </a:p>
          <a:p>
            <a:pPr lvl="2"/>
            <a:r>
              <a:rPr lang="fr-FR" sz="2400" dirty="0">
                <a:solidFill>
                  <a:prstClr val="black"/>
                </a:solidFill>
              </a:rPr>
              <a:t>Implémentation 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i="1" dirty="0">
                <a:solidFill>
                  <a:prstClr val="black"/>
                </a:solidFill>
              </a:rPr>
              <a:t>(</a:t>
            </a:r>
            <a:r>
              <a:rPr lang="fr-FR" sz="2000" i="1" dirty="0" err="1">
                <a:solidFill>
                  <a:prstClr val="black"/>
                </a:solidFill>
              </a:rPr>
              <a:t>Gebhard</a:t>
            </a:r>
            <a:r>
              <a:rPr lang="fr-FR" sz="2000" i="1" dirty="0">
                <a:solidFill>
                  <a:prstClr val="black"/>
                </a:solidFill>
              </a:rPr>
              <a:t>, 14)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Regard </a:t>
            </a:r>
          </a:p>
          <a:p>
            <a:pPr lvl="2"/>
            <a:r>
              <a:rPr lang="fr-FR" sz="2400" dirty="0"/>
              <a:t>Implémentation </a:t>
            </a:r>
            <a:r>
              <a:rPr lang="fr-FR" sz="2000" i="1" dirty="0">
                <a:solidFill>
                  <a:prstClr val="black"/>
                </a:solidFill>
              </a:rPr>
              <a:t>(Lance and </a:t>
            </a:r>
            <a:r>
              <a:rPr lang="fr-FR" sz="2000" i="1" dirty="0" err="1">
                <a:solidFill>
                  <a:prstClr val="black"/>
                </a:solidFill>
              </a:rPr>
              <a:t>Marsella</a:t>
            </a:r>
            <a:r>
              <a:rPr lang="fr-FR" sz="2000" i="1" dirty="0">
                <a:solidFill>
                  <a:prstClr val="black"/>
                </a:solidFill>
              </a:rPr>
              <a:t>, 08)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verbal </a:t>
            </a:r>
            <a:r>
              <a:rPr lang="fr-FR" sz="3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3 p</a:t>
            </a:r>
            <a:r>
              <a:rPr lang="fr-FR" sz="3200" b="1" dirty="0">
                <a:solidFill>
                  <a:srgbClr val="00B050"/>
                </a:solidFill>
              </a:rPr>
              <a:t>rincipes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Exigences et concessions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Dominance associée à un haut niveau d’exigence dans la négociation et un manque de concession</a:t>
            </a:r>
          </a:p>
          <a:p>
            <a:pPr marL="914400" lvl="2" indent="0">
              <a:buNone/>
            </a:pP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Soi </a:t>
            </a:r>
            <a:r>
              <a:rPr lang="fr-FR" sz="2400" b="1" i="1" dirty="0"/>
              <a:t>vs</a:t>
            </a:r>
            <a:r>
              <a:rPr lang="fr-FR" sz="2400" b="1" dirty="0"/>
              <a:t> Autrui 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Fiske</a:t>
            </a:r>
            <a:r>
              <a:rPr lang="fr-FR" sz="2400" i="1" dirty="0">
                <a:solidFill>
                  <a:prstClr val="black"/>
                </a:solidFill>
              </a:rPr>
              <a:t> 93, 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Individu dominant est centré sur soi et prend peu en considération l’autre</a:t>
            </a:r>
            <a:endParaRPr lang="fr-FR" sz="2000" b="1" dirty="0"/>
          </a:p>
          <a:p>
            <a:pPr marL="914400" lvl="2" indent="0">
              <a:buNone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Mener la négociation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and </a:t>
            </a:r>
            <a:r>
              <a:rPr lang="fr-FR" sz="2400" i="1" dirty="0" err="1">
                <a:solidFill>
                  <a:prstClr val="black"/>
                </a:solidFill>
              </a:rPr>
              <a:t>VanKleef</a:t>
            </a:r>
            <a:r>
              <a:rPr lang="fr-FR" sz="2400" i="1" dirty="0">
                <a:solidFill>
                  <a:prstClr val="black"/>
                </a:solidFill>
              </a:rPr>
              <a:t>, 04)</a:t>
            </a:r>
            <a:endParaRPr lang="fr-FR" sz="2400" b="1" dirty="0"/>
          </a:p>
          <a:p>
            <a:pPr lvl="2"/>
            <a:r>
              <a:rPr lang="fr-FR" sz="2000" dirty="0"/>
              <a:t>Engager la négociation</a:t>
            </a:r>
          </a:p>
          <a:p>
            <a:pPr lvl="2"/>
            <a:r>
              <a:rPr lang="fr-FR" sz="2000" dirty="0"/>
              <a:t>Contrôler le cours de la négociation</a:t>
            </a:r>
          </a:p>
          <a:p>
            <a:pPr lvl="2"/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6600"/>
                </a:solidFill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Définir un modèle de comportements sociaux en négociation collaborative :</a:t>
            </a:r>
          </a:p>
          <a:p>
            <a:endParaRPr lang="fr-FR" sz="2800" dirty="0"/>
          </a:p>
          <a:p>
            <a:pPr lvl="1"/>
            <a:r>
              <a:rPr lang="fr-FR" sz="2400" dirty="0"/>
              <a:t>Un agent conversationnel utilisant des actes de dialogues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Mener une négociation collaborative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Adaptation des stratégies de négociation en fonction de la relation de </a:t>
            </a:r>
            <a:r>
              <a:rPr lang="fr-FR" sz="2400" b="1" dirty="0"/>
              <a:t>dominance</a:t>
            </a:r>
            <a:endParaRPr lang="fr-FR" sz="24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8435280" cy="41764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9364" y="2821273"/>
            <a:ext cx="3869167" cy="151809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tx1"/>
                </a:solidFill>
              </a:rPr>
              <a:t>Pow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918" y="4482011"/>
            <a:ext cx="3884058" cy="175530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739" y="2811328"/>
            <a:ext cx="3729635" cy="341603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Décision basée sur la dominance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19A95A"/>
                </a:solidFill>
              </a:rPr>
              <a:t>(P1, P2)</a:t>
            </a: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 choix de l’énoncé </a:t>
            </a:r>
            <a:r>
              <a:rPr lang="fr-FR" sz="2400" b="1" dirty="0">
                <a:solidFill>
                  <a:srgbClr val="19A95A"/>
                </a:solidFill>
              </a:rPr>
              <a:t>(P3)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894124"/>
            <a:ext cx="4097011" cy="5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Architecture du modèle</a:t>
            </a:r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EFF4E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1163</Words>
  <Application>Microsoft Office PowerPoint</Application>
  <PresentationFormat>Affichage à l'écran (4:3)</PresentationFormat>
  <Paragraphs>251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Arial (En-têtes)</vt:lpstr>
      <vt:lpstr>Calibri</vt:lpstr>
      <vt:lpstr>Cambria Math</vt:lpstr>
      <vt:lpstr>Wingdings</vt:lpstr>
      <vt:lpstr>Clarté</vt:lpstr>
      <vt:lpstr>Un modèle computationnel de dominance dans un dialogue de négociation collaborative</vt:lpstr>
      <vt:lpstr>Contexte</vt:lpstr>
      <vt:lpstr>Comment s’effectue la collaboration?</vt:lpstr>
      <vt:lpstr>Comment s’effectue la collaboration?</vt:lpstr>
      <vt:lpstr>Aspects sociaux dans la négociation</vt:lpstr>
      <vt:lpstr>Aspects sociaux dans la négociation</vt:lpstr>
      <vt:lpstr>Aspects sociaux dans la négociation</vt:lpstr>
      <vt:lpstr>Objectifs</vt:lpstr>
      <vt:lpstr>Modèle de négociation basé sur la dominance</vt:lpstr>
      <vt:lpstr>Modèle de négociation basé sur la dominance</vt:lpstr>
      <vt:lpstr>Exemple de dialogue</vt:lpstr>
      <vt:lpstr>Exemple de dialogue</vt:lpstr>
      <vt:lpstr>Exemple de dialogue</vt:lpstr>
      <vt:lpstr>Exemple de dialogue</vt:lpstr>
      <vt:lpstr>Evaluation du modèle</vt:lpstr>
      <vt:lpstr>Evaluation du modèle</vt:lpstr>
      <vt:lpstr>Evaluation du modèle</vt:lpstr>
      <vt:lpstr>Evaluation du modèle</vt:lpstr>
      <vt:lpstr>Evaluation du modèle</vt:lpstr>
      <vt:lpstr>Conclusion et perspectives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181</cp:revision>
  <dcterms:created xsi:type="dcterms:W3CDTF">2017-06-08T07:56:31Z</dcterms:created>
  <dcterms:modified xsi:type="dcterms:W3CDTF">2017-06-28T12:55:18Z</dcterms:modified>
</cp:coreProperties>
</file>