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22"/>
  </p:notesMasterIdLst>
  <p:sldIdLst>
    <p:sldId id="256" r:id="rId3"/>
    <p:sldId id="1044" r:id="rId4"/>
    <p:sldId id="1045" r:id="rId5"/>
    <p:sldId id="1048" r:id="rId6"/>
    <p:sldId id="1052" r:id="rId7"/>
    <p:sldId id="1054" r:id="rId8"/>
    <p:sldId id="1056" r:id="rId9"/>
    <p:sldId id="1055" r:id="rId10"/>
    <p:sldId id="1057" r:id="rId11"/>
    <p:sldId id="1059" r:id="rId12"/>
    <p:sldId id="1060" r:id="rId13"/>
    <p:sldId id="1049" r:id="rId14"/>
    <p:sldId id="1062" r:id="rId15"/>
    <p:sldId id="1051" r:id="rId16"/>
    <p:sldId id="1063" r:id="rId17"/>
    <p:sldId id="1065" r:id="rId18"/>
    <p:sldId id="1066" r:id="rId19"/>
    <p:sldId id="1067" r:id="rId20"/>
    <p:sldId id="1064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3615" autoAdjust="0"/>
  </p:normalViewPr>
  <p:slideViewPr>
    <p:cSldViewPr snapToGrid="0" showGuides="1">
      <p:cViewPr>
        <p:scale>
          <a:sx n="50" d="100"/>
          <a:sy n="50" d="100"/>
        </p:scale>
        <p:origin x="761" y="367"/>
      </p:cViewPr>
      <p:guideLst>
        <p:guide orient="horz" pos="231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70CFF-025B-475D-889C-C5BC173DA557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ED0CD-057F-44B7-8038-30BF50EEB9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421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VALIDATION ETUDE AGENT </a:t>
            </a:r>
            <a:r>
              <a:rPr lang="fr-FR" dirty="0" err="1"/>
              <a:t>AGENT</a:t>
            </a:r>
            <a:r>
              <a:rPr lang="fr-FR" dirty="0"/>
              <a:t> ET AGENT HUMAIN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508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Concretly</a:t>
            </a:r>
            <a:r>
              <a:rPr lang="fr-FR" dirty="0"/>
              <a:t>, </a:t>
            </a:r>
            <a:r>
              <a:rPr lang="fr-FR" dirty="0" err="1"/>
              <a:t>reasoning</a:t>
            </a:r>
            <a:r>
              <a:rPr lang="fr-FR" dirty="0"/>
              <a:t> on the </a:t>
            </a:r>
            <a:r>
              <a:rPr lang="fr-FR" dirty="0" err="1"/>
              <a:t>other</a:t>
            </a:r>
            <a:r>
              <a:rPr lang="fr-FR" dirty="0"/>
              <a:t> mental state has the </a:t>
            </a:r>
            <a:r>
              <a:rPr lang="fr-FR" dirty="0" err="1"/>
              <a:t>aim</a:t>
            </a:r>
            <a:r>
              <a:rPr lang="fr-FR" dirty="0"/>
              <a:t> to </a:t>
            </a:r>
            <a:r>
              <a:rPr lang="fr-FR" dirty="0" err="1"/>
              <a:t>pre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242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Concretly</a:t>
            </a:r>
            <a:r>
              <a:rPr lang="fr-FR" dirty="0"/>
              <a:t>, </a:t>
            </a:r>
            <a:r>
              <a:rPr lang="fr-FR" dirty="0" err="1"/>
              <a:t>reasoning</a:t>
            </a:r>
            <a:r>
              <a:rPr lang="fr-FR" dirty="0"/>
              <a:t> on the </a:t>
            </a:r>
            <a:r>
              <a:rPr lang="fr-FR" dirty="0" err="1"/>
              <a:t>other</a:t>
            </a:r>
            <a:r>
              <a:rPr lang="fr-FR" dirty="0"/>
              <a:t> mental state has the </a:t>
            </a:r>
            <a:r>
              <a:rPr lang="fr-FR" dirty="0" err="1"/>
              <a:t>aim</a:t>
            </a:r>
            <a:r>
              <a:rPr lang="fr-FR" dirty="0"/>
              <a:t> to </a:t>
            </a:r>
            <a:r>
              <a:rPr lang="fr-FR" dirty="0" err="1"/>
              <a:t>pre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864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68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2173850" y="862555"/>
            <a:ext cx="9408551" cy="461665"/>
          </a:xfrm>
        </p:spPr>
        <p:txBody>
          <a:bodyPr wrap="square" anchor="ctr">
            <a:spAutoFit/>
          </a:bodyPr>
          <a:lstStyle>
            <a:lvl1pPr marL="0" indent="0" algn="r">
              <a:buNone/>
              <a:defRPr sz="2400" cap="none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2173850" y="304508"/>
            <a:ext cx="9408551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3200" cap="all" baseline="0">
                <a:solidFill>
                  <a:srgbClr val="2F3A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39350" y="237075"/>
            <a:ext cx="1914029" cy="720080"/>
            <a:chOff x="7584449" y="237075"/>
            <a:chExt cx="1435522" cy="720080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668344" y="421437"/>
              <a:ext cx="1267733" cy="351357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7584449" y="237075"/>
              <a:ext cx="1435522" cy="72008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2848751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49EE0-1A48-481B-ACDD-449F09CC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DFAD72-F248-4859-B6B9-6870AA1D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2E6B03-E240-47C6-9044-7ABCB386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BDAF-9EFB-49A5-9595-C931D64521C4}" type="datetime1">
              <a:rPr lang="fr-FR" smtClean="0"/>
              <a:t>27/08/2018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488EA6-719F-4C57-965C-A049E55A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E71DEC-1FED-4A3D-8482-29273008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887" y="182562"/>
            <a:ext cx="2743200" cy="365125"/>
          </a:xfrm>
        </p:spPr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60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69D6D-DE77-45A0-A665-D64E0A56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F0964A-64AB-478B-A970-D60A58DB4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C482AF-36E9-4A48-8507-F85F454D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B55E-22A5-4286-A8A7-EB9B205D71BE}" type="datetime1">
              <a:rPr lang="fr-FR" smtClean="0"/>
              <a:t>27/08/2018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1EB89A-8E75-41AF-AB1C-E4B53DFC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FE62FC-CFB8-4C85-BB78-313582FF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290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13EE61-9639-412B-B7FA-A4A4F0E2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37161A-D770-4BFF-9D93-7A1B8F145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FEA5BB-8028-458B-9353-7DA886A8B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B4B4EF-760A-4E1B-B22B-DB11C87D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26AC-F9B5-436A-BA31-4C1944034F51}" type="datetime1">
              <a:rPr lang="fr-FR" smtClean="0"/>
              <a:t>27/08/2018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A82764-3229-4BDB-9FFC-921DA20C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7DF3FB-F67E-436B-BAEA-95220699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090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0C23C-36CE-47B0-A9FA-83CCD8F5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5A6E48-C647-4DFA-A3BB-63FDB57EE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A0E286-67B8-4C52-A51F-01FD4F1B0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B151C53-1118-4EAE-8453-80F4640F6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2E2347-9BAA-4273-A469-C30E20F71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9056FA-0455-4AC3-BBF4-0BD4D4F5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5662-819A-4979-9F2E-A9262012BDEE}" type="datetime1">
              <a:rPr lang="fr-FR" smtClean="0"/>
              <a:t>27/08/2018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C54C71-0F97-4ED8-8B11-7E8E3AE6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6C98E15-6CD3-430E-AB18-3482E296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542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B4A7D9-B7B8-45A3-8163-813513C5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BE6E4F-71A4-4E1F-9368-D4B7D0B0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3213-C230-4DED-AF8B-533039CAAB69}" type="datetime1">
              <a:rPr lang="fr-FR" smtClean="0"/>
              <a:t>27/08/2018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BA0D8-1A27-4894-BB3F-5D2C2925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C02ABD-BCAD-43B6-AA69-223EAE1A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154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0227034-863F-47DA-9A08-30A8DEBA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3DB1-DACF-4B0E-BF0E-41BA5EB41557}" type="datetime1">
              <a:rPr lang="fr-FR" smtClean="0"/>
              <a:t>27/08/2018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1B050CB-78DA-4B3B-AAB5-9387F21C0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E2F3D0-924A-4AB2-A029-830C2B37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289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F1118-8584-436A-B980-95FDEC6F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9AB26C-670A-4240-AF97-A8A14F2E5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F42E93-DC75-4DE2-98C8-03AA49ABD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A0C03F-8B0F-412E-A000-ABF2AB69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A034-E096-43E7-888F-4F9D67C2E074}" type="datetime1">
              <a:rPr lang="fr-FR" smtClean="0"/>
              <a:t>27/08/2018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5DF428-2CFA-4DE4-BF45-71C553C0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A13FA9-240E-4C1B-B73D-B22725F6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438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7A82C9-AA0E-4227-B764-9CCCDEB07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17CC41B-7152-4E79-991A-D4BB8B486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B60363-647B-429F-A39C-53CFFDC03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CF4A44-49C5-401D-9F71-B3510BEE9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CC5E-82F5-4588-A45C-3F3E291216A2}" type="datetime1">
              <a:rPr lang="fr-FR" smtClean="0"/>
              <a:t>27/08/2018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EF8B0E-1037-4B97-8D9C-D16F0603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F309C8-5388-41E7-A578-AC14940C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400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3CED89-6E7D-4FAA-B731-66052E4FC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F4E45E-8396-45D4-9BFA-00287998A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480411-6FFF-4B4D-92E5-CD7EEE76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1903-57C3-4BA9-A49E-311B56A42E93}" type="datetime1">
              <a:rPr lang="fr-FR" smtClean="0"/>
              <a:t>27/08/2018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A85B43-6915-496F-8518-A10C9762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52CFB3-F440-44F7-9967-F29BF53A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9055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0E0948-E74C-4563-880D-3D0E7F9CB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AD9D20-ECAE-4F90-89A8-225E83E47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8B240E-1052-4BB8-B4C4-28576D32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B4B0-8E7F-499D-A976-14ED26ED8635}" type="datetime1">
              <a:rPr lang="fr-FR" smtClean="0"/>
              <a:t>27/08/2018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6E22B6-D0B2-4B43-ADEA-5CDBD17C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8CDE88-7034-40F7-AB3C-086CFD60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86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623886" y="862555"/>
            <a:ext cx="9600573" cy="461665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400" cap="none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623886" y="304508"/>
            <a:ext cx="9600573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200" cap="all" baseline="0">
                <a:solidFill>
                  <a:srgbClr val="2F3A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112599" y="237075"/>
            <a:ext cx="1914029" cy="720080"/>
            <a:chOff x="7584449" y="237075"/>
            <a:chExt cx="1435522" cy="720080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668344" y="421437"/>
              <a:ext cx="1267733" cy="351357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7584449" y="237075"/>
              <a:ext cx="1435522" cy="72008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120164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2173850" y="908720"/>
            <a:ext cx="9408551" cy="369332"/>
          </a:xfrm>
        </p:spPr>
        <p:txBody>
          <a:bodyPr wrap="square" anchor="ctr">
            <a:spAutoFit/>
          </a:bodyPr>
          <a:lstStyle>
            <a:lvl1pPr marL="0" indent="0" algn="r">
              <a:buNone/>
              <a:defRPr sz="1800" cap="none" baseline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2173850" y="304508"/>
            <a:ext cx="9408551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2800" cap="sm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39350" y="237075"/>
            <a:ext cx="1914029" cy="720080"/>
            <a:chOff x="179512" y="237075"/>
            <a:chExt cx="1435522" cy="72008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63407" y="421437"/>
              <a:ext cx="1258268" cy="347472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179512" y="237075"/>
              <a:ext cx="1435522" cy="720080"/>
            </a:xfrm>
            <a:prstGeom prst="rect">
              <a:avLst/>
            </a:prstGeom>
            <a:solidFill>
              <a:srgbClr val="222A35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024469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623886" y="908720"/>
            <a:ext cx="9408551" cy="369332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1800" cap="none" baseline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623886" y="304508"/>
            <a:ext cx="9408551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800" cap="sm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12599" y="237075"/>
            <a:ext cx="1914029" cy="720080"/>
            <a:chOff x="179512" y="237075"/>
            <a:chExt cx="1435522" cy="72008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63407" y="421437"/>
              <a:ext cx="1258268" cy="347472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 userDrawn="1"/>
          </p:nvSpPr>
          <p:spPr>
            <a:xfrm>
              <a:off x="179512" y="237075"/>
              <a:ext cx="1435522" cy="720080"/>
            </a:xfrm>
            <a:prstGeom prst="rect">
              <a:avLst/>
            </a:prstGeom>
            <a:solidFill>
              <a:srgbClr val="222A35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147465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- Left (dark)"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623886" y="862555"/>
            <a:ext cx="9408551" cy="461665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2400" cap="none" baseline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623886" y="304508"/>
            <a:ext cx="9408551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 algn="l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12599" y="237075"/>
            <a:ext cx="1914029" cy="720080"/>
            <a:chOff x="179512" y="237075"/>
            <a:chExt cx="1435522" cy="72008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63407" y="421437"/>
              <a:ext cx="1258268" cy="347472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 userDrawn="1"/>
          </p:nvSpPr>
          <p:spPr>
            <a:xfrm>
              <a:off x="179512" y="237075"/>
              <a:ext cx="1435522" cy="720080"/>
            </a:xfrm>
            <a:prstGeom prst="rect">
              <a:avLst/>
            </a:prstGeom>
            <a:solidFill>
              <a:schemeClr val="tx1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0192387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9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8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782026"/>
            <a:ext cx="11233248" cy="784830"/>
          </a:xfrm>
        </p:spPr>
        <p:txBody>
          <a:bodyPr wrap="square" anchor="ctr">
            <a:spAutoFit/>
          </a:bodyPr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1" y="2348880"/>
            <a:ext cx="6535593" cy="40512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07534" y="2564905"/>
            <a:ext cx="5791247" cy="24499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57866" y="6216530"/>
            <a:ext cx="2170364" cy="451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4937768"/>
            <a:ext cx="1460651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8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8336A7-DC4E-4952-A430-E94120831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BB73CE-D6E6-491C-8DDB-049430DBE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79FD81-10B1-490F-B90D-624CA392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D6F5-26E8-4FA4-8EF7-EF67FF72E7BA}" type="datetime1">
              <a:rPr lang="fr-FR" smtClean="0"/>
              <a:t>27/08/2018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BEF766-9710-41C9-A124-5340E2B3E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7D2C41-805C-4A3E-AB4A-718147AB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70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46304"/>
            <a:ext cx="109728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42186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4D08396-0A26-4DFE-8359-60C2C135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1EC494-0ED9-4377-8BD3-DFAF94290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7A2E2C-121F-4A18-9AD7-F91C8CA40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58770-3C7C-432A-9FE1-78FB4AB6A326}" type="datetime1">
              <a:rPr lang="fr-FR" smtClean="0"/>
              <a:t>27/08/2018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A965C6-29BA-4911-98B0-FEB72E0B6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D155BA-C41B-46D5-B7A0-1E8C171D9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008A7-92D4-47B6-BE9B-DFE1C3B7AD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38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jpe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jpe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AF6271-CED5-4005-BC69-0BF9B1D0EE63}"/>
              </a:ext>
            </a:extLst>
          </p:cNvPr>
          <p:cNvSpPr/>
          <p:nvPr/>
        </p:nvSpPr>
        <p:spPr>
          <a:xfrm>
            <a:off x="0" y="0"/>
            <a:ext cx="12192000" cy="557899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2A09FFD-81D6-4FF6-B8B5-EF8A1664DBCA}"/>
              </a:ext>
            </a:extLst>
          </p:cNvPr>
          <p:cNvSpPr txBox="1">
            <a:spLocks/>
          </p:cNvSpPr>
          <p:nvPr/>
        </p:nvSpPr>
        <p:spPr>
          <a:xfrm>
            <a:off x="636787" y="126875"/>
            <a:ext cx="11272597" cy="3640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500" b="1" kern="1200" cap="all" normalizeH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algn="l"/>
            <a:r>
              <a:rPr lang="en-US" sz="4000" dirty="0">
                <a:solidFill>
                  <a:srgbClr val="F39C12"/>
                </a:solidFill>
              </a:rPr>
              <a:t>Guess my power: </a:t>
            </a:r>
            <a:r>
              <a:rPr lang="en-US" sz="4000" dirty="0">
                <a:solidFill>
                  <a:sysClr val="window" lastClr="FFFFFF"/>
                </a:solidFill>
              </a:rPr>
              <a:t>A computational model to simulate a partner’s behavior in the context of collaborative negotiation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0465A0-E828-447C-958C-8E5D7029D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940" y="5560671"/>
            <a:ext cx="1584176" cy="129732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F74E501-0BCA-42C9-9A26-1D4A61BD63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88" y="5816303"/>
            <a:ext cx="912053" cy="91482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E4822EC-9B60-4B52-ACE2-0FA30A42A5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279" y="5747674"/>
            <a:ext cx="1512168" cy="94164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1AE29B4-F7BB-4284-9505-CC1CF39C31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597" y="5578997"/>
            <a:ext cx="1064808" cy="1152128"/>
          </a:xfrm>
          <a:prstGeom prst="rect">
            <a:avLst/>
          </a:prstGeom>
        </p:spPr>
      </p:pic>
      <p:sp>
        <p:nvSpPr>
          <p:cNvPr id="11" name="Sous-titre 2">
            <a:extLst>
              <a:ext uri="{FF2B5EF4-FFF2-40B4-BE49-F238E27FC236}">
                <a16:creationId xmlns:a16="http://schemas.microsoft.com/office/drawing/2014/main" id="{D273F771-C83E-4B13-B5CC-B329EAF35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814" y="4183856"/>
            <a:ext cx="5677384" cy="1076838"/>
          </a:xfrm>
        </p:spPr>
        <p:txBody>
          <a:bodyPr>
            <a:noAutofit/>
          </a:bodyPr>
          <a:lstStyle/>
          <a:p>
            <a:pPr lvl="0">
              <a:buClr>
                <a:srgbClr val="629DD1"/>
              </a:buClr>
            </a:pPr>
            <a:r>
              <a:rPr lang="fr-FR" sz="2400" b="1" dirty="0">
                <a:solidFill>
                  <a:schemeClr val="bg1"/>
                </a:solidFill>
              </a:rPr>
              <a:t>Lydia OULD OUALI </a:t>
            </a:r>
            <a:r>
              <a:rPr lang="fr-FR" dirty="0">
                <a:solidFill>
                  <a:schemeClr val="bg1"/>
                </a:solidFill>
              </a:rPr>
              <a:t>(LIMSI-CNRS / UPSUD) </a:t>
            </a:r>
            <a:endParaRPr lang="fr-FR" sz="2400" dirty="0">
              <a:solidFill>
                <a:schemeClr val="bg1"/>
              </a:solidFill>
            </a:endParaRPr>
          </a:p>
          <a:p>
            <a:pPr lvl="1" algn="l">
              <a:buClr>
                <a:srgbClr val="629DD1"/>
              </a:buClr>
            </a:pPr>
            <a:r>
              <a:rPr lang="fr-FR" sz="2000" dirty="0">
                <a:solidFill>
                  <a:schemeClr val="bg1"/>
                </a:solidFill>
              </a:rPr>
              <a:t>	Nicolas </a:t>
            </a:r>
            <a:r>
              <a:rPr lang="fr-FR" sz="2000" dirty="0" err="1">
                <a:solidFill>
                  <a:schemeClr val="bg1"/>
                </a:solidFill>
              </a:rPr>
              <a:t>Sabouret</a:t>
            </a:r>
            <a:r>
              <a:rPr lang="fr-FR" sz="2000" dirty="0">
                <a:solidFill>
                  <a:schemeClr val="bg1"/>
                </a:solidFill>
              </a:rPr>
              <a:t> (LIMSI-CNRS / UPSUD) </a:t>
            </a:r>
          </a:p>
          <a:p>
            <a:pPr lvl="1" algn="l">
              <a:buClr>
                <a:srgbClr val="629DD1"/>
              </a:buClr>
            </a:pPr>
            <a:r>
              <a:rPr lang="fr-FR" sz="2000" dirty="0">
                <a:solidFill>
                  <a:schemeClr val="bg1"/>
                </a:solidFill>
              </a:rPr>
              <a:t>	Charles Rich (CS / WPI)</a:t>
            </a:r>
            <a:endParaRPr lang="fr-F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860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6" name="Oval 18">
            <a:extLst>
              <a:ext uri="{FF2B5EF4-FFF2-40B4-BE49-F238E27FC236}">
                <a16:creationId xmlns:a16="http://schemas.microsoft.com/office/drawing/2014/main" id="{B8FD5C88-7FC4-408A-8B0D-D27FC19C1268}"/>
              </a:ext>
            </a:extLst>
          </p:cNvPr>
          <p:cNvSpPr/>
          <p:nvPr/>
        </p:nvSpPr>
        <p:spPr>
          <a:xfrm>
            <a:off x="1533767" y="3914528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18">
            <a:extLst>
              <a:ext uri="{FF2B5EF4-FFF2-40B4-BE49-F238E27FC236}">
                <a16:creationId xmlns:a16="http://schemas.microsoft.com/office/drawing/2014/main" id="{9C259039-F556-43E7-8980-12131BD0FA0E}"/>
              </a:ext>
            </a:extLst>
          </p:cNvPr>
          <p:cNvSpPr/>
          <p:nvPr/>
        </p:nvSpPr>
        <p:spPr>
          <a:xfrm>
            <a:off x="2319114" y="4526819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18">
            <a:extLst>
              <a:ext uri="{FF2B5EF4-FFF2-40B4-BE49-F238E27FC236}">
                <a16:creationId xmlns:a16="http://schemas.microsoft.com/office/drawing/2014/main" id="{9F03A050-ABD9-4DED-B995-D2427690A84F}"/>
              </a:ext>
            </a:extLst>
          </p:cNvPr>
          <p:cNvSpPr/>
          <p:nvPr/>
        </p:nvSpPr>
        <p:spPr>
          <a:xfrm>
            <a:off x="762070" y="4528121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18">
            <a:extLst>
              <a:ext uri="{FF2B5EF4-FFF2-40B4-BE49-F238E27FC236}">
                <a16:creationId xmlns:a16="http://schemas.microsoft.com/office/drawing/2014/main" id="{F03B309F-8E8B-4425-9199-60016B4011D8}"/>
              </a:ext>
            </a:extLst>
          </p:cNvPr>
          <p:cNvSpPr/>
          <p:nvPr/>
        </p:nvSpPr>
        <p:spPr>
          <a:xfrm>
            <a:off x="761237" y="3426797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055091EB-370E-4DAF-8A9A-9E34BBC08B3E}"/>
              </a:ext>
            </a:extLst>
          </p:cNvPr>
          <p:cNvSpPr/>
          <p:nvPr/>
        </p:nvSpPr>
        <p:spPr>
          <a:xfrm>
            <a:off x="2319114" y="3426797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8">
            <a:extLst>
              <a:ext uri="{FF2B5EF4-FFF2-40B4-BE49-F238E27FC236}">
                <a16:creationId xmlns:a16="http://schemas.microsoft.com/office/drawing/2014/main" id="{46FEE270-F3AB-45D3-96C2-D1B55740C4CD}"/>
              </a:ext>
            </a:extLst>
          </p:cNvPr>
          <p:cNvSpPr/>
          <p:nvPr/>
        </p:nvSpPr>
        <p:spPr>
          <a:xfrm>
            <a:off x="1533767" y="1983769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Oval 18">
            <a:extLst>
              <a:ext uri="{FF2B5EF4-FFF2-40B4-BE49-F238E27FC236}">
                <a16:creationId xmlns:a16="http://schemas.microsoft.com/office/drawing/2014/main" id="{CB58500C-AE6E-4269-BB59-B16450A9E6AB}"/>
              </a:ext>
            </a:extLst>
          </p:cNvPr>
          <p:cNvSpPr/>
          <p:nvPr/>
        </p:nvSpPr>
        <p:spPr>
          <a:xfrm>
            <a:off x="1533767" y="2696891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9F7B886-C6A7-4198-BDC6-A86AED280CC8}"/>
              </a:ext>
            </a:extLst>
          </p:cNvPr>
          <p:cNvCxnSpPr>
            <a:stCxn id="7" idx="1"/>
            <a:endCxn id="6" idx="5"/>
          </p:cNvCxnSpPr>
          <p:nvPr/>
        </p:nvCxnSpPr>
        <p:spPr>
          <a:xfrm flipH="1" flipV="1">
            <a:off x="1861169" y="4209952"/>
            <a:ext cx="514118" cy="36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2DD91A4-556D-41D3-852C-02788AFBE043}"/>
              </a:ext>
            </a:extLst>
          </p:cNvPr>
          <p:cNvCxnSpPr>
            <a:cxnSpLocks/>
            <a:stCxn id="6" idx="1"/>
            <a:endCxn id="9" idx="6"/>
          </p:cNvCxnSpPr>
          <p:nvPr/>
        </p:nvCxnSpPr>
        <p:spPr>
          <a:xfrm flipH="1" flipV="1">
            <a:off x="1144811" y="3599852"/>
            <a:ext cx="445129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9F6C3AB-6AA4-49F7-A210-5E012420F99E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H="1" flipV="1">
            <a:off x="953024" y="3772908"/>
            <a:ext cx="833" cy="75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8875B91-87DD-47DD-AA99-E8C0126BE5EB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1861169" y="3599852"/>
            <a:ext cx="457945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565550E-4712-4D26-A6C2-CDEE2CF6E0BA}"/>
              </a:ext>
            </a:extLst>
          </p:cNvPr>
          <p:cNvCxnSpPr>
            <a:cxnSpLocks/>
            <a:stCxn id="10" idx="1"/>
            <a:endCxn id="12" idx="4"/>
          </p:cNvCxnSpPr>
          <p:nvPr/>
        </p:nvCxnSpPr>
        <p:spPr>
          <a:xfrm flipH="1" flipV="1">
            <a:off x="1725554" y="3043002"/>
            <a:ext cx="649732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DE0AAE65-C0A2-49FD-9EEE-9B7871A2848D}"/>
              </a:ext>
            </a:extLst>
          </p:cNvPr>
          <p:cNvCxnSpPr>
            <a:cxnSpLocks/>
            <a:stCxn id="9" idx="7"/>
            <a:endCxn id="12" idx="4"/>
          </p:cNvCxnSpPr>
          <p:nvPr/>
        </p:nvCxnSpPr>
        <p:spPr>
          <a:xfrm flipV="1">
            <a:off x="1088638" y="3043002"/>
            <a:ext cx="636916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D1EA2F9-DAAA-44DD-A37A-2B2E7377779D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1725554" y="2329879"/>
            <a:ext cx="0" cy="3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EB7BC18-B5B8-476D-879B-E615FEB1D89C}"/>
              </a:ext>
            </a:extLst>
          </p:cNvPr>
          <p:cNvSpPr/>
          <p:nvPr/>
        </p:nvSpPr>
        <p:spPr>
          <a:xfrm>
            <a:off x="242104" y="5497979"/>
            <a:ext cx="39016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i="1" u="sng" dirty="0">
                <a:latin typeface="Bookman Old Style" panose="02050604050505020204" pitchFamily="18" charset="0"/>
              </a:rPr>
              <a:t>(Self(pow, t)):</a:t>
            </a: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 Level of concessions to be expressed</a:t>
            </a: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450C737-2477-4123-8B58-397537A29FB3}"/>
              </a:ext>
            </a:extLst>
          </p:cNvPr>
          <p:cNvSpPr txBox="1"/>
          <p:nvPr/>
        </p:nvSpPr>
        <p:spPr>
          <a:xfrm>
            <a:off x="2510901" y="486699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0.16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1F63CE95-B906-49C0-A121-A31F9A964029}"/>
              </a:ext>
            </a:extLst>
          </p:cNvPr>
          <p:cNvSpPr txBox="1"/>
          <p:nvPr/>
        </p:nvSpPr>
        <p:spPr>
          <a:xfrm>
            <a:off x="659514" y="486708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0.5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2D22732-9E15-4C62-8A6D-41F9689866C6}"/>
              </a:ext>
            </a:extLst>
          </p:cNvPr>
          <p:cNvSpPr txBox="1"/>
          <p:nvPr/>
        </p:nvSpPr>
        <p:spPr>
          <a:xfrm>
            <a:off x="1404693" y="416687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0.33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18C89DA-EF4F-48DD-9D76-61B0480605E4}"/>
              </a:ext>
            </a:extLst>
          </p:cNvPr>
          <p:cNvSpPr txBox="1"/>
          <p:nvPr/>
        </p:nvSpPr>
        <p:spPr>
          <a:xfrm>
            <a:off x="428377" y="375331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6B0A7FE-EEED-43C5-B20E-BC54453209DA}"/>
              </a:ext>
            </a:extLst>
          </p:cNvPr>
          <p:cNvSpPr txBox="1"/>
          <p:nvPr/>
        </p:nvSpPr>
        <p:spPr>
          <a:xfrm>
            <a:off x="2240414" y="374824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FE58F9-56F6-4786-B078-BF9A755338D4}"/>
              </a:ext>
            </a:extLst>
          </p:cNvPr>
          <p:cNvSpPr txBox="1"/>
          <p:nvPr/>
        </p:nvSpPr>
        <p:spPr>
          <a:xfrm>
            <a:off x="1042641" y="288337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0.83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E3E54B-0C49-4DE0-9917-EDB2FDB8F197}"/>
              </a:ext>
            </a:extLst>
          </p:cNvPr>
          <p:cNvSpPr txBox="1"/>
          <p:nvPr/>
        </p:nvSpPr>
        <p:spPr>
          <a:xfrm>
            <a:off x="1217334" y="22396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AFB780F-72A4-4707-A17D-267EC479A6C1}"/>
              </a:ext>
            </a:extLst>
          </p:cNvPr>
          <p:cNvSpPr txBox="1"/>
          <p:nvPr/>
        </p:nvSpPr>
        <p:spPr>
          <a:xfrm>
            <a:off x="3180022" y="1257046"/>
            <a:ext cx="1238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Pow</a:t>
            </a:r>
            <a:r>
              <a:rPr lang="fr-FR" sz="2000" b="1" dirty="0"/>
              <a:t> = 0.7</a:t>
            </a: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C0FF786-C98D-4B2E-B43C-021A24C4B37A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4D3D2D4D-0452-40DC-A8CD-FB10F1910331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57" name="TextBox 16">
              <a:extLst>
                <a:ext uri="{FF2B5EF4-FFF2-40B4-BE49-F238E27FC236}">
                  <a16:creationId xmlns:a16="http://schemas.microsoft.com/office/drawing/2014/main" id="{C9B3CE2C-9913-44C6-A9AC-1F2983757E9F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F5609B1D-2285-4914-B2D3-DD4EA832CB59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9C0F60A-34B2-4537-B971-7C657CE2A994}"/>
              </a:ext>
            </a:extLst>
          </p:cNvPr>
          <p:cNvSpPr txBox="1"/>
          <p:nvPr/>
        </p:nvSpPr>
        <p:spPr>
          <a:xfrm>
            <a:off x="7560220" y="2969652"/>
            <a:ext cx="4540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Ac : Set of acceptable values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M = S + Ac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9B77842-F8B7-482F-A03E-C4D641FBF1FB}"/>
              </a:ext>
            </a:extLst>
          </p:cNvPr>
          <p:cNvSpPr txBox="1"/>
          <p:nvPr/>
        </p:nvSpPr>
        <p:spPr>
          <a:xfrm>
            <a:off x="7495209" y="2466058"/>
            <a:ext cx="215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2. Acceptability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B18EFD8-01F5-4137-92F3-326660205BB6}"/>
              </a:ext>
            </a:extLst>
          </p:cNvPr>
          <p:cNvSpPr txBox="1"/>
          <p:nvPr/>
        </p:nvSpPr>
        <p:spPr>
          <a:xfrm>
            <a:off x="7495209" y="4010660"/>
            <a:ext cx="35371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Current context of negotiation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R: Set of rejected values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A: Set of accepted values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606EA29-41CC-487F-A344-F588DCF71B83}"/>
              </a:ext>
            </a:extLst>
          </p:cNvPr>
          <p:cNvSpPr txBox="1"/>
          <p:nvPr/>
        </p:nvSpPr>
        <p:spPr>
          <a:xfrm>
            <a:off x="3180021" y="1849816"/>
            <a:ext cx="2231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Self(</a:t>
            </a:r>
            <a:r>
              <a:rPr lang="fr-FR" sz="2000" b="1" dirty="0" err="1"/>
              <a:t>pow</a:t>
            </a:r>
            <a:r>
              <a:rPr lang="fr-FR" sz="2000" b="1" dirty="0"/>
              <a:t>, 0) = 0.7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FB65FAB-3C88-4581-BBF7-76E0CC2EA4F6}"/>
              </a:ext>
            </a:extLst>
          </p:cNvPr>
          <p:cNvSpPr/>
          <p:nvPr/>
        </p:nvSpPr>
        <p:spPr>
          <a:xfrm>
            <a:off x="350243" y="1803896"/>
            <a:ext cx="2747678" cy="1386713"/>
          </a:xfrm>
          <a:prstGeom prst="rect">
            <a:avLst/>
          </a:prstGeom>
          <a:solidFill>
            <a:schemeClr val="accent5">
              <a:lumMod val="60000"/>
              <a:lumOff val="40000"/>
              <a:alpha val="32000"/>
            </a:schemeClr>
          </a:solidFill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161055A-F2DF-49D2-ADF5-84D92AF5CE64}"/>
              </a:ext>
            </a:extLst>
          </p:cNvPr>
          <p:cNvSpPr txBox="1"/>
          <p:nvPr/>
        </p:nvSpPr>
        <p:spPr>
          <a:xfrm>
            <a:off x="3097921" y="2424307"/>
            <a:ext cx="1861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Acceptable values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37942699-EB44-4BC0-891A-D3079BC4D450}"/>
              </a:ext>
            </a:extLst>
          </p:cNvPr>
          <p:cNvSpPr txBox="1"/>
          <p:nvPr/>
        </p:nvSpPr>
        <p:spPr>
          <a:xfrm>
            <a:off x="3180021" y="2561236"/>
            <a:ext cx="2231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Self(</a:t>
            </a:r>
            <a:r>
              <a:rPr lang="fr-FR" sz="2000" b="1" dirty="0" err="1"/>
              <a:t>pow</a:t>
            </a:r>
            <a:r>
              <a:rPr lang="fr-FR" sz="2000" b="1" dirty="0"/>
              <a:t>, t</a:t>
            </a:r>
            <a:r>
              <a:rPr lang="fr-FR" sz="2000" b="1" baseline="-25000" dirty="0"/>
              <a:t>i</a:t>
            </a:r>
            <a:r>
              <a:rPr lang="fr-FR" sz="2000" b="1" dirty="0"/>
              <a:t>) = 0.6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65139C8-E10F-4BB5-BF35-6CF243833ECB}"/>
              </a:ext>
            </a:extLst>
          </p:cNvPr>
          <p:cNvSpPr/>
          <p:nvPr/>
        </p:nvSpPr>
        <p:spPr>
          <a:xfrm>
            <a:off x="350243" y="1803896"/>
            <a:ext cx="2747678" cy="2048727"/>
          </a:xfrm>
          <a:prstGeom prst="rect">
            <a:avLst/>
          </a:prstGeom>
          <a:solidFill>
            <a:schemeClr val="accent5">
              <a:lumMod val="60000"/>
              <a:lumOff val="40000"/>
              <a:alpha val="32000"/>
            </a:schemeClr>
          </a:solidFill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B7D8C15A-11B0-4D6B-849C-51B0F64EDDD1}"/>
              </a:ext>
            </a:extLst>
          </p:cNvPr>
          <p:cNvSpPr txBox="1"/>
          <p:nvPr/>
        </p:nvSpPr>
        <p:spPr>
          <a:xfrm>
            <a:off x="7560221" y="5499805"/>
            <a:ext cx="45403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dirty="0" err="1"/>
              <a:t>Accept</a:t>
            </a:r>
            <a:r>
              <a:rPr lang="fr-FR" sz="2000" dirty="0"/>
              <a:t>(F) : </a:t>
            </a:r>
            <a:r>
              <a:rPr lang="fr-FR" sz="2000" b="1" dirty="0" err="1"/>
              <a:t>Okay</a:t>
            </a:r>
            <a:r>
              <a:rPr lang="fr-FR" sz="2000" b="1" dirty="0"/>
              <a:t>, </a:t>
            </a:r>
            <a:r>
              <a:rPr lang="fr-FR" sz="2000" b="1" dirty="0" err="1"/>
              <a:t>let’s</a:t>
            </a:r>
            <a:r>
              <a:rPr lang="fr-FR" sz="2000" b="1" dirty="0"/>
              <a:t> </a:t>
            </a:r>
            <a:r>
              <a:rPr lang="fr-FR" sz="2000" b="1" dirty="0" err="1"/>
              <a:t>choose</a:t>
            </a:r>
            <a:r>
              <a:rPr lang="fr-FR" sz="2000" b="1" dirty="0"/>
              <a:t> F</a:t>
            </a:r>
          </a:p>
          <a:p>
            <a:endParaRPr lang="fr-FR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dirty="0" err="1"/>
              <a:t>Reject</a:t>
            </a:r>
            <a:r>
              <a:rPr lang="fr-FR" sz="2000" dirty="0"/>
              <a:t>(B) :</a:t>
            </a:r>
            <a:r>
              <a:rPr lang="fr-FR" sz="2000" b="1" dirty="0" err="1"/>
              <a:t>Let’s</a:t>
            </a:r>
            <a:r>
              <a:rPr lang="fr-FR" sz="2000" b="1" dirty="0"/>
              <a:t> </a:t>
            </a:r>
            <a:r>
              <a:rPr lang="fr-FR" sz="2000" b="1" dirty="0" err="1"/>
              <a:t>rather</a:t>
            </a:r>
            <a:r>
              <a:rPr lang="fr-FR" sz="2000" b="1" dirty="0"/>
              <a:t> </a:t>
            </a:r>
            <a:r>
              <a:rPr lang="fr-FR" sz="2000" b="1" dirty="0" err="1"/>
              <a:t>choose</a:t>
            </a:r>
            <a:r>
              <a:rPr lang="fr-FR" sz="2000" b="1" dirty="0"/>
              <a:t> </a:t>
            </a:r>
            <a:r>
              <a:rPr lang="fr-FR" sz="2000" b="1" dirty="0" err="1"/>
              <a:t>something</a:t>
            </a:r>
            <a:r>
              <a:rPr lang="fr-FR" sz="2000" b="1" dirty="0"/>
              <a:t>  </a:t>
            </a:r>
            <a:r>
              <a:rPr lang="fr-FR" sz="2000" b="1" dirty="0" err="1"/>
              <a:t>else</a:t>
            </a:r>
            <a:endParaRPr lang="fr-FR" b="1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CD1CA37D-07A9-4EB2-99A6-0A78194F5584}"/>
              </a:ext>
            </a:extLst>
          </p:cNvPr>
          <p:cNvSpPr txBox="1"/>
          <p:nvPr/>
        </p:nvSpPr>
        <p:spPr>
          <a:xfrm>
            <a:off x="7495209" y="5068252"/>
            <a:ext cx="1436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C4DB6CA1-5152-47E7-9EC1-5BA29A72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4493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/>
      <p:bldP spid="63" grpId="0"/>
      <p:bldP spid="65" grpId="0" animBg="1"/>
      <p:bldP spid="66" grpId="0"/>
      <p:bldP spid="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hape 163">
            <a:extLst>
              <a:ext uri="{FF2B5EF4-FFF2-40B4-BE49-F238E27FC236}">
                <a16:creationId xmlns:a16="http://schemas.microsoft.com/office/drawing/2014/main" id="{8EB08E9C-F5FD-43F9-B6AD-4E35DF9F6757}"/>
              </a:ext>
            </a:extLst>
          </p:cNvPr>
          <p:cNvCxnSpPr>
            <a:cxnSpLocks/>
          </p:cNvCxnSpPr>
          <p:nvPr/>
        </p:nvCxnSpPr>
        <p:spPr>
          <a:xfrm>
            <a:off x="7881563" y="5714420"/>
            <a:ext cx="2704954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164">
            <a:extLst>
              <a:ext uri="{FF2B5EF4-FFF2-40B4-BE49-F238E27FC236}">
                <a16:creationId xmlns:a16="http://schemas.microsoft.com/office/drawing/2014/main" id="{12048250-41A8-4A20-9DE8-E998120E0253}"/>
              </a:ext>
            </a:extLst>
          </p:cNvPr>
          <p:cNvSpPr/>
          <p:nvPr/>
        </p:nvSpPr>
        <p:spPr>
          <a:xfrm>
            <a:off x="8558222" y="5416377"/>
            <a:ext cx="1489202" cy="434576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defRPr/>
            </a:pPr>
            <a:r>
              <a:rPr lang="fr-FR" b="1" kern="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Utterance</a:t>
            </a:r>
            <a:r>
              <a:rPr lang="fr-FR" b="1" kern="0" baseline="-2500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Self</a:t>
            </a:r>
            <a:endParaRPr lang="fr-FR" b="1" kern="0" baseline="-2500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55" name="Shape 165">
            <a:extLst>
              <a:ext uri="{FF2B5EF4-FFF2-40B4-BE49-F238E27FC236}">
                <a16:creationId xmlns:a16="http://schemas.microsoft.com/office/drawing/2014/main" id="{111D3ED8-77FC-47AC-85B1-09457316AC52}"/>
              </a:ext>
            </a:extLst>
          </p:cNvPr>
          <p:cNvCxnSpPr>
            <a:cxnSpLocks/>
          </p:cNvCxnSpPr>
          <p:nvPr/>
        </p:nvCxnSpPr>
        <p:spPr>
          <a:xfrm flipH="1">
            <a:off x="7881563" y="6095453"/>
            <a:ext cx="2654202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Shape 166">
            <a:extLst>
              <a:ext uri="{FF2B5EF4-FFF2-40B4-BE49-F238E27FC236}">
                <a16:creationId xmlns:a16="http://schemas.microsoft.com/office/drawing/2014/main" id="{8667A191-BC06-4877-86C6-0063468C5FB6}"/>
              </a:ext>
            </a:extLst>
          </p:cNvPr>
          <p:cNvSpPr/>
          <p:nvPr/>
        </p:nvSpPr>
        <p:spPr>
          <a:xfrm>
            <a:off x="8558711" y="5940137"/>
            <a:ext cx="1502247" cy="395148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75" name="Shape 171">
            <a:extLst>
              <a:ext uri="{FF2B5EF4-FFF2-40B4-BE49-F238E27FC236}">
                <a16:creationId xmlns:a16="http://schemas.microsoft.com/office/drawing/2014/main" id="{F63B5C9C-FE54-4353-8A76-D2D31724F7C4}"/>
              </a:ext>
            </a:extLst>
          </p:cNvPr>
          <p:cNvSpPr/>
          <p:nvPr/>
        </p:nvSpPr>
        <p:spPr>
          <a:xfrm>
            <a:off x="148944" y="4146189"/>
            <a:ext cx="1479017" cy="478421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Adaptation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1" name="Image 23">
            <a:extLst>
              <a:ext uri="{FF2B5EF4-FFF2-40B4-BE49-F238E27FC236}">
                <a16:creationId xmlns:a16="http://schemas.microsoft.com/office/drawing/2014/main" id="{DAAE4931-CCE3-4C6D-A37F-AA4DEFE08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076" y="5217787"/>
            <a:ext cx="1131131" cy="110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itre 1">
            <a:extLst>
              <a:ext uri="{FF2B5EF4-FFF2-40B4-BE49-F238E27FC236}">
                <a16:creationId xmlns:a16="http://schemas.microsoft.com/office/drawing/2014/main" id="{59659A95-81F0-49A0-8540-3D74B7FC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OVERVIEW OF THE MODEL OF NEGOTIATION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43" name="Shape 175">
            <a:extLst>
              <a:ext uri="{FF2B5EF4-FFF2-40B4-BE49-F238E27FC236}">
                <a16:creationId xmlns:a16="http://schemas.microsoft.com/office/drawing/2014/main" id="{F8055136-3244-497E-8B58-B39F2D338C6F}"/>
              </a:ext>
            </a:extLst>
          </p:cNvPr>
          <p:cNvSpPr/>
          <p:nvPr/>
        </p:nvSpPr>
        <p:spPr>
          <a:xfrm>
            <a:off x="6356746" y="2556079"/>
            <a:ext cx="1992532" cy="1559239"/>
          </a:xfrm>
          <a:prstGeom prst="cloudCallout">
            <a:avLst>
              <a:gd name="adj1" fmla="val 6367"/>
              <a:gd name="adj2" fmla="val 11716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EDF8BA1B-8A47-45B8-9AEA-594D9477C9A2}"/>
              </a:ext>
            </a:extLst>
          </p:cNvPr>
          <p:cNvGrpSpPr/>
          <p:nvPr/>
        </p:nvGrpSpPr>
        <p:grpSpPr>
          <a:xfrm>
            <a:off x="6216234" y="1908510"/>
            <a:ext cx="2544463" cy="2237679"/>
            <a:chOff x="6216234" y="1908510"/>
            <a:chExt cx="2544463" cy="2237679"/>
          </a:xfrm>
        </p:grpSpPr>
        <p:sp>
          <p:nvSpPr>
            <p:cNvPr id="57" name="Shape 174">
              <a:extLst>
                <a:ext uri="{FF2B5EF4-FFF2-40B4-BE49-F238E27FC236}">
                  <a16:creationId xmlns:a16="http://schemas.microsoft.com/office/drawing/2014/main" id="{15BE0158-C325-442B-83DB-675C351231B6}"/>
                </a:ext>
              </a:extLst>
            </p:cNvPr>
            <p:cNvSpPr/>
            <p:nvPr/>
          </p:nvSpPr>
          <p:spPr>
            <a:xfrm>
              <a:off x="6346706" y="2703868"/>
              <a:ext cx="2413991" cy="1442321"/>
            </a:xfrm>
            <a:prstGeom prst="rect">
              <a:avLst/>
            </a:prstGeom>
            <a:solidFill>
              <a:schemeClr val="bg2"/>
            </a:solidFill>
            <a:ln w="1270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150">
              <a:extLst>
                <a:ext uri="{FF2B5EF4-FFF2-40B4-BE49-F238E27FC236}">
                  <a16:creationId xmlns:a16="http://schemas.microsoft.com/office/drawing/2014/main" id="{1D37F322-A732-409C-B14D-F3D4449D0E8C}"/>
                </a:ext>
              </a:extLst>
            </p:cNvPr>
            <p:cNvSpPr/>
            <p:nvPr/>
          </p:nvSpPr>
          <p:spPr>
            <a:xfrm>
              <a:off x="6346706" y="2157874"/>
              <a:ext cx="2413991" cy="573608"/>
            </a:xfrm>
            <a:prstGeom prst="rect">
              <a:avLst/>
            </a:prstGeom>
            <a:solidFill>
              <a:schemeClr val="bg2"/>
            </a:solidFill>
            <a:ln w="1905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Open Sans"/>
                  <a:ea typeface="Calibri"/>
                  <a:cs typeface="Calibri"/>
                  <a:sym typeface="Calibri"/>
                </a:rPr>
                <a:t>Mental model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Open Sans"/>
                <a:cs typeface="Arial"/>
                <a:sym typeface="Arial"/>
              </a:endParaRPr>
            </a:p>
          </p:txBody>
        </p:sp>
        <p:sp>
          <p:nvSpPr>
            <p:cNvPr id="58" name="Shape 147">
              <a:extLst>
                <a:ext uri="{FF2B5EF4-FFF2-40B4-BE49-F238E27FC236}">
                  <a16:creationId xmlns:a16="http://schemas.microsoft.com/office/drawing/2014/main" id="{56E03EF6-21D0-442B-A6C3-4C8C24EF2170}"/>
                </a:ext>
              </a:extLst>
            </p:cNvPr>
            <p:cNvSpPr/>
            <p:nvPr/>
          </p:nvSpPr>
          <p:spPr>
            <a:xfrm>
              <a:off x="6440715" y="2816775"/>
              <a:ext cx="679418" cy="32814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Pow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148">
              <a:extLst>
                <a:ext uri="{FF2B5EF4-FFF2-40B4-BE49-F238E27FC236}">
                  <a16:creationId xmlns:a16="http://schemas.microsoft.com/office/drawing/2014/main" id="{472F07AB-C19E-4B23-AC97-9AEB39A77427}"/>
                </a:ext>
              </a:extLst>
            </p:cNvPr>
            <p:cNvSpPr/>
            <p:nvPr/>
          </p:nvSpPr>
          <p:spPr>
            <a:xfrm>
              <a:off x="7263441" y="2828937"/>
              <a:ext cx="1392824" cy="3245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Preferences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172">
              <a:extLst>
                <a:ext uri="{FF2B5EF4-FFF2-40B4-BE49-F238E27FC236}">
                  <a16:creationId xmlns:a16="http://schemas.microsoft.com/office/drawing/2014/main" id="{335A035E-EC17-43D0-812E-3C504AC72BDF}"/>
                </a:ext>
              </a:extLst>
            </p:cNvPr>
            <p:cNvSpPr/>
            <p:nvPr/>
          </p:nvSpPr>
          <p:spPr>
            <a:xfrm>
              <a:off x="6216234" y="1908510"/>
              <a:ext cx="458841" cy="47850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1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Shape 146">
              <a:extLst>
                <a:ext uri="{FF2B5EF4-FFF2-40B4-BE49-F238E27FC236}">
                  <a16:creationId xmlns:a16="http://schemas.microsoft.com/office/drawing/2014/main" id="{45B60DE2-8482-410C-8796-612299C8ECEA}"/>
                </a:ext>
              </a:extLst>
            </p:cNvPr>
            <p:cNvSpPr/>
            <p:nvPr/>
          </p:nvSpPr>
          <p:spPr>
            <a:xfrm>
              <a:off x="6834847" y="3603480"/>
              <a:ext cx="1352872" cy="46614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b="1" kern="0" dirty="0" err="1">
                  <a:solidFill>
                    <a:srgbClr val="FFFFFF"/>
                  </a:solidFill>
                  <a:cs typeface="Calibri"/>
                  <a:sym typeface="Calibri"/>
                </a:rPr>
                <a:t>Decisional</a:t>
              </a:r>
              <a:r>
                <a:rPr lang="fr-FR" b="1" kern="0" dirty="0">
                  <a:solidFill>
                    <a:srgbClr val="FFFFFF"/>
                  </a:solidFill>
                  <a:cs typeface="Calibri"/>
                  <a:sym typeface="Calibri"/>
                </a:rPr>
                <a:t> model</a:t>
              </a:r>
              <a:endParaRPr b="1" kern="0" dirty="0">
                <a:solidFill>
                  <a:srgbClr val="FFFFFF"/>
                </a:solidFill>
                <a:cs typeface="Calibri"/>
                <a:sym typeface="Calibri"/>
              </a:endParaRPr>
            </a:p>
          </p:txBody>
        </p:sp>
        <p:sp>
          <p:nvSpPr>
            <p:cNvPr id="84" name="Flèche : bas 83">
              <a:extLst>
                <a:ext uri="{FF2B5EF4-FFF2-40B4-BE49-F238E27FC236}">
                  <a16:creationId xmlns:a16="http://schemas.microsoft.com/office/drawing/2014/main" id="{D2449917-4597-4260-A08E-7E28D1DA9613}"/>
                </a:ext>
              </a:extLst>
            </p:cNvPr>
            <p:cNvSpPr/>
            <p:nvPr/>
          </p:nvSpPr>
          <p:spPr>
            <a:xfrm>
              <a:off x="7315068" y="3198704"/>
              <a:ext cx="392430" cy="383084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97" name="Image 24">
            <a:extLst>
              <a:ext uri="{FF2B5EF4-FFF2-40B4-BE49-F238E27FC236}">
                <a16:creationId xmlns:a16="http://schemas.microsoft.com/office/drawing/2014/main" id="{B99F6E8F-BD80-4B8B-80A3-9D9804FA4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33" y="5217786"/>
            <a:ext cx="1118680" cy="110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5D4E5047-1407-4CBC-8595-141DF527F9B8}"/>
              </a:ext>
            </a:extLst>
          </p:cNvPr>
          <p:cNvGrpSpPr/>
          <p:nvPr/>
        </p:nvGrpSpPr>
        <p:grpSpPr>
          <a:xfrm>
            <a:off x="9431246" y="2150989"/>
            <a:ext cx="2447434" cy="1975586"/>
            <a:chOff x="9664495" y="2929894"/>
            <a:chExt cx="2447434" cy="1975586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1242FA1A-6EC7-43DC-8B58-587E7655E74E}"/>
                </a:ext>
              </a:extLst>
            </p:cNvPr>
            <p:cNvGrpSpPr/>
            <p:nvPr/>
          </p:nvGrpSpPr>
          <p:grpSpPr>
            <a:xfrm>
              <a:off x="9664495" y="2929894"/>
              <a:ext cx="2447434" cy="1975586"/>
              <a:chOff x="9599669" y="2756084"/>
              <a:chExt cx="2447434" cy="1975586"/>
            </a:xfrm>
          </p:grpSpPr>
          <p:sp>
            <p:nvSpPr>
              <p:cNvPr id="92" name="Shape 141">
                <a:extLst>
                  <a:ext uri="{FF2B5EF4-FFF2-40B4-BE49-F238E27FC236}">
                    <a16:creationId xmlns:a16="http://schemas.microsoft.com/office/drawing/2014/main" id="{CC48C9DA-FB1A-40B9-8482-4A6AC1BBBC85}"/>
                  </a:ext>
                </a:extLst>
              </p:cNvPr>
              <p:cNvSpPr/>
              <p:nvPr/>
            </p:nvSpPr>
            <p:spPr>
              <a:xfrm>
                <a:off x="9632121" y="3385876"/>
                <a:ext cx="1630636" cy="1267377"/>
              </a:xfrm>
              <a:prstGeom prst="cloudCallout">
                <a:avLst>
                  <a:gd name="adj1" fmla="val 49466"/>
                  <a:gd name="adj2" fmla="val 137870"/>
                </a:avLst>
              </a:prstGeom>
              <a:solidFill>
                <a:srgbClr val="A5A5A5"/>
              </a:solidFill>
              <a:ln w="12700" cap="flat" cmpd="sng">
                <a:solidFill>
                  <a:srgbClr val="787878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Shape 142">
                <a:extLst>
                  <a:ext uri="{FF2B5EF4-FFF2-40B4-BE49-F238E27FC236}">
                    <a16:creationId xmlns:a16="http://schemas.microsoft.com/office/drawing/2014/main" id="{CFC4B774-ED83-4BCA-B8C7-FD9D54CD106F}"/>
                  </a:ext>
                </a:extLst>
              </p:cNvPr>
              <p:cNvSpPr/>
              <p:nvPr/>
            </p:nvSpPr>
            <p:spPr>
              <a:xfrm>
                <a:off x="9599669" y="3173670"/>
                <a:ext cx="2447434" cy="1558000"/>
              </a:xfrm>
              <a:prstGeom prst="rect">
                <a:avLst/>
              </a:prstGeom>
              <a:solidFill>
                <a:srgbClr val="FFFFFF"/>
              </a:solidFill>
              <a:ln w="1270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Shape 143">
                <a:extLst>
                  <a:ext uri="{FF2B5EF4-FFF2-40B4-BE49-F238E27FC236}">
                    <a16:creationId xmlns:a16="http://schemas.microsoft.com/office/drawing/2014/main" id="{89F5197B-A607-428F-B6AD-D35E59DD9D9D}"/>
                  </a:ext>
                </a:extLst>
              </p:cNvPr>
              <p:cNvSpPr/>
              <p:nvPr/>
            </p:nvSpPr>
            <p:spPr>
              <a:xfrm>
                <a:off x="9599669" y="2756084"/>
                <a:ext cx="2446772" cy="43457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Mental model</a:t>
                </a: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Shape 144">
                <a:extLst>
                  <a:ext uri="{FF2B5EF4-FFF2-40B4-BE49-F238E27FC236}">
                    <a16:creationId xmlns:a16="http://schemas.microsoft.com/office/drawing/2014/main" id="{E213E0E9-EA66-43A1-8713-B9F4496B1E56}"/>
                  </a:ext>
                </a:extLst>
              </p:cNvPr>
              <p:cNvSpPr/>
              <p:nvPr/>
            </p:nvSpPr>
            <p:spPr>
              <a:xfrm>
                <a:off x="9873881" y="3276712"/>
                <a:ext cx="633345" cy="356801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Pow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Shape 145">
                <a:extLst>
                  <a:ext uri="{FF2B5EF4-FFF2-40B4-BE49-F238E27FC236}">
                    <a16:creationId xmlns:a16="http://schemas.microsoft.com/office/drawing/2014/main" id="{E812CE05-C69D-4378-BB97-EA9F2ED6A7ED}"/>
                  </a:ext>
                </a:extLst>
              </p:cNvPr>
              <p:cNvSpPr/>
              <p:nvPr/>
            </p:nvSpPr>
            <p:spPr>
              <a:xfrm>
                <a:off x="10620704" y="3281181"/>
                <a:ext cx="1317566" cy="352332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Preferences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Shape 146">
                <a:extLst>
                  <a:ext uri="{FF2B5EF4-FFF2-40B4-BE49-F238E27FC236}">
                    <a16:creationId xmlns:a16="http://schemas.microsoft.com/office/drawing/2014/main" id="{A6F94C4D-6A39-41B0-B66B-A83ECD732BD5}"/>
                  </a:ext>
                </a:extLst>
              </p:cNvPr>
              <p:cNvSpPr/>
              <p:nvPr/>
            </p:nvSpPr>
            <p:spPr>
              <a:xfrm>
                <a:off x="10118577" y="4117548"/>
                <a:ext cx="1456108" cy="53570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Decisional</a:t>
                </a: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 model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" name="Flèche : bas 98">
              <a:extLst>
                <a:ext uri="{FF2B5EF4-FFF2-40B4-BE49-F238E27FC236}">
                  <a16:creationId xmlns:a16="http://schemas.microsoft.com/office/drawing/2014/main" id="{83B983A7-FF77-4BFC-AC65-BB02F4A5A2DF}"/>
                </a:ext>
              </a:extLst>
            </p:cNvPr>
            <p:cNvSpPr/>
            <p:nvPr/>
          </p:nvSpPr>
          <p:spPr>
            <a:xfrm>
              <a:off x="10665661" y="3890974"/>
              <a:ext cx="392430" cy="383183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9CE6C59-52A8-4EC9-84E4-0B121D7C6E95}"/>
              </a:ext>
            </a:extLst>
          </p:cNvPr>
          <p:cNvGrpSpPr/>
          <p:nvPr/>
        </p:nvGrpSpPr>
        <p:grpSpPr>
          <a:xfrm>
            <a:off x="2455031" y="3140436"/>
            <a:ext cx="3132957" cy="3353121"/>
            <a:chOff x="2455031" y="3140436"/>
            <a:chExt cx="3132957" cy="3353121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D8447D2A-65F9-48D0-9D40-048E9140BAB0}"/>
                </a:ext>
              </a:extLst>
            </p:cNvPr>
            <p:cNvGrpSpPr/>
            <p:nvPr/>
          </p:nvGrpSpPr>
          <p:grpSpPr>
            <a:xfrm>
              <a:off x="2718995" y="3379646"/>
              <a:ext cx="2868993" cy="3113911"/>
              <a:chOff x="2907087" y="3310038"/>
              <a:chExt cx="2868993" cy="3113911"/>
            </a:xfrm>
          </p:grpSpPr>
          <p:sp>
            <p:nvSpPr>
              <p:cNvPr id="85" name="Shape 175">
                <a:extLst>
                  <a:ext uri="{FF2B5EF4-FFF2-40B4-BE49-F238E27FC236}">
                    <a16:creationId xmlns:a16="http://schemas.microsoft.com/office/drawing/2014/main" id="{27FFB6C1-C939-4692-BEBB-30E4DD604609}"/>
                  </a:ext>
                </a:extLst>
              </p:cNvPr>
              <p:cNvSpPr/>
              <p:nvPr/>
            </p:nvSpPr>
            <p:spPr>
              <a:xfrm>
                <a:off x="4224712" y="4522369"/>
                <a:ext cx="1461418" cy="1179534"/>
              </a:xfrm>
              <a:prstGeom prst="cloudCallout">
                <a:avLst>
                  <a:gd name="adj1" fmla="val 125145"/>
                  <a:gd name="adj2" fmla="val 3537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472D3A-5052-4C37-8E6F-FCB6E01A0643}"/>
                  </a:ext>
                </a:extLst>
              </p:cNvPr>
              <p:cNvSpPr/>
              <p:nvPr/>
            </p:nvSpPr>
            <p:spPr>
              <a:xfrm>
                <a:off x="2907087" y="3718400"/>
                <a:ext cx="2865047" cy="27055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01BDCF6-BC4B-435C-80C4-F2BC77BF9E37}"/>
                  </a:ext>
                </a:extLst>
              </p:cNvPr>
              <p:cNvSpPr/>
              <p:nvPr/>
            </p:nvSpPr>
            <p:spPr>
              <a:xfrm>
                <a:off x="2911033" y="3310038"/>
                <a:ext cx="2865047" cy="4483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Model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of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the</a:t>
                </a:r>
                <a:r>
                  <a:rPr lang="fr-FR" dirty="0"/>
                  <a:t> </a:t>
                </a:r>
                <a:r>
                  <a:rPr lang="en-US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other</a:t>
                </a:r>
              </a:p>
            </p:txBody>
          </p:sp>
          <p:grpSp>
            <p:nvGrpSpPr>
              <p:cNvPr id="2" name="Groupe 1">
                <a:extLst>
                  <a:ext uri="{FF2B5EF4-FFF2-40B4-BE49-F238E27FC236}">
                    <a16:creationId xmlns:a16="http://schemas.microsoft.com/office/drawing/2014/main" id="{0DCB6D51-4151-442E-B551-5C6CB61CFBB1}"/>
                  </a:ext>
                </a:extLst>
              </p:cNvPr>
              <p:cNvGrpSpPr/>
              <p:nvPr/>
            </p:nvGrpSpPr>
            <p:grpSpPr>
              <a:xfrm>
                <a:off x="3168945" y="3823954"/>
                <a:ext cx="2234821" cy="2496641"/>
                <a:chOff x="9982851" y="2796744"/>
                <a:chExt cx="2052995" cy="4204931"/>
              </a:xfrm>
            </p:grpSpPr>
            <p:sp>
              <p:nvSpPr>
                <p:cNvPr id="46" name="Shape 141">
                  <a:extLst>
                    <a:ext uri="{FF2B5EF4-FFF2-40B4-BE49-F238E27FC236}">
                      <a16:creationId xmlns:a16="http://schemas.microsoft.com/office/drawing/2014/main" id="{8189F8A5-6691-4191-BCE0-048927E08F54}"/>
                    </a:ext>
                  </a:extLst>
                </p:cNvPr>
                <p:cNvSpPr/>
                <p:nvPr/>
              </p:nvSpPr>
              <p:spPr>
                <a:xfrm>
                  <a:off x="10010073" y="4003773"/>
                  <a:ext cx="843058" cy="1320609"/>
                </a:xfrm>
                <a:prstGeom prst="cloudCallout">
                  <a:avLst>
                    <a:gd name="adj1" fmla="val 61888"/>
                    <a:gd name="adj2" fmla="val 125085"/>
                  </a:avLst>
                </a:prstGeom>
                <a:solidFill>
                  <a:srgbClr val="A5A5A5"/>
                </a:solidFill>
                <a:ln w="12700" cap="flat" cmpd="sng">
                  <a:solidFill>
                    <a:srgbClr val="787878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Shape 142">
                  <a:extLst>
                    <a:ext uri="{FF2B5EF4-FFF2-40B4-BE49-F238E27FC236}">
                      <a16:creationId xmlns:a16="http://schemas.microsoft.com/office/drawing/2014/main" id="{4468210B-998D-4886-8B3B-32AE302E872A}"/>
                    </a:ext>
                  </a:extLst>
                </p:cNvPr>
                <p:cNvSpPr/>
                <p:nvPr/>
              </p:nvSpPr>
              <p:spPr>
                <a:xfrm>
                  <a:off x="9982852" y="3231656"/>
                  <a:ext cx="2052994" cy="2203640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Shape 143">
                  <a:extLst>
                    <a:ext uri="{FF2B5EF4-FFF2-40B4-BE49-F238E27FC236}">
                      <a16:creationId xmlns:a16="http://schemas.microsoft.com/office/drawing/2014/main" id="{4162E538-D2BE-4EF2-9898-7168BF9958C0}"/>
                    </a:ext>
                  </a:extLst>
                </p:cNvPr>
                <p:cNvSpPr/>
                <p:nvPr/>
              </p:nvSpPr>
              <p:spPr>
                <a:xfrm>
                  <a:off x="9982851" y="2796744"/>
                  <a:ext cx="2052439" cy="458942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Mental model</a:t>
                  </a: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Shape 144">
                  <a:extLst>
                    <a:ext uri="{FF2B5EF4-FFF2-40B4-BE49-F238E27FC236}">
                      <a16:creationId xmlns:a16="http://schemas.microsoft.com/office/drawing/2014/main" id="{AB29FF0D-08F5-40B7-AF35-A1CC225CE2B1}"/>
                    </a:ext>
                  </a:extLst>
                </p:cNvPr>
                <p:cNvSpPr/>
                <p:nvPr/>
              </p:nvSpPr>
              <p:spPr>
                <a:xfrm>
                  <a:off x="10212870" y="3377399"/>
                  <a:ext cx="531272" cy="50466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Pow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Shape 145">
                  <a:extLst>
                    <a:ext uri="{FF2B5EF4-FFF2-40B4-BE49-F238E27FC236}">
                      <a16:creationId xmlns:a16="http://schemas.microsoft.com/office/drawing/2014/main" id="{8722D16B-1CC2-4365-B81F-CAF9C7FA85F5}"/>
                    </a:ext>
                  </a:extLst>
                </p:cNvPr>
                <p:cNvSpPr/>
                <p:nvPr/>
              </p:nvSpPr>
              <p:spPr>
                <a:xfrm>
                  <a:off x="10839331" y="3383720"/>
                  <a:ext cx="1105221" cy="498339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Preferences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2" name="Image 24">
                  <a:extLst>
                    <a:ext uri="{FF2B5EF4-FFF2-40B4-BE49-F238E27FC236}">
                      <a16:creationId xmlns:a16="http://schemas.microsoft.com/office/drawing/2014/main" id="{A81B2069-69F3-4D8A-A3C2-EDD12632FB3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96902" y="5867970"/>
                  <a:ext cx="733594" cy="11337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" name="Shape 146">
                  <a:extLst>
                    <a:ext uri="{FF2B5EF4-FFF2-40B4-BE49-F238E27FC236}">
                      <a16:creationId xmlns:a16="http://schemas.microsoft.com/office/drawing/2014/main" id="{C78AA56D-8A47-477C-973D-8F0B54D690C9}"/>
                    </a:ext>
                  </a:extLst>
                </p:cNvPr>
                <p:cNvSpPr/>
                <p:nvPr/>
              </p:nvSpPr>
              <p:spPr>
                <a:xfrm>
                  <a:off x="10418129" y="4566679"/>
                  <a:ext cx="982471" cy="757704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Decisional</a:t>
                  </a: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 model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" name="Flèche : bas 2">
                <a:extLst>
                  <a:ext uri="{FF2B5EF4-FFF2-40B4-BE49-F238E27FC236}">
                    <a16:creationId xmlns:a16="http://schemas.microsoft.com/office/drawing/2014/main" id="{C565F755-2A7C-4E21-BE66-6C0B70658F54}"/>
                  </a:ext>
                </a:extLst>
              </p:cNvPr>
              <p:cNvSpPr/>
              <p:nvPr/>
            </p:nvSpPr>
            <p:spPr>
              <a:xfrm>
                <a:off x="4081493" y="4539404"/>
                <a:ext cx="392430" cy="298761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Shape 167">
              <a:extLst>
                <a:ext uri="{FF2B5EF4-FFF2-40B4-BE49-F238E27FC236}">
                  <a16:creationId xmlns:a16="http://schemas.microsoft.com/office/drawing/2014/main" id="{2215DDEF-CDB3-4C81-B453-8859183FCCC4}"/>
                </a:ext>
              </a:extLst>
            </p:cNvPr>
            <p:cNvSpPr/>
            <p:nvPr/>
          </p:nvSpPr>
          <p:spPr>
            <a:xfrm>
              <a:off x="2455031" y="3140436"/>
              <a:ext cx="509843" cy="49041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2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20D3ECF-A354-4419-8E98-DBC7AC6A7D13}"/>
              </a:ext>
            </a:extLst>
          </p:cNvPr>
          <p:cNvCxnSpPr>
            <a:cxnSpLocks/>
            <a:stCxn id="49" idx="1"/>
            <a:endCxn id="75" idx="3"/>
          </p:cNvCxnSpPr>
          <p:nvPr/>
        </p:nvCxnSpPr>
        <p:spPr>
          <a:xfrm flipH="1" flipV="1">
            <a:off x="1627961" y="4385400"/>
            <a:ext cx="1603283" cy="274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B49D7645-02BF-427D-8534-F1AB927C36B8}"/>
              </a:ext>
            </a:extLst>
          </p:cNvPr>
          <p:cNvCxnSpPr>
            <a:cxnSpLocks/>
            <a:stCxn id="75" idx="0"/>
            <a:endCxn id="58" idx="1"/>
          </p:cNvCxnSpPr>
          <p:nvPr/>
        </p:nvCxnSpPr>
        <p:spPr>
          <a:xfrm rot="5400000" flipH="1" flipV="1">
            <a:off x="3081913" y="787387"/>
            <a:ext cx="1165343" cy="55522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hape 153">
            <a:extLst>
              <a:ext uri="{FF2B5EF4-FFF2-40B4-BE49-F238E27FC236}">
                <a16:creationId xmlns:a16="http://schemas.microsoft.com/office/drawing/2014/main" id="{CD911A49-355F-479A-AF57-FB14D191E7F3}"/>
              </a:ext>
            </a:extLst>
          </p:cNvPr>
          <p:cNvSpPr/>
          <p:nvPr/>
        </p:nvSpPr>
        <p:spPr>
          <a:xfrm>
            <a:off x="659199" y="2703869"/>
            <a:ext cx="509844" cy="4881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rPr>
              <a:t>3</a:t>
            </a:r>
            <a:endParaRPr sz="2000" b="1" kern="0" dirty="0">
              <a:solidFill>
                <a:schemeClr val="bg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" name="Shape 147">
            <a:extLst>
              <a:ext uri="{FF2B5EF4-FFF2-40B4-BE49-F238E27FC236}">
                <a16:creationId xmlns:a16="http://schemas.microsoft.com/office/drawing/2014/main" id="{E8DC3226-6B39-4547-B6E3-6B3EC0CCCD83}"/>
              </a:ext>
            </a:extLst>
          </p:cNvPr>
          <p:cNvSpPr/>
          <p:nvPr/>
        </p:nvSpPr>
        <p:spPr>
          <a:xfrm>
            <a:off x="6440715" y="2806621"/>
            <a:ext cx="679418" cy="346889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Pow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C6F8B1-C042-46DD-AC0F-8F5F42EC4521}"/>
              </a:ext>
            </a:extLst>
          </p:cNvPr>
          <p:cNvSpPr/>
          <p:nvPr/>
        </p:nvSpPr>
        <p:spPr>
          <a:xfrm>
            <a:off x="2408366" y="3112069"/>
            <a:ext cx="3418439" cy="3574811"/>
          </a:xfrm>
          <a:prstGeom prst="rect">
            <a:avLst/>
          </a:prstGeom>
          <a:solidFill>
            <a:schemeClr val="accent4">
              <a:lumMod val="40000"/>
              <a:lumOff val="60000"/>
              <a:alpha val="13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DF441C-FB70-4C68-968C-886FAE90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262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B02A39-EE0D-4EF1-9316-25EB323E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9</a:t>
            </a:r>
          </a:p>
        </p:txBody>
      </p:sp>
      <p:pic>
        <p:nvPicPr>
          <p:cNvPr id="89" name="Image 119">
            <a:extLst>
              <a:ext uri="{FF2B5EF4-FFF2-40B4-BE49-F238E27FC236}">
                <a16:creationId xmlns:a16="http://schemas.microsoft.com/office/drawing/2014/main" id="{C7406F84-908E-491F-A2FB-7FC8C8C37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10" y="4641112"/>
            <a:ext cx="1156884" cy="130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A3A3DF8C-F8CB-4949-8167-4B213E87A230}"/>
              </a:ext>
            </a:extLst>
          </p:cNvPr>
          <p:cNvSpPr/>
          <p:nvPr/>
        </p:nvSpPr>
        <p:spPr bwMode="auto">
          <a:xfrm>
            <a:off x="307663" y="6014378"/>
            <a:ext cx="2931777" cy="526416"/>
          </a:xfrm>
          <a:prstGeom prst="rect">
            <a:avLst/>
          </a:prstGeom>
          <a:solidFill>
            <a:srgbClr val="E7E6E6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SIMULATION THEORY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4" name="Image 124">
            <a:extLst>
              <a:ext uri="{FF2B5EF4-FFF2-40B4-BE49-F238E27FC236}">
                <a16:creationId xmlns:a16="http://schemas.microsoft.com/office/drawing/2014/main" id="{62E439F5-0368-4F9B-AC18-CA0AAF939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373" y="4641112"/>
            <a:ext cx="1352227" cy="130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0601B4F-C4E0-4800-A51A-B2F988AF4268}"/>
              </a:ext>
            </a:extLst>
          </p:cNvPr>
          <p:cNvSpPr/>
          <p:nvPr/>
        </p:nvSpPr>
        <p:spPr bwMode="auto">
          <a:xfrm rot="16200000">
            <a:off x="-611420" y="3732370"/>
            <a:ext cx="1859684" cy="3484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4546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Revision</a:t>
            </a: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2" name="Image 132">
            <a:extLst>
              <a:ext uri="{FF2B5EF4-FFF2-40B4-BE49-F238E27FC236}">
                <a16:creationId xmlns:a16="http://schemas.microsoft.com/office/drawing/2014/main" id="{83CF9B63-D58A-4AF9-B061-3486412A5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079" y="3054753"/>
            <a:ext cx="934148" cy="68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Groupe 31">
            <a:extLst>
              <a:ext uri="{FF2B5EF4-FFF2-40B4-BE49-F238E27FC236}">
                <a16:creationId xmlns:a16="http://schemas.microsoft.com/office/drawing/2014/main" id="{45244FFA-B6E9-442A-991A-E09D60B8BCA6}"/>
              </a:ext>
            </a:extLst>
          </p:cNvPr>
          <p:cNvGrpSpPr/>
          <p:nvPr/>
        </p:nvGrpSpPr>
        <p:grpSpPr>
          <a:xfrm>
            <a:off x="2868203" y="1551227"/>
            <a:ext cx="501502" cy="527781"/>
            <a:chOff x="761237" y="2696891"/>
            <a:chExt cx="1941451" cy="2177340"/>
          </a:xfrm>
        </p:grpSpPr>
        <p:sp>
          <p:nvSpPr>
            <p:cNvPr id="33" name="Oval 18">
              <a:extLst>
                <a:ext uri="{FF2B5EF4-FFF2-40B4-BE49-F238E27FC236}">
                  <a16:creationId xmlns:a16="http://schemas.microsoft.com/office/drawing/2014/main" id="{99C16CE6-006B-4D22-9652-FEE1A059D6C5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18">
              <a:extLst>
                <a:ext uri="{FF2B5EF4-FFF2-40B4-BE49-F238E27FC236}">
                  <a16:creationId xmlns:a16="http://schemas.microsoft.com/office/drawing/2014/main" id="{A20A5C30-61D4-47C3-8B98-C7D8096B14F8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18">
              <a:extLst>
                <a:ext uri="{FF2B5EF4-FFF2-40B4-BE49-F238E27FC236}">
                  <a16:creationId xmlns:a16="http://schemas.microsoft.com/office/drawing/2014/main" id="{C0F11ABE-3EA1-4D17-9D8C-422A6BFD1CE5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18">
              <a:extLst>
                <a:ext uri="{FF2B5EF4-FFF2-40B4-BE49-F238E27FC236}">
                  <a16:creationId xmlns:a16="http://schemas.microsoft.com/office/drawing/2014/main" id="{E2D582CF-5010-4CB3-9AAE-6505DCD497E2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18">
              <a:extLst>
                <a:ext uri="{FF2B5EF4-FFF2-40B4-BE49-F238E27FC236}">
                  <a16:creationId xmlns:a16="http://schemas.microsoft.com/office/drawing/2014/main" id="{1AD253EA-B3B5-4CCC-A34B-0163079B1C39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18">
              <a:extLst>
                <a:ext uri="{FF2B5EF4-FFF2-40B4-BE49-F238E27FC236}">
                  <a16:creationId xmlns:a16="http://schemas.microsoft.com/office/drawing/2014/main" id="{8BE8A381-94FB-4486-BE35-870A3409C4D1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DC06B94B-4CD8-44B6-B29E-E68162A8B89D}"/>
                </a:ext>
              </a:extLst>
            </p:cNvPr>
            <p:cNvCxnSpPr>
              <a:stCxn id="34" idx="1"/>
              <a:endCxn id="33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5962C8D4-058D-4C78-940B-20D75DDFAABF}"/>
                </a:ext>
              </a:extLst>
            </p:cNvPr>
            <p:cNvCxnSpPr>
              <a:cxnSpLocks/>
              <a:stCxn id="33" idx="1"/>
              <a:endCxn id="36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AD54E0BB-BE10-45E2-8A64-0A176602A9C6}"/>
                </a:ext>
              </a:extLst>
            </p:cNvPr>
            <p:cNvCxnSpPr>
              <a:cxnSpLocks/>
              <a:stCxn id="35" idx="0"/>
              <a:endCxn id="36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C4CBFD7E-E479-44C3-A0AD-AAF68053A214}"/>
                </a:ext>
              </a:extLst>
            </p:cNvPr>
            <p:cNvCxnSpPr>
              <a:cxnSpLocks/>
              <a:stCxn id="33" idx="7"/>
              <a:endCxn id="37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2AE9533B-D90D-44F7-9001-72F67228E21B}"/>
                </a:ext>
              </a:extLst>
            </p:cNvPr>
            <p:cNvCxnSpPr>
              <a:cxnSpLocks/>
              <a:stCxn id="37" idx="1"/>
              <a:endCxn id="39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A95B6AB8-4226-4FF2-A7F9-44AE1E3D1509}"/>
                </a:ext>
              </a:extLst>
            </p:cNvPr>
            <p:cNvCxnSpPr>
              <a:cxnSpLocks/>
              <a:stCxn id="36" idx="7"/>
              <a:endCxn id="39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9620C89A-291F-46D1-9834-F4FB1648A878}"/>
              </a:ext>
            </a:extLst>
          </p:cNvPr>
          <p:cNvGrpSpPr/>
          <p:nvPr/>
        </p:nvGrpSpPr>
        <p:grpSpPr>
          <a:xfrm>
            <a:off x="2061706" y="1551962"/>
            <a:ext cx="501502" cy="527781"/>
            <a:chOff x="761237" y="2696891"/>
            <a:chExt cx="1941451" cy="2177340"/>
          </a:xfrm>
        </p:grpSpPr>
        <p:sp>
          <p:nvSpPr>
            <p:cNvPr id="48" name="Oval 18">
              <a:extLst>
                <a:ext uri="{FF2B5EF4-FFF2-40B4-BE49-F238E27FC236}">
                  <a16:creationId xmlns:a16="http://schemas.microsoft.com/office/drawing/2014/main" id="{6FB5955D-3076-4BE9-A9EE-0332A6BB0B2B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18">
              <a:extLst>
                <a:ext uri="{FF2B5EF4-FFF2-40B4-BE49-F238E27FC236}">
                  <a16:creationId xmlns:a16="http://schemas.microsoft.com/office/drawing/2014/main" id="{9468E342-6F82-41A9-956B-750761A5F963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18">
              <a:extLst>
                <a:ext uri="{FF2B5EF4-FFF2-40B4-BE49-F238E27FC236}">
                  <a16:creationId xmlns:a16="http://schemas.microsoft.com/office/drawing/2014/main" id="{9F23FF56-AD37-4780-BDD9-1724AEBC0AA6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18">
              <a:extLst>
                <a:ext uri="{FF2B5EF4-FFF2-40B4-BE49-F238E27FC236}">
                  <a16:creationId xmlns:a16="http://schemas.microsoft.com/office/drawing/2014/main" id="{F671223B-AEFA-4A0E-B749-3586CB662F9A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Oval 18">
              <a:extLst>
                <a:ext uri="{FF2B5EF4-FFF2-40B4-BE49-F238E27FC236}">
                  <a16:creationId xmlns:a16="http://schemas.microsoft.com/office/drawing/2014/main" id="{53289654-315B-4CB1-83A4-95AB4D2E81A2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18">
              <a:extLst>
                <a:ext uri="{FF2B5EF4-FFF2-40B4-BE49-F238E27FC236}">
                  <a16:creationId xmlns:a16="http://schemas.microsoft.com/office/drawing/2014/main" id="{A707DF20-B6B1-4683-BC33-2696E8B7D12F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Connecteur droit avec flèche 54">
              <a:extLst>
                <a:ext uri="{FF2B5EF4-FFF2-40B4-BE49-F238E27FC236}">
                  <a16:creationId xmlns:a16="http://schemas.microsoft.com/office/drawing/2014/main" id="{4D5B9600-2238-424E-BFA0-4189F157F038}"/>
                </a:ext>
              </a:extLst>
            </p:cNvPr>
            <p:cNvCxnSpPr>
              <a:stCxn id="49" idx="1"/>
              <a:endCxn id="48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14C8D9AD-A3B9-47FF-8E71-8D683A48D0B4}"/>
                </a:ext>
              </a:extLst>
            </p:cNvPr>
            <p:cNvCxnSpPr>
              <a:cxnSpLocks/>
              <a:stCxn id="48" idx="1"/>
              <a:endCxn id="51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DCC5BE84-CB0D-4123-927D-24C5084689FB}"/>
                </a:ext>
              </a:extLst>
            </p:cNvPr>
            <p:cNvCxnSpPr>
              <a:cxnSpLocks/>
              <a:stCxn id="50" idx="0"/>
              <a:endCxn id="51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547F5D48-7C4C-4F1D-B9A1-96CB29607381}"/>
                </a:ext>
              </a:extLst>
            </p:cNvPr>
            <p:cNvCxnSpPr>
              <a:cxnSpLocks/>
              <a:stCxn id="48" idx="7"/>
              <a:endCxn id="52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B85CF43E-27FF-41C1-8570-9B3A9CDB2631}"/>
                </a:ext>
              </a:extLst>
            </p:cNvPr>
            <p:cNvCxnSpPr>
              <a:cxnSpLocks/>
              <a:stCxn id="52" idx="1"/>
              <a:endCxn id="54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7BFF20BB-29D1-45DE-B398-A999B1A7A76F}"/>
                </a:ext>
              </a:extLst>
            </p:cNvPr>
            <p:cNvCxnSpPr>
              <a:cxnSpLocks/>
              <a:stCxn id="51" idx="7"/>
              <a:endCxn id="54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7A3CC7CF-EB57-454E-BC17-3748C1A0F5DD}"/>
              </a:ext>
            </a:extLst>
          </p:cNvPr>
          <p:cNvGrpSpPr/>
          <p:nvPr/>
        </p:nvGrpSpPr>
        <p:grpSpPr>
          <a:xfrm>
            <a:off x="3568862" y="1551163"/>
            <a:ext cx="501502" cy="527780"/>
            <a:chOff x="761237" y="2696891"/>
            <a:chExt cx="1941451" cy="2177340"/>
          </a:xfrm>
        </p:grpSpPr>
        <p:sp>
          <p:nvSpPr>
            <p:cNvPr id="63" name="Oval 18">
              <a:extLst>
                <a:ext uri="{FF2B5EF4-FFF2-40B4-BE49-F238E27FC236}">
                  <a16:creationId xmlns:a16="http://schemas.microsoft.com/office/drawing/2014/main" id="{51C7D20C-C696-44AE-BB8B-5F6CD87792A0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60C9C5C3-F8A9-4AA2-90C8-1F7E39ACFB95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18">
              <a:extLst>
                <a:ext uri="{FF2B5EF4-FFF2-40B4-BE49-F238E27FC236}">
                  <a16:creationId xmlns:a16="http://schemas.microsoft.com/office/drawing/2014/main" id="{56ACBD50-D5E9-44B6-9722-E26B78721481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Oval 18">
              <a:extLst>
                <a:ext uri="{FF2B5EF4-FFF2-40B4-BE49-F238E27FC236}">
                  <a16:creationId xmlns:a16="http://schemas.microsoft.com/office/drawing/2014/main" id="{B930DBA3-9BCE-4396-8103-08F0E3F98BA2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18">
              <a:extLst>
                <a:ext uri="{FF2B5EF4-FFF2-40B4-BE49-F238E27FC236}">
                  <a16:creationId xmlns:a16="http://schemas.microsoft.com/office/drawing/2014/main" id="{BB76DD0A-BAAD-47A1-92E3-075D0F53F513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18">
              <a:extLst>
                <a:ext uri="{FF2B5EF4-FFF2-40B4-BE49-F238E27FC236}">
                  <a16:creationId xmlns:a16="http://schemas.microsoft.com/office/drawing/2014/main" id="{397FE1ED-6F0F-49CA-B199-79CACB4B9EA3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B6D20B18-80F0-42CC-AE4B-177151DD34F6}"/>
                </a:ext>
              </a:extLst>
            </p:cNvPr>
            <p:cNvCxnSpPr>
              <a:stCxn id="64" idx="1"/>
              <a:endCxn id="63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A741B042-E6DD-4D03-BC63-51B79A1ADB41}"/>
                </a:ext>
              </a:extLst>
            </p:cNvPr>
            <p:cNvCxnSpPr>
              <a:cxnSpLocks/>
              <a:stCxn id="63" idx="1"/>
              <a:endCxn id="66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>
              <a:extLst>
                <a:ext uri="{FF2B5EF4-FFF2-40B4-BE49-F238E27FC236}">
                  <a16:creationId xmlns:a16="http://schemas.microsoft.com/office/drawing/2014/main" id="{42127C04-19E2-4AE2-9E06-7801ED8B20C9}"/>
                </a:ext>
              </a:extLst>
            </p:cNvPr>
            <p:cNvCxnSpPr>
              <a:cxnSpLocks/>
              <a:stCxn id="65" idx="0"/>
              <a:endCxn id="66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>
              <a:extLst>
                <a:ext uri="{FF2B5EF4-FFF2-40B4-BE49-F238E27FC236}">
                  <a16:creationId xmlns:a16="http://schemas.microsoft.com/office/drawing/2014/main" id="{147EB0E9-3F37-48F7-9072-188B1BCBDAE3}"/>
                </a:ext>
              </a:extLst>
            </p:cNvPr>
            <p:cNvCxnSpPr>
              <a:cxnSpLocks/>
              <a:stCxn id="63" idx="7"/>
              <a:endCxn id="67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8211AD7A-3284-491A-AF14-C380F4524817}"/>
                </a:ext>
              </a:extLst>
            </p:cNvPr>
            <p:cNvCxnSpPr>
              <a:cxnSpLocks/>
              <a:stCxn id="67" idx="1"/>
              <a:endCxn id="69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B8602E77-E323-4B6C-B086-DFA9BA064401}"/>
                </a:ext>
              </a:extLst>
            </p:cNvPr>
            <p:cNvCxnSpPr>
              <a:cxnSpLocks/>
              <a:stCxn id="66" idx="7"/>
              <a:endCxn id="69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BA8045C-1F09-48A8-8CE8-256BF11EC496}"/>
              </a:ext>
            </a:extLst>
          </p:cNvPr>
          <p:cNvSpPr/>
          <p:nvPr/>
        </p:nvSpPr>
        <p:spPr>
          <a:xfrm>
            <a:off x="1880953" y="1471638"/>
            <a:ext cx="3030279" cy="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C3EF4D63-1EE0-41AF-A615-0EA75FA0A50A}"/>
              </a:ext>
            </a:extLst>
          </p:cNvPr>
          <p:cNvGrpSpPr/>
          <p:nvPr/>
        </p:nvGrpSpPr>
        <p:grpSpPr>
          <a:xfrm>
            <a:off x="4255727" y="1548095"/>
            <a:ext cx="501502" cy="527780"/>
            <a:chOff x="761237" y="2696891"/>
            <a:chExt cx="1941451" cy="2177340"/>
          </a:xfrm>
        </p:grpSpPr>
        <p:sp>
          <p:nvSpPr>
            <p:cNvPr id="79" name="Oval 18">
              <a:extLst>
                <a:ext uri="{FF2B5EF4-FFF2-40B4-BE49-F238E27FC236}">
                  <a16:creationId xmlns:a16="http://schemas.microsoft.com/office/drawing/2014/main" id="{381F5DE0-1DCE-42CA-A6C3-A3CEB99BEC36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18">
              <a:extLst>
                <a:ext uri="{FF2B5EF4-FFF2-40B4-BE49-F238E27FC236}">
                  <a16:creationId xmlns:a16="http://schemas.microsoft.com/office/drawing/2014/main" id="{F874B534-68D8-4DEA-879E-D0408534F0DD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18">
              <a:extLst>
                <a:ext uri="{FF2B5EF4-FFF2-40B4-BE49-F238E27FC236}">
                  <a16:creationId xmlns:a16="http://schemas.microsoft.com/office/drawing/2014/main" id="{2AD71338-489C-40A4-B5A6-B867AD9127E5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18">
              <a:extLst>
                <a:ext uri="{FF2B5EF4-FFF2-40B4-BE49-F238E27FC236}">
                  <a16:creationId xmlns:a16="http://schemas.microsoft.com/office/drawing/2014/main" id="{41606718-202B-46FD-8C5C-673B4CA20CFE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18">
              <a:extLst>
                <a:ext uri="{FF2B5EF4-FFF2-40B4-BE49-F238E27FC236}">
                  <a16:creationId xmlns:a16="http://schemas.microsoft.com/office/drawing/2014/main" id="{ADFF0C67-D04D-4041-947E-7B24EFF2738F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18">
              <a:extLst>
                <a:ext uri="{FF2B5EF4-FFF2-40B4-BE49-F238E27FC236}">
                  <a16:creationId xmlns:a16="http://schemas.microsoft.com/office/drawing/2014/main" id="{FC0F2D35-135A-4931-9F13-B9AE094C41C1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Connecteur droit avec flèche 84">
              <a:extLst>
                <a:ext uri="{FF2B5EF4-FFF2-40B4-BE49-F238E27FC236}">
                  <a16:creationId xmlns:a16="http://schemas.microsoft.com/office/drawing/2014/main" id="{E0059960-711A-42E1-B25E-6FAEE2E708E3}"/>
                </a:ext>
              </a:extLst>
            </p:cNvPr>
            <p:cNvCxnSpPr>
              <a:stCxn id="80" idx="1"/>
              <a:endCxn id="79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906724D2-E093-43C3-9A47-3BD590AE903F}"/>
                </a:ext>
              </a:extLst>
            </p:cNvPr>
            <p:cNvCxnSpPr>
              <a:cxnSpLocks/>
              <a:stCxn id="79" idx="1"/>
              <a:endCxn id="82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avec flèche 86">
              <a:extLst>
                <a:ext uri="{FF2B5EF4-FFF2-40B4-BE49-F238E27FC236}">
                  <a16:creationId xmlns:a16="http://schemas.microsoft.com/office/drawing/2014/main" id="{E2D32746-BFAA-4ACC-B2B5-14625D19A8C6}"/>
                </a:ext>
              </a:extLst>
            </p:cNvPr>
            <p:cNvCxnSpPr>
              <a:cxnSpLocks/>
              <a:stCxn id="81" idx="0"/>
              <a:endCxn id="82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avec flèche 114">
              <a:extLst>
                <a:ext uri="{FF2B5EF4-FFF2-40B4-BE49-F238E27FC236}">
                  <a16:creationId xmlns:a16="http://schemas.microsoft.com/office/drawing/2014/main" id="{CC1DEC4A-1F39-4D97-9486-D364857A48DA}"/>
                </a:ext>
              </a:extLst>
            </p:cNvPr>
            <p:cNvCxnSpPr>
              <a:cxnSpLocks/>
              <a:stCxn id="79" idx="7"/>
              <a:endCxn id="83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avec flèche 115">
              <a:extLst>
                <a:ext uri="{FF2B5EF4-FFF2-40B4-BE49-F238E27FC236}">
                  <a16:creationId xmlns:a16="http://schemas.microsoft.com/office/drawing/2014/main" id="{B5DAC9E8-99A6-4750-8BEF-C0B800B2DF3E}"/>
                </a:ext>
              </a:extLst>
            </p:cNvPr>
            <p:cNvCxnSpPr>
              <a:cxnSpLocks/>
              <a:stCxn id="83" idx="1"/>
              <a:endCxn id="84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>
              <a:extLst>
                <a:ext uri="{FF2B5EF4-FFF2-40B4-BE49-F238E27FC236}">
                  <a16:creationId xmlns:a16="http://schemas.microsoft.com/office/drawing/2014/main" id="{21060E53-C970-4FBA-AA4B-691CB0FC9771}"/>
                </a:ext>
              </a:extLst>
            </p:cNvPr>
            <p:cNvCxnSpPr>
              <a:cxnSpLocks/>
              <a:stCxn id="82" idx="7"/>
              <a:endCxn id="84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e 118">
            <a:extLst>
              <a:ext uri="{FF2B5EF4-FFF2-40B4-BE49-F238E27FC236}">
                <a16:creationId xmlns:a16="http://schemas.microsoft.com/office/drawing/2014/main" id="{B7FBD868-30FD-4DA4-B7F9-0ED19CAF352A}"/>
              </a:ext>
            </a:extLst>
          </p:cNvPr>
          <p:cNvGrpSpPr/>
          <p:nvPr/>
        </p:nvGrpSpPr>
        <p:grpSpPr>
          <a:xfrm>
            <a:off x="2868203" y="2772056"/>
            <a:ext cx="501502" cy="527781"/>
            <a:chOff x="761237" y="2696891"/>
            <a:chExt cx="1941451" cy="2177340"/>
          </a:xfrm>
        </p:grpSpPr>
        <p:sp>
          <p:nvSpPr>
            <p:cNvPr id="160" name="Oval 18">
              <a:extLst>
                <a:ext uri="{FF2B5EF4-FFF2-40B4-BE49-F238E27FC236}">
                  <a16:creationId xmlns:a16="http://schemas.microsoft.com/office/drawing/2014/main" id="{12B34501-B9BE-4134-B73E-D1EF863A4189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1" name="Oval 18">
              <a:extLst>
                <a:ext uri="{FF2B5EF4-FFF2-40B4-BE49-F238E27FC236}">
                  <a16:creationId xmlns:a16="http://schemas.microsoft.com/office/drawing/2014/main" id="{F6F4D3DB-F1B4-4D33-B884-80B4469495CD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2" name="Oval 18">
              <a:extLst>
                <a:ext uri="{FF2B5EF4-FFF2-40B4-BE49-F238E27FC236}">
                  <a16:creationId xmlns:a16="http://schemas.microsoft.com/office/drawing/2014/main" id="{26B97CD7-1BBE-4356-AD05-7C675543192D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3" name="Oval 18">
              <a:extLst>
                <a:ext uri="{FF2B5EF4-FFF2-40B4-BE49-F238E27FC236}">
                  <a16:creationId xmlns:a16="http://schemas.microsoft.com/office/drawing/2014/main" id="{89CF6C9A-101F-4EB1-B21C-1FF219A6497F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4" name="Oval 18">
              <a:extLst>
                <a:ext uri="{FF2B5EF4-FFF2-40B4-BE49-F238E27FC236}">
                  <a16:creationId xmlns:a16="http://schemas.microsoft.com/office/drawing/2014/main" id="{7E19DB2F-4C5F-46F1-8F5B-2969DEB4A61A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5" name="Oval 18">
              <a:extLst>
                <a:ext uri="{FF2B5EF4-FFF2-40B4-BE49-F238E27FC236}">
                  <a16:creationId xmlns:a16="http://schemas.microsoft.com/office/drawing/2014/main" id="{90AB5D73-89C0-4E12-8A04-EEB48E3A1F95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66" name="Connecteur droit avec flèche 165">
              <a:extLst>
                <a:ext uri="{FF2B5EF4-FFF2-40B4-BE49-F238E27FC236}">
                  <a16:creationId xmlns:a16="http://schemas.microsoft.com/office/drawing/2014/main" id="{C0D3132D-5027-4342-8F07-467C08550CC4}"/>
                </a:ext>
              </a:extLst>
            </p:cNvPr>
            <p:cNvCxnSpPr>
              <a:stCxn id="161" idx="1"/>
              <a:endCxn id="160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avec flèche 166">
              <a:extLst>
                <a:ext uri="{FF2B5EF4-FFF2-40B4-BE49-F238E27FC236}">
                  <a16:creationId xmlns:a16="http://schemas.microsoft.com/office/drawing/2014/main" id="{A9A57C5B-1A41-472F-BC12-510A517D0054}"/>
                </a:ext>
              </a:extLst>
            </p:cNvPr>
            <p:cNvCxnSpPr>
              <a:cxnSpLocks/>
              <a:stCxn id="160" idx="1"/>
              <a:endCxn id="163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avec flèche 167">
              <a:extLst>
                <a:ext uri="{FF2B5EF4-FFF2-40B4-BE49-F238E27FC236}">
                  <a16:creationId xmlns:a16="http://schemas.microsoft.com/office/drawing/2014/main" id="{385CBB5B-12F7-40C6-8DAD-7AE817383169}"/>
                </a:ext>
              </a:extLst>
            </p:cNvPr>
            <p:cNvCxnSpPr>
              <a:cxnSpLocks/>
              <a:stCxn id="162" idx="0"/>
              <a:endCxn id="163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avec flèche 168">
              <a:extLst>
                <a:ext uri="{FF2B5EF4-FFF2-40B4-BE49-F238E27FC236}">
                  <a16:creationId xmlns:a16="http://schemas.microsoft.com/office/drawing/2014/main" id="{8117E5B1-2A35-4740-B569-46D0FDCD39C4}"/>
                </a:ext>
              </a:extLst>
            </p:cNvPr>
            <p:cNvCxnSpPr>
              <a:cxnSpLocks/>
              <a:stCxn id="160" idx="7"/>
              <a:endCxn id="164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avec flèche 169">
              <a:extLst>
                <a:ext uri="{FF2B5EF4-FFF2-40B4-BE49-F238E27FC236}">
                  <a16:creationId xmlns:a16="http://schemas.microsoft.com/office/drawing/2014/main" id="{362B3C54-EA9C-4F4B-90C3-0B5FD47750E0}"/>
                </a:ext>
              </a:extLst>
            </p:cNvPr>
            <p:cNvCxnSpPr>
              <a:cxnSpLocks/>
              <a:stCxn id="164" idx="1"/>
              <a:endCxn id="165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avec flèche 170">
              <a:extLst>
                <a:ext uri="{FF2B5EF4-FFF2-40B4-BE49-F238E27FC236}">
                  <a16:creationId xmlns:a16="http://schemas.microsoft.com/office/drawing/2014/main" id="{E6052C24-3958-48F6-8768-C2AFEDD69F9A}"/>
                </a:ext>
              </a:extLst>
            </p:cNvPr>
            <p:cNvCxnSpPr>
              <a:cxnSpLocks/>
              <a:stCxn id="163" idx="7"/>
              <a:endCxn id="165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e 119">
            <a:extLst>
              <a:ext uri="{FF2B5EF4-FFF2-40B4-BE49-F238E27FC236}">
                <a16:creationId xmlns:a16="http://schemas.microsoft.com/office/drawing/2014/main" id="{D8C752AE-BD96-42A6-B243-35C5288184BC}"/>
              </a:ext>
            </a:extLst>
          </p:cNvPr>
          <p:cNvGrpSpPr/>
          <p:nvPr/>
        </p:nvGrpSpPr>
        <p:grpSpPr>
          <a:xfrm>
            <a:off x="2061706" y="2772791"/>
            <a:ext cx="501502" cy="527781"/>
            <a:chOff x="761237" y="2696891"/>
            <a:chExt cx="1941451" cy="2177340"/>
          </a:xfrm>
        </p:grpSpPr>
        <p:sp>
          <p:nvSpPr>
            <p:cNvPr id="148" name="Oval 18">
              <a:extLst>
                <a:ext uri="{FF2B5EF4-FFF2-40B4-BE49-F238E27FC236}">
                  <a16:creationId xmlns:a16="http://schemas.microsoft.com/office/drawing/2014/main" id="{25C2DAD1-0908-484E-8E12-959CC680FD88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9" name="Oval 18">
              <a:extLst>
                <a:ext uri="{FF2B5EF4-FFF2-40B4-BE49-F238E27FC236}">
                  <a16:creationId xmlns:a16="http://schemas.microsoft.com/office/drawing/2014/main" id="{B2D6A283-0516-4F96-93CD-51AAEDE51063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0" name="Oval 18">
              <a:extLst>
                <a:ext uri="{FF2B5EF4-FFF2-40B4-BE49-F238E27FC236}">
                  <a16:creationId xmlns:a16="http://schemas.microsoft.com/office/drawing/2014/main" id="{30133831-8AB2-48A7-9313-9516D0D8F3CB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1" name="Oval 18">
              <a:extLst>
                <a:ext uri="{FF2B5EF4-FFF2-40B4-BE49-F238E27FC236}">
                  <a16:creationId xmlns:a16="http://schemas.microsoft.com/office/drawing/2014/main" id="{A2889F49-09CB-4294-A729-22E48151FE1D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2" name="Oval 18">
              <a:extLst>
                <a:ext uri="{FF2B5EF4-FFF2-40B4-BE49-F238E27FC236}">
                  <a16:creationId xmlns:a16="http://schemas.microsoft.com/office/drawing/2014/main" id="{B99A9006-09D0-4C1C-B4F0-096E6384B8DB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3" name="Oval 18">
              <a:extLst>
                <a:ext uri="{FF2B5EF4-FFF2-40B4-BE49-F238E27FC236}">
                  <a16:creationId xmlns:a16="http://schemas.microsoft.com/office/drawing/2014/main" id="{21E981E8-292A-4C3A-B6D7-941D3FB89A86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54" name="Connecteur droit avec flèche 153">
              <a:extLst>
                <a:ext uri="{FF2B5EF4-FFF2-40B4-BE49-F238E27FC236}">
                  <a16:creationId xmlns:a16="http://schemas.microsoft.com/office/drawing/2014/main" id="{9C74AD4C-BBD6-49DF-99C5-3FC02BCDC2FB}"/>
                </a:ext>
              </a:extLst>
            </p:cNvPr>
            <p:cNvCxnSpPr>
              <a:stCxn id="149" idx="1"/>
              <a:endCxn id="148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avec flèche 154">
              <a:extLst>
                <a:ext uri="{FF2B5EF4-FFF2-40B4-BE49-F238E27FC236}">
                  <a16:creationId xmlns:a16="http://schemas.microsoft.com/office/drawing/2014/main" id="{FAE5FEFB-6867-4BF4-A48D-AD43047D1329}"/>
                </a:ext>
              </a:extLst>
            </p:cNvPr>
            <p:cNvCxnSpPr>
              <a:cxnSpLocks/>
              <a:stCxn id="148" idx="1"/>
              <a:endCxn id="151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avec flèche 155">
              <a:extLst>
                <a:ext uri="{FF2B5EF4-FFF2-40B4-BE49-F238E27FC236}">
                  <a16:creationId xmlns:a16="http://schemas.microsoft.com/office/drawing/2014/main" id="{C999630F-1E36-42A3-BA7B-2357DDEBC78C}"/>
                </a:ext>
              </a:extLst>
            </p:cNvPr>
            <p:cNvCxnSpPr>
              <a:cxnSpLocks/>
              <a:stCxn id="150" idx="0"/>
              <a:endCxn id="151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avec flèche 156">
              <a:extLst>
                <a:ext uri="{FF2B5EF4-FFF2-40B4-BE49-F238E27FC236}">
                  <a16:creationId xmlns:a16="http://schemas.microsoft.com/office/drawing/2014/main" id="{C2CE59CB-681F-4A97-89C2-C1B85E8A10CE}"/>
                </a:ext>
              </a:extLst>
            </p:cNvPr>
            <p:cNvCxnSpPr>
              <a:cxnSpLocks/>
              <a:stCxn id="148" idx="7"/>
              <a:endCxn id="152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avec flèche 157">
              <a:extLst>
                <a:ext uri="{FF2B5EF4-FFF2-40B4-BE49-F238E27FC236}">
                  <a16:creationId xmlns:a16="http://schemas.microsoft.com/office/drawing/2014/main" id="{FB9EE54C-1631-4E16-BA55-51752BA16B77}"/>
                </a:ext>
              </a:extLst>
            </p:cNvPr>
            <p:cNvCxnSpPr>
              <a:cxnSpLocks/>
              <a:stCxn id="152" idx="1"/>
              <a:endCxn id="153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avec flèche 158">
              <a:extLst>
                <a:ext uri="{FF2B5EF4-FFF2-40B4-BE49-F238E27FC236}">
                  <a16:creationId xmlns:a16="http://schemas.microsoft.com/office/drawing/2014/main" id="{6EF9E244-509E-4F5B-8A16-615428CDCD05}"/>
                </a:ext>
              </a:extLst>
            </p:cNvPr>
            <p:cNvCxnSpPr>
              <a:cxnSpLocks/>
              <a:stCxn id="151" idx="7"/>
              <a:endCxn id="153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0754361F-AE15-4391-863B-8C65CA4FFA31}"/>
              </a:ext>
            </a:extLst>
          </p:cNvPr>
          <p:cNvGrpSpPr/>
          <p:nvPr/>
        </p:nvGrpSpPr>
        <p:grpSpPr>
          <a:xfrm>
            <a:off x="3568862" y="2771992"/>
            <a:ext cx="501502" cy="527780"/>
            <a:chOff x="761237" y="2696891"/>
            <a:chExt cx="1941451" cy="2177340"/>
          </a:xfrm>
        </p:grpSpPr>
        <p:sp>
          <p:nvSpPr>
            <p:cNvPr id="136" name="Oval 18">
              <a:extLst>
                <a:ext uri="{FF2B5EF4-FFF2-40B4-BE49-F238E27FC236}">
                  <a16:creationId xmlns:a16="http://schemas.microsoft.com/office/drawing/2014/main" id="{8BBC959D-9F0B-49B4-880B-C9B386B25BB7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Oval 18">
              <a:extLst>
                <a:ext uri="{FF2B5EF4-FFF2-40B4-BE49-F238E27FC236}">
                  <a16:creationId xmlns:a16="http://schemas.microsoft.com/office/drawing/2014/main" id="{89D282C9-95D9-4534-B537-32467EA97288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Oval 18">
              <a:extLst>
                <a:ext uri="{FF2B5EF4-FFF2-40B4-BE49-F238E27FC236}">
                  <a16:creationId xmlns:a16="http://schemas.microsoft.com/office/drawing/2014/main" id="{46CD9D72-9583-4B09-B68B-7058991924E1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Oval 18">
              <a:extLst>
                <a:ext uri="{FF2B5EF4-FFF2-40B4-BE49-F238E27FC236}">
                  <a16:creationId xmlns:a16="http://schemas.microsoft.com/office/drawing/2014/main" id="{6D5BA285-3795-42DD-920C-1D4AA15BCFA7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0" name="Oval 18">
              <a:extLst>
                <a:ext uri="{FF2B5EF4-FFF2-40B4-BE49-F238E27FC236}">
                  <a16:creationId xmlns:a16="http://schemas.microsoft.com/office/drawing/2014/main" id="{6DD30CC4-2A60-4899-A3F7-714F2965B8C2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1" name="Oval 18">
              <a:extLst>
                <a:ext uri="{FF2B5EF4-FFF2-40B4-BE49-F238E27FC236}">
                  <a16:creationId xmlns:a16="http://schemas.microsoft.com/office/drawing/2014/main" id="{A78D05A0-CEC7-41D0-965D-5DDA4F67912D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42" name="Connecteur droit avec flèche 141">
              <a:extLst>
                <a:ext uri="{FF2B5EF4-FFF2-40B4-BE49-F238E27FC236}">
                  <a16:creationId xmlns:a16="http://schemas.microsoft.com/office/drawing/2014/main" id="{BD604436-9A56-4C01-9A34-7FED0D86B98B}"/>
                </a:ext>
              </a:extLst>
            </p:cNvPr>
            <p:cNvCxnSpPr>
              <a:stCxn id="137" idx="1"/>
              <a:endCxn id="136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avec flèche 142">
              <a:extLst>
                <a:ext uri="{FF2B5EF4-FFF2-40B4-BE49-F238E27FC236}">
                  <a16:creationId xmlns:a16="http://schemas.microsoft.com/office/drawing/2014/main" id="{56073EB2-EBF9-4680-99A3-BADBB768861A}"/>
                </a:ext>
              </a:extLst>
            </p:cNvPr>
            <p:cNvCxnSpPr>
              <a:cxnSpLocks/>
              <a:stCxn id="136" idx="1"/>
              <a:endCxn id="139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avec flèche 143">
              <a:extLst>
                <a:ext uri="{FF2B5EF4-FFF2-40B4-BE49-F238E27FC236}">
                  <a16:creationId xmlns:a16="http://schemas.microsoft.com/office/drawing/2014/main" id="{273422E3-5747-473E-8BD0-0667251A0C3D}"/>
                </a:ext>
              </a:extLst>
            </p:cNvPr>
            <p:cNvCxnSpPr>
              <a:cxnSpLocks/>
              <a:stCxn id="138" idx="0"/>
              <a:endCxn id="139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avec flèche 144">
              <a:extLst>
                <a:ext uri="{FF2B5EF4-FFF2-40B4-BE49-F238E27FC236}">
                  <a16:creationId xmlns:a16="http://schemas.microsoft.com/office/drawing/2014/main" id="{558106ED-1718-478B-BD2A-4798F128156B}"/>
                </a:ext>
              </a:extLst>
            </p:cNvPr>
            <p:cNvCxnSpPr>
              <a:cxnSpLocks/>
              <a:stCxn id="136" idx="7"/>
              <a:endCxn id="140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avec flèche 145">
              <a:extLst>
                <a:ext uri="{FF2B5EF4-FFF2-40B4-BE49-F238E27FC236}">
                  <a16:creationId xmlns:a16="http://schemas.microsoft.com/office/drawing/2014/main" id="{977D0CE3-F505-4756-BA42-8C9A5B05EF56}"/>
                </a:ext>
              </a:extLst>
            </p:cNvPr>
            <p:cNvCxnSpPr>
              <a:cxnSpLocks/>
              <a:stCxn id="140" idx="1"/>
              <a:endCxn id="141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>
              <a:extLst>
                <a:ext uri="{FF2B5EF4-FFF2-40B4-BE49-F238E27FC236}">
                  <a16:creationId xmlns:a16="http://schemas.microsoft.com/office/drawing/2014/main" id="{F087B5FF-949A-4A23-9C08-DE569463EDCF}"/>
                </a:ext>
              </a:extLst>
            </p:cNvPr>
            <p:cNvCxnSpPr>
              <a:cxnSpLocks/>
              <a:stCxn id="139" idx="7"/>
              <a:endCxn id="141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12B542-9446-4DE3-B370-B05E17C2FD3A}"/>
              </a:ext>
            </a:extLst>
          </p:cNvPr>
          <p:cNvSpPr/>
          <p:nvPr/>
        </p:nvSpPr>
        <p:spPr>
          <a:xfrm>
            <a:off x="1880953" y="2692467"/>
            <a:ext cx="3030279" cy="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3" name="Groupe 122">
            <a:extLst>
              <a:ext uri="{FF2B5EF4-FFF2-40B4-BE49-F238E27FC236}">
                <a16:creationId xmlns:a16="http://schemas.microsoft.com/office/drawing/2014/main" id="{17DCFB7F-5517-41EA-90D4-895047BEFD13}"/>
              </a:ext>
            </a:extLst>
          </p:cNvPr>
          <p:cNvGrpSpPr/>
          <p:nvPr/>
        </p:nvGrpSpPr>
        <p:grpSpPr>
          <a:xfrm>
            <a:off x="4255727" y="2768924"/>
            <a:ext cx="501502" cy="527780"/>
            <a:chOff x="761237" y="2696891"/>
            <a:chExt cx="1941451" cy="2177340"/>
          </a:xfrm>
        </p:grpSpPr>
        <p:sp>
          <p:nvSpPr>
            <p:cNvPr id="124" name="Oval 18">
              <a:extLst>
                <a:ext uri="{FF2B5EF4-FFF2-40B4-BE49-F238E27FC236}">
                  <a16:creationId xmlns:a16="http://schemas.microsoft.com/office/drawing/2014/main" id="{A185C920-13A5-40D7-8AA3-2B60C32C4970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Oval 18">
              <a:extLst>
                <a:ext uri="{FF2B5EF4-FFF2-40B4-BE49-F238E27FC236}">
                  <a16:creationId xmlns:a16="http://schemas.microsoft.com/office/drawing/2014/main" id="{F9420FC4-1106-4FF5-BFEF-6340F60901BE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6" name="Oval 18">
              <a:extLst>
                <a:ext uri="{FF2B5EF4-FFF2-40B4-BE49-F238E27FC236}">
                  <a16:creationId xmlns:a16="http://schemas.microsoft.com/office/drawing/2014/main" id="{FB77EFEF-D00B-46D9-85A6-D62C4E15C431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7" name="Oval 18">
              <a:extLst>
                <a:ext uri="{FF2B5EF4-FFF2-40B4-BE49-F238E27FC236}">
                  <a16:creationId xmlns:a16="http://schemas.microsoft.com/office/drawing/2014/main" id="{B149CE71-580D-4F1F-8175-A62A92DBB983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8" name="Oval 18">
              <a:extLst>
                <a:ext uri="{FF2B5EF4-FFF2-40B4-BE49-F238E27FC236}">
                  <a16:creationId xmlns:a16="http://schemas.microsoft.com/office/drawing/2014/main" id="{22B5C901-3BBA-4D04-9C04-FEA02FBE1B83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Oval 18">
              <a:extLst>
                <a:ext uri="{FF2B5EF4-FFF2-40B4-BE49-F238E27FC236}">
                  <a16:creationId xmlns:a16="http://schemas.microsoft.com/office/drawing/2014/main" id="{5AFFF416-06D8-4090-A298-849783493216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0" name="Connecteur droit avec flèche 129">
              <a:extLst>
                <a:ext uri="{FF2B5EF4-FFF2-40B4-BE49-F238E27FC236}">
                  <a16:creationId xmlns:a16="http://schemas.microsoft.com/office/drawing/2014/main" id="{47BD2234-1004-477A-AE51-CDC8E550C742}"/>
                </a:ext>
              </a:extLst>
            </p:cNvPr>
            <p:cNvCxnSpPr>
              <a:cxnSpLocks/>
              <a:stCxn id="125" idx="1"/>
              <a:endCxn id="124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avec flèche 130">
              <a:extLst>
                <a:ext uri="{FF2B5EF4-FFF2-40B4-BE49-F238E27FC236}">
                  <a16:creationId xmlns:a16="http://schemas.microsoft.com/office/drawing/2014/main" id="{A896BF3A-13B8-4222-8939-83F42500B465}"/>
                </a:ext>
              </a:extLst>
            </p:cNvPr>
            <p:cNvCxnSpPr>
              <a:cxnSpLocks/>
              <a:stCxn id="124" idx="1"/>
              <a:endCxn id="127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avec flèche 131">
              <a:extLst>
                <a:ext uri="{FF2B5EF4-FFF2-40B4-BE49-F238E27FC236}">
                  <a16:creationId xmlns:a16="http://schemas.microsoft.com/office/drawing/2014/main" id="{C914DFE7-8030-4385-A04A-C871F3B21F9A}"/>
                </a:ext>
              </a:extLst>
            </p:cNvPr>
            <p:cNvCxnSpPr>
              <a:cxnSpLocks/>
              <a:stCxn id="126" idx="0"/>
              <a:endCxn id="127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avec flèche 132">
              <a:extLst>
                <a:ext uri="{FF2B5EF4-FFF2-40B4-BE49-F238E27FC236}">
                  <a16:creationId xmlns:a16="http://schemas.microsoft.com/office/drawing/2014/main" id="{50AF74AC-E231-4BDD-BC4B-7C556247A3E6}"/>
                </a:ext>
              </a:extLst>
            </p:cNvPr>
            <p:cNvCxnSpPr>
              <a:cxnSpLocks/>
              <a:stCxn id="124" idx="7"/>
              <a:endCxn id="128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avec flèche 133">
              <a:extLst>
                <a:ext uri="{FF2B5EF4-FFF2-40B4-BE49-F238E27FC236}">
                  <a16:creationId xmlns:a16="http://schemas.microsoft.com/office/drawing/2014/main" id="{1EDAACB1-291B-46AF-9791-4004DD5312B9}"/>
                </a:ext>
              </a:extLst>
            </p:cNvPr>
            <p:cNvCxnSpPr>
              <a:cxnSpLocks/>
              <a:stCxn id="128" idx="1"/>
              <a:endCxn id="129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avec flèche 134">
              <a:extLst>
                <a:ext uri="{FF2B5EF4-FFF2-40B4-BE49-F238E27FC236}">
                  <a16:creationId xmlns:a16="http://schemas.microsoft.com/office/drawing/2014/main" id="{86CE2632-49E8-4AF0-B984-CE977F74BF5E}"/>
                </a:ext>
              </a:extLst>
            </p:cNvPr>
            <p:cNvCxnSpPr>
              <a:cxnSpLocks/>
              <a:stCxn id="127" idx="7"/>
              <a:endCxn id="129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F5FF3259-DB43-4AE7-A9C9-5733D2AF0BC3}"/>
              </a:ext>
            </a:extLst>
          </p:cNvPr>
          <p:cNvSpPr txBox="1"/>
          <p:nvPr/>
        </p:nvSpPr>
        <p:spPr>
          <a:xfrm>
            <a:off x="3051348" y="2106305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F248BC-B65A-449F-A1A4-99BA16C5D578}"/>
              </a:ext>
            </a:extLst>
          </p:cNvPr>
          <p:cNvSpPr/>
          <p:nvPr/>
        </p:nvSpPr>
        <p:spPr>
          <a:xfrm>
            <a:off x="1087631" y="1471637"/>
            <a:ext cx="743781" cy="733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i="1" dirty="0">
                <a:solidFill>
                  <a:schemeClr val="tx1"/>
                </a:solidFill>
              </a:rPr>
              <a:t>Pow</a:t>
            </a:r>
            <a:r>
              <a:rPr lang="fr-FR" sz="2000" i="1" baseline="-25000" dirty="0">
                <a:solidFill>
                  <a:schemeClr val="tx1"/>
                </a:solidFill>
              </a:rPr>
              <a:t>1</a:t>
            </a:r>
            <a:endParaRPr lang="fr-FR" sz="2000" i="1" dirty="0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3FE3B11-7CBB-428A-BA51-10AD90B52554}"/>
              </a:ext>
            </a:extLst>
          </p:cNvPr>
          <p:cNvSpPr/>
          <p:nvPr/>
        </p:nvSpPr>
        <p:spPr>
          <a:xfrm>
            <a:off x="1069954" y="2692467"/>
            <a:ext cx="743781" cy="73653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i="1" dirty="0" err="1">
                <a:solidFill>
                  <a:schemeClr val="tx1"/>
                </a:solidFill>
              </a:rPr>
              <a:t>Pow</a:t>
            </a:r>
            <a:r>
              <a:rPr lang="fr-FR" sz="2000" i="1" baseline="-25000" dirty="0" err="1">
                <a:solidFill>
                  <a:schemeClr val="tx1"/>
                </a:solidFill>
              </a:rPr>
              <a:t>N</a:t>
            </a:r>
            <a:endParaRPr lang="fr-FR" sz="2000" i="1" dirty="0">
              <a:solidFill>
                <a:schemeClr val="tx1"/>
              </a:solidFill>
            </a:endParaRPr>
          </a:p>
        </p:txBody>
      </p:sp>
      <p:sp>
        <p:nvSpPr>
          <p:cNvPr id="175" name="Freeform 296">
            <a:extLst>
              <a:ext uri="{FF2B5EF4-FFF2-40B4-BE49-F238E27FC236}">
                <a16:creationId xmlns:a16="http://schemas.microsoft.com/office/drawing/2014/main" id="{A00D7812-D824-473F-B0D5-FB5101E45492}"/>
              </a:ext>
            </a:extLst>
          </p:cNvPr>
          <p:cNvSpPr>
            <a:spLocks/>
          </p:cNvSpPr>
          <p:nvPr/>
        </p:nvSpPr>
        <p:spPr bwMode="auto">
          <a:xfrm rot="10800000">
            <a:off x="3519470" y="5478312"/>
            <a:ext cx="5898850" cy="248780"/>
          </a:xfrm>
          <a:custGeom>
            <a:avLst/>
            <a:gdLst>
              <a:gd name="T0" fmla="*/ 3764 w 3773"/>
              <a:gd name="T1" fmla="*/ 185 h 294"/>
              <a:gd name="T2" fmla="*/ 3769 w 3773"/>
              <a:gd name="T3" fmla="*/ 179 h 294"/>
              <a:gd name="T4" fmla="*/ 3773 w 3773"/>
              <a:gd name="T5" fmla="*/ 166 h 294"/>
              <a:gd name="T6" fmla="*/ 3765 w 3773"/>
              <a:gd name="T7" fmla="*/ 146 h 294"/>
              <a:gd name="T8" fmla="*/ 3752 w 3773"/>
              <a:gd name="T9" fmla="*/ 139 h 294"/>
              <a:gd name="T10" fmla="*/ 3756 w 3773"/>
              <a:gd name="T11" fmla="*/ 124 h 294"/>
              <a:gd name="T12" fmla="*/ 3749 w 3773"/>
              <a:gd name="T13" fmla="*/ 93 h 294"/>
              <a:gd name="T14" fmla="*/ 3733 w 3773"/>
              <a:gd name="T15" fmla="*/ 82 h 294"/>
              <a:gd name="T16" fmla="*/ 3686 w 3773"/>
              <a:gd name="T17" fmla="*/ 54 h 294"/>
              <a:gd name="T18" fmla="*/ 3587 w 3773"/>
              <a:gd name="T19" fmla="*/ 14 h 294"/>
              <a:gd name="T20" fmla="*/ 3535 w 3773"/>
              <a:gd name="T21" fmla="*/ 1 h 294"/>
              <a:gd name="T22" fmla="*/ 3523 w 3773"/>
              <a:gd name="T23" fmla="*/ 0 h 294"/>
              <a:gd name="T24" fmla="*/ 3502 w 3773"/>
              <a:gd name="T25" fmla="*/ 4 h 294"/>
              <a:gd name="T26" fmla="*/ 3485 w 3773"/>
              <a:gd name="T27" fmla="*/ 17 h 294"/>
              <a:gd name="T28" fmla="*/ 3475 w 3773"/>
              <a:gd name="T29" fmla="*/ 35 h 294"/>
              <a:gd name="T30" fmla="*/ 3474 w 3773"/>
              <a:gd name="T31" fmla="*/ 47 h 294"/>
              <a:gd name="T32" fmla="*/ 3474 w 3773"/>
              <a:gd name="T33" fmla="*/ 83 h 294"/>
              <a:gd name="T34" fmla="*/ 3474 w 3773"/>
              <a:gd name="T35" fmla="*/ 119 h 294"/>
              <a:gd name="T36" fmla="*/ 3073 w 3773"/>
              <a:gd name="T37" fmla="*/ 113 h 294"/>
              <a:gd name="T38" fmla="*/ 2272 w 3773"/>
              <a:gd name="T39" fmla="*/ 109 h 294"/>
              <a:gd name="T40" fmla="*/ 1870 w 3773"/>
              <a:gd name="T41" fmla="*/ 110 h 294"/>
              <a:gd name="T42" fmla="*/ 1410 w 3773"/>
              <a:gd name="T43" fmla="*/ 109 h 294"/>
              <a:gd name="T44" fmla="*/ 717 w 3773"/>
              <a:gd name="T45" fmla="*/ 114 h 294"/>
              <a:gd name="T46" fmla="*/ 255 w 3773"/>
              <a:gd name="T47" fmla="*/ 134 h 294"/>
              <a:gd name="T48" fmla="*/ 27 w 3773"/>
              <a:gd name="T49" fmla="*/ 153 h 294"/>
              <a:gd name="T50" fmla="*/ 14 w 3773"/>
              <a:gd name="T51" fmla="*/ 156 h 294"/>
              <a:gd name="T52" fmla="*/ 0 w 3773"/>
              <a:gd name="T53" fmla="*/ 172 h 294"/>
              <a:gd name="T54" fmla="*/ 0 w 3773"/>
              <a:gd name="T55" fmla="*/ 193 h 294"/>
              <a:gd name="T56" fmla="*/ 14 w 3773"/>
              <a:gd name="T57" fmla="*/ 210 h 294"/>
              <a:gd name="T58" fmla="*/ 27 w 3773"/>
              <a:gd name="T59" fmla="*/ 211 h 294"/>
              <a:gd name="T60" fmla="*/ 257 w 3773"/>
              <a:gd name="T61" fmla="*/ 219 h 294"/>
              <a:gd name="T62" fmla="*/ 718 w 3773"/>
              <a:gd name="T63" fmla="*/ 219 h 294"/>
              <a:gd name="T64" fmla="*/ 1410 w 3773"/>
              <a:gd name="T65" fmla="*/ 202 h 294"/>
              <a:gd name="T66" fmla="*/ 1870 w 3773"/>
              <a:gd name="T67" fmla="*/ 197 h 294"/>
              <a:gd name="T68" fmla="*/ 2272 w 3773"/>
              <a:gd name="T69" fmla="*/ 196 h 294"/>
              <a:gd name="T70" fmla="*/ 3073 w 3773"/>
              <a:gd name="T71" fmla="*/ 201 h 294"/>
              <a:gd name="T72" fmla="*/ 3475 w 3773"/>
              <a:gd name="T73" fmla="*/ 206 h 294"/>
              <a:gd name="T74" fmla="*/ 3475 w 3773"/>
              <a:gd name="T75" fmla="*/ 248 h 294"/>
              <a:gd name="T76" fmla="*/ 3475 w 3773"/>
              <a:gd name="T77" fmla="*/ 258 h 294"/>
              <a:gd name="T78" fmla="*/ 3485 w 3773"/>
              <a:gd name="T79" fmla="*/ 277 h 294"/>
              <a:gd name="T80" fmla="*/ 3502 w 3773"/>
              <a:gd name="T81" fmla="*/ 290 h 294"/>
              <a:gd name="T82" fmla="*/ 3523 w 3773"/>
              <a:gd name="T83" fmla="*/ 294 h 294"/>
              <a:gd name="T84" fmla="*/ 3533 w 3773"/>
              <a:gd name="T85" fmla="*/ 293 h 294"/>
              <a:gd name="T86" fmla="*/ 3584 w 3773"/>
              <a:gd name="T87" fmla="*/ 276 h 294"/>
              <a:gd name="T88" fmla="*/ 3686 w 3773"/>
              <a:gd name="T89" fmla="*/ 235 h 294"/>
              <a:gd name="T90" fmla="*/ 3733 w 3773"/>
              <a:gd name="T91" fmla="*/ 207 h 294"/>
              <a:gd name="T92" fmla="*/ 3739 w 3773"/>
              <a:gd name="T93" fmla="*/ 204 h 294"/>
              <a:gd name="T94" fmla="*/ 3745 w 3773"/>
              <a:gd name="T95" fmla="*/ 200 h 294"/>
              <a:gd name="T96" fmla="*/ 3754 w 3773"/>
              <a:gd name="T97" fmla="*/ 192 h 294"/>
              <a:gd name="T98" fmla="*/ 3764 w 3773"/>
              <a:gd name="T99" fmla="*/ 185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73" h="294">
                <a:moveTo>
                  <a:pt x="3764" y="185"/>
                </a:moveTo>
                <a:lnTo>
                  <a:pt x="3769" y="179"/>
                </a:lnTo>
                <a:lnTo>
                  <a:pt x="3773" y="166"/>
                </a:lnTo>
                <a:lnTo>
                  <a:pt x="3765" y="146"/>
                </a:lnTo>
                <a:lnTo>
                  <a:pt x="3752" y="139"/>
                </a:lnTo>
                <a:lnTo>
                  <a:pt x="3756" y="124"/>
                </a:lnTo>
                <a:lnTo>
                  <a:pt x="3749" y="93"/>
                </a:lnTo>
                <a:lnTo>
                  <a:pt x="3733" y="82"/>
                </a:lnTo>
                <a:lnTo>
                  <a:pt x="3686" y="54"/>
                </a:lnTo>
                <a:lnTo>
                  <a:pt x="3587" y="14"/>
                </a:lnTo>
                <a:lnTo>
                  <a:pt x="3535" y="1"/>
                </a:lnTo>
                <a:lnTo>
                  <a:pt x="3523" y="0"/>
                </a:lnTo>
                <a:lnTo>
                  <a:pt x="3502" y="4"/>
                </a:lnTo>
                <a:lnTo>
                  <a:pt x="3485" y="17"/>
                </a:lnTo>
                <a:lnTo>
                  <a:pt x="3475" y="35"/>
                </a:lnTo>
                <a:lnTo>
                  <a:pt x="3474" y="47"/>
                </a:lnTo>
                <a:lnTo>
                  <a:pt x="3474" y="83"/>
                </a:lnTo>
                <a:lnTo>
                  <a:pt x="3474" y="119"/>
                </a:lnTo>
                <a:lnTo>
                  <a:pt x="3073" y="113"/>
                </a:lnTo>
                <a:lnTo>
                  <a:pt x="2272" y="109"/>
                </a:lnTo>
                <a:lnTo>
                  <a:pt x="1870" y="110"/>
                </a:lnTo>
                <a:lnTo>
                  <a:pt x="1410" y="109"/>
                </a:lnTo>
                <a:lnTo>
                  <a:pt x="717" y="114"/>
                </a:lnTo>
                <a:lnTo>
                  <a:pt x="255" y="134"/>
                </a:lnTo>
                <a:lnTo>
                  <a:pt x="27" y="153"/>
                </a:lnTo>
                <a:lnTo>
                  <a:pt x="14" y="156"/>
                </a:lnTo>
                <a:lnTo>
                  <a:pt x="0" y="172"/>
                </a:lnTo>
                <a:lnTo>
                  <a:pt x="0" y="193"/>
                </a:lnTo>
                <a:lnTo>
                  <a:pt x="14" y="210"/>
                </a:lnTo>
                <a:lnTo>
                  <a:pt x="27" y="211"/>
                </a:lnTo>
                <a:lnTo>
                  <a:pt x="257" y="219"/>
                </a:lnTo>
                <a:lnTo>
                  <a:pt x="718" y="219"/>
                </a:lnTo>
                <a:lnTo>
                  <a:pt x="1410" y="202"/>
                </a:lnTo>
                <a:lnTo>
                  <a:pt x="1870" y="197"/>
                </a:lnTo>
                <a:lnTo>
                  <a:pt x="2272" y="196"/>
                </a:lnTo>
                <a:lnTo>
                  <a:pt x="3073" y="201"/>
                </a:lnTo>
                <a:lnTo>
                  <a:pt x="3475" y="206"/>
                </a:lnTo>
                <a:lnTo>
                  <a:pt x="3475" y="248"/>
                </a:lnTo>
                <a:lnTo>
                  <a:pt x="3475" y="258"/>
                </a:lnTo>
                <a:lnTo>
                  <a:pt x="3485" y="277"/>
                </a:lnTo>
                <a:lnTo>
                  <a:pt x="3502" y="290"/>
                </a:lnTo>
                <a:lnTo>
                  <a:pt x="3523" y="294"/>
                </a:lnTo>
                <a:lnTo>
                  <a:pt x="3533" y="293"/>
                </a:lnTo>
                <a:lnTo>
                  <a:pt x="3584" y="276"/>
                </a:lnTo>
                <a:lnTo>
                  <a:pt x="3686" y="235"/>
                </a:lnTo>
                <a:lnTo>
                  <a:pt x="3733" y="207"/>
                </a:lnTo>
                <a:lnTo>
                  <a:pt x="3739" y="204"/>
                </a:lnTo>
                <a:lnTo>
                  <a:pt x="3745" y="200"/>
                </a:lnTo>
                <a:lnTo>
                  <a:pt x="3754" y="192"/>
                </a:lnTo>
                <a:lnTo>
                  <a:pt x="3764" y="18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/>
          </a:p>
        </p:txBody>
      </p:sp>
      <p:sp>
        <p:nvSpPr>
          <p:cNvPr id="174" name="Shape 166">
            <a:extLst>
              <a:ext uri="{FF2B5EF4-FFF2-40B4-BE49-F238E27FC236}">
                <a16:creationId xmlns:a16="http://schemas.microsoft.com/office/drawing/2014/main" id="{39778545-8949-4F9E-8329-3B0F9E998576}"/>
              </a:ext>
            </a:extLst>
          </p:cNvPr>
          <p:cNvSpPr/>
          <p:nvPr/>
        </p:nvSpPr>
        <p:spPr>
          <a:xfrm>
            <a:off x="5394558" y="5295251"/>
            <a:ext cx="2073042" cy="5793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sz="2400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sz="240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77" name="Freeform 287">
            <a:extLst>
              <a:ext uri="{FF2B5EF4-FFF2-40B4-BE49-F238E27FC236}">
                <a16:creationId xmlns:a16="http://schemas.microsoft.com/office/drawing/2014/main" id="{4F346139-ED4D-47FC-83EF-8355A2B5F0AB}"/>
              </a:ext>
            </a:extLst>
          </p:cNvPr>
          <p:cNvSpPr>
            <a:spLocks/>
          </p:cNvSpPr>
          <p:nvPr/>
        </p:nvSpPr>
        <p:spPr bwMode="auto">
          <a:xfrm rot="7711772">
            <a:off x="-130906" y="3337970"/>
            <a:ext cx="1796982" cy="1154806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1" name="Freeform 295">
            <a:extLst>
              <a:ext uri="{FF2B5EF4-FFF2-40B4-BE49-F238E27FC236}">
                <a16:creationId xmlns:a16="http://schemas.microsoft.com/office/drawing/2014/main" id="{C914529C-AC77-4F88-97E4-88BA3F880423}"/>
              </a:ext>
            </a:extLst>
          </p:cNvPr>
          <p:cNvSpPr>
            <a:spLocks/>
          </p:cNvSpPr>
          <p:nvPr/>
        </p:nvSpPr>
        <p:spPr bwMode="auto">
          <a:xfrm>
            <a:off x="4975584" y="2768925"/>
            <a:ext cx="737973" cy="46344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4" name="Freeform 288">
            <a:extLst>
              <a:ext uri="{FF2B5EF4-FFF2-40B4-BE49-F238E27FC236}">
                <a16:creationId xmlns:a16="http://schemas.microsoft.com/office/drawing/2014/main" id="{0EA86D25-E44F-4EAF-909B-0C0A3DD9E8AF}"/>
              </a:ext>
            </a:extLst>
          </p:cNvPr>
          <p:cNvSpPr>
            <a:spLocks/>
          </p:cNvSpPr>
          <p:nvPr/>
        </p:nvSpPr>
        <p:spPr bwMode="auto">
          <a:xfrm rot="11686673">
            <a:off x="4969746" y="1862829"/>
            <a:ext cx="779762" cy="216965"/>
          </a:xfrm>
          <a:custGeom>
            <a:avLst/>
            <a:gdLst>
              <a:gd name="T0" fmla="*/ 1453 w 1482"/>
              <a:gd name="T1" fmla="*/ 0 h 302"/>
              <a:gd name="T2" fmla="*/ 1285 w 1482"/>
              <a:gd name="T3" fmla="*/ 34 h 302"/>
              <a:gd name="T4" fmla="*/ 1033 w 1482"/>
              <a:gd name="T5" fmla="*/ 85 h 302"/>
              <a:gd name="T6" fmla="*/ 865 w 1482"/>
              <a:gd name="T7" fmla="*/ 114 h 302"/>
              <a:gd name="T8" fmla="*/ 779 w 1482"/>
              <a:gd name="T9" fmla="*/ 124 h 302"/>
              <a:gd name="T10" fmla="*/ 658 w 1482"/>
              <a:gd name="T11" fmla="*/ 136 h 302"/>
              <a:gd name="T12" fmla="*/ 415 w 1482"/>
              <a:gd name="T13" fmla="*/ 144 h 302"/>
              <a:gd name="T14" fmla="*/ 293 w 1482"/>
              <a:gd name="T15" fmla="*/ 146 h 302"/>
              <a:gd name="T16" fmla="*/ 296 w 1482"/>
              <a:gd name="T17" fmla="*/ 115 h 302"/>
              <a:gd name="T18" fmla="*/ 297 w 1482"/>
              <a:gd name="T19" fmla="*/ 84 h 302"/>
              <a:gd name="T20" fmla="*/ 297 w 1482"/>
              <a:gd name="T21" fmla="*/ 74 h 302"/>
              <a:gd name="T22" fmla="*/ 289 w 1482"/>
              <a:gd name="T23" fmla="*/ 58 h 302"/>
              <a:gd name="T24" fmla="*/ 277 w 1482"/>
              <a:gd name="T25" fmla="*/ 49 h 302"/>
              <a:gd name="T26" fmla="*/ 260 w 1482"/>
              <a:gd name="T27" fmla="*/ 46 h 302"/>
              <a:gd name="T28" fmla="*/ 251 w 1482"/>
              <a:gd name="T29" fmla="*/ 48 h 302"/>
              <a:gd name="T30" fmla="*/ 226 w 1482"/>
              <a:gd name="T31" fmla="*/ 48 h 302"/>
              <a:gd name="T32" fmla="*/ 175 w 1482"/>
              <a:gd name="T33" fmla="*/ 61 h 302"/>
              <a:gd name="T34" fmla="*/ 153 w 1482"/>
              <a:gd name="T35" fmla="*/ 69 h 302"/>
              <a:gd name="T36" fmla="*/ 83 w 1482"/>
              <a:gd name="T37" fmla="*/ 91 h 302"/>
              <a:gd name="T38" fmla="*/ 15 w 1482"/>
              <a:gd name="T39" fmla="*/ 119 h 302"/>
              <a:gd name="T40" fmla="*/ 4 w 1482"/>
              <a:gd name="T41" fmla="*/ 127 h 302"/>
              <a:gd name="T42" fmla="*/ 0 w 1482"/>
              <a:gd name="T43" fmla="*/ 149 h 302"/>
              <a:gd name="T44" fmla="*/ 4 w 1482"/>
              <a:gd name="T45" fmla="*/ 159 h 302"/>
              <a:gd name="T46" fmla="*/ 2 w 1482"/>
              <a:gd name="T47" fmla="*/ 168 h 302"/>
              <a:gd name="T48" fmla="*/ 7 w 1482"/>
              <a:gd name="T49" fmla="*/ 185 h 302"/>
              <a:gd name="T50" fmla="*/ 15 w 1482"/>
              <a:gd name="T51" fmla="*/ 192 h 302"/>
              <a:gd name="T52" fmla="*/ 121 w 1482"/>
              <a:gd name="T53" fmla="*/ 245 h 302"/>
              <a:gd name="T54" fmla="*/ 229 w 1482"/>
              <a:gd name="T55" fmla="*/ 297 h 302"/>
              <a:gd name="T56" fmla="*/ 238 w 1482"/>
              <a:gd name="T57" fmla="*/ 302 h 302"/>
              <a:gd name="T58" fmla="*/ 257 w 1482"/>
              <a:gd name="T59" fmla="*/ 301 h 302"/>
              <a:gd name="T60" fmla="*/ 273 w 1482"/>
              <a:gd name="T61" fmla="*/ 291 h 302"/>
              <a:gd name="T62" fmla="*/ 283 w 1482"/>
              <a:gd name="T63" fmla="*/ 275 h 302"/>
              <a:gd name="T64" fmla="*/ 284 w 1482"/>
              <a:gd name="T65" fmla="*/ 264 h 302"/>
              <a:gd name="T66" fmla="*/ 286 w 1482"/>
              <a:gd name="T67" fmla="*/ 250 h 302"/>
              <a:gd name="T68" fmla="*/ 287 w 1482"/>
              <a:gd name="T69" fmla="*/ 234 h 302"/>
              <a:gd name="T70" fmla="*/ 352 w 1482"/>
              <a:gd name="T71" fmla="*/ 236 h 302"/>
              <a:gd name="T72" fmla="*/ 481 w 1482"/>
              <a:gd name="T73" fmla="*/ 233 h 302"/>
              <a:gd name="T74" fmla="*/ 674 w 1482"/>
              <a:gd name="T75" fmla="*/ 218 h 302"/>
              <a:gd name="T76" fmla="*/ 800 w 1482"/>
              <a:gd name="T77" fmla="*/ 203 h 302"/>
              <a:gd name="T78" fmla="*/ 884 w 1482"/>
              <a:gd name="T79" fmla="*/ 192 h 302"/>
              <a:gd name="T80" fmla="*/ 1054 w 1482"/>
              <a:gd name="T81" fmla="*/ 164 h 302"/>
              <a:gd name="T82" fmla="*/ 1223 w 1482"/>
              <a:gd name="T83" fmla="*/ 127 h 302"/>
              <a:gd name="T84" fmla="*/ 1386 w 1482"/>
              <a:gd name="T85" fmla="*/ 76 h 302"/>
              <a:gd name="T86" fmla="*/ 1466 w 1482"/>
              <a:gd name="T87" fmla="*/ 45 h 302"/>
              <a:gd name="T88" fmla="*/ 1475 w 1482"/>
              <a:gd name="T89" fmla="*/ 40 h 302"/>
              <a:gd name="T90" fmla="*/ 1482 w 1482"/>
              <a:gd name="T91" fmla="*/ 24 h 302"/>
              <a:gd name="T92" fmla="*/ 1478 w 1482"/>
              <a:gd name="T93" fmla="*/ 9 h 302"/>
              <a:gd name="T94" fmla="*/ 1464 w 1482"/>
              <a:gd name="T95" fmla="*/ 0 h 302"/>
              <a:gd name="T96" fmla="*/ 1453 w 1482"/>
              <a:gd name="T97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82" h="302">
                <a:moveTo>
                  <a:pt x="1453" y="0"/>
                </a:moveTo>
                <a:lnTo>
                  <a:pt x="1285" y="34"/>
                </a:lnTo>
                <a:lnTo>
                  <a:pt x="1033" y="85"/>
                </a:lnTo>
                <a:lnTo>
                  <a:pt x="865" y="114"/>
                </a:lnTo>
                <a:lnTo>
                  <a:pt x="779" y="124"/>
                </a:lnTo>
                <a:lnTo>
                  <a:pt x="658" y="136"/>
                </a:lnTo>
                <a:lnTo>
                  <a:pt x="415" y="144"/>
                </a:lnTo>
                <a:lnTo>
                  <a:pt x="293" y="146"/>
                </a:lnTo>
                <a:lnTo>
                  <a:pt x="296" y="115"/>
                </a:lnTo>
                <a:lnTo>
                  <a:pt x="297" y="84"/>
                </a:lnTo>
                <a:lnTo>
                  <a:pt x="297" y="74"/>
                </a:lnTo>
                <a:lnTo>
                  <a:pt x="289" y="58"/>
                </a:lnTo>
                <a:lnTo>
                  <a:pt x="277" y="49"/>
                </a:lnTo>
                <a:lnTo>
                  <a:pt x="260" y="46"/>
                </a:lnTo>
                <a:lnTo>
                  <a:pt x="251" y="48"/>
                </a:lnTo>
                <a:lnTo>
                  <a:pt x="226" y="48"/>
                </a:lnTo>
                <a:lnTo>
                  <a:pt x="175" y="61"/>
                </a:lnTo>
                <a:lnTo>
                  <a:pt x="153" y="69"/>
                </a:lnTo>
                <a:lnTo>
                  <a:pt x="83" y="91"/>
                </a:lnTo>
                <a:lnTo>
                  <a:pt x="15" y="119"/>
                </a:lnTo>
                <a:lnTo>
                  <a:pt x="4" y="127"/>
                </a:lnTo>
                <a:lnTo>
                  <a:pt x="0" y="149"/>
                </a:lnTo>
                <a:lnTo>
                  <a:pt x="4" y="159"/>
                </a:lnTo>
                <a:lnTo>
                  <a:pt x="2" y="168"/>
                </a:lnTo>
                <a:lnTo>
                  <a:pt x="7" y="185"/>
                </a:lnTo>
                <a:lnTo>
                  <a:pt x="15" y="192"/>
                </a:lnTo>
                <a:lnTo>
                  <a:pt x="121" y="245"/>
                </a:lnTo>
                <a:lnTo>
                  <a:pt x="229" y="297"/>
                </a:lnTo>
                <a:lnTo>
                  <a:pt x="238" y="302"/>
                </a:lnTo>
                <a:lnTo>
                  <a:pt x="257" y="301"/>
                </a:lnTo>
                <a:lnTo>
                  <a:pt x="273" y="291"/>
                </a:lnTo>
                <a:lnTo>
                  <a:pt x="283" y="275"/>
                </a:lnTo>
                <a:lnTo>
                  <a:pt x="284" y="264"/>
                </a:lnTo>
                <a:lnTo>
                  <a:pt x="286" y="250"/>
                </a:lnTo>
                <a:lnTo>
                  <a:pt x="287" y="234"/>
                </a:lnTo>
                <a:lnTo>
                  <a:pt x="352" y="236"/>
                </a:lnTo>
                <a:lnTo>
                  <a:pt x="481" y="233"/>
                </a:lnTo>
                <a:lnTo>
                  <a:pt x="674" y="218"/>
                </a:lnTo>
                <a:lnTo>
                  <a:pt x="800" y="203"/>
                </a:lnTo>
                <a:lnTo>
                  <a:pt x="884" y="192"/>
                </a:lnTo>
                <a:lnTo>
                  <a:pt x="1054" y="164"/>
                </a:lnTo>
                <a:lnTo>
                  <a:pt x="1223" y="127"/>
                </a:lnTo>
                <a:lnTo>
                  <a:pt x="1386" y="76"/>
                </a:lnTo>
                <a:lnTo>
                  <a:pt x="1466" y="45"/>
                </a:lnTo>
                <a:lnTo>
                  <a:pt x="1475" y="40"/>
                </a:lnTo>
                <a:lnTo>
                  <a:pt x="1482" y="24"/>
                </a:lnTo>
                <a:lnTo>
                  <a:pt x="1478" y="9"/>
                </a:lnTo>
                <a:lnTo>
                  <a:pt x="1464" y="0"/>
                </a:lnTo>
                <a:lnTo>
                  <a:pt x="145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1" name="Titre 1">
            <a:extLst>
              <a:ext uri="{FF2B5EF4-FFF2-40B4-BE49-F238E27FC236}">
                <a16:creationId xmlns:a16="http://schemas.microsoft.com/office/drawing/2014/main" id="{4D80D231-7264-4C9F-810A-75AC5EA54E41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>
                <a:solidFill>
                  <a:srgbClr val="FFC000"/>
                </a:solidFill>
                <a:latin typeface="Open Sans" panose="020B0606030504020204" pitchFamily="34" charset="0"/>
              </a:rPr>
              <a:t>Model of the other: </a:t>
            </a:r>
            <a:r>
              <a:rPr lang="en-US" sz="3200" b="1" cap="all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</a:rPr>
              <a:t>Naïve approach</a:t>
            </a:r>
            <a:endParaRPr lang="fr-FR" sz="3200" b="1" cap="all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</a:endParaRP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ADFAF2AB-F530-4F77-AB98-DE7BB86032E0}"/>
              </a:ext>
            </a:extLst>
          </p:cNvPr>
          <p:cNvSpPr txBox="1"/>
          <p:nvPr/>
        </p:nvSpPr>
        <p:spPr>
          <a:xfrm>
            <a:off x="1142254" y="2128814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F664A1B-0138-418F-935F-51FBC1F4187C}"/>
              </a:ext>
            </a:extLst>
          </p:cNvPr>
          <p:cNvSpPr/>
          <p:nvPr/>
        </p:nvSpPr>
        <p:spPr bwMode="auto">
          <a:xfrm>
            <a:off x="5803315" y="1853454"/>
            <a:ext cx="1460846" cy="117338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SELF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DECISIONAL MODEL</a:t>
            </a:r>
          </a:p>
        </p:txBody>
      </p:sp>
      <p:sp>
        <p:nvSpPr>
          <p:cNvPr id="179" name="Freeform 295">
            <a:extLst>
              <a:ext uri="{FF2B5EF4-FFF2-40B4-BE49-F238E27FC236}">
                <a16:creationId xmlns:a16="http://schemas.microsoft.com/office/drawing/2014/main" id="{CEF1E0D5-4719-4E11-A949-B952A5BB6F40}"/>
              </a:ext>
            </a:extLst>
          </p:cNvPr>
          <p:cNvSpPr>
            <a:spLocks/>
          </p:cNvSpPr>
          <p:nvPr/>
        </p:nvSpPr>
        <p:spPr bwMode="auto">
          <a:xfrm rot="20040970" flipV="1">
            <a:off x="7409028" y="2197256"/>
            <a:ext cx="809081" cy="405966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C0D8612-2130-4CE5-9BDD-1FA3204B1809}"/>
              </a:ext>
            </a:extLst>
          </p:cNvPr>
          <p:cNvSpPr/>
          <p:nvPr/>
        </p:nvSpPr>
        <p:spPr>
          <a:xfrm>
            <a:off x="8399465" y="1471636"/>
            <a:ext cx="1240152" cy="733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>
                <a:solidFill>
                  <a:schemeClr val="tx1"/>
                </a:solidFill>
              </a:rPr>
              <a:t>Utterance</a:t>
            </a:r>
            <a:r>
              <a:rPr lang="fr-FR" i="1" baseline="-25000" dirty="0">
                <a:solidFill>
                  <a:schemeClr val="tx1"/>
                </a:solidFill>
              </a:rPr>
              <a:t>1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5CE2E5D8-A2D8-4B59-A6C5-DB42C5557995}"/>
              </a:ext>
            </a:extLst>
          </p:cNvPr>
          <p:cNvSpPr txBox="1"/>
          <p:nvPr/>
        </p:nvSpPr>
        <p:spPr>
          <a:xfrm>
            <a:off x="8675324" y="2155729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D162B4F-5447-4338-A8D1-CE2AF59F6E43}"/>
              </a:ext>
            </a:extLst>
          </p:cNvPr>
          <p:cNvSpPr/>
          <p:nvPr/>
        </p:nvSpPr>
        <p:spPr>
          <a:xfrm>
            <a:off x="8378259" y="2683229"/>
            <a:ext cx="1253177" cy="70815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 err="1">
                <a:solidFill>
                  <a:schemeClr val="tx1"/>
                </a:solidFill>
              </a:rPr>
              <a:t>Utterance</a:t>
            </a:r>
            <a:r>
              <a:rPr lang="fr-FR" i="1" baseline="-25000" dirty="0" err="1">
                <a:solidFill>
                  <a:schemeClr val="tx1"/>
                </a:solidFill>
              </a:rPr>
              <a:t>N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88" name="Freeform 295">
            <a:extLst>
              <a:ext uri="{FF2B5EF4-FFF2-40B4-BE49-F238E27FC236}">
                <a16:creationId xmlns:a16="http://schemas.microsoft.com/office/drawing/2014/main" id="{D1F0372C-FFB0-4DD3-9DD7-79BB53B5E6E1}"/>
              </a:ext>
            </a:extLst>
          </p:cNvPr>
          <p:cNvSpPr>
            <a:spLocks/>
          </p:cNvSpPr>
          <p:nvPr/>
        </p:nvSpPr>
        <p:spPr bwMode="auto">
          <a:xfrm rot="19665857" flipV="1">
            <a:off x="9784515" y="2199587"/>
            <a:ext cx="729891" cy="44211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192" name="Groupe 191">
            <a:extLst>
              <a:ext uri="{FF2B5EF4-FFF2-40B4-BE49-F238E27FC236}">
                <a16:creationId xmlns:a16="http://schemas.microsoft.com/office/drawing/2014/main" id="{65848367-01B2-4515-A820-38ABD0CA0040}"/>
              </a:ext>
            </a:extLst>
          </p:cNvPr>
          <p:cNvGrpSpPr/>
          <p:nvPr/>
        </p:nvGrpSpPr>
        <p:grpSpPr>
          <a:xfrm>
            <a:off x="10641960" y="2024368"/>
            <a:ext cx="1250892" cy="924551"/>
            <a:chOff x="10902798" y="1599044"/>
            <a:chExt cx="1250892" cy="924551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71619233-FEDD-4840-AF0B-33F2B63C4344}"/>
                </a:ext>
              </a:extLst>
            </p:cNvPr>
            <p:cNvSpPr/>
            <p:nvPr/>
          </p:nvSpPr>
          <p:spPr>
            <a:xfrm>
              <a:off x="10902798" y="1599044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8608CBF9-289F-4867-BCDC-FB6E4E999DAC}"/>
                </a:ext>
              </a:extLst>
            </p:cNvPr>
            <p:cNvSpPr/>
            <p:nvPr/>
          </p:nvSpPr>
          <p:spPr>
            <a:xfrm>
              <a:off x="10983802" y="1702245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91E14AA-7039-4EA7-97FE-DF66EB2FDA01}"/>
                </a:ext>
              </a:extLst>
            </p:cNvPr>
            <p:cNvSpPr/>
            <p:nvPr/>
          </p:nvSpPr>
          <p:spPr>
            <a:xfrm>
              <a:off x="11064806" y="1789795"/>
              <a:ext cx="1088884" cy="733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i="1" dirty="0">
                  <a:solidFill>
                    <a:schemeClr val="tx1"/>
                  </a:solidFill>
                </a:rPr>
                <a:t>Possible</a:t>
              </a:r>
            </a:p>
            <a:p>
              <a:pPr algn="ctr"/>
              <a:r>
                <a:rPr lang="fr-FR" sz="2000" b="1" i="1" dirty="0" err="1">
                  <a:solidFill>
                    <a:schemeClr val="tx1"/>
                  </a:solidFill>
                </a:rPr>
                <a:t>pow</a:t>
              </a:r>
              <a:r>
                <a:rPr lang="fr-FR" sz="2000" b="1" i="1" baseline="-25000" dirty="0" err="1">
                  <a:solidFill>
                    <a:schemeClr val="tx1"/>
                  </a:solidFill>
                </a:rPr>
                <a:t>i</a:t>
              </a:r>
              <a:endParaRPr lang="fr-FR" sz="2000" b="1" i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797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75" grpId="0" animBg="1"/>
      <p:bldP spid="174" grpId="0" animBg="1"/>
      <p:bldP spid="177" grpId="0" animBg="1"/>
      <p:bldP spid="181" grpId="0" animBg="1"/>
      <p:bldP spid="184" grpId="0" animBg="1"/>
      <p:bldP spid="179" grpId="0" animBg="1"/>
      <p:bldP spid="180" grpId="0" animBg="1"/>
      <p:bldP spid="182" grpId="0"/>
      <p:bldP spid="183" grpId="0" animBg="1"/>
      <p:bldP spid="1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B02A39-EE0D-4EF1-9316-25EB323E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9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DC75141-3890-400F-8786-88543E982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Model of the other: </a:t>
            </a:r>
            <a:r>
              <a:rPr lang="en-US" sz="3200" b="1" cap="all" dirty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</a:rPr>
              <a:t>Naïve approach</a:t>
            </a:r>
            <a:endParaRPr lang="fr-FR" sz="3200" b="1" cap="all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</a:endParaRPr>
          </a:p>
        </p:txBody>
      </p:sp>
      <p:pic>
        <p:nvPicPr>
          <p:cNvPr id="89" name="Image 119">
            <a:extLst>
              <a:ext uri="{FF2B5EF4-FFF2-40B4-BE49-F238E27FC236}">
                <a16:creationId xmlns:a16="http://schemas.microsoft.com/office/drawing/2014/main" id="{C7406F84-908E-491F-A2FB-7FC8C8C37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10" y="4641112"/>
            <a:ext cx="1156884" cy="130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A3A3DF8C-F8CB-4949-8167-4B213E87A230}"/>
              </a:ext>
            </a:extLst>
          </p:cNvPr>
          <p:cNvSpPr/>
          <p:nvPr/>
        </p:nvSpPr>
        <p:spPr bwMode="auto">
          <a:xfrm>
            <a:off x="307663" y="6014378"/>
            <a:ext cx="2931777" cy="526416"/>
          </a:xfrm>
          <a:prstGeom prst="rect">
            <a:avLst/>
          </a:prstGeom>
          <a:solidFill>
            <a:srgbClr val="E7E6E6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SIMULATION THEORY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4" name="Image 124">
            <a:extLst>
              <a:ext uri="{FF2B5EF4-FFF2-40B4-BE49-F238E27FC236}">
                <a16:creationId xmlns:a16="http://schemas.microsoft.com/office/drawing/2014/main" id="{62E439F5-0368-4F9B-AC18-CA0AAF939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373" y="4641112"/>
            <a:ext cx="1352227" cy="130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0601B4F-C4E0-4800-A51A-B2F988AF4268}"/>
              </a:ext>
            </a:extLst>
          </p:cNvPr>
          <p:cNvSpPr/>
          <p:nvPr/>
        </p:nvSpPr>
        <p:spPr bwMode="auto">
          <a:xfrm rot="16200000">
            <a:off x="-617211" y="3732370"/>
            <a:ext cx="1859684" cy="3484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4546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Revision</a:t>
            </a: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2" name="Image 132">
            <a:extLst>
              <a:ext uri="{FF2B5EF4-FFF2-40B4-BE49-F238E27FC236}">
                <a16:creationId xmlns:a16="http://schemas.microsoft.com/office/drawing/2014/main" id="{83CF9B63-D58A-4AF9-B061-3486412A5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441" y="3054753"/>
            <a:ext cx="934148" cy="68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" name="Groupe 46">
            <a:extLst>
              <a:ext uri="{FF2B5EF4-FFF2-40B4-BE49-F238E27FC236}">
                <a16:creationId xmlns:a16="http://schemas.microsoft.com/office/drawing/2014/main" id="{9620C89A-291F-46D1-9834-F4FB1648A878}"/>
              </a:ext>
            </a:extLst>
          </p:cNvPr>
          <p:cNvGrpSpPr/>
          <p:nvPr/>
        </p:nvGrpSpPr>
        <p:grpSpPr>
          <a:xfrm>
            <a:off x="2055915" y="1551962"/>
            <a:ext cx="501502" cy="527781"/>
            <a:chOff x="761237" y="2696891"/>
            <a:chExt cx="1941451" cy="2177340"/>
          </a:xfrm>
        </p:grpSpPr>
        <p:sp>
          <p:nvSpPr>
            <p:cNvPr id="48" name="Oval 18">
              <a:extLst>
                <a:ext uri="{FF2B5EF4-FFF2-40B4-BE49-F238E27FC236}">
                  <a16:creationId xmlns:a16="http://schemas.microsoft.com/office/drawing/2014/main" id="{6FB5955D-3076-4BE9-A9EE-0332A6BB0B2B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18">
              <a:extLst>
                <a:ext uri="{FF2B5EF4-FFF2-40B4-BE49-F238E27FC236}">
                  <a16:creationId xmlns:a16="http://schemas.microsoft.com/office/drawing/2014/main" id="{9468E342-6F82-41A9-956B-750761A5F963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18">
              <a:extLst>
                <a:ext uri="{FF2B5EF4-FFF2-40B4-BE49-F238E27FC236}">
                  <a16:creationId xmlns:a16="http://schemas.microsoft.com/office/drawing/2014/main" id="{9F23FF56-AD37-4780-BDD9-1724AEBC0AA6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18">
              <a:extLst>
                <a:ext uri="{FF2B5EF4-FFF2-40B4-BE49-F238E27FC236}">
                  <a16:creationId xmlns:a16="http://schemas.microsoft.com/office/drawing/2014/main" id="{F671223B-AEFA-4A0E-B749-3586CB662F9A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Oval 18">
              <a:extLst>
                <a:ext uri="{FF2B5EF4-FFF2-40B4-BE49-F238E27FC236}">
                  <a16:creationId xmlns:a16="http://schemas.microsoft.com/office/drawing/2014/main" id="{53289654-315B-4CB1-83A4-95AB4D2E81A2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18">
              <a:extLst>
                <a:ext uri="{FF2B5EF4-FFF2-40B4-BE49-F238E27FC236}">
                  <a16:creationId xmlns:a16="http://schemas.microsoft.com/office/drawing/2014/main" id="{A707DF20-B6B1-4683-BC33-2696E8B7D12F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Connecteur droit avec flèche 54">
              <a:extLst>
                <a:ext uri="{FF2B5EF4-FFF2-40B4-BE49-F238E27FC236}">
                  <a16:creationId xmlns:a16="http://schemas.microsoft.com/office/drawing/2014/main" id="{4D5B9600-2238-424E-BFA0-4189F157F038}"/>
                </a:ext>
              </a:extLst>
            </p:cNvPr>
            <p:cNvCxnSpPr>
              <a:stCxn id="49" idx="1"/>
              <a:endCxn id="48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14C8D9AD-A3B9-47FF-8E71-8D683A48D0B4}"/>
                </a:ext>
              </a:extLst>
            </p:cNvPr>
            <p:cNvCxnSpPr>
              <a:cxnSpLocks/>
              <a:stCxn id="48" idx="1"/>
              <a:endCxn id="51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DCC5BE84-CB0D-4123-927D-24C5084689FB}"/>
                </a:ext>
              </a:extLst>
            </p:cNvPr>
            <p:cNvCxnSpPr>
              <a:cxnSpLocks/>
              <a:stCxn id="50" idx="0"/>
              <a:endCxn id="51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547F5D48-7C4C-4F1D-B9A1-96CB29607381}"/>
                </a:ext>
              </a:extLst>
            </p:cNvPr>
            <p:cNvCxnSpPr>
              <a:cxnSpLocks/>
              <a:stCxn id="48" idx="7"/>
              <a:endCxn id="52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B85CF43E-27FF-41C1-8570-9B3A9CDB2631}"/>
                </a:ext>
              </a:extLst>
            </p:cNvPr>
            <p:cNvCxnSpPr>
              <a:cxnSpLocks/>
              <a:stCxn id="52" idx="1"/>
              <a:endCxn id="54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7BFF20BB-29D1-45DE-B398-A999B1A7A76F}"/>
                </a:ext>
              </a:extLst>
            </p:cNvPr>
            <p:cNvCxnSpPr>
              <a:cxnSpLocks/>
              <a:stCxn id="51" idx="7"/>
              <a:endCxn id="54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7A3CC7CF-EB57-454E-BC17-3748C1A0F5DD}"/>
              </a:ext>
            </a:extLst>
          </p:cNvPr>
          <p:cNvGrpSpPr/>
          <p:nvPr/>
        </p:nvGrpSpPr>
        <p:grpSpPr>
          <a:xfrm>
            <a:off x="3563071" y="1551163"/>
            <a:ext cx="501502" cy="527780"/>
            <a:chOff x="761237" y="2696891"/>
            <a:chExt cx="1941451" cy="2177340"/>
          </a:xfrm>
        </p:grpSpPr>
        <p:sp>
          <p:nvSpPr>
            <p:cNvPr id="63" name="Oval 18">
              <a:extLst>
                <a:ext uri="{FF2B5EF4-FFF2-40B4-BE49-F238E27FC236}">
                  <a16:creationId xmlns:a16="http://schemas.microsoft.com/office/drawing/2014/main" id="{51C7D20C-C696-44AE-BB8B-5F6CD87792A0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60C9C5C3-F8A9-4AA2-90C8-1F7E39ACFB95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18">
              <a:extLst>
                <a:ext uri="{FF2B5EF4-FFF2-40B4-BE49-F238E27FC236}">
                  <a16:creationId xmlns:a16="http://schemas.microsoft.com/office/drawing/2014/main" id="{56ACBD50-D5E9-44B6-9722-E26B78721481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Oval 18">
              <a:extLst>
                <a:ext uri="{FF2B5EF4-FFF2-40B4-BE49-F238E27FC236}">
                  <a16:creationId xmlns:a16="http://schemas.microsoft.com/office/drawing/2014/main" id="{B930DBA3-9BCE-4396-8103-08F0E3F98BA2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18">
              <a:extLst>
                <a:ext uri="{FF2B5EF4-FFF2-40B4-BE49-F238E27FC236}">
                  <a16:creationId xmlns:a16="http://schemas.microsoft.com/office/drawing/2014/main" id="{BB76DD0A-BAAD-47A1-92E3-075D0F53F513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18">
              <a:extLst>
                <a:ext uri="{FF2B5EF4-FFF2-40B4-BE49-F238E27FC236}">
                  <a16:creationId xmlns:a16="http://schemas.microsoft.com/office/drawing/2014/main" id="{397FE1ED-6F0F-49CA-B199-79CACB4B9EA3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B6D20B18-80F0-42CC-AE4B-177151DD34F6}"/>
                </a:ext>
              </a:extLst>
            </p:cNvPr>
            <p:cNvCxnSpPr>
              <a:stCxn id="64" idx="1"/>
              <a:endCxn id="63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A741B042-E6DD-4D03-BC63-51B79A1ADB41}"/>
                </a:ext>
              </a:extLst>
            </p:cNvPr>
            <p:cNvCxnSpPr>
              <a:cxnSpLocks/>
              <a:stCxn id="63" idx="1"/>
              <a:endCxn id="66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>
              <a:extLst>
                <a:ext uri="{FF2B5EF4-FFF2-40B4-BE49-F238E27FC236}">
                  <a16:creationId xmlns:a16="http://schemas.microsoft.com/office/drawing/2014/main" id="{42127C04-19E2-4AE2-9E06-7801ED8B20C9}"/>
                </a:ext>
              </a:extLst>
            </p:cNvPr>
            <p:cNvCxnSpPr>
              <a:cxnSpLocks/>
              <a:stCxn id="65" idx="0"/>
              <a:endCxn id="66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>
              <a:extLst>
                <a:ext uri="{FF2B5EF4-FFF2-40B4-BE49-F238E27FC236}">
                  <a16:creationId xmlns:a16="http://schemas.microsoft.com/office/drawing/2014/main" id="{147EB0E9-3F37-48F7-9072-188B1BCBDAE3}"/>
                </a:ext>
              </a:extLst>
            </p:cNvPr>
            <p:cNvCxnSpPr>
              <a:cxnSpLocks/>
              <a:stCxn id="63" idx="7"/>
              <a:endCxn id="67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8211AD7A-3284-491A-AF14-C380F4524817}"/>
                </a:ext>
              </a:extLst>
            </p:cNvPr>
            <p:cNvCxnSpPr>
              <a:cxnSpLocks/>
              <a:stCxn id="67" idx="1"/>
              <a:endCxn id="69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B8602E77-E323-4B6C-B086-DFA9BA064401}"/>
                </a:ext>
              </a:extLst>
            </p:cNvPr>
            <p:cNvCxnSpPr>
              <a:cxnSpLocks/>
              <a:stCxn id="66" idx="7"/>
              <a:endCxn id="69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BA8045C-1F09-48A8-8CE8-256BF11EC496}"/>
              </a:ext>
            </a:extLst>
          </p:cNvPr>
          <p:cNvSpPr/>
          <p:nvPr/>
        </p:nvSpPr>
        <p:spPr>
          <a:xfrm>
            <a:off x="1875162" y="1471638"/>
            <a:ext cx="3030279" cy="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C3EF4D63-1EE0-41AF-A615-0EA75FA0A50A}"/>
              </a:ext>
            </a:extLst>
          </p:cNvPr>
          <p:cNvGrpSpPr/>
          <p:nvPr/>
        </p:nvGrpSpPr>
        <p:grpSpPr>
          <a:xfrm>
            <a:off x="4249936" y="1548095"/>
            <a:ext cx="501502" cy="527780"/>
            <a:chOff x="761237" y="2696891"/>
            <a:chExt cx="1941451" cy="2177340"/>
          </a:xfrm>
        </p:grpSpPr>
        <p:sp>
          <p:nvSpPr>
            <p:cNvPr id="79" name="Oval 18">
              <a:extLst>
                <a:ext uri="{FF2B5EF4-FFF2-40B4-BE49-F238E27FC236}">
                  <a16:creationId xmlns:a16="http://schemas.microsoft.com/office/drawing/2014/main" id="{381F5DE0-1DCE-42CA-A6C3-A3CEB99BEC36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18">
              <a:extLst>
                <a:ext uri="{FF2B5EF4-FFF2-40B4-BE49-F238E27FC236}">
                  <a16:creationId xmlns:a16="http://schemas.microsoft.com/office/drawing/2014/main" id="{F874B534-68D8-4DEA-879E-D0408534F0DD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18">
              <a:extLst>
                <a:ext uri="{FF2B5EF4-FFF2-40B4-BE49-F238E27FC236}">
                  <a16:creationId xmlns:a16="http://schemas.microsoft.com/office/drawing/2014/main" id="{2AD71338-489C-40A4-B5A6-B867AD9127E5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18">
              <a:extLst>
                <a:ext uri="{FF2B5EF4-FFF2-40B4-BE49-F238E27FC236}">
                  <a16:creationId xmlns:a16="http://schemas.microsoft.com/office/drawing/2014/main" id="{41606718-202B-46FD-8C5C-673B4CA20CFE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18">
              <a:extLst>
                <a:ext uri="{FF2B5EF4-FFF2-40B4-BE49-F238E27FC236}">
                  <a16:creationId xmlns:a16="http://schemas.microsoft.com/office/drawing/2014/main" id="{ADFF0C67-D04D-4041-947E-7B24EFF2738F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18">
              <a:extLst>
                <a:ext uri="{FF2B5EF4-FFF2-40B4-BE49-F238E27FC236}">
                  <a16:creationId xmlns:a16="http://schemas.microsoft.com/office/drawing/2014/main" id="{FC0F2D35-135A-4931-9F13-B9AE094C41C1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Connecteur droit avec flèche 84">
              <a:extLst>
                <a:ext uri="{FF2B5EF4-FFF2-40B4-BE49-F238E27FC236}">
                  <a16:creationId xmlns:a16="http://schemas.microsoft.com/office/drawing/2014/main" id="{E0059960-711A-42E1-B25E-6FAEE2E708E3}"/>
                </a:ext>
              </a:extLst>
            </p:cNvPr>
            <p:cNvCxnSpPr>
              <a:stCxn id="80" idx="1"/>
              <a:endCxn id="79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906724D2-E093-43C3-9A47-3BD590AE903F}"/>
                </a:ext>
              </a:extLst>
            </p:cNvPr>
            <p:cNvCxnSpPr>
              <a:cxnSpLocks/>
              <a:stCxn id="79" idx="1"/>
              <a:endCxn id="82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avec flèche 86">
              <a:extLst>
                <a:ext uri="{FF2B5EF4-FFF2-40B4-BE49-F238E27FC236}">
                  <a16:creationId xmlns:a16="http://schemas.microsoft.com/office/drawing/2014/main" id="{E2D32746-BFAA-4ACC-B2B5-14625D19A8C6}"/>
                </a:ext>
              </a:extLst>
            </p:cNvPr>
            <p:cNvCxnSpPr>
              <a:cxnSpLocks/>
              <a:stCxn id="81" idx="0"/>
              <a:endCxn id="82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avec flèche 114">
              <a:extLst>
                <a:ext uri="{FF2B5EF4-FFF2-40B4-BE49-F238E27FC236}">
                  <a16:creationId xmlns:a16="http://schemas.microsoft.com/office/drawing/2014/main" id="{CC1DEC4A-1F39-4D97-9486-D364857A48DA}"/>
                </a:ext>
              </a:extLst>
            </p:cNvPr>
            <p:cNvCxnSpPr>
              <a:cxnSpLocks/>
              <a:stCxn id="79" idx="7"/>
              <a:endCxn id="83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avec flèche 115">
              <a:extLst>
                <a:ext uri="{FF2B5EF4-FFF2-40B4-BE49-F238E27FC236}">
                  <a16:creationId xmlns:a16="http://schemas.microsoft.com/office/drawing/2014/main" id="{B5DAC9E8-99A6-4750-8BEF-C0B800B2DF3E}"/>
                </a:ext>
              </a:extLst>
            </p:cNvPr>
            <p:cNvCxnSpPr>
              <a:cxnSpLocks/>
              <a:stCxn id="83" idx="1"/>
              <a:endCxn id="84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>
              <a:extLst>
                <a:ext uri="{FF2B5EF4-FFF2-40B4-BE49-F238E27FC236}">
                  <a16:creationId xmlns:a16="http://schemas.microsoft.com/office/drawing/2014/main" id="{21060E53-C970-4FBA-AA4B-691CB0FC9771}"/>
                </a:ext>
              </a:extLst>
            </p:cNvPr>
            <p:cNvCxnSpPr>
              <a:cxnSpLocks/>
              <a:stCxn id="82" idx="7"/>
              <a:endCxn id="84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e 118">
            <a:extLst>
              <a:ext uri="{FF2B5EF4-FFF2-40B4-BE49-F238E27FC236}">
                <a16:creationId xmlns:a16="http://schemas.microsoft.com/office/drawing/2014/main" id="{B7FBD868-30FD-4DA4-B7F9-0ED19CAF352A}"/>
              </a:ext>
            </a:extLst>
          </p:cNvPr>
          <p:cNvGrpSpPr/>
          <p:nvPr/>
        </p:nvGrpSpPr>
        <p:grpSpPr>
          <a:xfrm>
            <a:off x="2862412" y="2772056"/>
            <a:ext cx="501502" cy="527781"/>
            <a:chOff x="761237" y="2696891"/>
            <a:chExt cx="1941451" cy="2177340"/>
          </a:xfrm>
        </p:grpSpPr>
        <p:sp>
          <p:nvSpPr>
            <p:cNvPr id="160" name="Oval 18">
              <a:extLst>
                <a:ext uri="{FF2B5EF4-FFF2-40B4-BE49-F238E27FC236}">
                  <a16:creationId xmlns:a16="http://schemas.microsoft.com/office/drawing/2014/main" id="{12B34501-B9BE-4134-B73E-D1EF863A4189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1" name="Oval 18">
              <a:extLst>
                <a:ext uri="{FF2B5EF4-FFF2-40B4-BE49-F238E27FC236}">
                  <a16:creationId xmlns:a16="http://schemas.microsoft.com/office/drawing/2014/main" id="{F6F4D3DB-F1B4-4D33-B884-80B4469495CD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2" name="Oval 18">
              <a:extLst>
                <a:ext uri="{FF2B5EF4-FFF2-40B4-BE49-F238E27FC236}">
                  <a16:creationId xmlns:a16="http://schemas.microsoft.com/office/drawing/2014/main" id="{26B97CD7-1BBE-4356-AD05-7C675543192D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3" name="Oval 18">
              <a:extLst>
                <a:ext uri="{FF2B5EF4-FFF2-40B4-BE49-F238E27FC236}">
                  <a16:creationId xmlns:a16="http://schemas.microsoft.com/office/drawing/2014/main" id="{89CF6C9A-101F-4EB1-B21C-1FF219A6497F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4" name="Oval 18">
              <a:extLst>
                <a:ext uri="{FF2B5EF4-FFF2-40B4-BE49-F238E27FC236}">
                  <a16:creationId xmlns:a16="http://schemas.microsoft.com/office/drawing/2014/main" id="{7E19DB2F-4C5F-46F1-8F5B-2969DEB4A61A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5" name="Oval 18">
              <a:extLst>
                <a:ext uri="{FF2B5EF4-FFF2-40B4-BE49-F238E27FC236}">
                  <a16:creationId xmlns:a16="http://schemas.microsoft.com/office/drawing/2014/main" id="{90AB5D73-89C0-4E12-8A04-EEB48E3A1F95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66" name="Connecteur droit avec flèche 165">
              <a:extLst>
                <a:ext uri="{FF2B5EF4-FFF2-40B4-BE49-F238E27FC236}">
                  <a16:creationId xmlns:a16="http://schemas.microsoft.com/office/drawing/2014/main" id="{C0D3132D-5027-4342-8F07-467C08550CC4}"/>
                </a:ext>
              </a:extLst>
            </p:cNvPr>
            <p:cNvCxnSpPr>
              <a:stCxn id="161" idx="1"/>
              <a:endCxn id="160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avec flèche 166">
              <a:extLst>
                <a:ext uri="{FF2B5EF4-FFF2-40B4-BE49-F238E27FC236}">
                  <a16:creationId xmlns:a16="http://schemas.microsoft.com/office/drawing/2014/main" id="{A9A57C5B-1A41-472F-BC12-510A517D0054}"/>
                </a:ext>
              </a:extLst>
            </p:cNvPr>
            <p:cNvCxnSpPr>
              <a:cxnSpLocks/>
              <a:stCxn id="160" idx="1"/>
              <a:endCxn id="163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avec flèche 167">
              <a:extLst>
                <a:ext uri="{FF2B5EF4-FFF2-40B4-BE49-F238E27FC236}">
                  <a16:creationId xmlns:a16="http://schemas.microsoft.com/office/drawing/2014/main" id="{385CBB5B-12F7-40C6-8DAD-7AE817383169}"/>
                </a:ext>
              </a:extLst>
            </p:cNvPr>
            <p:cNvCxnSpPr>
              <a:cxnSpLocks/>
              <a:stCxn id="162" idx="0"/>
              <a:endCxn id="163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avec flèche 168">
              <a:extLst>
                <a:ext uri="{FF2B5EF4-FFF2-40B4-BE49-F238E27FC236}">
                  <a16:creationId xmlns:a16="http://schemas.microsoft.com/office/drawing/2014/main" id="{8117E5B1-2A35-4740-B569-46D0FDCD39C4}"/>
                </a:ext>
              </a:extLst>
            </p:cNvPr>
            <p:cNvCxnSpPr>
              <a:cxnSpLocks/>
              <a:stCxn id="160" idx="7"/>
              <a:endCxn id="164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avec flèche 169">
              <a:extLst>
                <a:ext uri="{FF2B5EF4-FFF2-40B4-BE49-F238E27FC236}">
                  <a16:creationId xmlns:a16="http://schemas.microsoft.com/office/drawing/2014/main" id="{362B3C54-EA9C-4F4B-90C3-0B5FD47750E0}"/>
                </a:ext>
              </a:extLst>
            </p:cNvPr>
            <p:cNvCxnSpPr>
              <a:cxnSpLocks/>
              <a:stCxn id="164" idx="1"/>
              <a:endCxn id="165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avec flèche 170">
              <a:extLst>
                <a:ext uri="{FF2B5EF4-FFF2-40B4-BE49-F238E27FC236}">
                  <a16:creationId xmlns:a16="http://schemas.microsoft.com/office/drawing/2014/main" id="{E6052C24-3958-48F6-8768-C2AFEDD69F9A}"/>
                </a:ext>
              </a:extLst>
            </p:cNvPr>
            <p:cNvCxnSpPr>
              <a:cxnSpLocks/>
              <a:stCxn id="163" idx="7"/>
              <a:endCxn id="165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e 119">
            <a:extLst>
              <a:ext uri="{FF2B5EF4-FFF2-40B4-BE49-F238E27FC236}">
                <a16:creationId xmlns:a16="http://schemas.microsoft.com/office/drawing/2014/main" id="{D8C752AE-BD96-42A6-B243-35C5288184BC}"/>
              </a:ext>
            </a:extLst>
          </p:cNvPr>
          <p:cNvGrpSpPr/>
          <p:nvPr/>
        </p:nvGrpSpPr>
        <p:grpSpPr>
          <a:xfrm>
            <a:off x="2055915" y="2772791"/>
            <a:ext cx="501502" cy="527781"/>
            <a:chOff x="761237" y="2696891"/>
            <a:chExt cx="1941451" cy="2177340"/>
          </a:xfrm>
        </p:grpSpPr>
        <p:sp>
          <p:nvSpPr>
            <p:cNvPr id="148" name="Oval 18">
              <a:extLst>
                <a:ext uri="{FF2B5EF4-FFF2-40B4-BE49-F238E27FC236}">
                  <a16:creationId xmlns:a16="http://schemas.microsoft.com/office/drawing/2014/main" id="{25C2DAD1-0908-484E-8E12-959CC680FD88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9" name="Oval 18">
              <a:extLst>
                <a:ext uri="{FF2B5EF4-FFF2-40B4-BE49-F238E27FC236}">
                  <a16:creationId xmlns:a16="http://schemas.microsoft.com/office/drawing/2014/main" id="{B2D6A283-0516-4F96-93CD-51AAEDE51063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0" name="Oval 18">
              <a:extLst>
                <a:ext uri="{FF2B5EF4-FFF2-40B4-BE49-F238E27FC236}">
                  <a16:creationId xmlns:a16="http://schemas.microsoft.com/office/drawing/2014/main" id="{30133831-8AB2-48A7-9313-9516D0D8F3CB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1" name="Oval 18">
              <a:extLst>
                <a:ext uri="{FF2B5EF4-FFF2-40B4-BE49-F238E27FC236}">
                  <a16:creationId xmlns:a16="http://schemas.microsoft.com/office/drawing/2014/main" id="{A2889F49-09CB-4294-A729-22E48151FE1D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2" name="Oval 18">
              <a:extLst>
                <a:ext uri="{FF2B5EF4-FFF2-40B4-BE49-F238E27FC236}">
                  <a16:creationId xmlns:a16="http://schemas.microsoft.com/office/drawing/2014/main" id="{B99A9006-09D0-4C1C-B4F0-096E6384B8DB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3" name="Oval 18">
              <a:extLst>
                <a:ext uri="{FF2B5EF4-FFF2-40B4-BE49-F238E27FC236}">
                  <a16:creationId xmlns:a16="http://schemas.microsoft.com/office/drawing/2014/main" id="{21E981E8-292A-4C3A-B6D7-941D3FB89A86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54" name="Connecteur droit avec flèche 153">
              <a:extLst>
                <a:ext uri="{FF2B5EF4-FFF2-40B4-BE49-F238E27FC236}">
                  <a16:creationId xmlns:a16="http://schemas.microsoft.com/office/drawing/2014/main" id="{9C74AD4C-BBD6-49DF-99C5-3FC02BCDC2FB}"/>
                </a:ext>
              </a:extLst>
            </p:cNvPr>
            <p:cNvCxnSpPr>
              <a:stCxn id="149" idx="1"/>
              <a:endCxn id="148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avec flèche 154">
              <a:extLst>
                <a:ext uri="{FF2B5EF4-FFF2-40B4-BE49-F238E27FC236}">
                  <a16:creationId xmlns:a16="http://schemas.microsoft.com/office/drawing/2014/main" id="{FAE5FEFB-6867-4BF4-A48D-AD43047D1329}"/>
                </a:ext>
              </a:extLst>
            </p:cNvPr>
            <p:cNvCxnSpPr>
              <a:cxnSpLocks/>
              <a:stCxn id="148" idx="1"/>
              <a:endCxn id="151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avec flèche 155">
              <a:extLst>
                <a:ext uri="{FF2B5EF4-FFF2-40B4-BE49-F238E27FC236}">
                  <a16:creationId xmlns:a16="http://schemas.microsoft.com/office/drawing/2014/main" id="{C999630F-1E36-42A3-BA7B-2357DDEBC78C}"/>
                </a:ext>
              </a:extLst>
            </p:cNvPr>
            <p:cNvCxnSpPr>
              <a:cxnSpLocks/>
              <a:stCxn id="150" idx="0"/>
              <a:endCxn id="151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avec flèche 156">
              <a:extLst>
                <a:ext uri="{FF2B5EF4-FFF2-40B4-BE49-F238E27FC236}">
                  <a16:creationId xmlns:a16="http://schemas.microsoft.com/office/drawing/2014/main" id="{C2CE59CB-681F-4A97-89C2-C1B85E8A10CE}"/>
                </a:ext>
              </a:extLst>
            </p:cNvPr>
            <p:cNvCxnSpPr>
              <a:cxnSpLocks/>
              <a:stCxn id="148" idx="7"/>
              <a:endCxn id="152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avec flèche 157">
              <a:extLst>
                <a:ext uri="{FF2B5EF4-FFF2-40B4-BE49-F238E27FC236}">
                  <a16:creationId xmlns:a16="http://schemas.microsoft.com/office/drawing/2014/main" id="{FB9EE54C-1631-4E16-BA55-51752BA16B77}"/>
                </a:ext>
              </a:extLst>
            </p:cNvPr>
            <p:cNvCxnSpPr>
              <a:cxnSpLocks/>
              <a:stCxn id="152" idx="1"/>
              <a:endCxn id="153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avec flèche 158">
              <a:extLst>
                <a:ext uri="{FF2B5EF4-FFF2-40B4-BE49-F238E27FC236}">
                  <a16:creationId xmlns:a16="http://schemas.microsoft.com/office/drawing/2014/main" id="{6EF9E244-509E-4F5B-8A16-615428CDCD05}"/>
                </a:ext>
              </a:extLst>
            </p:cNvPr>
            <p:cNvCxnSpPr>
              <a:cxnSpLocks/>
              <a:stCxn id="151" idx="7"/>
              <a:endCxn id="153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0754361F-AE15-4391-863B-8C65CA4FFA31}"/>
              </a:ext>
            </a:extLst>
          </p:cNvPr>
          <p:cNvGrpSpPr/>
          <p:nvPr/>
        </p:nvGrpSpPr>
        <p:grpSpPr>
          <a:xfrm>
            <a:off x="3563071" y="2771992"/>
            <a:ext cx="501502" cy="527780"/>
            <a:chOff x="761237" y="2696891"/>
            <a:chExt cx="1941451" cy="2177340"/>
          </a:xfrm>
        </p:grpSpPr>
        <p:sp>
          <p:nvSpPr>
            <p:cNvPr id="136" name="Oval 18">
              <a:extLst>
                <a:ext uri="{FF2B5EF4-FFF2-40B4-BE49-F238E27FC236}">
                  <a16:creationId xmlns:a16="http://schemas.microsoft.com/office/drawing/2014/main" id="{8BBC959D-9F0B-49B4-880B-C9B386B25BB7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Oval 18">
              <a:extLst>
                <a:ext uri="{FF2B5EF4-FFF2-40B4-BE49-F238E27FC236}">
                  <a16:creationId xmlns:a16="http://schemas.microsoft.com/office/drawing/2014/main" id="{89D282C9-95D9-4534-B537-32467EA97288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Oval 18">
              <a:extLst>
                <a:ext uri="{FF2B5EF4-FFF2-40B4-BE49-F238E27FC236}">
                  <a16:creationId xmlns:a16="http://schemas.microsoft.com/office/drawing/2014/main" id="{46CD9D72-9583-4B09-B68B-7058991924E1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Oval 18">
              <a:extLst>
                <a:ext uri="{FF2B5EF4-FFF2-40B4-BE49-F238E27FC236}">
                  <a16:creationId xmlns:a16="http://schemas.microsoft.com/office/drawing/2014/main" id="{6D5BA285-3795-42DD-920C-1D4AA15BCFA7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0" name="Oval 18">
              <a:extLst>
                <a:ext uri="{FF2B5EF4-FFF2-40B4-BE49-F238E27FC236}">
                  <a16:creationId xmlns:a16="http://schemas.microsoft.com/office/drawing/2014/main" id="{6DD30CC4-2A60-4899-A3F7-714F2965B8C2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1" name="Oval 18">
              <a:extLst>
                <a:ext uri="{FF2B5EF4-FFF2-40B4-BE49-F238E27FC236}">
                  <a16:creationId xmlns:a16="http://schemas.microsoft.com/office/drawing/2014/main" id="{A78D05A0-CEC7-41D0-965D-5DDA4F67912D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42" name="Connecteur droit avec flèche 141">
              <a:extLst>
                <a:ext uri="{FF2B5EF4-FFF2-40B4-BE49-F238E27FC236}">
                  <a16:creationId xmlns:a16="http://schemas.microsoft.com/office/drawing/2014/main" id="{BD604436-9A56-4C01-9A34-7FED0D86B98B}"/>
                </a:ext>
              </a:extLst>
            </p:cNvPr>
            <p:cNvCxnSpPr>
              <a:stCxn id="137" idx="1"/>
              <a:endCxn id="136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avec flèche 142">
              <a:extLst>
                <a:ext uri="{FF2B5EF4-FFF2-40B4-BE49-F238E27FC236}">
                  <a16:creationId xmlns:a16="http://schemas.microsoft.com/office/drawing/2014/main" id="{56073EB2-EBF9-4680-99A3-BADBB768861A}"/>
                </a:ext>
              </a:extLst>
            </p:cNvPr>
            <p:cNvCxnSpPr>
              <a:cxnSpLocks/>
              <a:stCxn id="136" idx="1"/>
              <a:endCxn id="139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avec flèche 143">
              <a:extLst>
                <a:ext uri="{FF2B5EF4-FFF2-40B4-BE49-F238E27FC236}">
                  <a16:creationId xmlns:a16="http://schemas.microsoft.com/office/drawing/2014/main" id="{273422E3-5747-473E-8BD0-0667251A0C3D}"/>
                </a:ext>
              </a:extLst>
            </p:cNvPr>
            <p:cNvCxnSpPr>
              <a:cxnSpLocks/>
              <a:stCxn id="138" idx="0"/>
              <a:endCxn id="139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avec flèche 144">
              <a:extLst>
                <a:ext uri="{FF2B5EF4-FFF2-40B4-BE49-F238E27FC236}">
                  <a16:creationId xmlns:a16="http://schemas.microsoft.com/office/drawing/2014/main" id="{558106ED-1718-478B-BD2A-4798F128156B}"/>
                </a:ext>
              </a:extLst>
            </p:cNvPr>
            <p:cNvCxnSpPr>
              <a:cxnSpLocks/>
              <a:stCxn id="136" idx="7"/>
              <a:endCxn id="140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avec flèche 145">
              <a:extLst>
                <a:ext uri="{FF2B5EF4-FFF2-40B4-BE49-F238E27FC236}">
                  <a16:creationId xmlns:a16="http://schemas.microsoft.com/office/drawing/2014/main" id="{977D0CE3-F505-4756-BA42-8C9A5B05EF56}"/>
                </a:ext>
              </a:extLst>
            </p:cNvPr>
            <p:cNvCxnSpPr>
              <a:cxnSpLocks/>
              <a:stCxn id="140" idx="1"/>
              <a:endCxn id="141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>
              <a:extLst>
                <a:ext uri="{FF2B5EF4-FFF2-40B4-BE49-F238E27FC236}">
                  <a16:creationId xmlns:a16="http://schemas.microsoft.com/office/drawing/2014/main" id="{F087B5FF-949A-4A23-9C08-DE569463EDCF}"/>
                </a:ext>
              </a:extLst>
            </p:cNvPr>
            <p:cNvCxnSpPr>
              <a:cxnSpLocks/>
              <a:stCxn id="139" idx="7"/>
              <a:endCxn id="141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12B542-9446-4DE3-B370-B05E17C2FD3A}"/>
              </a:ext>
            </a:extLst>
          </p:cNvPr>
          <p:cNvSpPr/>
          <p:nvPr/>
        </p:nvSpPr>
        <p:spPr>
          <a:xfrm>
            <a:off x="1875162" y="2692467"/>
            <a:ext cx="3030279" cy="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F248BC-B65A-449F-A1A4-99BA16C5D578}"/>
              </a:ext>
            </a:extLst>
          </p:cNvPr>
          <p:cNvSpPr/>
          <p:nvPr/>
        </p:nvSpPr>
        <p:spPr>
          <a:xfrm>
            <a:off x="1081840" y="1471637"/>
            <a:ext cx="743781" cy="733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i="1" dirty="0">
                <a:solidFill>
                  <a:schemeClr val="tx1"/>
                </a:solidFill>
              </a:rPr>
              <a:t>Pow</a:t>
            </a:r>
            <a:r>
              <a:rPr lang="fr-FR" sz="2000" i="1" baseline="-25000" dirty="0">
                <a:solidFill>
                  <a:schemeClr val="tx1"/>
                </a:solidFill>
              </a:rPr>
              <a:t>1</a:t>
            </a:r>
            <a:endParaRPr lang="fr-FR" sz="2000" i="1" dirty="0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3FE3B11-7CBB-428A-BA51-10AD90B52554}"/>
              </a:ext>
            </a:extLst>
          </p:cNvPr>
          <p:cNvSpPr/>
          <p:nvPr/>
        </p:nvSpPr>
        <p:spPr>
          <a:xfrm>
            <a:off x="1064163" y="2692467"/>
            <a:ext cx="743781" cy="73653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i="1" dirty="0" err="1">
                <a:solidFill>
                  <a:schemeClr val="tx1"/>
                </a:solidFill>
              </a:rPr>
              <a:t>Pow</a:t>
            </a:r>
            <a:r>
              <a:rPr lang="fr-FR" sz="2000" i="1" baseline="-25000" dirty="0" err="1">
                <a:solidFill>
                  <a:schemeClr val="tx1"/>
                </a:solidFill>
              </a:rPr>
              <a:t>N</a:t>
            </a:r>
            <a:endParaRPr lang="fr-FR" sz="2000" i="1" dirty="0">
              <a:solidFill>
                <a:schemeClr val="tx1"/>
              </a:solidFill>
            </a:endParaRPr>
          </a:p>
        </p:txBody>
      </p:sp>
      <p:sp>
        <p:nvSpPr>
          <p:cNvPr id="175" name="Freeform 296">
            <a:extLst>
              <a:ext uri="{FF2B5EF4-FFF2-40B4-BE49-F238E27FC236}">
                <a16:creationId xmlns:a16="http://schemas.microsoft.com/office/drawing/2014/main" id="{A00D7812-D824-473F-B0D5-FB5101E45492}"/>
              </a:ext>
            </a:extLst>
          </p:cNvPr>
          <p:cNvSpPr>
            <a:spLocks/>
          </p:cNvSpPr>
          <p:nvPr/>
        </p:nvSpPr>
        <p:spPr bwMode="auto">
          <a:xfrm rot="10800000">
            <a:off x="3519470" y="5478312"/>
            <a:ext cx="5898850" cy="248780"/>
          </a:xfrm>
          <a:custGeom>
            <a:avLst/>
            <a:gdLst>
              <a:gd name="T0" fmla="*/ 3764 w 3773"/>
              <a:gd name="T1" fmla="*/ 185 h 294"/>
              <a:gd name="T2" fmla="*/ 3769 w 3773"/>
              <a:gd name="T3" fmla="*/ 179 h 294"/>
              <a:gd name="T4" fmla="*/ 3773 w 3773"/>
              <a:gd name="T5" fmla="*/ 166 h 294"/>
              <a:gd name="T6" fmla="*/ 3765 w 3773"/>
              <a:gd name="T7" fmla="*/ 146 h 294"/>
              <a:gd name="T8" fmla="*/ 3752 w 3773"/>
              <a:gd name="T9" fmla="*/ 139 h 294"/>
              <a:gd name="T10" fmla="*/ 3756 w 3773"/>
              <a:gd name="T11" fmla="*/ 124 h 294"/>
              <a:gd name="T12" fmla="*/ 3749 w 3773"/>
              <a:gd name="T13" fmla="*/ 93 h 294"/>
              <a:gd name="T14" fmla="*/ 3733 w 3773"/>
              <a:gd name="T15" fmla="*/ 82 h 294"/>
              <a:gd name="T16" fmla="*/ 3686 w 3773"/>
              <a:gd name="T17" fmla="*/ 54 h 294"/>
              <a:gd name="T18" fmla="*/ 3587 w 3773"/>
              <a:gd name="T19" fmla="*/ 14 h 294"/>
              <a:gd name="T20" fmla="*/ 3535 w 3773"/>
              <a:gd name="T21" fmla="*/ 1 h 294"/>
              <a:gd name="T22" fmla="*/ 3523 w 3773"/>
              <a:gd name="T23" fmla="*/ 0 h 294"/>
              <a:gd name="T24" fmla="*/ 3502 w 3773"/>
              <a:gd name="T25" fmla="*/ 4 h 294"/>
              <a:gd name="T26" fmla="*/ 3485 w 3773"/>
              <a:gd name="T27" fmla="*/ 17 h 294"/>
              <a:gd name="T28" fmla="*/ 3475 w 3773"/>
              <a:gd name="T29" fmla="*/ 35 h 294"/>
              <a:gd name="T30" fmla="*/ 3474 w 3773"/>
              <a:gd name="T31" fmla="*/ 47 h 294"/>
              <a:gd name="T32" fmla="*/ 3474 w 3773"/>
              <a:gd name="T33" fmla="*/ 83 h 294"/>
              <a:gd name="T34" fmla="*/ 3474 w 3773"/>
              <a:gd name="T35" fmla="*/ 119 h 294"/>
              <a:gd name="T36" fmla="*/ 3073 w 3773"/>
              <a:gd name="T37" fmla="*/ 113 h 294"/>
              <a:gd name="T38" fmla="*/ 2272 w 3773"/>
              <a:gd name="T39" fmla="*/ 109 h 294"/>
              <a:gd name="T40" fmla="*/ 1870 w 3773"/>
              <a:gd name="T41" fmla="*/ 110 h 294"/>
              <a:gd name="T42" fmla="*/ 1410 w 3773"/>
              <a:gd name="T43" fmla="*/ 109 h 294"/>
              <a:gd name="T44" fmla="*/ 717 w 3773"/>
              <a:gd name="T45" fmla="*/ 114 h 294"/>
              <a:gd name="T46" fmla="*/ 255 w 3773"/>
              <a:gd name="T47" fmla="*/ 134 h 294"/>
              <a:gd name="T48" fmla="*/ 27 w 3773"/>
              <a:gd name="T49" fmla="*/ 153 h 294"/>
              <a:gd name="T50" fmla="*/ 14 w 3773"/>
              <a:gd name="T51" fmla="*/ 156 h 294"/>
              <a:gd name="T52" fmla="*/ 0 w 3773"/>
              <a:gd name="T53" fmla="*/ 172 h 294"/>
              <a:gd name="T54" fmla="*/ 0 w 3773"/>
              <a:gd name="T55" fmla="*/ 193 h 294"/>
              <a:gd name="T56" fmla="*/ 14 w 3773"/>
              <a:gd name="T57" fmla="*/ 210 h 294"/>
              <a:gd name="T58" fmla="*/ 27 w 3773"/>
              <a:gd name="T59" fmla="*/ 211 h 294"/>
              <a:gd name="T60" fmla="*/ 257 w 3773"/>
              <a:gd name="T61" fmla="*/ 219 h 294"/>
              <a:gd name="T62" fmla="*/ 718 w 3773"/>
              <a:gd name="T63" fmla="*/ 219 h 294"/>
              <a:gd name="T64" fmla="*/ 1410 w 3773"/>
              <a:gd name="T65" fmla="*/ 202 h 294"/>
              <a:gd name="T66" fmla="*/ 1870 w 3773"/>
              <a:gd name="T67" fmla="*/ 197 h 294"/>
              <a:gd name="T68" fmla="*/ 2272 w 3773"/>
              <a:gd name="T69" fmla="*/ 196 h 294"/>
              <a:gd name="T70" fmla="*/ 3073 w 3773"/>
              <a:gd name="T71" fmla="*/ 201 h 294"/>
              <a:gd name="T72" fmla="*/ 3475 w 3773"/>
              <a:gd name="T73" fmla="*/ 206 h 294"/>
              <a:gd name="T74" fmla="*/ 3475 w 3773"/>
              <a:gd name="T75" fmla="*/ 248 h 294"/>
              <a:gd name="T76" fmla="*/ 3475 w 3773"/>
              <a:gd name="T77" fmla="*/ 258 h 294"/>
              <a:gd name="T78" fmla="*/ 3485 w 3773"/>
              <a:gd name="T79" fmla="*/ 277 h 294"/>
              <a:gd name="T80" fmla="*/ 3502 w 3773"/>
              <a:gd name="T81" fmla="*/ 290 h 294"/>
              <a:gd name="T82" fmla="*/ 3523 w 3773"/>
              <a:gd name="T83" fmla="*/ 294 h 294"/>
              <a:gd name="T84" fmla="*/ 3533 w 3773"/>
              <a:gd name="T85" fmla="*/ 293 h 294"/>
              <a:gd name="T86" fmla="*/ 3584 w 3773"/>
              <a:gd name="T87" fmla="*/ 276 h 294"/>
              <a:gd name="T88" fmla="*/ 3686 w 3773"/>
              <a:gd name="T89" fmla="*/ 235 h 294"/>
              <a:gd name="T90" fmla="*/ 3733 w 3773"/>
              <a:gd name="T91" fmla="*/ 207 h 294"/>
              <a:gd name="T92" fmla="*/ 3739 w 3773"/>
              <a:gd name="T93" fmla="*/ 204 h 294"/>
              <a:gd name="T94" fmla="*/ 3745 w 3773"/>
              <a:gd name="T95" fmla="*/ 200 h 294"/>
              <a:gd name="T96" fmla="*/ 3754 w 3773"/>
              <a:gd name="T97" fmla="*/ 192 h 294"/>
              <a:gd name="T98" fmla="*/ 3764 w 3773"/>
              <a:gd name="T99" fmla="*/ 185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73" h="294">
                <a:moveTo>
                  <a:pt x="3764" y="185"/>
                </a:moveTo>
                <a:lnTo>
                  <a:pt x="3769" y="179"/>
                </a:lnTo>
                <a:lnTo>
                  <a:pt x="3773" y="166"/>
                </a:lnTo>
                <a:lnTo>
                  <a:pt x="3765" y="146"/>
                </a:lnTo>
                <a:lnTo>
                  <a:pt x="3752" y="139"/>
                </a:lnTo>
                <a:lnTo>
                  <a:pt x="3756" y="124"/>
                </a:lnTo>
                <a:lnTo>
                  <a:pt x="3749" y="93"/>
                </a:lnTo>
                <a:lnTo>
                  <a:pt x="3733" y="82"/>
                </a:lnTo>
                <a:lnTo>
                  <a:pt x="3686" y="54"/>
                </a:lnTo>
                <a:lnTo>
                  <a:pt x="3587" y="14"/>
                </a:lnTo>
                <a:lnTo>
                  <a:pt x="3535" y="1"/>
                </a:lnTo>
                <a:lnTo>
                  <a:pt x="3523" y="0"/>
                </a:lnTo>
                <a:lnTo>
                  <a:pt x="3502" y="4"/>
                </a:lnTo>
                <a:lnTo>
                  <a:pt x="3485" y="17"/>
                </a:lnTo>
                <a:lnTo>
                  <a:pt x="3475" y="35"/>
                </a:lnTo>
                <a:lnTo>
                  <a:pt x="3474" y="47"/>
                </a:lnTo>
                <a:lnTo>
                  <a:pt x="3474" y="83"/>
                </a:lnTo>
                <a:lnTo>
                  <a:pt x="3474" y="119"/>
                </a:lnTo>
                <a:lnTo>
                  <a:pt x="3073" y="113"/>
                </a:lnTo>
                <a:lnTo>
                  <a:pt x="2272" y="109"/>
                </a:lnTo>
                <a:lnTo>
                  <a:pt x="1870" y="110"/>
                </a:lnTo>
                <a:lnTo>
                  <a:pt x="1410" y="109"/>
                </a:lnTo>
                <a:lnTo>
                  <a:pt x="717" y="114"/>
                </a:lnTo>
                <a:lnTo>
                  <a:pt x="255" y="134"/>
                </a:lnTo>
                <a:lnTo>
                  <a:pt x="27" y="153"/>
                </a:lnTo>
                <a:lnTo>
                  <a:pt x="14" y="156"/>
                </a:lnTo>
                <a:lnTo>
                  <a:pt x="0" y="172"/>
                </a:lnTo>
                <a:lnTo>
                  <a:pt x="0" y="193"/>
                </a:lnTo>
                <a:lnTo>
                  <a:pt x="14" y="210"/>
                </a:lnTo>
                <a:lnTo>
                  <a:pt x="27" y="211"/>
                </a:lnTo>
                <a:lnTo>
                  <a:pt x="257" y="219"/>
                </a:lnTo>
                <a:lnTo>
                  <a:pt x="718" y="219"/>
                </a:lnTo>
                <a:lnTo>
                  <a:pt x="1410" y="202"/>
                </a:lnTo>
                <a:lnTo>
                  <a:pt x="1870" y="197"/>
                </a:lnTo>
                <a:lnTo>
                  <a:pt x="2272" y="196"/>
                </a:lnTo>
                <a:lnTo>
                  <a:pt x="3073" y="201"/>
                </a:lnTo>
                <a:lnTo>
                  <a:pt x="3475" y="206"/>
                </a:lnTo>
                <a:lnTo>
                  <a:pt x="3475" y="248"/>
                </a:lnTo>
                <a:lnTo>
                  <a:pt x="3475" y="258"/>
                </a:lnTo>
                <a:lnTo>
                  <a:pt x="3485" y="277"/>
                </a:lnTo>
                <a:lnTo>
                  <a:pt x="3502" y="290"/>
                </a:lnTo>
                <a:lnTo>
                  <a:pt x="3523" y="294"/>
                </a:lnTo>
                <a:lnTo>
                  <a:pt x="3533" y="293"/>
                </a:lnTo>
                <a:lnTo>
                  <a:pt x="3584" y="276"/>
                </a:lnTo>
                <a:lnTo>
                  <a:pt x="3686" y="235"/>
                </a:lnTo>
                <a:lnTo>
                  <a:pt x="3733" y="207"/>
                </a:lnTo>
                <a:lnTo>
                  <a:pt x="3739" y="204"/>
                </a:lnTo>
                <a:lnTo>
                  <a:pt x="3745" y="200"/>
                </a:lnTo>
                <a:lnTo>
                  <a:pt x="3754" y="192"/>
                </a:lnTo>
                <a:lnTo>
                  <a:pt x="3764" y="18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/>
          </a:p>
        </p:txBody>
      </p:sp>
      <p:sp>
        <p:nvSpPr>
          <p:cNvPr id="174" name="Shape 166">
            <a:extLst>
              <a:ext uri="{FF2B5EF4-FFF2-40B4-BE49-F238E27FC236}">
                <a16:creationId xmlns:a16="http://schemas.microsoft.com/office/drawing/2014/main" id="{39778545-8949-4F9E-8329-3B0F9E998576}"/>
              </a:ext>
            </a:extLst>
          </p:cNvPr>
          <p:cNvSpPr/>
          <p:nvPr/>
        </p:nvSpPr>
        <p:spPr>
          <a:xfrm>
            <a:off x="5394558" y="5295251"/>
            <a:ext cx="2073042" cy="5793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sz="2400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sz="240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77" name="Freeform 287">
            <a:extLst>
              <a:ext uri="{FF2B5EF4-FFF2-40B4-BE49-F238E27FC236}">
                <a16:creationId xmlns:a16="http://schemas.microsoft.com/office/drawing/2014/main" id="{4F346139-ED4D-47FC-83EF-8355A2B5F0AB}"/>
              </a:ext>
            </a:extLst>
          </p:cNvPr>
          <p:cNvSpPr>
            <a:spLocks/>
          </p:cNvSpPr>
          <p:nvPr/>
        </p:nvSpPr>
        <p:spPr bwMode="auto">
          <a:xfrm rot="7711772">
            <a:off x="-136697" y="3337970"/>
            <a:ext cx="1796982" cy="1154806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5D671B9-A43E-41D3-940C-A8B5E38FE6FD}"/>
              </a:ext>
            </a:extLst>
          </p:cNvPr>
          <p:cNvSpPr/>
          <p:nvPr/>
        </p:nvSpPr>
        <p:spPr bwMode="auto">
          <a:xfrm>
            <a:off x="5803315" y="1853454"/>
            <a:ext cx="1460846" cy="117338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SELF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DECISIONAL MODEL</a:t>
            </a:r>
          </a:p>
        </p:txBody>
      </p:sp>
      <p:sp>
        <p:nvSpPr>
          <p:cNvPr id="181" name="Freeform 295">
            <a:extLst>
              <a:ext uri="{FF2B5EF4-FFF2-40B4-BE49-F238E27FC236}">
                <a16:creationId xmlns:a16="http://schemas.microsoft.com/office/drawing/2014/main" id="{C914529C-AC77-4F88-97E4-88BA3F880423}"/>
              </a:ext>
            </a:extLst>
          </p:cNvPr>
          <p:cNvSpPr>
            <a:spLocks/>
          </p:cNvSpPr>
          <p:nvPr/>
        </p:nvSpPr>
        <p:spPr bwMode="auto">
          <a:xfrm>
            <a:off x="4969793" y="2768925"/>
            <a:ext cx="737973" cy="46344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4" name="Freeform 288">
            <a:extLst>
              <a:ext uri="{FF2B5EF4-FFF2-40B4-BE49-F238E27FC236}">
                <a16:creationId xmlns:a16="http://schemas.microsoft.com/office/drawing/2014/main" id="{0EA86D25-E44F-4EAF-909B-0C0A3DD9E8AF}"/>
              </a:ext>
            </a:extLst>
          </p:cNvPr>
          <p:cNvSpPr>
            <a:spLocks/>
          </p:cNvSpPr>
          <p:nvPr/>
        </p:nvSpPr>
        <p:spPr bwMode="auto">
          <a:xfrm rot="11686673">
            <a:off x="4963955" y="1862829"/>
            <a:ext cx="779762" cy="216965"/>
          </a:xfrm>
          <a:custGeom>
            <a:avLst/>
            <a:gdLst>
              <a:gd name="T0" fmla="*/ 1453 w 1482"/>
              <a:gd name="T1" fmla="*/ 0 h 302"/>
              <a:gd name="T2" fmla="*/ 1285 w 1482"/>
              <a:gd name="T3" fmla="*/ 34 h 302"/>
              <a:gd name="T4" fmla="*/ 1033 w 1482"/>
              <a:gd name="T5" fmla="*/ 85 h 302"/>
              <a:gd name="T6" fmla="*/ 865 w 1482"/>
              <a:gd name="T7" fmla="*/ 114 h 302"/>
              <a:gd name="T8" fmla="*/ 779 w 1482"/>
              <a:gd name="T9" fmla="*/ 124 h 302"/>
              <a:gd name="T10" fmla="*/ 658 w 1482"/>
              <a:gd name="T11" fmla="*/ 136 h 302"/>
              <a:gd name="T12" fmla="*/ 415 w 1482"/>
              <a:gd name="T13" fmla="*/ 144 h 302"/>
              <a:gd name="T14" fmla="*/ 293 w 1482"/>
              <a:gd name="T15" fmla="*/ 146 h 302"/>
              <a:gd name="T16" fmla="*/ 296 w 1482"/>
              <a:gd name="T17" fmla="*/ 115 h 302"/>
              <a:gd name="T18" fmla="*/ 297 w 1482"/>
              <a:gd name="T19" fmla="*/ 84 h 302"/>
              <a:gd name="T20" fmla="*/ 297 w 1482"/>
              <a:gd name="T21" fmla="*/ 74 h 302"/>
              <a:gd name="T22" fmla="*/ 289 w 1482"/>
              <a:gd name="T23" fmla="*/ 58 h 302"/>
              <a:gd name="T24" fmla="*/ 277 w 1482"/>
              <a:gd name="T25" fmla="*/ 49 h 302"/>
              <a:gd name="T26" fmla="*/ 260 w 1482"/>
              <a:gd name="T27" fmla="*/ 46 h 302"/>
              <a:gd name="T28" fmla="*/ 251 w 1482"/>
              <a:gd name="T29" fmla="*/ 48 h 302"/>
              <a:gd name="T30" fmla="*/ 226 w 1482"/>
              <a:gd name="T31" fmla="*/ 48 h 302"/>
              <a:gd name="T32" fmla="*/ 175 w 1482"/>
              <a:gd name="T33" fmla="*/ 61 h 302"/>
              <a:gd name="T34" fmla="*/ 153 w 1482"/>
              <a:gd name="T35" fmla="*/ 69 h 302"/>
              <a:gd name="T36" fmla="*/ 83 w 1482"/>
              <a:gd name="T37" fmla="*/ 91 h 302"/>
              <a:gd name="T38" fmla="*/ 15 w 1482"/>
              <a:gd name="T39" fmla="*/ 119 h 302"/>
              <a:gd name="T40" fmla="*/ 4 w 1482"/>
              <a:gd name="T41" fmla="*/ 127 h 302"/>
              <a:gd name="T42" fmla="*/ 0 w 1482"/>
              <a:gd name="T43" fmla="*/ 149 h 302"/>
              <a:gd name="T44" fmla="*/ 4 w 1482"/>
              <a:gd name="T45" fmla="*/ 159 h 302"/>
              <a:gd name="T46" fmla="*/ 2 w 1482"/>
              <a:gd name="T47" fmla="*/ 168 h 302"/>
              <a:gd name="T48" fmla="*/ 7 w 1482"/>
              <a:gd name="T49" fmla="*/ 185 h 302"/>
              <a:gd name="T50" fmla="*/ 15 w 1482"/>
              <a:gd name="T51" fmla="*/ 192 h 302"/>
              <a:gd name="T52" fmla="*/ 121 w 1482"/>
              <a:gd name="T53" fmla="*/ 245 h 302"/>
              <a:gd name="T54" fmla="*/ 229 w 1482"/>
              <a:gd name="T55" fmla="*/ 297 h 302"/>
              <a:gd name="T56" fmla="*/ 238 w 1482"/>
              <a:gd name="T57" fmla="*/ 302 h 302"/>
              <a:gd name="T58" fmla="*/ 257 w 1482"/>
              <a:gd name="T59" fmla="*/ 301 h 302"/>
              <a:gd name="T60" fmla="*/ 273 w 1482"/>
              <a:gd name="T61" fmla="*/ 291 h 302"/>
              <a:gd name="T62" fmla="*/ 283 w 1482"/>
              <a:gd name="T63" fmla="*/ 275 h 302"/>
              <a:gd name="T64" fmla="*/ 284 w 1482"/>
              <a:gd name="T65" fmla="*/ 264 h 302"/>
              <a:gd name="T66" fmla="*/ 286 w 1482"/>
              <a:gd name="T67" fmla="*/ 250 h 302"/>
              <a:gd name="T68" fmla="*/ 287 w 1482"/>
              <a:gd name="T69" fmla="*/ 234 h 302"/>
              <a:gd name="T70" fmla="*/ 352 w 1482"/>
              <a:gd name="T71" fmla="*/ 236 h 302"/>
              <a:gd name="T72" fmla="*/ 481 w 1482"/>
              <a:gd name="T73" fmla="*/ 233 h 302"/>
              <a:gd name="T74" fmla="*/ 674 w 1482"/>
              <a:gd name="T75" fmla="*/ 218 h 302"/>
              <a:gd name="T76" fmla="*/ 800 w 1482"/>
              <a:gd name="T77" fmla="*/ 203 h 302"/>
              <a:gd name="T78" fmla="*/ 884 w 1482"/>
              <a:gd name="T79" fmla="*/ 192 h 302"/>
              <a:gd name="T80" fmla="*/ 1054 w 1482"/>
              <a:gd name="T81" fmla="*/ 164 h 302"/>
              <a:gd name="T82" fmla="*/ 1223 w 1482"/>
              <a:gd name="T83" fmla="*/ 127 h 302"/>
              <a:gd name="T84" fmla="*/ 1386 w 1482"/>
              <a:gd name="T85" fmla="*/ 76 h 302"/>
              <a:gd name="T86" fmla="*/ 1466 w 1482"/>
              <a:gd name="T87" fmla="*/ 45 h 302"/>
              <a:gd name="T88" fmla="*/ 1475 w 1482"/>
              <a:gd name="T89" fmla="*/ 40 h 302"/>
              <a:gd name="T90" fmla="*/ 1482 w 1482"/>
              <a:gd name="T91" fmla="*/ 24 h 302"/>
              <a:gd name="T92" fmla="*/ 1478 w 1482"/>
              <a:gd name="T93" fmla="*/ 9 h 302"/>
              <a:gd name="T94" fmla="*/ 1464 w 1482"/>
              <a:gd name="T95" fmla="*/ 0 h 302"/>
              <a:gd name="T96" fmla="*/ 1453 w 1482"/>
              <a:gd name="T97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82" h="302">
                <a:moveTo>
                  <a:pt x="1453" y="0"/>
                </a:moveTo>
                <a:lnTo>
                  <a:pt x="1285" y="34"/>
                </a:lnTo>
                <a:lnTo>
                  <a:pt x="1033" y="85"/>
                </a:lnTo>
                <a:lnTo>
                  <a:pt x="865" y="114"/>
                </a:lnTo>
                <a:lnTo>
                  <a:pt x="779" y="124"/>
                </a:lnTo>
                <a:lnTo>
                  <a:pt x="658" y="136"/>
                </a:lnTo>
                <a:lnTo>
                  <a:pt x="415" y="144"/>
                </a:lnTo>
                <a:lnTo>
                  <a:pt x="293" y="146"/>
                </a:lnTo>
                <a:lnTo>
                  <a:pt x="296" y="115"/>
                </a:lnTo>
                <a:lnTo>
                  <a:pt x="297" y="84"/>
                </a:lnTo>
                <a:lnTo>
                  <a:pt x="297" y="74"/>
                </a:lnTo>
                <a:lnTo>
                  <a:pt x="289" y="58"/>
                </a:lnTo>
                <a:lnTo>
                  <a:pt x="277" y="49"/>
                </a:lnTo>
                <a:lnTo>
                  <a:pt x="260" y="46"/>
                </a:lnTo>
                <a:lnTo>
                  <a:pt x="251" y="48"/>
                </a:lnTo>
                <a:lnTo>
                  <a:pt x="226" y="48"/>
                </a:lnTo>
                <a:lnTo>
                  <a:pt x="175" y="61"/>
                </a:lnTo>
                <a:lnTo>
                  <a:pt x="153" y="69"/>
                </a:lnTo>
                <a:lnTo>
                  <a:pt x="83" y="91"/>
                </a:lnTo>
                <a:lnTo>
                  <a:pt x="15" y="119"/>
                </a:lnTo>
                <a:lnTo>
                  <a:pt x="4" y="127"/>
                </a:lnTo>
                <a:lnTo>
                  <a:pt x="0" y="149"/>
                </a:lnTo>
                <a:lnTo>
                  <a:pt x="4" y="159"/>
                </a:lnTo>
                <a:lnTo>
                  <a:pt x="2" y="168"/>
                </a:lnTo>
                <a:lnTo>
                  <a:pt x="7" y="185"/>
                </a:lnTo>
                <a:lnTo>
                  <a:pt x="15" y="192"/>
                </a:lnTo>
                <a:lnTo>
                  <a:pt x="121" y="245"/>
                </a:lnTo>
                <a:lnTo>
                  <a:pt x="229" y="297"/>
                </a:lnTo>
                <a:lnTo>
                  <a:pt x="238" y="302"/>
                </a:lnTo>
                <a:lnTo>
                  <a:pt x="257" y="301"/>
                </a:lnTo>
                <a:lnTo>
                  <a:pt x="273" y="291"/>
                </a:lnTo>
                <a:lnTo>
                  <a:pt x="283" y="275"/>
                </a:lnTo>
                <a:lnTo>
                  <a:pt x="284" y="264"/>
                </a:lnTo>
                <a:lnTo>
                  <a:pt x="286" y="250"/>
                </a:lnTo>
                <a:lnTo>
                  <a:pt x="287" y="234"/>
                </a:lnTo>
                <a:lnTo>
                  <a:pt x="352" y="236"/>
                </a:lnTo>
                <a:lnTo>
                  <a:pt x="481" y="233"/>
                </a:lnTo>
                <a:lnTo>
                  <a:pt x="674" y="218"/>
                </a:lnTo>
                <a:lnTo>
                  <a:pt x="800" y="203"/>
                </a:lnTo>
                <a:lnTo>
                  <a:pt x="884" y="192"/>
                </a:lnTo>
                <a:lnTo>
                  <a:pt x="1054" y="164"/>
                </a:lnTo>
                <a:lnTo>
                  <a:pt x="1223" y="127"/>
                </a:lnTo>
                <a:lnTo>
                  <a:pt x="1386" y="76"/>
                </a:lnTo>
                <a:lnTo>
                  <a:pt x="1466" y="45"/>
                </a:lnTo>
                <a:lnTo>
                  <a:pt x="1475" y="40"/>
                </a:lnTo>
                <a:lnTo>
                  <a:pt x="1482" y="24"/>
                </a:lnTo>
                <a:lnTo>
                  <a:pt x="1478" y="9"/>
                </a:lnTo>
                <a:lnTo>
                  <a:pt x="1464" y="0"/>
                </a:lnTo>
                <a:lnTo>
                  <a:pt x="1453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9" name="Freeform 295">
            <a:extLst>
              <a:ext uri="{FF2B5EF4-FFF2-40B4-BE49-F238E27FC236}">
                <a16:creationId xmlns:a16="http://schemas.microsoft.com/office/drawing/2014/main" id="{20E1D0EA-738C-42C8-A45F-51DF6DA10A19}"/>
              </a:ext>
            </a:extLst>
          </p:cNvPr>
          <p:cNvSpPr>
            <a:spLocks/>
          </p:cNvSpPr>
          <p:nvPr/>
        </p:nvSpPr>
        <p:spPr bwMode="auto">
          <a:xfrm rot="20040970" flipV="1">
            <a:off x="7409028" y="2197256"/>
            <a:ext cx="809081" cy="405966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58B093-3A6C-4DE9-8796-0CC139627204}"/>
              </a:ext>
            </a:extLst>
          </p:cNvPr>
          <p:cNvSpPr/>
          <p:nvPr/>
        </p:nvSpPr>
        <p:spPr>
          <a:xfrm>
            <a:off x="4319211" y="4135286"/>
            <a:ext cx="4512370" cy="888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COMBINATORY EXPLOSION</a:t>
            </a:r>
          </a:p>
        </p:txBody>
      </p:sp>
      <p:sp>
        <p:nvSpPr>
          <p:cNvPr id="8" name="Signe de multiplication 7">
            <a:extLst>
              <a:ext uri="{FF2B5EF4-FFF2-40B4-BE49-F238E27FC236}">
                <a16:creationId xmlns:a16="http://schemas.microsoft.com/office/drawing/2014/main" id="{F825D721-5B01-4ED0-9ADC-BCF6603EB53F}"/>
              </a:ext>
            </a:extLst>
          </p:cNvPr>
          <p:cNvSpPr/>
          <p:nvPr/>
        </p:nvSpPr>
        <p:spPr>
          <a:xfrm>
            <a:off x="3360953" y="4130673"/>
            <a:ext cx="873686" cy="92560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CC34BF3F-3675-497D-AC31-E91C8510B51F}"/>
              </a:ext>
            </a:extLst>
          </p:cNvPr>
          <p:cNvSpPr txBox="1"/>
          <p:nvPr/>
        </p:nvSpPr>
        <p:spPr>
          <a:xfrm>
            <a:off x="3045557" y="2106305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2D4E0398-30C9-44C6-A323-92A428488601}"/>
              </a:ext>
            </a:extLst>
          </p:cNvPr>
          <p:cNvSpPr txBox="1"/>
          <p:nvPr/>
        </p:nvSpPr>
        <p:spPr>
          <a:xfrm>
            <a:off x="1136463" y="2128814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12" name="Freeform 295">
            <a:extLst>
              <a:ext uri="{FF2B5EF4-FFF2-40B4-BE49-F238E27FC236}">
                <a16:creationId xmlns:a16="http://schemas.microsoft.com/office/drawing/2014/main" id="{A837434B-8AB5-409B-AEA0-81955CB8F75F}"/>
              </a:ext>
            </a:extLst>
          </p:cNvPr>
          <p:cNvSpPr>
            <a:spLocks/>
          </p:cNvSpPr>
          <p:nvPr/>
        </p:nvSpPr>
        <p:spPr bwMode="auto">
          <a:xfrm rot="19665857" flipV="1">
            <a:off x="9848174" y="2199587"/>
            <a:ext cx="729891" cy="44211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84444FA3-814D-4FEC-9985-48A5200F0D37}"/>
              </a:ext>
            </a:extLst>
          </p:cNvPr>
          <p:cNvGrpSpPr/>
          <p:nvPr/>
        </p:nvGrpSpPr>
        <p:grpSpPr>
          <a:xfrm>
            <a:off x="10705619" y="2024368"/>
            <a:ext cx="1250892" cy="924551"/>
            <a:chOff x="10902798" y="1599044"/>
            <a:chExt cx="1250892" cy="924551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70A03F9-C5CF-489E-9F91-BBAB47667CAD}"/>
                </a:ext>
              </a:extLst>
            </p:cNvPr>
            <p:cNvSpPr/>
            <p:nvPr/>
          </p:nvSpPr>
          <p:spPr>
            <a:xfrm>
              <a:off x="10902798" y="1599044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EA49CC3-692F-4BF9-82B1-88B889E46735}"/>
                </a:ext>
              </a:extLst>
            </p:cNvPr>
            <p:cNvSpPr/>
            <p:nvPr/>
          </p:nvSpPr>
          <p:spPr>
            <a:xfrm>
              <a:off x="10983802" y="1702245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48CE9C9-8F01-4AF4-9999-E439ED75D505}"/>
                </a:ext>
              </a:extLst>
            </p:cNvPr>
            <p:cNvSpPr/>
            <p:nvPr/>
          </p:nvSpPr>
          <p:spPr>
            <a:xfrm>
              <a:off x="11064806" y="1789795"/>
              <a:ext cx="1088884" cy="733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i="1" dirty="0">
                  <a:solidFill>
                    <a:schemeClr val="tx1"/>
                  </a:solidFill>
                </a:rPr>
                <a:t>Possible</a:t>
              </a:r>
            </a:p>
            <a:p>
              <a:pPr algn="ctr"/>
              <a:r>
                <a:rPr lang="fr-FR" sz="2000" b="1" i="1" dirty="0" err="1">
                  <a:solidFill>
                    <a:schemeClr val="tx1"/>
                  </a:solidFill>
                </a:rPr>
                <a:t>pow</a:t>
              </a:r>
              <a:r>
                <a:rPr lang="fr-FR" sz="2000" b="1" i="1" baseline="-25000" dirty="0" err="1">
                  <a:solidFill>
                    <a:schemeClr val="tx1"/>
                  </a:solidFill>
                </a:rPr>
                <a:t>i</a:t>
              </a:r>
              <a:endParaRPr lang="fr-FR" sz="2000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D4113E6-E0EC-4C11-86E6-314347516DB7}"/>
              </a:ext>
            </a:extLst>
          </p:cNvPr>
          <p:cNvSpPr/>
          <p:nvPr/>
        </p:nvSpPr>
        <p:spPr>
          <a:xfrm>
            <a:off x="8399465" y="1471636"/>
            <a:ext cx="1240152" cy="733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>
                <a:solidFill>
                  <a:schemeClr val="tx1"/>
                </a:solidFill>
              </a:rPr>
              <a:t>Utterance</a:t>
            </a:r>
            <a:r>
              <a:rPr lang="fr-FR" i="1" baseline="-25000" dirty="0">
                <a:solidFill>
                  <a:schemeClr val="tx1"/>
                </a:solidFill>
              </a:rPr>
              <a:t>1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168D35AD-183F-4E7E-8270-5D30E9ABD7F1}"/>
              </a:ext>
            </a:extLst>
          </p:cNvPr>
          <p:cNvSpPr txBox="1"/>
          <p:nvPr/>
        </p:nvSpPr>
        <p:spPr>
          <a:xfrm>
            <a:off x="8675324" y="2155729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9D00BCB-5566-4C37-947A-37CA36C5B4F5}"/>
              </a:ext>
            </a:extLst>
          </p:cNvPr>
          <p:cNvSpPr/>
          <p:nvPr/>
        </p:nvSpPr>
        <p:spPr>
          <a:xfrm>
            <a:off x="8378259" y="2683229"/>
            <a:ext cx="1253177" cy="70815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 err="1">
                <a:solidFill>
                  <a:schemeClr val="tx1"/>
                </a:solidFill>
              </a:rPr>
              <a:t>Utterance</a:t>
            </a:r>
            <a:r>
              <a:rPr lang="fr-FR" i="1" baseline="-25000" dirty="0" err="1">
                <a:solidFill>
                  <a:schemeClr val="tx1"/>
                </a:solidFill>
              </a:rPr>
              <a:t>N</a:t>
            </a:r>
            <a:endParaRPr lang="fr-FR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544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A94111-2703-46F1-B0A3-261A99F3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10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B329964-C7DE-4029-8EC0-3AF4CE42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Model of the other: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reasoning with uncertainty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F8B8C64-2E80-476E-9B03-8FBBD8E95CD3}"/>
              </a:ext>
            </a:extLst>
          </p:cNvPr>
          <p:cNvSpPr txBox="1"/>
          <p:nvPr/>
        </p:nvSpPr>
        <p:spPr>
          <a:xfrm>
            <a:off x="617351" y="1565200"/>
            <a:ext cx="3238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Total </a:t>
            </a:r>
            <a:r>
              <a:rPr lang="fr-FR" sz="2000" b="1" dirty="0" err="1"/>
              <a:t>order</a:t>
            </a:r>
            <a:r>
              <a:rPr lang="fr-FR" sz="2000" b="1" dirty="0"/>
              <a:t> on </a:t>
            </a:r>
            <a:r>
              <a:rPr lang="fr-FR" sz="2000" b="1" dirty="0" err="1"/>
              <a:t>preferences</a:t>
            </a:r>
            <a:r>
              <a:rPr lang="fr-FR" sz="2000" b="1" dirty="0"/>
              <a:t> 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967C4AA-75B2-4257-8443-BBCB579D3523}"/>
              </a:ext>
            </a:extLst>
          </p:cNvPr>
          <p:cNvSpPr txBox="1"/>
          <p:nvPr/>
        </p:nvSpPr>
        <p:spPr>
          <a:xfrm>
            <a:off x="5245663" y="1565200"/>
            <a:ext cx="2025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For </a:t>
            </a:r>
            <a:r>
              <a:rPr lang="fr-FR" sz="2000" b="1" dirty="0" err="1"/>
              <a:t>each</a:t>
            </a:r>
            <a:r>
              <a:rPr lang="fr-FR" sz="2000" b="1" dirty="0"/>
              <a:t> </a:t>
            </a:r>
            <a:r>
              <a:rPr lang="fr-FR" sz="2000" b="1" dirty="0" err="1"/>
              <a:t>Pow</a:t>
            </a:r>
            <a:r>
              <a:rPr lang="fr-FR" sz="2000" b="1" baseline="-25000" dirty="0" err="1"/>
              <a:t>i</a:t>
            </a:r>
            <a:r>
              <a:rPr lang="fr-FR" sz="2000" b="1" dirty="0"/>
              <a:t>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020807B-BE67-48D0-AF5B-AECCD7E141A2}"/>
              </a:ext>
            </a:extLst>
          </p:cNvPr>
          <p:cNvSpPr/>
          <p:nvPr/>
        </p:nvSpPr>
        <p:spPr>
          <a:xfrm>
            <a:off x="1169931" y="2108661"/>
            <a:ext cx="1559760" cy="923330"/>
          </a:xfrm>
          <a:prstGeom prst="rect">
            <a:avLst/>
          </a:prstGeom>
          <a:solidFill>
            <a:schemeClr val="accent6">
              <a:alpha val="3200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6E6F95C0-1361-4E8E-8C1A-4EF482DCC338}"/>
              </a:ext>
            </a:extLst>
          </p:cNvPr>
          <p:cNvSpPr txBox="1"/>
          <p:nvPr/>
        </p:nvSpPr>
        <p:spPr>
          <a:xfrm>
            <a:off x="5245662" y="2121601"/>
            <a:ext cx="2672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Compute</a:t>
            </a:r>
            <a:r>
              <a:rPr lang="fr-FR" sz="2000" dirty="0"/>
              <a:t> nb </a:t>
            </a:r>
            <a:r>
              <a:rPr lang="fr-FR" sz="2000" dirty="0" err="1"/>
              <a:t>Sat</a:t>
            </a:r>
            <a:r>
              <a:rPr lang="fr-FR" sz="2000" dirty="0"/>
              <a:t> values</a:t>
            </a:r>
          </a:p>
          <a:p>
            <a:r>
              <a:rPr lang="fr-FR" sz="2000" dirty="0" err="1"/>
              <a:t>Pow</a:t>
            </a:r>
            <a:r>
              <a:rPr lang="fr-FR" sz="2000" dirty="0"/>
              <a:t> = 0.6 </a:t>
            </a:r>
          </a:p>
          <a:p>
            <a:r>
              <a:rPr lang="fr-FR" sz="2000" dirty="0"/>
              <a:t>|S| = 3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FDA0C91D-35E6-4D1D-B182-5776A5AB47F6}"/>
              </a:ext>
            </a:extLst>
          </p:cNvPr>
          <p:cNvGrpSpPr/>
          <p:nvPr/>
        </p:nvGrpSpPr>
        <p:grpSpPr>
          <a:xfrm>
            <a:off x="1198866" y="2151849"/>
            <a:ext cx="1497549" cy="1635731"/>
            <a:chOff x="1198866" y="2151849"/>
            <a:chExt cx="1497549" cy="1635731"/>
          </a:xfrm>
        </p:grpSpPr>
        <p:sp>
          <p:nvSpPr>
            <p:cNvPr id="63" name="Oval 18">
              <a:extLst>
                <a:ext uri="{FF2B5EF4-FFF2-40B4-BE49-F238E27FC236}">
                  <a16:creationId xmlns:a16="http://schemas.microsoft.com/office/drawing/2014/main" id="{EC83215D-FE54-4CE8-B6A0-FE5BB32E3767}"/>
                </a:ext>
              </a:extLst>
            </p:cNvPr>
            <p:cNvSpPr/>
            <p:nvPr/>
          </p:nvSpPr>
          <p:spPr>
            <a:xfrm>
              <a:off x="1794761" y="3066601"/>
              <a:ext cx="295872" cy="260016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1F06A027-9111-420F-BF6D-FE4ED4AD9B04}"/>
                </a:ext>
              </a:extLst>
            </p:cNvPr>
            <p:cNvSpPr/>
            <p:nvPr/>
          </p:nvSpPr>
          <p:spPr>
            <a:xfrm>
              <a:off x="2400543" y="3526586"/>
              <a:ext cx="295872" cy="260016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5" name="Oval 18">
              <a:extLst>
                <a:ext uri="{FF2B5EF4-FFF2-40B4-BE49-F238E27FC236}">
                  <a16:creationId xmlns:a16="http://schemas.microsoft.com/office/drawing/2014/main" id="{A97205BE-0EBA-4199-AEC6-28859B82E0C4}"/>
                </a:ext>
              </a:extLst>
            </p:cNvPr>
            <p:cNvSpPr/>
            <p:nvPr/>
          </p:nvSpPr>
          <p:spPr>
            <a:xfrm>
              <a:off x="1199509" y="3527564"/>
              <a:ext cx="295872" cy="260016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6" name="Oval 18">
              <a:extLst>
                <a:ext uri="{FF2B5EF4-FFF2-40B4-BE49-F238E27FC236}">
                  <a16:creationId xmlns:a16="http://schemas.microsoft.com/office/drawing/2014/main" id="{8C8B12DF-B66F-4662-A2AF-EEFDE09DDF6F}"/>
                </a:ext>
              </a:extLst>
            </p:cNvPr>
            <p:cNvSpPr/>
            <p:nvPr/>
          </p:nvSpPr>
          <p:spPr>
            <a:xfrm>
              <a:off x="1198866" y="2700192"/>
              <a:ext cx="295872" cy="260016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7" name="Oval 18">
              <a:extLst>
                <a:ext uri="{FF2B5EF4-FFF2-40B4-BE49-F238E27FC236}">
                  <a16:creationId xmlns:a16="http://schemas.microsoft.com/office/drawing/2014/main" id="{27DC1A10-6B07-486C-9F11-F22555304A12}"/>
                </a:ext>
              </a:extLst>
            </p:cNvPr>
            <p:cNvSpPr/>
            <p:nvPr/>
          </p:nvSpPr>
          <p:spPr>
            <a:xfrm>
              <a:off x="2400543" y="2700192"/>
              <a:ext cx="295872" cy="260016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68" name="Oval 18">
              <a:extLst>
                <a:ext uri="{FF2B5EF4-FFF2-40B4-BE49-F238E27FC236}">
                  <a16:creationId xmlns:a16="http://schemas.microsoft.com/office/drawing/2014/main" id="{A92444B7-7196-4D0E-82BC-07E097185CCF}"/>
                </a:ext>
              </a:extLst>
            </p:cNvPr>
            <p:cNvSpPr/>
            <p:nvPr/>
          </p:nvSpPr>
          <p:spPr>
            <a:xfrm>
              <a:off x="1794761" y="2151849"/>
              <a:ext cx="295872" cy="260016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69" name="Connecteur droit avec flèche 68">
              <a:extLst>
                <a:ext uri="{FF2B5EF4-FFF2-40B4-BE49-F238E27FC236}">
                  <a16:creationId xmlns:a16="http://schemas.microsoft.com/office/drawing/2014/main" id="{121090B6-5A13-4FEA-8469-2C6C594FB11F}"/>
                </a:ext>
              </a:extLst>
            </p:cNvPr>
            <p:cNvCxnSpPr>
              <a:stCxn id="64" idx="1"/>
              <a:endCxn id="63" idx="5"/>
            </p:cNvCxnSpPr>
            <p:nvPr/>
          </p:nvCxnSpPr>
          <p:spPr>
            <a:xfrm flipH="1" flipV="1">
              <a:off x="2047305" y="3288539"/>
              <a:ext cx="396568" cy="2761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C23C4935-95BC-4B09-8F13-80988C84CED0}"/>
                </a:ext>
              </a:extLst>
            </p:cNvPr>
            <p:cNvCxnSpPr>
              <a:cxnSpLocks/>
              <a:stCxn id="63" idx="1"/>
              <a:endCxn id="66" idx="6"/>
            </p:cNvCxnSpPr>
            <p:nvPr/>
          </p:nvCxnSpPr>
          <p:spPr>
            <a:xfrm flipH="1" flipV="1">
              <a:off x="1494738" y="2830200"/>
              <a:ext cx="343353" cy="27447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307CBBB4-CD67-41F2-908E-47FCDBF638D5}"/>
                </a:ext>
              </a:extLst>
            </p:cNvPr>
            <p:cNvCxnSpPr>
              <a:cxnSpLocks/>
              <a:stCxn id="65" idx="0"/>
              <a:endCxn id="66" idx="4"/>
            </p:cNvCxnSpPr>
            <p:nvPr/>
          </p:nvCxnSpPr>
          <p:spPr>
            <a:xfrm flipH="1" flipV="1">
              <a:off x="1346802" y="2960209"/>
              <a:ext cx="643" cy="56735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>
              <a:extLst>
                <a:ext uri="{FF2B5EF4-FFF2-40B4-BE49-F238E27FC236}">
                  <a16:creationId xmlns:a16="http://schemas.microsoft.com/office/drawing/2014/main" id="{1DC910C9-6C94-4809-BD61-B32E80A914CE}"/>
                </a:ext>
              </a:extLst>
            </p:cNvPr>
            <p:cNvCxnSpPr>
              <a:cxnSpLocks/>
              <a:stCxn id="63" idx="7"/>
              <a:endCxn id="67" idx="2"/>
            </p:cNvCxnSpPr>
            <p:nvPr/>
          </p:nvCxnSpPr>
          <p:spPr>
            <a:xfrm flipV="1">
              <a:off x="2047305" y="2830200"/>
              <a:ext cx="353238" cy="27447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>
              <a:extLst>
                <a:ext uri="{FF2B5EF4-FFF2-40B4-BE49-F238E27FC236}">
                  <a16:creationId xmlns:a16="http://schemas.microsoft.com/office/drawing/2014/main" id="{5ABF30B4-0094-4F67-B15E-8C35EF2D7859}"/>
                </a:ext>
              </a:extLst>
            </p:cNvPr>
            <p:cNvCxnSpPr>
              <a:cxnSpLocks/>
              <a:stCxn id="67" idx="1"/>
              <a:endCxn id="68" idx="4"/>
            </p:cNvCxnSpPr>
            <p:nvPr/>
          </p:nvCxnSpPr>
          <p:spPr>
            <a:xfrm flipH="1" flipV="1">
              <a:off x="1942697" y="2411866"/>
              <a:ext cx="501174" cy="32640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5DA682E3-E129-49DC-8D6A-609148F2AEE1}"/>
                </a:ext>
              </a:extLst>
            </p:cNvPr>
            <p:cNvCxnSpPr>
              <a:cxnSpLocks/>
              <a:stCxn id="66" idx="7"/>
              <a:endCxn id="68" idx="4"/>
            </p:cNvCxnSpPr>
            <p:nvPr/>
          </p:nvCxnSpPr>
          <p:spPr>
            <a:xfrm flipV="1">
              <a:off x="1451409" y="2411866"/>
              <a:ext cx="491289" cy="32640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>
              <a:extLst>
                <a:ext uri="{FF2B5EF4-FFF2-40B4-BE49-F238E27FC236}">
                  <a16:creationId xmlns:a16="http://schemas.microsoft.com/office/drawing/2014/main" id="{2AC473BB-8858-4D2B-B353-8D2A21C78344}"/>
                </a:ext>
              </a:extLst>
            </p:cNvPr>
            <p:cNvCxnSpPr>
              <a:cxnSpLocks/>
              <a:stCxn id="65" idx="7"/>
              <a:endCxn id="63" idx="3"/>
            </p:cNvCxnSpPr>
            <p:nvPr/>
          </p:nvCxnSpPr>
          <p:spPr>
            <a:xfrm flipV="1">
              <a:off x="1452051" y="3288538"/>
              <a:ext cx="386040" cy="2771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4" name="ZoneTexte 83">
            <a:extLst>
              <a:ext uri="{FF2B5EF4-FFF2-40B4-BE49-F238E27FC236}">
                <a16:creationId xmlns:a16="http://schemas.microsoft.com/office/drawing/2014/main" id="{DD6F2464-899F-47A9-ADC2-2446D628DF9E}"/>
              </a:ext>
            </a:extLst>
          </p:cNvPr>
          <p:cNvSpPr txBox="1"/>
          <p:nvPr/>
        </p:nvSpPr>
        <p:spPr>
          <a:xfrm>
            <a:off x="8835651" y="1560598"/>
            <a:ext cx="252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Extract hypotheses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3AB61ED6-1451-4AAC-835D-0E9044152469}"/>
              </a:ext>
            </a:extLst>
          </p:cNvPr>
          <p:cNvSpPr txBox="1"/>
          <p:nvPr/>
        </p:nvSpPr>
        <p:spPr>
          <a:xfrm>
            <a:off x="9035522" y="1978033"/>
            <a:ext cx="22183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Set of possible </a:t>
            </a:r>
            <a:r>
              <a:rPr lang="fr-FR" sz="2000" dirty="0" err="1"/>
              <a:t>sat</a:t>
            </a:r>
            <a:r>
              <a:rPr lang="fr-FR" sz="2000" dirty="0"/>
              <a:t> values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S = {F,D,E}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S= {D,B,C}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S ={ A,B,C}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. . .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62D3A8CC-9A94-49DD-BC94-FB639D86301E}"/>
              </a:ext>
            </a:extLst>
          </p:cNvPr>
          <p:cNvSpPr txBox="1"/>
          <p:nvPr/>
        </p:nvSpPr>
        <p:spPr>
          <a:xfrm>
            <a:off x="8951398" y="4746783"/>
            <a:ext cx="2989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Adapt decisional model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2571464-3243-41CA-A999-0CDCCCFA0CED}"/>
              </a:ext>
            </a:extLst>
          </p:cNvPr>
          <p:cNvGrpSpPr/>
          <p:nvPr/>
        </p:nvGrpSpPr>
        <p:grpSpPr>
          <a:xfrm>
            <a:off x="9111730" y="5269649"/>
            <a:ext cx="2114441" cy="1201838"/>
            <a:chOff x="9092963" y="2498266"/>
            <a:chExt cx="2114441" cy="1201838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F579C1DB-2BBB-449C-835E-D19BFEE3DDBC}"/>
                </a:ext>
              </a:extLst>
            </p:cNvPr>
            <p:cNvSpPr/>
            <p:nvPr/>
          </p:nvSpPr>
          <p:spPr>
            <a:xfrm>
              <a:off x="9092963" y="3362656"/>
              <a:ext cx="269659" cy="26965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2" name="Oval 30">
              <a:extLst>
                <a:ext uri="{FF2B5EF4-FFF2-40B4-BE49-F238E27FC236}">
                  <a16:creationId xmlns:a16="http://schemas.microsoft.com/office/drawing/2014/main" id="{FF51FAED-6C94-4EA0-BD10-7BFDD00437D1}"/>
                </a:ext>
              </a:extLst>
            </p:cNvPr>
            <p:cNvSpPr/>
            <p:nvPr/>
          </p:nvSpPr>
          <p:spPr>
            <a:xfrm>
              <a:off x="9092963" y="2970241"/>
              <a:ext cx="269659" cy="269659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3" name="Oval 31">
              <a:extLst>
                <a:ext uri="{FF2B5EF4-FFF2-40B4-BE49-F238E27FC236}">
                  <a16:creationId xmlns:a16="http://schemas.microsoft.com/office/drawing/2014/main" id="{D50AA7B9-000E-4E87-A602-1270C2F6BD63}"/>
                </a:ext>
              </a:extLst>
            </p:cNvPr>
            <p:cNvSpPr/>
            <p:nvPr/>
          </p:nvSpPr>
          <p:spPr>
            <a:xfrm>
              <a:off x="9092963" y="2562265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4" name="TextBox 32">
              <a:extLst>
                <a:ext uri="{FF2B5EF4-FFF2-40B4-BE49-F238E27FC236}">
                  <a16:creationId xmlns:a16="http://schemas.microsoft.com/office/drawing/2014/main" id="{636AEEA4-32C2-4AD8-AFE4-EEF350799438}"/>
                </a:ext>
              </a:extLst>
            </p:cNvPr>
            <p:cNvSpPr txBox="1"/>
            <p:nvPr/>
          </p:nvSpPr>
          <p:spPr>
            <a:xfrm>
              <a:off x="9460259" y="2498266"/>
              <a:ext cx="144469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Satisfiability</a:t>
              </a:r>
            </a:p>
          </p:txBody>
        </p:sp>
        <p:sp>
          <p:nvSpPr>
            <p:cNvPr id="95" name="TextBox 33">
              <a:extLst>
                <a:ext uri="{FF2B5EF4-FFF2-40B4-BE49-F238E27FC236}">
                  <a16:creationId xmlns:a16="http://schemas.microsoft.com/office/drawing/2014/main" id="{91CEBCBD-7B31-4468-8C15-EEB1D75765C9}"/>
                </a:ext>
              </a:extLst>
            </p:cNvPr>
            <p:cNvSpPr txBox="1"/>
            <p:nvPr/>
          </p:nvSpPr>
          <p:spPr>
            <a:xfrm>
              <a:off x="9460259" y="2899130"/>
              <a:ext cx="153490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Acceptability</a:t>
              </a:r>
            </a:p>
          </p:txBody>
        </p:sp>
        <p:sp>
          <p:nvSpPr>
            <p:cNvPr id="96" name="TextBox 34">
              <a:extLst>
                <a:ext uri="{FF2B5EF4-FFF2-40B4-BE49-F238E27FC236}">
                  <a16:creationId xmlns:a16="http://schemas.microsoft.com/office/drawing/2014/main" id="{DB4C7E1E-9C31-4CE7-B5B1-E68FD1282CF6}"/>
                </a:ext>
              </a:extLst>
            </p:cNvPr>
            <p:cNvSpPr txBox="1"/>
            <p:nvPr/>
          </p:nvSpPr>
          <p:spPr>
            <a:xfrm>
              <a:off x="9460259" y="3299994"/>
              <a:ext cx="174714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Utterance type</a:t>
              </a:r>
            </a:p>
          </p:txBody>
        </p:sp>
      </p:grpSp>
      <p:sp>
        <p:nvSpPr>
          <p:cNvPr id="98" name="ZoneTexte 97">
            <a:extLst>
              <a:ext uri="{FF2B5EF4-FFF2-40B4-BE49-F238E27FC236}">
                <a16:creationId xmlns:a16="http://schemas.microsoft.com/office/drawing/2014/main" id="{863DB910-7548-45C0-A2F8-442EDD9B6D88}"/>
              </a:ext>
            </a:extLst>
          </p:cNvPr>
          <p:cNvSpPr txBox="1"/>
          <p:nvPr/>
        </p:nvSpPr>
        <p:spPr>
          <a:xfrm>
            <a:off x="774744" y="4678754"/>
            <a:ext cx="2989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Revision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973F258-A57F-4974-9927-0FC9FEC3B1B2}"/>
              </a:ext>
            </a:extLst>
          </p:cNvPr>
          <p:cNvSpPr/>
          <p:nvPr/>
        </p:nvSpPr>
        <p:spPr>
          <a:xfrm>
            <a:off x="242947" y="1573451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7A10167-2C1D-4F7D-9659-08F584C6E4E2}"/>
              </a:ext>
            </a:extLst>
          </p:cNvPr>
          <p:cNvSpPr/>
          <p:nvPr/>
        </p:nvSpPr>
        <p:spPr>
          <a:xfrm>
            <a:off x="4841852" y="1573451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/>
              <a:t>2</a:t>
            </a:r>
            <a:endParaRPr lang="en-US" sz="2100" b="1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7F10496-9A3D-4040-8537-A9855426B335}"/>
              </a:ext>
            </a:extLst>
          </p:cNvPr>
          <p:cNvSpPr/>
          <p:nvPr/>
        </p:nvSpPr>
        <p:spPr>
          <a:xfrm>
            <a:off x="8474152" y="1573451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597120E-35C7-4EDC-A0F7-ACD2D60AE76E}"/>
              </a:ext>
            </a:extLst>
          </p:cNvPr>
          <p:cNvSpPr/>
          <p:nvPr/>
        </p:nvSpPr>
        <p:spPr>
          <a:xfrm>
            <a:off x="8576994" y="4759636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/>
              <a:t>4</a:t>
            </a:r>
            <a:endParaRPr lang="en-US" sz="2100" b="1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6591298-1B0F-45AF-BD6D-15A8C82C7196}"/>
              </a:ext>
            </a:extLst>
          </p:cNvPr>
          <p:cNvSpPr/>
          <p:nvPr/>
        </p:nvSpPr>
        <p:spPr>
          <a:xfrm>
            <a:off x="346276" y="4691607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/>
              <a:t>5</a:t>
            </a:r>
            <a:endParaRPr lang="en-US" sz="2100" b="1" dirty="0"/>
          </a:p>
        </p:txBody>
      </p: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C978C4F1-22B7-40DE-8139-FEF6A6FC8DB5}"/>
              </a:ext>
            </a:extLst>
          </p:cNvPr>
          <p:cNvGrpSpPr/>
          <p:nvPr/>
        </p:nvGrpSpPr>
        <p:grpSpPr>
          <a:xfrm>
            <a:off x="5079671" y="3480227"/>
            <a:ext cx="2160634" cy="2396226"/>
            <a:chOff x="5232400" y="2328174"/>
            <a:chExt cx="2160634" cy="2396226"/>
          </a:xfrm>
        </p:grpSpPr>
        <p:grpSp>
          <p:nvGrpSpPr>
            <p:cNvPr id="110" name="Groupe 109">
              <a:extLst>
                <a:ext uri="{FF2B5EF4-FFF2-40B4-BE49-F238E27FC236}">
                  <a16:creationId xmlns:a16="http://schemas.microsoft.com/office/drawing/2014/main" id="{E685C946-8D33-43B0-BC22-D452F2335DF3}"/>
                </a:ext>
              </a:extLst>
            </p:cNvPr>
            <p:cNvGrpSpPr/>
            <p:nvPr/>
          </p:nvGrpSpPr>
          <p:grpSpPr>
            <a:xfrm>
              <a:off x="5232400" y="3073400"/>
              <a:ext cx="1835150" cy="1651000"/>
              <a:chOff x="5232400" y="3073400"/>
              <a:chExt cx="1835150" cy="1651000"/>
            </a:xfrm>
          </p:grpSpPr>
          <p:pic>
            <p:nvPicPr>
              <p:cNvPr id="113" name="Image 119">
                <a:extLst>
                  <a:ext uri="{FF2B5EF4-FFF2-40B4-BE49-F238E27FC236}">
                    <a16:creationId xmlns:a16="http://schemas.microsoft.com/office/drawing/2014/main" id="{F8FCA28D-3A61-435B-B564-78E48543FC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0170" y="3073400"/>
                <a:ext cx="931660" cy="1050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A5CE5A9-8739-4AC9-8447-B6B9FB4A3A79}"/>
                  </a:ext>
                </a:extLst>
              </p:cNvPr>
              <p:cNvSpPr/>
              <p:nvPr/>
            </p:nvSpPr>
            <p:spPr bwMode="auto">
              <a:xfrm>
                <a:off x="5232400" y="4070350"/>
                <a:ext cx="1835150" cy="654050"/>
              </a:xfrm>
              <a:prstGeom prst="rect">
                <a:avLst/>
              </a:prstGeom>
              <a:solidFill>
                <a:srgbClr val="E7E6E6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SIMULATION THEORY</a:t>
                </a:r>
                <a:endParaRPr kumimoji="0" lang="fr-F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pic>
          <p:nvPicPr>
            <p:cNvPr id="111" name="Image 124">
              <a:extLst>
                <a:ext uri="{FF2B5EF4-FFF2-40B4-BE49-F238E27FC236}">
                  <a16:creationId xmlns:a16="http://schemas.microsoft.com/office/drawing/2014/main" id="{CF62D163-1F1F-4415-8579-68AB0F78C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7980" y="2516329"/>
              <a:ext cx="558904" cy="673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" name="Phylactère : pensées 111">
              <a:extLst>
                <a:ext uri="{FF2B5EF4-FFF2-40B4-BE49-F238E27FC236}">
                  <a16:creationId xmlns:a16="http://schemas.microsoft.com/office/drawing/2014/main" id="{CE31E31F-FBBD-416C-AB61-CFBC512C781A}"/>
                </a:ext>
              </a:extLst>
            </p:cNvPr>
            <p:cNvSpPr/>
            <p:nvPr/>
          </p:nvSpPr>
          <p:spPr>
            <a:xfrm>
              <a:off x="6561830" y="2328174"/>
              <a:ext cx="831204" cy="1050026"/>
            </a:xfrm>
            <a:prstGeom prst="cloudCallout">
              <a:avLst>
                <a:gd name="adj1" fmla="val -51771"/>
                <a:gd name="adj2" fmla="val 73370"/>
              </a:avLst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5" name="ZoneTexte 114">
            <a:extLst>
              <a:ext uri="{FF2B5EF4-FFF2-40B4-BE49-F238E27FC236}">
                <a16:creationId xmlns:a16="http://schemas.microsoft.com/office/drawing/2014/main" id="{F6CD5D36-6784-49A2-8BC2-341C885BF341}"/>
              </a:ext>
            </a:extLst>
          </p:cNvPr>
          <p:cNvSpPr txBox="1"/>
          <p:nvPr/>
        </p:nvSpPr>
        <p:spPr>
          <a:xfrm>
            <a:off x="702157" y="5157027"/>
            <a:ext cx="2378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Highest number of accurate hypotheses </a:t>
            </a:r>
          </a:p>
        </p:txBody>
      </p:sp>
    </p:spTree>
    <p:extLst>
      <p:ext uri="{BB962C8B-B14F-4D97-AF65-F5344CB8AC3E}">
        <p14:creationId xmlns:p14="http://schemas.microsoft.com/office/powerpoint/2010/main" val="88581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0" grpId="0"/>
      <p:bldP spid="61" grpId="0" animBg="1"/>
      <p:bldP spid="62" grpId="0"/>
      <p:bldP spid="84" grpId="0"/>
      <p:bldP spid="86" grpId="0"/>
      <p:bldP spid="88" grpId="0"/>
      <p:bldP spid="98" grpId="0"/>
      <p:bldP spid="103" grpId="0" animBg="1"/>
      <p:bldP spid="104" grpId="0" animBg="1"/>
      <p:bldP spid="105" grpId="0" animBg="1"/>
      <p:bldP spid="106" grpId="0" animBg="1"/>
      <p:bldP spid="107" grpId="0" animBg="1"/>
      <p:bldP spid="1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C7554A57-51DF-4C94-BBA9-1D887C79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210929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Evaluation: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reasoning with uncertainty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20E04C6-AF48-44A7-99F3-12E3AF2AEC9D}"/>
              </a:ext>
            </a:extLst>
          </p:cNvPr>
          <p:cNvSpPr txBox="1"/>
          <p:nvPr/>
        </p:nvSpPr>
        <p:spPr>
          <a:xfrm>
            <a:off x="889399" y="1724728"/>
            <a:ext cx="638343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Goal</a:t>
            </a:r>
          </a:p>
          <a:p>
            <a:pPr marL="800100" lvl="1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200" b="1" dirty="0"/>
              <a:t>Evaluate the accuracy of predictions</a:t>
            </a:r>
          </a:p>
          <a:p>
            <a:pPr marL="800100" lvl="1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200" b="1" dirty="0"/>
              <a:t>Time execution for each prediction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FD3A345-D3F1-4B4D-9282-1819136B7970}"/>
              </a:ext>
            </a:extLst>
          </p:cNvPr>
          <p:cNvGrpSpPr/>
          <p:nvPr/>
        </p:nvGrpSpPr>
        <p:grpSpPr>
          <a:xfrm>
            <a:off x="6812450" y="1525389"/>
            <a:ext cx="4864556" cy="1928506"/>
            <a:chOff x="4191558" y="2674858"/>
            <a:chExt cx="3924361" cy="1928506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C6DC980-D1AD-4E89-B0B6-C3634409D971}"/>
                </a:ext>
              </a:extLst>
            </p:cNvPr>
            <p:cNvGrpSpPr/>
            <p:nvPr/>
          </p:nvGrpSpPr>
          <p:grpSpPr>
            <a:xfrm>
              <a:off x="4412176" y="2674858"/>
              <a:ext cx="3703743" cy="1714060"/>
              <a:chOff x="4967760" y="1419240"/>
              <a:chExt cx="3703743" cy="1714060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750A17C0-96F5-4104-BB44-B83D73293697}"/>
                  </a:ext>
                </a:extLst>
              </p:cNvPr>
              <p:cNvGrpSpPr/>
              <p:nvPr/>
            </p:nvGrpSpPr>
            <p:grpSpPr>
              <a:xfrm>
                <a:off x="4967760" y="1419240"/>
                <a:ext cx="1245424" cy="1570239"/>
                <a:chOff x="1782205" y="1419240"/>
                <a:chExt cx="1245424" cy="1570239"/>
              </a:xfrm>
            </p:grpSpPr>
            <p:pic>
              <p:nvPicPr>
                <p:cNvPr id="10" name="Image 119">
                  <a:extLst>
                    <a:ext uri="{FF2B5EF4-FFF2-40B4-BE49-F238E27FC236}">
                      <a16:creationId xmlns:a16="http://schemas.microsoft.com/office/drawing/2014/main" id="{3C146A18-BFD5-4454-A888-FE35AFA6D5A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8615" y="1574087"/>
                  <a:ext cx="384615" cy="4539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" name="Groupe 1">
                  <a:extLst>
                    <a:ext uri="{FF2B5EF4-FFF2-40B4-BE49-F238E27FC236}">
                      <a16:creationId xmlns:a16="http://schemas.microsoft.com/office/drawing/2014/main" id="{8461097D-B9F4-4B92-908D-D196B5BC8B0A}"/>
                    </a:ext>
                  </a:extLst>
                </p:cNvPr>
                <p:cNvGrpSpPr/>
                <p:nvPr/>
              </p:nvGrpSpPr>
              <p:grpSpPr>
                <a:xfrm>
                  <a:off x="1782205" y="1419240"/>
                  <a:ext cx="1245424" cy="1570239"/>
                  <a:chOff x="1782205" y="1419240"/>
                  <a:chExt cx="1245424" cy="1570239"/>
                </a:xfrm>
              </p:grpSpPr>
              <p:pic>
                <p:nvPicPr>
                  <p:cNvPr id="3" name="Image 119">
                    <a:extLst>
                      <a:ext uri="{FF2B5EF4-FFF2-40B4-BE49-F238E27FC236}">
                        <a16:creationId xmlns:a16="http://schemas.microsoft.com/office/drawing/2014/main" id="{E4CAD769-F2A5-4510-A5FE-E75A36DD777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782205" y="2164466"/>
                    <a:ext cx="732013" cy="8250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" name="Phylactère : pensées 3">
                    <a:extLst>
                      <a:ext uri="{FF2B5EF4-FFF2-40B4-BE49-F238E27FC236}">
                        <a16:creationId xmlns:a16="http://schemas.microsoft.com/office/drawing/2014/main" id="{80329696-1605-45B5-9B61-FCA82235803B}"/>
                      </a:ext>
                    </a:extLst>
                  </p:cNvPr>
                  <p:cNvSpPr/>
                  <p:nvPr/>
                </p:nvSpPr>
                <p:spPr>
                  <a:xfrm>
                    <a:off x="2514218" y="1419240"/>
                    <a:ext cx="513411" cy="825014"/>
                  </a:xfrm>
                  <a:prstGeom prst="cloudCallout">
                    <a:avLst>
                      <a:gd name="adj1" fmla="val -51771"/>
                      <a:gd name="adj2" fmla="val 73370"/>
                    </a:avLst>
                  </a:prstGeom>
                  <a:noFill/>
                  <a:ln w="1905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181B7E5B-C349-4E24-A432-2C17A1EC92AC}"/>
                  </a:ext>
                </a:extLst>
              </p:cNvPr>
              <p:cNvGrpSpPr/>
              <p:nvPr/>
            </p:nvGrpSpPr>
            <p:grpSpPr>
              <a:xfrm>
                <a:off x="7405672" y="1419240"/>
                <a:ext cx="1265831" cy="1570239"/>
                <a:chOff x="7525177" y="1419240"/>
                <a:chExt cx="1265831" cy="1570239"/>
              </a:xfrm>
            </p:grpSpPr>
            <p:pic>
              <p:nvPicPr>
                <p:cNvPr id="9" name="Image 119">
                  <a:extLst>
                    <a:ext uri="{FF2B5EF4-FFF2-40B4-BE49-F238E27FC236}">
                      <a16:creationId xmlns:a16="http://schemas.microsoft.com/office/drawing/2014/main" id="{D2BED25B-BD70-45FC-AC3D-77FE5A134E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12512" y="1604779"/>
                  <a:ext cx="402765" cy="4539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7" name="Groupe 6">
                  <a:extLst>
                    <a:ext uri="{FF2B5EF4-FFF2-40B4-BE49-F238E27FC236}">
                      <a16:creationId xmlns:a16="http://schemas.microsoft.com/office/drawing/2014/main" id="{673E6754-F1E3-41B9-B240-77FC4B4699CA}"/>
                    </a:ext>
                  </a:extLst>
                </p:cNvPr>
                <p:cNvGrpSpPr/>
                <p:nvPr/>
              </p:nvGrpSpPr>
              <p:grpSpPr>
                <a:xfrm>
                  <a:off x="7525177" y="1419240"/>
                  <a:ext cx="1265831" cy="1570239"/>
                  <a:chOff x="7525177" y="1419240"/>
                  <a:chExt cx="1265831" cy="1570239"/>
                </a:xfrm>
              </p:grpSpPr>
              <p:pic>
                <p:nvPicPr>
                  <p:cNvPr id="5" name="Image 119">
                    <a:extLst>
                      <a:ext uri="{FF2B5EF4-FFF2-40B4-BE49-F238E27FC236}">
                        <a16:creationId xmlns:a16="http://schemas.microsoft.com/office/drawing/2014/main" id="{04FCE152-B934-4723-9663-82BEE9BB129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525177" y="2164466"/>
                    <a:ext cx="732013" cy="8250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" name="Phylactère : pensées 5">
                    <a:extLst>
                      <a:ext uri="{FF2B5EF4-FFF2-40B4-BE49-F238E27FC236}">
                        <a16:creationId xmlns:a16="http://schemas.microsoft.com/office/drawing/2014/main" id="{8696171D-E00D-4A35-A838-0B35402B2768}"/>
                      </a:ext>
                    </a:extLst>
                  </p:cNvPr>
                  <p:cNvSpPr/>
                  <p:nvPr/>
                </p:nvSpPr>
                <p:spPr>
                  <a:xfrm>
                    <a:off x="8257190" y="1419240"/>
                    <a:ext cx="533818" cy="825014"/>
                  </a:xfrm>
                  <a:prstGeom prst="cloudCallout">
                    <a:avLst>
                      <a:gd name="adj1" fmla="val -51771"/>
                      <a:gd name="adj2" fmla="val 73370"/>
                    </a:avLst>
                  </a:prstGeom>
                  <a:noFill/>
                  <a:ln w="190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</p:grpSp>
          <p:sp>
            <p:nvSpPr>
              <p:cNvPr id="14" name="Shape 166">
                <a:extLst>
                  <a:ext uri="{FF2B5EF4-FFF2-40B4-BE49-F238E27FC236}">
                    <a16:creationId xmlns:a16="http://schemas.microsoft.com/office/drawing/2014/main" id="{A32207DA-3FAB-442A-A5B3-99725592C22F}"/>
                  </a:ext>
                </a:extLst>
              </p:cNvPr>
              <p:cNvSpPr/>
              <p:nvPr/>
            </p:nvSpPr>
            <p:spPr>
              <a:xfrm>
                <a:off x="6331277" y="2896393"/>
                <a:ext cx="613920" cy="23690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 cap="flat" cmpd="sng">
                <a:noFill/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Utt1</a:t>
                </a:r>
                <a:endParaRPr kumimoji="0" sz="17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Freeform 295">
                <a:extLst>
                  <a:ext uri="{FF2B5EF4-FFF2-40B4-BE49-F238E27FC236}">
                    <a16:creationId xmlns:a16="http://schemas.microsoft.com/office/drawing/2014/main" id="{06E395A2-7BA7-4D0F-8615-A61ECE19641C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49791" flipH="1">
                <a:off x="5958659" y="2520065"/>
                <a:ext cx="1207739" cy="487177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6" name="Freeform 295">
                <a:extLst>
                  <a:ext uri="{FF2B5EF4-FFF2-40B4-BE49-F238E27FC236}">
                    <a16:creationId xmlns:a16="http://schemas.microsoft.com/office/drawing/2014/main" id="{569743D0-7357-4F98-A56F-92737C14C4F2}"/>
                  </a:ext>
                </a:extLst>
              </p:cNvPr>
              <p:cNvSpPr>
                <a:spLocks/>
              </p:cNvSpPr>
              <p:nvPr/>
            </p:nvSpPr>
            <p:spPr bwMode="auto">
              <a:xfrm rot="19815642" flipV="1">
                <a:off x="6164141" y="2205087"/>
                <a:ext cx="1027334" cy="566919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7" name="Shape 166">
                <a:extLst>
                  <a:ext uri="{FF2B5EF4-FFF2-40B4-BE49-F238E27FC236}">
                    <a16:creationId xmlns:a16="http://schemas.microsoft.com/office/drawing/2014/main" id="{25C4DAA4-C68C-4C7C-8069-E990601A1D36}"/>
                  </a:ext>
                </a:extLst>
              </p:cNvPr>
              <p:cNvSpPr/>
              <p:nvPr/>
            </p:nvSpPr>
            <p:spPr>
              <a:xfrm>
                <a:off x="6331277" y="2050825"/>
                <a:ext cx="613920" cy="26668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9050" cap="flat" cmpd="sng">
                <a:noFill/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Utt2</a:t>
                </a:r>
                <a:endParaRPr kumimoji="0" sz="17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D13842-787B-4491-992A-FCDF081DF542}"/>
                </a:ext>
              </a:extLst>
            </p:cNvPr>
            <p:cNvSpPr/>
            <p:nvPr/>
          </p:nvSpPr>
          <p:spPr>
            <a:xfrm>
              <a:off x="4191558" y="4320095"/>
              <a:ext cx="1173247" cy="28326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Dominant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2A4F4D-D0C4-4588-AB1A-256AD62E7DC8}"/>
                </a:ext>
              </a:extLst>
            </p:cNvPr>
            <p:cNvSpPr/>
            <p:nvPr/>
          </p:nvSpPr>
          <p:spPr>
            <a:xfrm>
              <a:off x="6630596" y="4282231"/>
              <a:ext cx="1173247" cy="25129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Submissive</a:t>
              </a:r>
              <a:endParaRPr lang="fr-FR" dirty="0"/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57EA8BCA-E4B6-4DE6-8100-ACC9CF2E6B64}"/>
              </a:ext>
            </a:extLst>
          </p:cNvPr>
          <p:cNvSpPr txBox="1"/>
          <p:nvPr/>
        </p:nvSpPr>
        <p:spPr>
          <a:xfrm>
            <a:off x="969522" y="3223559"/>
            <a:ext cx="6383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Conditions: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977ACC-2D5B-4F9E-B71F-B086E1080F37}"/>
              </a:ext>
            </a:extLst>
          </p:cNvPr>
          <p:cNvSpPr/>
          <p:nvPr/>
        </p:nvSpPr>
        <p:spPr>
          <a:xfrm>
            <a:off x="453950" y="1768359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4122DF-B7DF-4A49-B453-92E5D3182777}"/>
              </a:ext>
            </a:extLst>
          </p:cNvPr>
          <p:cNvSpPr/>
          <p:nvPr/>
        </p:nvSpPr>
        <p:spPr>
          <a:xfrm>
            <a:off x="514995" y="3266693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2</a:t>
            </a:r>
          </a:p>
        </p:txBody>
      </p:sp>
      <p:sp>
        <p:nvSpPr>
          <p:cNvPr id="29" name="Oval 14">
            <a:extLst>
              <a:ext uri="{FF2B5EF4-FFF2-40B4-BE49-F238E27FC236}">
                <a16:creationId xmlns:a16="http://schemas.microsoft.com/office/drawing/2014/main" id="{65DA8092-C7F6-4643-A2DA-104BAD3E5BF0}"/>
              </a:ext>
            </a:extLst>
          </p:cNvPr>
          <p:cNvSpPr/>
          <p:nvPr/>
        </p:nvSpPr>
        <p:spPr>
          <a:xfrm>
            <a:off x="836080" y="4012454"/>
            <a:ext cx="269659" cy="269659"/>
          </a:xfrm>
          <a:prstGeom prst="ellipse">
            <a:avLst/>
          </a:prstGeom>
          <a:gradFill rotWithShape="1"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15">
            <a:extLst>
              <a:ext uri="{FF2B5EF4-FFF2-40B4-BE49-F238E27FC236}">
                <a16:creationId xmlns:a16="http://schemas.microsoft.com/office/drawing/2014/main" id="{D7FC69E5-EB17-4C06-A4B9-D12300FCF724}"/>
              </a:ext>
            </a:extLst>
          </p:cNvPr>
          <p:cNvSpPr txBox="1"/>
          <p:nvPr/>
        </p:nvSpPr>
        <p:spPr>
          <a:xfrm>
            <a:off x="1207763" y="3859107"/>
            <a:ext cx="296638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b="1" dirty="0">
                <a:solidFill>
                  <a:prstClr val="black"/>
                </a:solidFill>
              </a:rPr>
              <a:t>Initial value of power </a:t>
            </a:r>
            <a:endParaRPr lang="fr-FR" sz="2000" dirty="0">
              <a:solidFill>
                <a:prstClr val="black"/>
              </a:solidFill>
            </a:endParaRPr>
          </a:p>
        </p:txBody>
      </p:sp>
      <p:graphicFrame>
        <p:nvGraphicFramePr>
          <p:cNvPr id="31" name="Tableau 30">
            <a:extLst>
              <a:ext uri="{FF2B5EF4-FFF2-40B4-BE49-F238E27FC236}">
                <a16:creationId xmlns:a16="http://schemas.microsoft.com/office/drawing/2014/main" id="{18AD3B63-1515-4785-9518-656FE3E41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726180"/>
              </p:ext>
            </p:extLst>
          </p:nvPr>
        </p:nvGraphicFramePr>
        <p:xfrm>
          <a:off x="1054962" y="4449324"/>
          <a:ext cx="4835298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8617">
                  <a:extLst>
                    <a:ext uri="{9D8B030D-6E8A-4147-A177-3AD203B41FA5}">
                      <a16:colId xmlns:a16="http://schemas.microsoft.com/office/drawing/2014/main" val="842695176"/>
                    </a:ext>
                  </a:extLst>
                </a:gridCol>
                <a:gridCol w="3246681">
                  <a:extLst>
                    <a:ext uri="{9D8B030D-6E8A-4147-A177-3AD203B41FA5}">
                      <a16:colId xmlns:a16="http://schemas.microsoft.com/office/drawing/2014/main" val="1883303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noProof="0" dirty="0"/>
                        <a:t>Dominant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 0.3         0.4        0.5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2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noProof="0" dirty="0"/>
                        <a:t>Submissive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0.6         0.7       0.8       0.9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517541"/>
                  </a:ext>
                </a:extLst>
              </a:tr>
            </a:tbl>
          </a:graphicData>
        </a:graphic>
      </p:graphicFrame>
      <p:grpSp>
        <p:nvGrpSpPr>
          <p:cNvPr id="34" name="Groupe 33">
            <a:extLst>
              <a:ext uri="{FF2B5EF4-FFF2-40B4-BE49-F238E27FC236}">
                <a16:creationId xmlns:a16="http://schemas.microsoft.com/office/drawing/2014/main" id="{4C5C3F98-86F1-497A-9696-3BD81247A465}"/>
              </a:ext>
            </a:extLst>
          </p:cNvPr>
          <p:cNvGrpSpPr/>
          <p:nvPr/>
        </p:nvGrpSpPr>
        <p:grpSpPr>
          <a:xfrm>
            <a:off x="6404645" y="3891587"/>
            <a:ext cx="2899063" cy="461665"/>
            <a:chOff x="1051400" y="4833681"/>
            <a:chExt cx="2899063" cy="461665"/>
          </a:xfrm>
        </p:grpSpPr>
        <p:sp>
          <p:nvSpPr>
            <p:cNvPr id="32" name="Oval 14">
              <a:extLst>
                <a:ext uri="{FF2B5EF4-FFF2-40B4-BE49-F238E27FC236}">
                  <a16:creationId xmlns:a16="http://schemas.microsoft.com/office/drawing/2014/main" id="{61E3F2E5-2658-4FDC-89F8-44A7247021FE}"/>
                </a:ext>
              </a:extLst>
            </p:cNvPr>
            <p:cNvSpPr/>
            <p:nvPr/>
          </p:nvSpPr>
          <p:spPr>
            <a:xfrm>
              <a:off x="1051400" y="4936663"/>
              <a:ext cx="269659" cy="269659"/>
            </a:xfrm>
            <a:prstGeom prst="ellipse">
              <a:avLst/>
            </a:prstGeom>
            <a:gradFill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80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15">
              <a:extLst>
                <a:ext uri="{FF2B5EF4-FFF2-40B4-BE49-F238E27FC236}">
                  <a16:creationId xmlns:a16="http://schemas.microsoft.com/office/drawing/2014/main" id="{DDC84DF0-5ECB-4573-A45A-FFE897D92159}"/>
                </a:ext>
              </a:extLst>
            </p:cNvPr>
            <p:cNvSpPr txBox="1"/>
            <p:nvPr/>
          </p:nvSpPr>
          <p:spPr>
            <a:xfrm>
              <a:off x="1459204" y="4833681"/>
              <a:ext cx="249125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sz="2400" b="1" dirty="0">
                  <a:solidFill>
                    <a:prstClr val="black"/>
                  </a:solidFill>
                </a:rPr>
                <a:t>Initial preferences</a:t>
              </a:r>
              <a:endParaRPr lang="fr-FR" sz="2000" dirty="0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FE8AEA01-5CF5-46AC-B9B9-B1C976984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297189"/>
              </p:ext>
            </p:extLst>
          </p:nvPr>
        </p:nvGraphicFramePr>
        <p:xfrm>
          <a:off x="6613947" y="4491608"/>
          <a:ext cx="4767868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4147">
                  <a:extLst>
                    <a:ext uri="{9D8B030D-6E8A-4147-A177-3AD203B41FA5}">
                      <a16:colId xmlns:a16="http://schemas.microsoft.com/office/drawing/2014/main" val="3707696596"/>
                    </a:ext>
                  </a:extLst>
                </a:gridCol>
                <a:gridCol w="3093721">
                  <a:extLst>
                    <a:ext uri="{9D8B030D-6E8A-4147-A177-3AD203B41FA5}">
                      <a16:colId xmlns:a16="http://schemas.microsoft.com/office/drawing/2014/main" val="1551804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b="1" dirty="0"/>
                        <a:t>Domain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Nb possible </a:t>
                      </a:r>
                      <a:r>
                        <a:rPr lang="en-US" sz="2000" b="1" noProof="0" dirty="0"/>
                        <a:t>hypotheses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72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1296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768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4.14 x 10</a:t>
                      </a:r>
                      <a:r>
                        <a:rPr lang="fr-FR" sz="2200" b="1" baseline="30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18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2.6 x 10</a:t>
                      </a:r>
                      <a:r>
                        <a:rPr lang="fr-FR" sz="2200" b="1" baseline="30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58152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6B6E5DF4-D18D-406A-AA23-FE27B413E05E}"/>
              </a:ext>
            </a:extLst>
          </p:cNvPr>
          <p:cNvSpPr/>
          <p:nvPr/>
        </p:nvSpPr>
        <p:spPr>
          <a:xfrm>
            <a:off x="1694235" y="5618566"/>
            <a:ext cx="3292463" cy="9160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Total dialogues : 1080</a:t>
            </a:r>
          </a:p>
        </p:txBody>
      </p:sp>
      <p:sp>
        <p:nvSpPr>
          <p:cNvPr id="38" name="Espace réservé du numéro de diapositive 3">
            <a:extLst>
              <a:ext uri="{FF2B5EF4-FFF2-40B4-BE49-F238E27FC236}">
                <a16:creationId xmlns:a16="http://schemas.microsoft.com/office/drawing/2014/main" id="{A43ED19B-08B3-483E-89FE-806F433A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887" y="182562"/>
            <a:ext cx="2743200" cy="365125"/>
          </a:xfrm>
        </p:spPr>
        <p:txBody>
          <a:bodyPr/>
          <a:lstStyle/>
          <a:p>
            <a:r>
              <a:rPr lang="fr-F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572619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B77694-1977-4E31-BC1D-7AA7FBEF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12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B79D026-250A-401C-A7E3-F9B31597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210929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Results: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accuracy of predictions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324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B77694-1977-4E31-BC1D-7AA7FBEF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17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B79D026-250A-401C-A7E3-F9B31597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210929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Results: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time execution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836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B77694-1977-4E31-BC1D-7AA7FBEF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18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B79D026-250A-401C-A7E3-F9B31597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210929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Conclusion and future works: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92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3F4E6C4-7F44-49E9-B928-084A4F777868}"/>
              </a:ext>
            </a:extLst>
          </p:cNvPr>
          <p:cNvSpPr/>
          <p:nvPr/>
        </p:nvSpPr>
        <p:spPr>
          <a:xfrm>
            <a:off x="0" y="0"/>
            <a:ext cx="12192000" cy="557899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 23">
            <a:extLst>
              <a:ext uri="{FF2B5EF4-FFF2-40B4-BE49-F238E27FC236}">
                <a16:creationId xmlns:a16="http://schemas.microsoft.com/office/drawing/2014/main" id="{89C2F0BD-92F5-4F81-9B98-7CC9A3FED526}"/>
              </a:ext>
            </a:extLst>
          </p:cNvPr>
          <p:cNvGrpSpPr/>
          <p:nvPr/>
        </p:nvGrpSpPr>
        <p:grpSpPr>
          <a:xfrm>
            <a:off x="3483551" y="2944564"/>
            <a:ext cx="5224894" cy="968871"/>
            <a:chOff x="2148051" y="2137172"/>
            <a:chExt cx="6966526" cy="1291828"/>
          </a:xfrm>
        </p:grpSpPr>
        <p:grpSp>
          <p:nvGrpSpPr>
            <p:cNvPr id="6" name="Group 24">
              <a:extLst>
                <a:ext uri="{FF2B5EF4-FFF2-40B4-BE49-F238E27FC236}">
                  <a16:creationId xmlns:a16="http://schemas.microsoft.com/office/drawing/2014/main" id="{E2E12797-4C77-49FE-8534-79D2FFC30D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E659507-1EA4-4E4F-9B63-9761C17B456F}"/>
                  </a:ext>
                </a:extLst>
              </p:cNvPr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 8">
                <a:extLst>
                  <a:ext uri="{FF2B5EF4-FFF2-40B4-BE49-F238E27FC236}">
                    <a16:creationId xmlns:a16="http://schemas.microsoft.com/office/drawing/2014/main" id="{BC745D99-6CDB-474C-8837-55CBB065D80F}"/>
                  </a:ext>
                </a:extLst>
              </p:cNvPr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TextBox 33">
                <a:extLst>
                  <a:ext uri="{FF2B5EF4-FFF2-40B4-BE49-F238E27FC236}">
                    <a16:creationId xmlns:a16="http://schemas.microsoft.com/office/drawing/2014/main" id="{6CA8EAFD-1EFF-458B-9379-A9FEE4DDB942}"/>
                  </a:ext>
                </a:extLst>
              </p:cNvPr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25">
              <a:extLst>
                <a:ext uri="{FF2B5EF4-FFF2-40B4-BE49-F238E27FC236}">
                  <a16:creationId xmlns:a16="http://schemas.microsoft.com/office/drawing/2014/main" id="{B7CB68B1-8446-4ABA-973B-08ED7273AF3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56D2E6A-ABE4-4C4A-9A7B-57950C1005EE}"/>
                  </a:ext>
                </a:extLst>
              </p:cNvPr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TextBox 29">
                <a:extLst>
                  <a:ext uri="{FF2B5EF4-FFF2-40B4-BE49-F238E27FC236}">
                    <a16:creationId xmlns:a16="http://schemas.microsoft.com/office/drawing/2014/main" id="{3EEAB7D3-B991-4475-BF8C-0DC26109ACFC}"/>
                  </a:ext>
                </a:extLst>
              </p:cNvPr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 13">
                <a:extLst>
                  <a:ext uri="{FF2B5EF4-FFF2-40B4-BE49-F238E27FC236}">
                    <a16:creationId xmlns:a16="http://schemas.microsoft.com/office/drawing/2014/main" id="{6514FF13-BC2E-44BB-8B6F-6EB4054450EC}"/>
                  </a:ext>
                </a:extLst>
              </p:cNvPr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" name="Freeform: Shape 26">
              <a:extLst>
                <a:ext uri="{FF2B5EF4-FFF2-40B4-BE49-F238E27FC236}">
                  <a16:creationId xmlns:a16="http://schemas.microsoft.com/office/drawing/2014/main" id="{7CDA4CE6-1764-4CC1-82F3-05881C2AD9AB}"/>
                </a:ext>
              </a:extLst>
            </p:cNvPr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Freeform: Shape 27">
              <a:extLst>
                <a:ext uri="{FF2B5EF4-FFF2-40B4-BE49-F238E27FC236}">
                  <a16:creationId xmlns:a16="http://schemas.microsoft.com/office/drawing/2014/main" id="{B7FDD769-8C4F-46F6-A32C-6F7A5164A2B7}"/>
                </a:ext>
              </a:extLst>
            </p:cNvPr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803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A7F022-9E9A-4C69-A592-C3276DB8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16717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Context: COLLABORATIVE negotiation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893935-7B06-450D-86F1-E5EA24C0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2</a:t>
            </a:fld>
            <a:endParaRPr lang="fr-FR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6428455-0A36-407E-859C-D77BA0D30E5E}"/>
              </a:ext>
            </a:extLst>
          </p:cNvPr>
          <p:cNvGrpSpPr/>
          <p:nvPr/>
        </p:nvGrpSpPr>
        <p:grpSpPr>
          <a:xfrm>
            <a:off x="1651922" y="1339234"/>
            <a:ext cx="8794868" cy="2344406"/>
            <a:chOff x="2006138" y="1849259"/>
            <a:chExt cx="9083444" cy="3231428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E8004B99-203B-4B13-8EEE-FABFCB520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542684" y="1925541"/>
              <a:ext cx="1774715" cy="1528515"/>
            </a:xfrm>
            <a:prstGeom prst="rect">
              <a:avLst/>
            </a:prstGeom>
          </p:spPr>
        </p:pic>
        <p:pic>
          <p:nvPicPr>
            <p:cNvPr id="9" name="Image 23">
              <a:extLst>
                <a:ext uri="{FF2B5EF4-FFF2-40B4-BE49-F238E27FC236}">
                  <a16:creationId xmlns:a16="http://schemas.microsoft.com/office/drawing/2014/main" id="{AF1715CF-A5B7-4B75-B963-CCCD5F8F9D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4420" y="3178906"/>
              <a:ext cx="1915162" cy="1901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Image 24">
              <a:extLst>
                <a:ext uri="{FF2B5EF4-FFF2-40B4-BE49-F238E27FC236}">
                  <a16:creationId xmlns:a16="http://schemas.microsoft.com/office/drawing/2014/main" id="{48CFA1FE-F983-41F9-9EC8-8052AA8E94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6138" y="3147174"/>
              <a:ext cx="2011166" cy="1901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Flèche : courbe vers la gauche 11">
              <a:extLst>
                <a:ext uri="{FF2B5EF4-FFF2-40B4-BE49-F238E27FC236}">
                  <a16:creationId xmlns:a16="http://schemas.microsoft.com/office/drawing/2014/main" id="{875B8E20-E9EC-493F-853F-8D512E3C5ECF}"/>
                </a:ext>
              </a:extLst>
            </p:cNvPr>
            <p:cNvSpPr/>
            <p:nvPr/>
          </p:nvSpPr>
          <p:spPr bwMode="auto">
            <a:xfrm>
              <a:off x="7885127" y="1849259"/>
              <a:ext cx="1674414" cy="1220999"/>
            </a:xfrm>
            <a:prstGeom prst="curvedLef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Flèche : courbe vers la gauche 12">
              <a:extLst>
                <a:ext uri="{FF2B5EF4-FFF2-40B4-BE49-F238E27FC236}">
                  <a16:creationId xmlns:a16="http://schemas.microsoft.com/office/drawing/2014/main" id="{4F68871A-9F31-434D-85DD-857074DDDFB9}"/>
                </a:ext>
              </a:extLst>
            </p:cNvPr>
            <p:cNvSpPr/>
            <p:nvPr/>
          </p:nvSpPr>
          <p:spPr bwMode="auto">
            <a:xfrm rot="10800000">
              <a:off x="3430771" y="1958262"/>
              <a:ext cx="1544185" cy="1121908"/>
            </a:xfrm>
            <a:prstGeom prst="curvedLef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B8700C22-6DD7-444D-9C04-1921407EE04A}"/>
              </a:ext>
            </a:extLst>
          </p:cNvPr>
          <p:cNvGrpSpPr/>
          <p:nvPr/>
        </p:nvGrpSpPr>
        <p:grpSpPr>
          <a:xfrm>
            <a:off x="294190" y="4598727"/>
            <a:ext cx="4537277" cy="1876128"/>
            <a:chOff x="960699" y="3515828"/>
            <a:chExt cx="4537277" cy="1876128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AA65907-ABCB-4EAE-91C7-3EE7F3BB9BFD}"/>
                </a:ext>
              </a:extLst>
            </p:cNvPr>
            <p:cNvSpPr txBox="1"/>
            <p:nvPr/>
          </p:nvSpPr>
          <p:spPr>
            <a:xfrm>
              <a:off x="960699" y="3515828"/>
              <a:ext cx="4184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accent5">
                      <a:lumMod val="75000"/>
                    </a:schemeClr>
                  </a:solidFill>
                </a:rPr>
                <a:t>COLLABORATIVE NEGOTIATION</a:t>
              </a:r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9D306C91-2320-43E8-B265-72D3C16644B0}"/>
                </a:ext>
              </a:extLst>
            </p:cNvPr>
            <p:cNvGrpSpPr/>
            <p:nvPr/>
          </p:nvGrpSpPr>
          <p:grpSpPr>
            <a:xfrm>
              <a:off x="1416844" y="4190118"/>
              <a:ext cx="4081132" cy="1201838"/>
              <a:chOff x="5279801" y="2535054"/>
              <a:chExt cx="3855892" cy="1201838"/>
            </a:xfrm>
          </p:grpSpPr>
          <p:sp>
            <p:nvSpPr>
              <p:cNvPr id="27" name="Oval 29">
                <a:extLst>
                  <a:ext uri="{FF2B5EF4-FFF2-40B4-BE49-F238E27FC236}">
                    <a16:creationId xmlns:a16="http://schemas.microsoft.com/office/drawing/2014/main" id="{348C02EE-C78A-4022-9232-AF3F12B47DF5}"/>
                  </a:ext>
                </a:extLst>
              </p:cNvPr>
              <p:cNvSpPr/>
              <p:nvPr/>
            </p:nvSpPr>
            <p:spPr>
              <a:xfrm>
                <a:off x="5279816" y="3399445"/>
                <a:ext cx="269659" cy="26965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Oval 30">
                <a:extLst>
                  <a:ext uri="{FF2B5EF4-FFF2-40B4-BE49-F238E27FC236}">
                    <a16:creationId xmlns:a16="http://schemas.microsoft.com/office/drawing/2014/main" id="{3DB37F7F-3889-4C5E-8767-84A40D14A02E}"/>
                  </a:ext>
                </a:extLst>
              </p:cNvPr>
              <p:cNvSpPr/>
              <p:nvPr/>
            </p:nvSpPr>
            <p:spPr>
              <a:xfrm>
                <a:off x="5279816" y="3007030"/>
                <a:ext cx="269659" cy="26965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Oval 31">
                <a:extLst>
                  <a:ext uri="{FF2B5EF4-FFF2-40B4-BE49-F238E27FC236}">
                    <a16:creationId xmlns:a16="http://schemas.microsoft.com/office/drawing/2014/main" id="{0AD9D1C8-7C99-4E2F-87B5-A696F236B320}"/>
                  </a:ext>
                </a:extLst>
              </p:cNvPr>
              <p:cNvSpPr/>
              <p:nvPr/>
            </p:nvSpPr>
            <p:spPr>
              <a:xfrm>
                <a:off x="5279801" y="2599054"/>
                <a:ext cx="269659" cy="26965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TextBox 32">
                <a:extLst>
                  <a:ext uri="{FF2B5EF4-FFF2-40B4-BE49-F238E27FC236}">
                    <a16:creationId xmlns:a16="http://schemas.microsoft.com/office/drawing/2014/main" id="{67AB68A0-680E-4D58-832B-A64361055917}"/>
                  </a:ext>
                </a:extLst>
              </p:cNvPr>
              <p:cNvSpPr txBox="1"/>
              <p:nvPr/>
            </p:nvSpPr>
            <p:spPr>
              <a:xfrm>
                <a:off x="5647109" y="2535054"/>
                <a:ext cx="3488584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Facilitate mutual understanding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" name="TextBox 33">
                <a:extLst>
                  <a:ext uri="{FF2B5EF4-FFF2-40B4-BE49-F238E27FC236}">
                    <a16:creationId xmlns:a16="http://schemas.microsoft.com/office/drawing/2014/main" id="{63AF55CB-1496-4D36-9062-7D65570E2A2B}"/>
                  </a:ext>
                </a:extLst>
              </p:cNvPr>
              <p:cNvSpPr txBox="1"/>
              <p:nvPr/>
            </p:nvSpPr>
            <p:spPr>
              <a:xfrm>
                <a:off x="5647109" y="2935918"/>
                <a:ext cx="2166619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Agreement making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TextBox 34">
                <a:extLst>
                  <a:ext uri="{FF2B5EF4-FFF2-40B4-BE49-F238E27FC236}">
                    <a16:creationId xmlns:a16="http://schemas.microsoft.com/office/drawing/2014/main" id="{847BB68F-4ED9-4338-A162-375759237968}"/>
                  </a:ext>
                </a:extLst>
              </p:cNvPr>
              <p:cNvSpPr txBox="1"/>
              <p:nvPr/>
            </p:nvSpPr>
            <p:spPr>
              <a:xfrm>
                <a:off x="5647109" y="3336782"/>
                <a:ext cx="2735749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Generation of new ideas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F89256EF-00D7-4BE1-865A-D326A0ACA69A}"/>
              </a:ext>
            </a:extLst>
          </p:cNvPr>
          <p:cNvGrpSpPr/>
          <p:nvPr/>
        </p:nvGrpSpPr>
        <p:grpSpPr>
          <a:xfrm>
            <a:off x="4590744" y="2942864"/>
            <a:ext cx="3578768" cy="1139767"/>
            <a:chOff x="321900" y="1371049"/>
            <a:chExt cx="4184247" cy="1139767"/>
          </a:xfrm>
        </p:grpSpPr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15449992-9319-48D8-8FED-41BBEF7FDC0D}"/>
                </a:ext>
              </a:extLst>
            </p:cNvPr>
            <p:cNvSpPr txBox="1"/>
            <p:nvPr/>
          </p:nvSpPr>
          <p:spPr>
            <a:xfrm>
              <a:off x="677059" y="1802930"/>
              <a:ext cx="35110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Cooperation to achieve  </a:t>
              </a:r>
              <a:r>
                <a:rPr lang="en-US" sz="2000" b="1" dirty="0"/>
                <a:t>common goals</a:t>
              </a:r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B4981414-173B-477B-BA4C-9DAFC566199B}"/>
                </a:ext>
              </a:extLst>
            </p:cNvPr>
            <p:cNvGrpSpPr/>
            <p:nvPr/>
          </p:nvGrpSpPr>
          <p:grpSpPr>
            <a:xfrm>
              <a:off x="321900" y="1371049"/>
              <a:ext cx="4184247" cy="925442"/>
              <a:chOff x="960699" y="3649397"/>
              <a:chExt cx="4184247" cy="925442"/>
            </a:xfrm>
          </p:grpSpPr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782A2CE6-964A-4B60-A5AB-2120ED775999}"/>
                  </a:ext>
                </a:extLst>
              </p:cNvPr>
              <p:cNvSpPr txBox="1"/>
              <p:nvPr/>
            </p:nvSpPr>
            <p:spPr>
              <a:xfrm>
                <a:off x="960699" y="3649397"/>
                <a:ext cx="4184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COLLABORATION</a:t>
                </a:r>
              </a:p>
            </p:txBody>
          </p:sp>
          <p:sp>
            <p:nvSpPr>
              <p:cNvPr id="47" name="TextBox 32">
                <a:extLst>
                  <a:ext uri="{FF2B5EF4-FFF2-40B4-BE49-F238E27FC236}">
                    <a16:creationId xmlns:a16="http://schemas.microsoft.com/office/drawing/2014/main" id="{E2354F54-A51D-40A5-8E11-7154E975A234}"/>
                  </a:ext>
                </a:extLst>
              </p:cNvPr>
              <p:cNvSpPr txBox="1"/>
              <p:nvPr/>
            </p:nvSpPr>
            <p:spPr>
              <a:xfrm>
                <a:off x="1805610" y="4205507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14427CB-4BCC-4839-8AF5-71B259492923}"/>
              </a:ext>
            </a:extLst>
          </p:cNvPr>
          <p:cNvGrpSpPr/>
          <p:nvPr/>
        </p:nvGrpSpPr>
        <p:grpSpPr>
          <a:xfrm>
            <a:off x="6870438" y="4598727"/>
            <a:ext cx="4779481" cy="1929395"/>
            <a:chOff x="810127" y="3451771"/>
            <a:chExt cx="4779481" cy="1970963"/>
          </a:xfrm>
        </p:grpSpPr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635E8D44-A9AB-48A9-9F63-81E9F912AA9D}"/>
                </a:ext>
              </a:extLst>
            </p:cNvPr>
            <p:cNvSpPr txBox="1"/>
            <p:nvPr/>
          </p:nvSpPr>
          <p:spPr>
            <a:xfrm>
              <a:off x="810127" y="3451771"/>
              <a:ext cx="4184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accent5">
                      <a:lumMod val="75000"/>
                    </a:schemeClr>
                  </a:solidFill>
                </a:rPr>
                <a:t>INTERPERSONAL RELATIONSHIP</a:t>
              </a:r>
            </a:p>
          </p:txBody>
        </p: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39D3B65B-47F6-4943-A902-AEDF38DA5022}"/>
                </a:ext>
              </a:extLst>
            </p:cNvPr>
            <p:cNvGrpSpPr/>
            <p:nvPr/>
          </p:nvGrpSpPr>
          <p:grpSpPr>
            <a:xfrm>
              <a:off x="1416846" y="4101397"/>
              <a:ext cx="4172762" cy="1321337"/>
              <a:chOff x="5279801" y="2446333"/>
              <a:chExt cx="3942465" cy="1321337"/>
            </a:xfrm>
          </p:grpSpPr>
          <p:sp>
            <p:nvSpPr>
              <p:cNvPr id="54" name="Oval 29">
                <a:extLst>
                  <a:ext uri="{FF2B5EF4-FFF2-40B4-BE49-F238E27FC236}">
                    <a16:creationId xmlns:a16="http://schemas.microsoft.com/office/drawing/2014/main" id="{CA336420-929D-47C1-9B1E-F81518AE3151}"/>
                  </a:ext>
                </a:extLst>
              </p:cNvPr>
              <p:cNvSpPr/>
              <p:nvPr/>
            </p:nvSpPr>
            <p:spPr>
              <a:xfrm>
                <a:off x="5279816" y="3399445"/>
                <a:ext cx="269659" cy="26965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" name="Oval 31">
                <a:extLst>
                  <a:ext uri="{FF2B5EF4-FFF2-40B4-BE49-F238E27FC236}">
                    <a16:creationId xmlns:a16="http://schemas.microsoft.com/office/drawing/2014/main" id="{936A7B8D-3992-46F5-B963-C0961FE68F96}"/>
                  </a:ext>
                </a:extLst>
              </p:cNvPr>
              <p:cNvSpPr/>
              <p:nvPr/>
            </p:nvSpPr>
            <p:spPr>
              <a:xfrm>
                <a:off x="5279801" y="2599054"/>
                <a:ext cx="269659" cy="26965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" name="TextBox 32">
                <a:extLst>
                  <a:ext uri="{FF2B5EF4-FFF2-40B4-BE49-F238E27FC236}">
                    <a16:creationId xmlns:a16="http://schemas.microsoft.com/office/drawing/2014/main" id="{03D1BB58-2521-4A70-9A03-42DC932DA180}"/>
                  </a:ext>
                </a:extLst>
              </p:cNvPr>
              <p:cNvSpPr txBox="1"/>
              <p:nvPr/>
            </p:nvSpPr>
            <p:spPr>
              <a:xfrm>
                <a:off x="5647109" y="2446333"/>
                <a:ext cx="3575157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Impact of interpersonal relation on the negotiation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" name="TextBox 34">
                <a:extLst>
                  <a:ext uri="{FF2B5EF4-FFF2-40B4-BE49-F238E27FC236}">
                    <a16:creationId xmlns:a16="http://schemas.microsoft.com/office/drawing/2014/main" id="{A37B5EED-777B-4C41-9514-4897196C30BD}"/>
                  </a:ext>
                </a:extLst>
              </p:cNvPr>
              <p:cNvSpPr txBox="1"/>
              <p:nvPr/>
            </p:nvSpPr>
            <p:spPr>
              <a:xfrm>
                <a:off x="5647109" y="3306005"/>
                <a:ext cx="2665577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Focus on </a:t>
                </a:r>
                <a:r>
                  <a:rPr lang="en-US" sz="2400" b="1" dirty="0"/>
                  <a:t>DOMINANCE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078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6A0CE4-4451-42D2-A046-FA089C9F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3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09EAE38-D660-4141-8DD2-16A77CE2D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INTERPERSONAL RELATION OF DOMINANCE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6105C4DC-4A1B-4C13-A9A9-713ABFA8F422}"/>
              </a:ext>
            </a:extLst>
          </p:cNvPr>
          <p:cNvGrpSpPr/>
          <p:nvPr/>
        </p:nvGrpSpPr>
        <p:grpSpPr>
          <a:xfrm>
            <a:off x="9119887" y="1995736"/>
            <a:ext cx="3072114" cy="2561018"/>
            <a:chOff x="8810982" y="1065256"/>
            <a:chExt cx="3447628" cy="2580769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E3781057-70A6-4F00-B3EC-E5F44BC7EFE7}"/>
                </a:ext>
              </a:extLst>
            </p:cNvPr>
            <p:cNvGrpSpPr/>
            <p:nvPr/>
          </p:nvGrpSpPr>
          <p:grpSpPr>
            <a:xfrm>
              <a:off x="9019871" y="1065256"/>
              <a:ext cx="3238739" cy="2580769"/>
              <a:chOff x="8722139" y="1065256"/>
              <a:chExt cx="3556408" cy="2567391"/>
            </a:xfrm>
          </p:grpSpPr>
          <p:pic>
            <p:nvPicPr>
              <p:cNvPr id="9" name="Image 8">
                <a:extLst>
                  <a:ext uri="{FF2B5EF4-FFF2-40B4-BE49-F238E27FC236}">
                    <a16:creationId xmlns:a16="http://schemas.microsoft.com/office/drawing/2014/main" id="{48D08D55-FB63-4E85-B1EF-9773DC6832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2139" y="1065256"/>
                <a:ext cx="3333192" cy="2567391"/>
              </a:xfrm>
              <a:prstGeom prst="rect">
                <a:avLst/>
              </a:prstGeom>
            </p:spPr>
          </p:pic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502848C5-C2CC-4DF3-8807-DC702F01A1FE}"/>
                  </a:ext>
                </a:extLst>
              </p:cNvPr>
              <p:cNvSpPr txBox="1"/>
              <p:nvPr/>
            </p:nvSpPr>
            <p:spPr>
              <a:xfrm>
                <a:off x="10683446" y="2361733"/>
                <a:ext cx="1595101" cy="370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DOMINANT</a:t>
                </a:r>
              </a:p>
            </p:txBody>
          </p:sp>
        </p:grp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5B47E07-F23D-40F8-82A9-1242C3732897}"/>
                </a:ext>
              </a:extLst>
            </p:cNvPr>
            <p:cNvSpPr txBox="1"/>
            <p:nvPr/>
          </p:nvSpPr>
          <p:spPr>
            <a:xfrm>
              <a:off x="8810982" y="1889232"/>
              <a:ext cx="1689715" cy="372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SUBMISSIVE</a:t>
              </a:r>
              <a:endParaRPr lang="fr-FR" sz="1600" b="1" dirty="0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ACADADED-9F96-46FF-96DD-92C9B800545D}"/>
              </a:ext>
            </a:extLst>
          </p:cNvPr>
          <p:cNvGrpSpPr/>
          <p:nvPr/>
        </p:nvGrpSpPr>
        <p:grpSpPr>
          <a:xfrm>
            <a:off x="717588" y="1877721"/>
            <a:ext cx="8086340" cy="615553"/>
            <a:chOff x="717588" y="2063252"/>
            <a:chExt cx="8086340" cy="615553"/>
          </a:xfrm>
        </p:grpSpPr>
        <p:sp>
          <p:nvSpPr>
            <p:cNvPr id="29" name="TextBox 61">
              <a:extLst>
                <a:ext uri="{FF2B5EF4-FFF2-40B4-BE49-F238E27FC236}">
                  <a16:creationId xmlns:a16="http://schemas.microsoft.com/office/drawing/2014/main" id="{EE22AAA2-F8CF-4ADD-B095-B8AA79BAC954}"/>
                </a:ext>
              </a:extLst>
            </p:cNvPr>
            <p:cNvSpPr txBox="1"/>
            <p:nvPr/>
          </p:nvSpPr>
          <p:spPr>
            <a:xfrm>
              <a:off x="717588" y="2063252"/>
              <a:ext cx="8086340" cy="61555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dirty="0">
                  <a:latin typeface="Open Sans" panose="020B0606030504020204"/>
                </a:rPr>
                <a:t>Control attempts by one individual </a:t>
              </a:r>
              <a:r>
                <a:rPr lang="en-US" i="1" u="sng" dirty="0">
                  <a:latin typeface="Open Sans" panose="020B0606030504020204"/>
                </a:rPr>
                <a:t>are accepted </a:t>
              </a:r>
              <a:r>
                <a:rPr lang="en-US" dirty="0">
                  <a:latin typeface="Open Sans" panose="020B0606030504020204"/>
                </a:rPr>
                <a:t>by the interactional partner </a:t>
              </a:r>
              <a:r>
                <a:rPr lang="en-US" sz="1600" i="1" dirty="0">
                  <a:solidFill>
                    <a:prstClr val="black"/>
                  </a:solidFill>
                  <a:latin typeface="Open Sans" panose="020B0606030504020204"/>
                </a:rPr>
                <a:t>(Burgoon &amp; Dunbar 98)</a:t>
              </a:r>
              <a:endParaRPr lang="en-US" i="1" dirty="0">
                <a:solidFill>
                  <a:prstClr val="black"/>
                </a:solidFill>
                <a:latin typeface="Open Sans" panose="020B0606030504020204"/>
              </a:endParaRPr>
            </a:p>
          </p:txBody>
        </p:sp>
        <p:sp>
          <p:nvSpPr>
            <p:cNvPr id="31" name="Oval 16">
              <a:extLst>
                <a:ext uri="{FF2B5EF4-FFF2-40B4-BE49-F238E27FC236}">
                  <a16:creationId xmlns:a16="http://schemas.microsoft.com/office/drawing/2014/main" id="{20E1A9D7-141D-4F76-831B-57B03A281E87}"/>
                </a:ext>
              </a:extLst>
            </p:cNvPr>
            <p:cNvSpPr/>
            <p:nvPr/>
          </p:nvSpPr>
          <p:spPr>
            <a:xfrm>
              <a:off x="789786" y="2181267"/>
              <a:ext cx="269659" cy="269659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A415A8EC-5806-4652-95B8-A39F3579E4C3}"/>
              </a:ext>
            </a:extLst>
          </p:cNvPr>
          <p:cNvGrpSpPr/>
          <p:nvPr/>
        </p:nvGrpSpPr>
        <p:grpSpPr>
          <a:xfrm>
            <a:off x="730252" y="1344132"/>
            <a:ext cx="7857734" cy="369332"/>
            <a:chOff x="730252" y="1344132"/>
            <a:chExt cx="7857734" cy="369332"/>
          </a:xfrm>
        </p:grpSpPr>
        <p:sp>
          <p:nvSpPr>
            <p:cNvPr id="25" name="TextBox 61">
              <a:extLst>
                <a:ext uri="{FF2B5EF4-FFF2-40B4-BE49-F238E27FC236}">
                  <a16:creationId xmlns:a16="http://schemas.microsoft.com/office/drawing/2014/main" id="{6A964839-39C5-4C76-BB40-FD4B30AA3DC2}"/>
                </a:ext>
              </a:extLst>
            </p:cNvPr>
            <p:cNvSpPr txBox="1"/>
            <p:nvPr/>
          </p:nvSpPr>
          <p:spPr>
            <a:xfrm>
              <a:off x="730252" y="1344132"/>
              <a:ext cx="7857734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dirty="0">
                  <a:latin typeface="Open Sans" panose="020B0606030504020204"/>
                </a:rPr>
                <a:t>Ability to influence the behavior of another person </a:t>
              </a:r>
              <a:r>
                <a:rPr lang="en-US" sz="1600" i="1" dirty="0">
                  <a:latin typeface="Open Sans" panose="020B0606030504020204"/>
                </a:rPr>
                <a:t>(Burgoon et al 98)</a:t>
              </a:r>
              <a:endParaRPr lang="en-US" i="1" dirty="0">
                <a:latin typeface="Open Sans" panose="020B0606030504020204"/>
              </a:endParaRPr>
            </a:p>
          </p:txBody>
        </p:sp>
        <p:sp>
          <p:nvSpPr>
            <p:cNvPr id="32" name="Oval 18">
              <a:extLst>
                <a:ext uri="{FF2B5EF4-FFF2-40B4-BE49-F238E27FC236}">
                  <a16:creationId xmlns:a16="http://schemas.microsoft.com/office/drawing/2014/main" id="{83F72218-B400-488D-9FB3-E0639BEB60F5}"/>
                </a:ext>
              </a:extLst>
            </p:cNvPr>
            <p:cNvSpPr/>
            <p:nvPr/>
          </p:nvSpPr>
          <p:spPr>
            <a:xfrm>
              <a:off x="789785" y="1404303"/>
              <a:ext cx="269659" cy="269659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9C96FEE6-9543-4651-B016-5D2B6CB7EA88}"/>
              </a:ext>
            </a:extLst>
          </p:cNvPr>
          <p:cNvSpPr txBox="1"/>
          <p:nvPr/>
        </p:nvSpPr>
        <p:spPr>
          <a:xfrm>
            <a:off x="275652" y="2711331"/>
            <a:ext cx="542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Open Sans" panose="020B0606030504020204"/>
              </a:rPr>
              <a:t>BEHAVIOURS OF DOMINANCE IN NEGOTIATION</a:t>
            </a:r>
          </a:p>
        </p:txBody>
      </p:sp>
      <p:grpSp>
        <p:nvGrpSpPr>
          <p:cNvPr id="39" name="Group 107">
            <a:extLst>
              <a:ext uri="{FF2B5EF4-FFF2-40B4-BE49-F238E27FC236}">
                <a16:creationId xmlns:a16="http://schemas.microsoft.com/office/drawing/2014/main" id="{3C26675C-6C31-4CD3-A3D4-82BFBB6CD0F3}"/>
              </a:ext>
            </a:extLst>
          </p:cNvPr>
          <p:cNvGrpSpPr/>
          <p:nvPr/>
        </p:nvGrpSpPr>
        <p:grpSpPr>
          <a:xfrm>
            <a:off x="1332420" y="3199720"/>
            <a:ext cx="8349533" cy="843720"/>
            <a:chOff x="8889371" y="1937292"/>
            <a:chExt cx="8953739" cy="1031203"/>
          </a:xfrm>
        </p:grpSpPr>
        <p:sp>
          <p:nvSpPr>
            <p:cNvPr id="49" name="TextBox 114">
              <a:extLst>
                <a:ext uri="{FF2B5EF4-FFF2-40B4-BE49-F238E27FC236}">
                  <a16:creationId xmlns:a16="http://schemas.microsoft.com/office/drawing/2014/main" id="{A02657FF-69BF-495E-A1F5-E3574FEBF64B}"/>
                </a:ext>
              </a:extLst>
            </p:cNvPr>
            <p:cNvSpPr txBox="1"/>
            <p:nvPr/>
          </p:nvSpPr>
          <p:spPr>
            <a:xfrm>
              <a:off x="8889371" y="1937292"/>
              <a:ext cx="8595517" cy="526634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00" b="1" kern="0" dirty="0">
                  <a:solidFill>
                    <a:schemeClr val="accent1">
                      <a:lumMod val="75000"/>
                    </a:schemeClr>
                  </a:solidFill>
                </a:rPr>
                <a:t>Level of demand and concession </a:t>
              </a:r>
              <a:r>
                <a:rPr lang="en-US" sz="2000" b="1" kern="0" dirty="0">
                  <a:solidFill>
                    <a:schemeClr val="accent1">
                      <a:lumMod val="75000"/>
                    </a:schemeClr>
                  </a:solidFill>
                </a:rPr>
                <a:t>(</a:t>
              </a:r>
              <a:r>
                <a:rPr lang="en-US" sz="2000" b="1" kern="0" dirty="0" err="1">
                  <a:solidFill>
                    <a:schemeClr val="accent1">
                      <a:lumMod val="75000"/>
                    </a:schemeClr>
                  </a:solidFill>
                </a:rPr>
                <a:t>Dedreu</a:t>
              </a:r>
              <a:r>
                <a:rPr lang="en-US" sz="2000" b="1" kern="0" dirty="0">
                  <a:solidFill>
                    <a:schemeClr val="accent1">
                      <a:lumMod val="75000"/>
                    </a:schemeClr>
                  </a:solidFill>
                </a:rPr>
                <a:t> et al 95)</a:t>
              </a:r>
              <a:endParaRPr lang="en-US" sz="2400" b="1" kern="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9F58BA9-8A8B-44F1-AA54-3D29B792CD48}"/>
                </a:ext>
              </a:extLst>
            </p:cNvPr>
            <p:cNvSpPr/>
            <p:nvPr/>
          </p:nvSpPr>
          <p:spPr>
            <a:xfrm>
              <a:off x="9058777" y="2476053"/>
              <a:ext cx="8784333" cy="49244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900"/>
                </a:spcBef>
              </a:pPr>
              <a:r>
                <a:rPr lang="en-US" dirty="0">
                  <a:latin typeface="Open Sans" panose="020B0606030504020204"/>
                </a:rPr>
                <a:t>Dominance is associated to a high level of demand and a low level of concessions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598C5384-A538-4F41-996B-E857E53C38E9}"/>
              </a:ext>
            </a:extLst>
          </p:cNvPr>
          <p:cNvGrpSpPr/>
          <p:nvPr/>
        </p:nvGrpSpPr>
        <p:grpSpPr>
          <a:xfrm>
            <a:off x="686938" y="4158797"/>
            <a:ext cx="8998906" cy="1086312"/>
            <a:chOff x="685041" y="4590462"/>
            <a:chExt cx="6713617" cy="1086312"/>
          </a:xfrm>
        </p:grpSpPr>
        <p:grpSp>
          <p:nvGrpSpPr>
            <p:cNvPr id="40" name="Group 108">
              <a:extLst>
                <a:ext uri="{FF2B5EF4-FFF2-40B4-BE49-F238E27FC236}">
                  <a16:creationId xmlns:a16="http://schemas.microsoft.com/office/drawing/2014/main" id="{853E55C3-0BC5-496D-8C67-FD1B55960E2E}"/>
                </a:ext>
              </a:extLst>
            </p:cNvPr>
            <p:cNvGrpSpPr/>
            <p:nvPr/>
          </p:nvGrpSpPr>
          <p:grpSpPr>
            <a:xfrm>
              <a:off x="1169505" y="4590462"/>
              <a:ext cx="6229153" cy="1086312"/>
              <a:chOff x="8889372" y="1889411"/>
              <a:chExt cx="2968267" cy="1448415"/>
            </a:xfrm>
          </p:grpSpPr>
          <p:sp>
            <p:nvSpPr>
              <p:cNvPr id="47" name="TextBox 112">
                <a:extLst>
                  <a:ext uri="{FF2B5EF4-FFF2-40B4-BE49-F238E27FC236}">
                    <a16:creationId xmlns:a16="http://schemas.microsoft.com/office/drawing/2014/main" id="{C8B1D572-2C8B-49B8-8AC2-CF5BD1E19063}"/>
                  </a:ext>
                </a:extLst>
              </p:cNvPr>
              <p:cNvSpPr txBox="1"/>
              <p:nvPr/>
            </p:nvSpPr>
            <p:spPr>
              <a:xfrm>
                <a:off x="8889372" y="1889411"/>
                <a:ext cx="2812674" cy="574516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a-DK" sz="2200" b="1" dirty="0">
                    <a:solidFill>
                      <a:schemeClr val="accent4"/>
                    </a:solidFill>
                  </a:rPr>
                  <a:t>Self vs other </a:t>
                </a:r>
                <a:r>
                  <a:rPr lang="da-DK" sz="2000" b="1" dirty="0">
                    <a:solidFill>
                      <a:schemeClr val="accent4"/>
                    </a:solidFill>
                  </a:rPr>
                  <a:t>(Fiske 93, DeDreu et al 95)</a:t>
                </a:r>
                <a:endParaRPr lang="en-US" sz="22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3784A63-AF50-4090-B476-EF768192B29B}"/>
                  </a:ext>
                </a:extLst>
              </p:cNvPr>
              <p:cNvSpPr/>
              <p:nvPr/>
            </p:nvSpPr>
            <p:spPr>
              <a:xfrm>
                <a:off x="8889372" y="2476052"/>
                <a:ext cx="2968267" cy="861774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Bef>
                    <a:spcPts val="900"/>
                  </a:spcBef>
                </a:pPr>
                <a:r>
                  <a:rPr lang="en-US" dirty="0">
                    <a:solidFill>
                      <a:prstClr val="black"/>
                    </a:solidFill>
                    <a:latin typeface="Open Sans" panose="020B0606030504020204"/>
                  </a:rPr>
                  <a:t>Dominant individuals are self-centered and only interested in satisfying their own preferences.</a:t>
                </a:r>
                <a:endParaRPr lang="en-US" sz="1050" dirty="0">
                  <a:latin typeface="Open Sans" panose="020B0606030504020204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669169-D3C1-4BA3-9FB2-7FDD65389F25}"/>
                </a:ext>
              </a:extLst>
            </p:cNvPr>
            <p:cNvSpPr/>
            <p:nvPr/>
          </p:nvSpPr>
          <p:spPr>
            <a:xfrm>
              <a:off x="685041" y="4611920"/>
              <a:ext cx="279323" cy="3744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00" b="1" dirty="0"/>
                <a:t>2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7B137723-0287-44A7-BCEF-EA53B7E7CC02}"/>
              </a:ext>
            </a:extLst>
          </p:cNvPr>
          <p:cNvSpPr/>
          <p:nvPr/>
        </p:nvSpPr>
        <p:spPr>
          <a:xfrm>
            <a:off x="685040" y="3256203"/>
            <a:ext cx="374404" cy="3744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kern="0" dirty="0">
                <a:solidFill>
                  <a:prstClr val="white"/>
                </a:solidFill>
                <a:latin typeface="Calibri"/>
              </a:rPr>
              <a:t>1</a:t>
            </a:r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9" name="Group 109">
            <a:extLst>
              <a:ext uri="{FF2B5EF4-FFF2-40B4-BE49-F238E27FC236}">
                <a16:creationId xmlns:a16="http://schemas.microsoft.com/office/drawing/2014/main" id="{67B4893E-1698-4439-BD93-73290F2210C3}"/>
              </a:ext>
            </a:extLst>
          </p:cNvPr>
          <p:cNvGrpSpPr/>
          <p:nvPr/>
        </p:nvGrpSpPr>
        <p:grpSpPr>
          <a:xfrm>
            <a:off x="1332421" y="5410640"/>
            <a:ext cx="6451550" cy="1201729"/>
            <a:chOff x="8889372" y="1889411"/>
            <a:chExt cx="2812674" cy="1602304"/>
          </a:xfrm>
        </p:grpSpPr>
        <p:sp>
          <p:nvSpPr>
            <p:cNvPr id="60" name="TextBox 110">
              <a:extLst>
                <a:ext uri="{FF2B5EF4-FFF2-40B4-BE49-F238E27FC236}">
                  <a16:creationId xmlns:a16="http://schemas.microsoft.com/office/drawing/2014/main" id="{EB9C8B63-117B-46D2-A777-C1522E167CAD}"/>
                </a:ext>
              </a:extLst>
            </p:cNvPr>
            <p:cNvSpPr txBox="1"/>
            <p:nvPr/>
          </p:nvSpPr>
          <p:spPr>
            <a:xfrm>
              <a:off x="8889372" y="1889411"/>
              <a:ext cx="2812674" cy="57451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lvl="0"/>
              <a:r>
                <a:rPr lang="en-US" sz="2200" b="1" kern="0" dirty="0">
                  <a:solidFill>
                    <a:srgbClr val="4B2C50"/>
                  </a:solidFill>
                </a:rPr>
                <a:t>Lead of the negotiation </a:t>
              </a:r>
              <a:r>
                <a:rPr lang="en-US" sz="2000" b="1" kern="0" dirty="0">
                  <a:solidFill>
                    <a:srgbClr val="4B2C50"/>
                  </a:solidFill>
                </a:rPr>
                <a:t>(</a:t>
              </a:r>
              <a:r>
                <a:rPr lang="en-US" sz="2000" b="1" kern="0" dirty="0" err="1">
                  <a:solidFill>
                    <a:srgbClr val="4B2C50"/>
                  </a:solidFill>
                </a:rPr>
                <a:t>Dedreu,VanKleef</a:t>
              </a:r>
              <a:r>
                <a:rPr lang="en-US" sz="2000" b="1" kern="0" dirty="0">
                  <a:solidFill>
                    <a:srgbClr val="4B2C50"/>
                  </a:solidFill>
                </a:rPr>
                <a:t>, 04)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9474A9F-684E-47F5-A206-3BCD95B80ECF}"/>
                </a:ext>
              </a:extLst>
            </p:cNvPr>
            <p:cNvSpPr/>
            <p:nvPr/>
          </p:nvSpPr>
          <p:spPr>
            <a:xfrm>
              <a:off x="8889372" y="2476053"/>
              <a:ext cx="2812674" cy="101566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lvl="0" algn="just">
                <a:spcBef>
                  <a:spcPts val="900"/>
                </a:spcBef>
              </a:pPr>
              <a:r>
                <a:rPr lang="en-US" dirty="0">
                  <a:solidFill>
                    <a:prstClr val="black"/>
                  </a:solidFill>
                  <a:latin typeface="Open Sans" panose="020B0606030504020204"/>
                </a:rPr>
                <a:t>Dominant individuals tends to make the first move</a:t>
              </a:r>
            </a:p>
            <a:p>
              <a:pPr algn="just">
                <a:spcBef>
                  <a:spcPts val="900"/>
                </a:spcBef>
              </a:pPr>
              <a:r>
                <a:rPr lang="en-US" dirty="0">
                  <a:solidFill>
                    <a:prstClr val="black"/>
                  </a:solidFill>
                </a:rPr>
                <a:t>Control of the flow of the negotiation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4B72C539-540E-4851-8EB9-73A0DD933E6E}"/>
              </a:ext>
            </a:extLst>
          </p:cNvPr>
          <p:cNvSpPr/>
          <p:nvPr/>
        </p:nvSpPr>
        <p:spPr>
          <a:xfrm>
            <a:off x="686938" y="5411951"/>
            <a:ext cx="374404" cy="374404"/>
          </a:xfrm>
          <a:prstGeom prst="rect">
            <a:avLst/>
          </a:prstGeom>
          <a:solidFill>
            <a:srgbClr val="4B2C5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kern="0" dirty="0">
                <a:solidFill>
                  <a:prstClr val="white"/>
                </a:solidFill>
                <a:latin typeface="Calibri"/>
              </a:rPr>
              <a:t>3</a:t>
            </a:r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28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AF6271-CED5-4005-BC69-0BF9B1D0EE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2A09FFD-81D6-4FF6-B8B5-EF8A1664DBCA}"/>
              </a:ext>
            </a:extLst>
          </p:cNvPr>
          <p:cNvSpPr txBox="1">
            <a:spLocks/>
          </p:cNvSpPr>
          <p:nvPr/>
        </p:nvSpPr>
        <p:spPr>
          <a:xfrm>
            <a:off x="1058119" y="2141316"/>
            <a:ext cx="10075762" cy="2158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500" b="1" kern="1200" cap="all" normalizeH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Model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 of collaborative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negotiation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: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decision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based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on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behavior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of dominance</a:t>
            </a:r>
            <a:endParaRPr kumimoji="0" lang="fr-FR" sz="4000" b="1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Open Sans" panose="020B0606030504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936740F-35E9-40EE-8F1E-47C69E1E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76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hape 163">
            <a:extLst>
              <a:ext uri="{FF2B5EF4-FFF2-40B4-BE49-F238E27FC236}">
                <a16:creationId xmlns:a16="http://schemas.microsoft.com/office/drawing/2014/main" id="{8EB08E9C-F5FD-43F9-B6AD-4E35DF9F6757}"/>
              </a:ext>
            </a:extLst>
          </p:cNvPr>
          <p:cNvCxnSpPr>
            <a:cxnSpLocks/>
          </p:cNvCxnSpPr>
          <p:nvPr/>
        </p:nvCxnSpPr>
        <p:spPr>
          <a:xfrm>
            <a:off x="7881563" y="5714420"/>
            <a:ext cx="2704954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164">
            <a:extLst>
              <a:ext uri="{FF2B5EF4-FFF2-40B4-BE49-F238E27FC236}">
                <a16:creationId xmlns:a16="http://schemas.microsoft.com/office/drawing/2014/main" id="{12048250-41A8-4A20-9DE8-E998120E0253}"/>
              </a:ext>
            </a:extLst>
          </p:cNvPr>
          <p:cNvSpPr/>
          <p:nvPr/>
        </p:nvSpPr>
        <p:spPr>
          <a:xfrm>
            <a:off x="8558222" y="5416377"/>
            <a:ext cx="1489202" cy="434576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defRPr/>
            </a:pPr>
            <a:r>
              <a:rPr lang="fr-FR" b="1" kern="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Utterance</a:t>
            </a:r>
            <a:r>
              <a:rPr lang="fr-FR" b="1" kern="0" baseline="-2500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Self</a:t>
            </a:r>
            <a:endParaRPr lang="fr-FR" b="1" kern="0" baseline="-2500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55" name="Shape 165">
            <a:extLst>
              <a:ext uri="{FF2B5EF4-FFF2-40B4-BE49-F238E27FC236}">
                <a16:creationId xmlns:a16="http://schemas.microsoft.com/office/drawing/2014/main" id="{111D3ED8-77FC-47AC-85B1-09457316AC52}"/>
              </a:ext>
            </a:extLst>
          </p:cNvPr>
          <p:cNvCxnSpPr>
            <a:cxnSpLocks/>
          </p:cNvCxnSpPr>
          <p:nvPr/>
        </p:nvCxnSpPr>
        <p:spPr>
          <a:xfrm flipH="1">
            <a:off x="7881563" y="6095453"/>
            <a:ext cx="2654202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Shape 166">
            <a:extLst>
              <a:ext uri="{FF2B5EF4-FFF2-40B4-BE49-F238E27FC236}">
                <a16:creationId xmlns:a16="http://schemas.microsoft.com/office/drawing/2014/main" id="{8667A191-BC06-4877-86C6-0063468C5FB6}"/>
              </a:ext>
            </a:extLst>
          </p:cNvPr>
          <p:cNvSpPr/>
          <p:nvPr/>
        </p:nvSpPr>
        <p:spPr>
          <a:xfrm>
            <a:off x="8558711" y="5940137"/>
            <a:ext cx="1502247" cy="395148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75" name="Shape 171">
            <a:extLst>
              <a:ext uri="{FF2B5EF4-FFF2-40B4-BE49-F238E27FC236}">
                <a16:creationId xmlns:a16="http://schemas.microsoft.com/office/drawing/2014/main" id="{F63B5C9C-FE54-4353-8A76-D2D31724F7C4}"/>
              </a:ext>
            </a:extLst>
          </p:cNvPr>
          <p:cNvSpPr/>
          <p:nvPr/>
        </p:nvSpPr>
        <p:spPr>
          <a:xfrm>
            <a:off x="148944" y="4146189"/>
            <a:ext cx="1479017" cy="478421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Adaptation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1" name="Image 23">
            <a:extLst>
              <a:ext uri="{FF2B5EF4-FFF2-40B4-BE49-F238E27FC236}">
                <a16:creationId xmlns:a16="http://schemas.microsoft.com/office/drawing/2014/main" id="{DAAE4931-CCE3-4C6D-A37F-AA4DEFE08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076" y="5217787"/>
            <a:ext cx="1131131" cy="110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itre 1">
            <a:extLst>
              <a:ext uri="{FF2B5EF4-FFF2-40B4-BE49-F238E27FC236}">
                <a16:creationId xmlns:a16="http://schemas.microsoft.com/office/drawing/2014/main" id="{59659A95-81F0-49A0-8540-3D74B7FC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OVERVIEW OF THE MODEL OF NEGOTIATION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43" name="Shape 175">
            <a:extLst>
              <a:ext uri="{FF2B5EF4-FFF2-40B4-BE49-F238E27FC236}">
                <a16:creationId xmlns:a16="http://schemas.microsoft.com/office/drawing/2014/main" id="{F8055136-3244-497E-8B58-B39F2D338C6F}"/>
              </a:ext>
            </a:extLst>
          </p:cNvPr>
          <p:cNvSpPr/>
          <p:nvPr/>
        </p:nvSpPr>
        <p:spPr>
          <a:xfrm>
            <a:off x="6356746" y="2556079"/>
            <a:ext cx="1992532" cy="1559239"/>
          </a:xfrm>
          <a:prstGeom prst="cloudCallout">
            <a:avLst>
              <a:gd name="adj1" fmla="val 6367"/>
              <a:gd name="adj2" fmla="val 11716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EDF8BA1B-8A47-45B8-9AEA-594D9477C9A2}"/>
              </a:ext>
            </a:extLst>
          </p:cNvPr>
          <p:cNvGrpSpPr/>
          <p:nvPr/>
        </p:nvGrpSpPr>
        <p:grpSpPr>
          <a:xfrm>
            <a:off x="6216234" y="1908510"/>
            <a:ext cx="2544463" cy="2237679"/>
            <a:chOff x="6216234" y="1908510"/>
            <a:chExt cx="2544463" cy="2237679"/>
          </a:xfrm>
        </p:grpSpPr>
        <p:sp>
          <p:nvSpPr>
            <p:cNvPr id="57" name="Shape 174">
              <a:extLst>
                <a:ext uri="{FF2B5EF4-FFF2-40B4-BE49-F238E27FC236}">
                  <a16:creationId xmlns:a16="http://schemas.microsoft.com/office/drawing/2014/main" id="{15BE0158-C325-442B-83DB-675C351231B6}"/>
                </a:ext>
              </a:extLst>
            </p:cNvPr>
            <p:cNvSpPr/>
            <p:nvPr/>
          </p:nvSpPr>
          <p:spPr>
            <a:xfrm>
              <a:off x="6346706" y="2703868"/>
              <a:ext cx="2413991" cy="1442321"/>
            </a:xfrm>
            <a:prstGeom prst="rect">
              <a:avLst/>
            </a:prstGeom>
            <a:solidFill>
              <a:schemeClr val="bg2"/>
            </a:solidFill>
            <a:ln w="1270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150">
              <a:extLst>
                <a:ext uri="{FF2B5EF4-FFF2-40B4-BE49-F238E27FC236}">
                  <a16:creationId xmlns:a16="http://schemas.microsoft.com/office/drawing/2014/main" id="{1D37F322-A732-409C-B14D-F3D4449D0E8C}"/>
                </a:ext>
              </a:extLst>
            </p:cNvPr>
            <p:cNvSpPr/>
            <p:nvPr/>
          </p:nvSpPr>
          <p:spPr>
            <a:xfrm>
              <a:off x="6346706" y="2157874"/>
              <a:ext cx="2413991" cy="573608"/>
            </a:xfrm>
            <a:prstGeom prst="rect">
              <a:avLst/>
            </a:prstGeom>
            <a:solidFill>
              <a:schemeClr val="bg2"/>
            </a:solidFill>
            <a:ln w="1905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Open Sans"/>
                  <a:ea typeface="Calibri"/>
                  <a:cs typeface="Calibri"/>
                  <a:sym typeface="Calibri"/>
                </a:rPr>
                <a:t>Mental model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Open Sans"/>
                <a:cs typeface="Arial"/>
                <a:sym typeface="Arial"/>
              </a:endParaRPr>
            </a:p>
          </p:txBody>
        </p:sp>
        <p:sp>
          <p:nvSpPr>
            <p:cNvPr id="58" name="Shape 147">
              <a:extLst>
                <a:ext uri="{FF2B5EF4-FFF2-40B4-BE49-F238E27FC236}">
                  <a16:creationId xmlns:a16="http://schemas.microsoft.com/office/drawing/2014/main" id="{56E03EF6-21D0-442B-A6C3-4C8C24EF2170}"/>
                </a:ext>
              </a:extLst>
            </p:cNvPr>
            <p:cNvSpPr/>
            <p:nvPr/>
          </p:nvSpPr>
          <p:spPr>
            <a:xfrm>
              <a:off x="6440715" y="2816775"/>
              <a:ext cx="679418" cy="32814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Pow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148">
              <a:extLst>
                <a:ext uri="{FF2B5EF4-FFF2-40B4-BE49-F238E27FC236}">
                  <a16:creationId xmlns:a16="http://schemas.microsoft.com/office/drawing/2014/main" id="{472F07AB-C19E-4B23-AC97-9AEB39A77427}"/>
                </a:ext>
              </a:extLst>
            </p:cNvPr>
            <p:cNvSpPr/>
            <p:nvPr/>
          </p:nvSpPr>
          <p:spPr>
            <a:xfrm>
              <a:off x="7263441" y="2828937"/>
              <a:ext cx="1392824" cy="3245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Preferences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172">
              <a:extLst>
                <a:ext uri="{FF2B5EF4-FFF2-40B4-BE49-F238E27FC236}">
                  <a16:creationId xmlns:a16="http://schemas.microsoft.com/office/drawing/2014/main" id="{335A035E-EC17-43D0-812E-3C504AC72BDF}"/>
                </a:ext>
              </a:extLst>
            </p:cNvPr>
            <p:cNvSpPr/>
            <p:nvPr/>
          </p:nvSpPr>
          <p:spPr>
            <a:xfrm>
              <a:off x="6216234" y="1908510"/>
              <a:ext cx="458841" cy="47850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1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Shape 146">
              <a:extLst>
                <a:ext uri="{FF2B5EF4-FFF2-40B4-BE49-F238E27FC236}">
                  <a16:creationId xmlns:a16="http://schemas.microsoft.com/office/drawing/2014/main" id="{45B60DE2-8482-410C-8796-612299C8ECEA}"/>
                </a:ext>
              </a:extLst>
            </p:cNvPr>
            <p:cNvSpPr/>
            <p:nvPr/>
          </p:nvSpPr>
          <p:spPr>
            <a:xfrm>
              <a:off x="6834847" y="3603480"/>
              <a:ext cx="1352872" cy="46614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b="1" kern="0" dirty="0" err="1">
                  <a:solidFill>
                    <a:srgbClr val="FFFFFF"/>
                  </a:solidFill>
                  <a:cs typeface="Calibri"/>
                  <a:sym typeface="Calibri"/>
                </a:rPr>
                <a:t>Decisional</a:t>
              </a:r>
              <a:r>
                <a:rPr lang="fr-FR" b="1" kern="0" dirty="0">
                  <a:solidFill>
                    <a:srgbClr val="FFFFFF"/>
                  </a:solidFill>
                  <a:cs typeface="Calibri"/>
                  <a:sym typeface="Calibri"/>
                </a:rPr>
                <a:t> model</a:t>
              </a:r>
              <a:endParaRPr b="1" kern="0" dirty="0">
                <a:solidFill>
                  <a:srgbClr val="FFFFFF"/>
                </a:solidFill>
                <a:cs typeface="Calibri"/>
                <a:sym typeface="Calibri"/>
              </a:endParaRPr>
            </a:p>
          </p:txBody>
        </p:sp>
        <p:sp>
          <p:nvSpPr>
            <p:cNvPr id="84" name="Flèche : bas 83">
              <a:extLst>
                <a:ext uri="{FF2B5EF4-FFF2-40B4-BE49-F238E27FC236}">
                  <a16:creationId xmlns:a16="http://schemas.microsoft.com/office/drawing/2014/main" id="{D2449917-4597-4260-A08E-7E28D1DA9613}"/>
                </a:ext>
              </a:extLst>
            </p:cNvPr>
            <p:cNvSpPr/>
            <p:nvPr/>
          </p:nvSpPr>
          <p:spPr>
            <a:xfrm>
              <a:off x="7315068" y="3198704"/>
              <a:ext cx="392430" cy="383084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97" name="Image 24">
            <a:extLst>
              <a:ext uri="{FF2B5EF4-FFF2-40B4-BE49-F238E27FC236}">
                <a16:creationId xmlns:a16="http://schemas.microsoft.com/office/drawing/2014/main" id="{B99F6E8F-BD80-4B8B-80A3-9D9804FA4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33" y="5217786"/>
            <a:ext cx="1118680" cy="110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5D4E5047-1407-4CBC-8595-141DF527F9B8}"/>
              </a:ext>
            </a:extLst>
          </p:cNvPr>
          <p:cNvGrpSpPr/>
          <p:nvPr/>
        </p:nvGrpSpPr>
        <p:grpSpPr>
          <a:xfrm>
            <a:off x="9431246" y="2150989"/>
            <a:ext cx="2447434" cy="1975586"/>
            <a:chOff x="9664495" y="2929894"/>
            <a:chExt cx="2447434" cy="1975586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1242FA1A-6EC7-43DC-8B58-587E7655E74E}"/>
                </a:ext>
              </a:extLst>
            </p:cNvPr>
            <p:cNvGrpSpPr/>
            <p:nvPr/>
          </p:nvGrpSpPr>
          <p:grpSpPr>
            <a:xfrm>
              <a:off x="9664495" y="2929894"/>
              <a:ext cx="2447434" cy="1975586"/>
              <a:chOff x="9599669" y="2756084"/>
              <a:chExt cx="2447434" cy="1975586"/>
            </a:xfrm>
          </p:grpSpPr>
          <p:sp>
            <p:nvSpPr>
              <p:cNvPr id="92" name="Shape 141">
                <a:extLst>
                  <a:ext uri="{FF2B5EF4-FFF2-40B4-BE49-F238E27FC236}">
                    <a16:creationId xmlns:a16="http://schemas.microsoft.com/office/drawing/2014/main" id="{CC48C9DA-FB1A-40B9-8482-4A6AC1BBBC85}"/>
                  </a:ext>
                </a:extLst>
              </p:cNvPr>
              <p:cNvSpPr/>
              <p:nvPr/>
            </p:nvSpPr>
            <p:spPr>
              <a:xfrm>
                <a:off x="9632121" y="3385876"/>
                <a:ext cx="1630636" cy="1267377"/>
              </a:xfrm>
              <a:prstGeom prst="cloudCallout">
                <a:avLst>
                  <a:gd name="adj1" fmla="val 49466"/>
                  <a:gd name="adj2" fmla="val 137870"/>
                </a:avLst>
              </a:prstGeom>
              <a:solidFill>
                <a:srgbClr val="A5A5A5"/>
              </a:solidFill>
              <a:ln w="12700" cap="flat" cmpd="sng">
                <a:solidFill>
                  <a:srgbClr val="787878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Shape 142">
                <a:extLst>
                  <a:ext uri="{FF2B5EF4-FFF2-40B4-BE49-F238E27FC236}">
                    <a16:creationId xmlns:a16="http://schemas.microsoft.com/office/drawing/2014/main" id="{CFC4B774-ED83-4BCA-B8C7-FD9D54CD106F}"/>
                  </a:ext>
                </a:extLst>
              </p:cNvPr>
              <p:cNvSpPr/>
              <p:nvPr/>
            </p:nvSpPr>
            <p:spPr>
              <a:xfrm>
                <a:off x="9599669" y="3173670"/>
                <a:ext cx="2447434" cy="1558000"/>
              </a:xfrm>
              <a:prstGeom prst="rect">
                <a:avLst/>
              </a:prstGeom>
              <a:solidFill>
                <a:srgbClr val="FFFFFF"/>
              </a:solidFill>
              <a:ln w="1270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Shape 143">
                <a:extLst>
                  <a:ext uri="{FF2B5EF4-FFF2-40B4-BE49-F238E27FC236}">
                    <a16:creationId xmlns:a16="http://schemas.microsoft.com/office/drawing/2014/main" id="{89F5197B-A607-428F-B6AD-D35E59DD9D9D}"/>
                  </a:ext>
                </a:extLst>
              </p:cNvPr>
              <p:cNvSpPr/>
              <p:nvPr/>
            </p:nvSpPr>
            <p:spPr>
              <a:xfrm>
                <a:off x="9599669" y="2756084"/>
                <a:ext cx="2446772" cy="43457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Mental model</a:t>
                </a: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Shape 144">
                <a:extLst>
                  <a:ext uri="{FF2B5EF4-FFF2-40B4-BE49-F238E27FC236}">
                    <a16:creationId xmlns:a16="http://schemas.microsoft.com/office/drawing/2014/main" id="{E213E0E9-EA66-43A1-8713-B9F4496B1E56}"/>
                  </a:ext>
                </a:extLst>
              </p:cNvPr>
              <p:cNvSpPr/>
              <p:nvPr/>
            </p:nvSpPr>
            <p:spPr>
              <a:xfrm>
                <a:off x="9873881" y="3276712"/>
                <a:ext cx="633345" cy="356801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Pow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Shape 145">
                <a:extLst>
                  <a:ext uri="{FF2B5EF4-FFF2-40B4-BE49-F238E27FC236}">
                    <a16:creationId xmlns:a16="http://schemas.microsoft.com/office/drawing/2014/main" id="{E812CE05-C69D-4378-BB97-EA9F2ED6A7ED}"/>
                  </a:ext>
                </a:extLst>
              </p:cNvPr>
              <p:cNvSpPr/>
              <p:nvPr/>
            </p:nvSpPr>
            <p:spPr>
              <a:xfrm>
                <a:off x="10620704" y="3281181"/>
                <a:ext cx="1317566" cy="352332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Preferences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Shape 146">
                <a:extLst>
                  <a:ext uri="{FF2B5EF4-FFF2-40B4-BE49-F238E27FC236}">
                    <a16:creationId xmlns:a16="http://schemas.microsoft.com/office/drawing/2014/main" id="{A6F94C4D-6A39-41B0-B66B-A83ECD732BD5}"/>
                  </a:ext>
                </a:extLst>
              </p:cNvPr>
              <p:cNvSpPr/>
              <p:nvPr/>
            </p:nvSpPr>
            <p:spPr>
              <a:xfrm>
                <a:off x="10118577" y="4117548"/>
                <a:ext cx="1456108" cy="53570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Decisional</a:t>
                </a: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 model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" name="Flèche : bas 98">
              <a:extLst>
                <a:ext uri="{FF2B5EF4-FFF2-40B4-BE49-F238E27FC236}">
                  <a16:creationId xmlns:a16="http://schemas.microsoft.com/office/drawing/2014/main" id="{83B983A7-FF77-4BFC-AC65-BB02F4A5A2DF}"/>
                </a:ext>
              </a:extLst>
            </p:cNvPr>
            <p:cNvSpPr/>
            <p:nvPr/>
          </p:nvSpPr>
          <p:spPr>
            <a:xfrm>
              <a:off x="10665661" y="3890974"/>
              <a:ext cx="392430" cy="383183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9CE6C59-52A8-4EC9-84E4-0B121D7C6E95}"/>
              </a:ext>
            </a:extLst>
          </p:cNvPr>
          <p:cNvGrpSpPr/>
          <p:nvPr/>
        </p:nvGrpSpPr>
        <p:grpSpPr>
          <a:xfrm>
            <a:off x="2455031" y="3140436"/>
            <a:ext cx="3132957" cy="3353121"/>
            <a:chOff x="2455031" y="3140436"/>
            <a:chExt cx="3132957" cy="3353121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D8447D2A-65F9-48D0-9D40-048E9140BAB0}"/>
                </a:ext>
              </a:extLst>
            </p:cNvPr>
            <p:cNvGrpSpPr/>
            <p:nvPr/>
          </p:nvGrpSpPr>
          <p:grpSpPr>
            <a:xfrm>
              <a:off x="2718995" y="3379646"/>
              <a:ext cx="2868993" cy="3113911"/>
              <a:chOff x="2907087" y="3310038"/>
              <a:chExt cx="2868993" cy="3113911"/>
            </a:xfrm>
          </p:grpSpPr>
          <p:sp>
            <p:nvSpPr>
              <p:cNvPr id="85" name="Shape 175">
                <a:extLst>
                  <a:ext uri="{FF2B5EF4-FFF2-40B4-BE49-F238E27FC236}">
                    <a16:creationId xmlns:a16="http://schemas.microsoft.com/office/drawing/2014/main" id="{27FFB6C1-C939-4692-BEBB-30E4DD604609}"/>
                  </a:ext>
                </a:extLst>
              </p:cNvPr>
              <p:cNvSpPr/>
              <p:nvPr/>
            </p:nvSpPr>
            <p:spPr>
              <a:xfrm>
                <a:off x="4224712" y="4522369"/>
                <a:ext cx="1461418" cy="1179534"/>
              </a:xfrm>
              <a:prstGeom prst="cloudCallout">
                <a:avLst>
                  <a:gd name="adj1" fmla="val 125145"/>
                  <a:gd name="adj2" fmla="val 3537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472D3A-5052-4C37-8E6F-FCB6E01A0643}"/>
                  </a:ext>
                </a:extLst>
              </p:cNvPr>
              <p:cNvSpPr/>
              <p:nvPr/>
            </p:nvSpPr>
            <p:spPr>
              <a:xfrm>
                <a:off x="2907087" y="3718400"/>
                <a:ext cx="2865047" cy="27055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01BDCF6-BC4B-435C-80C4-F2BC77BF9E37}"/>
                  </a:ext>
                </a:extLst>
              </p:cNvPr>
              <p:cNvSpPr/>
              <p:nvPr/>
            </p:nvSpPr>
            <p:spPr>
              <a:xfrm>
                <a:off x="2911033" y="3310038"/>
                <a:ext cx="2865047" cy="4483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Model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of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the</a:t>
                </a:r>
                <a:r>
                  <a:rPr lang="fr-FR" dirty="0"/>
                  <a:t> </a:t>
                </a:r>
                <a:r>
                  <a:rPr lang="en-US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other</a:t>
                </a:r>
              </a:p>
            </p:txBody>
          </p:sp>
          <p:grpSp>
            <p:nvGrpSpPr>
              <p:cNvPr id="2" name="Groupe 1">
                <a:extLst>
                  <a:ext uri="{FF2B5EF4-FFF2-40B4-BE49-F238E27FC236}">
                    <a16:creationId xmlns:a16="http://schemas.microsoft.com/office/drawing/2014/main" id="{0DCB6D51-4151-442E-B551-5C6CB61CFBB1}"/>
                  </a:ext>
                </a:extLst>
              </p:cNvPr>
              <p:cNvGrpSpPr/>
              <p:nvPr/>
            </p:nvGrpSpPr>
            <p:grpSpPr>
              <a:xfrm>
                <a:off x="3168945" y="3823954"/>
                <a:ext cx="2234821" cy="2496641"/>
                <a:chOff x="9982851" y="2796744"/>
                <a:chExt cx="2052995" cy="4204931"/>
              </a:xfrm>
            </p:grpSpPr>
            <p:sp>
              <p:nvSpPr>
                <p:cNvPr id="46" name="Shape 141">
                  <a:extLst>
                    <a:ext uri="{FF2B5EF4-FFF2-40B4-BE49-F238E27FC236}">
                      <a16:creationId xmlns:a16="http://schemas.microsoft.com/office/drawing/2014/main" id="{8189F8A5-6691-4191-BCE0-048927E08F54}"/>
                    </a:ext>
                  </a:extLst>
                </p:cNvPr>
                <p:cNvSpPr/>
                <p:nvPr/>
              </p:nvSpPr>
              <p:spPr>
                <a:xfrm>
                  <a:off x="10010073" y="4003773"/>
                  <a:ext cx="843058" cy="1320609"/>
                </a:xfrm>
                <a:prstGeom prst="cloudCallout">
                  <a:avLst>
                    <a:gd name="adj1" fmla="val 61888"/>
                    <a:gd name="adj2" fmla="val 125085"/>
                  </a:avLst>
                </a:prstGeom>
                <a:solidFill>
                  <a:srgbClr val="A5A5A5"/>
                </a:solidFill>
                <a:ln w="12700" cap="flat" cmpd="sng">
                  <a:solidFill>
                    <a:srgbClr val="787878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Shape 142">
                  <a:extLst>
                    <a:ext uri="{FF2B5EF4-FFF2-40B4-BE49-F238E27FC236}">
                      <a16:creationId xmlns:a16="http://schemas.microsoft.com/office/drawing/2014/main" id="{4468210B-998D-4886-8B3B-32AE302E872A}"/>
                    </a:ext>
                  </a:extLst>
                </p:cNvPr>
                <p:cNvSpPr/>
                <p:nvPr/>
              </p:nvSpPr>
              <p:spPr>
                <a:xfrm>
                  <a:off x="9982852" y="3231656"/>
                  <a:ext cx="2052994" cy="2203640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Shape 143">
                  <a:extLst>
                    <a:ext uri="{FF2B5EF4-FFF2-40B4-BE49-F238E27FC236}">
                      <a16:creationId xmlns:a16="http://schemas.microsoft.com/office/drawing/2014/main" id="{4162E538-D2BE-4EF2-9898-7168BF9958C0}"/>
                    </a:ext>
                  </a:extLst>
                </p:cNvPr>
                <p:cNvSpPr/>
                <p:nvPr/>
              </p:nvSpPr>
              <p:spPr>
                <a:xfrm>
                  <a:off x="9982851" y="2796744"/>
                  <a:ext cx="2052439" cy="458942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Mental model</a:t>
                  </a: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Shape 144">
                  <a:extLst>
                    <a:ext uri="{FF2B5EF4-FFF2-40B4-BE49-F238E27FC236}">
                      <a16:creationId xmlns:a16="http://schemas.microsoft.com/office/drawing/2014/main" id="{AB29FF0D-08F5-40B7-AF35-A1CC225CE2B1}"/>
                    </a:ext>
                  </a:extLst>
                </p:cNvPr>
                <p:cNvSpPr/>
                <p:nvPr/>
              </p:nvSpPr>
              <p:spPr>
                <a:xfrm>
                  <a:off x="10212870" y="3377399"/>
                  <a:ext cx="531272" cy="504660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Pow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Shape 145">
                  <a:extLst>
                    <a:ext uri="{FF2B5EF4-FFF2-40B4-BE49-F238E27FC236}">
                      <a16:creationId xmlns:a16="http://schemas.microsoft.com/office/drawing/2014/main" id="{8722D16B-1CC2-4365-B81F-CAF9C7FA85F5}"/>
                    </a:ext>
                  </a:extLst>
                </p:cNvPr>
                <p:cNvSpPr/>
                <p:nvPr/>
              </p:nvSpPr>
              <p:spPr>
                <a:xfrm>
                  <a:off x="10839331" y="3383720"/>
                  <a:ext cx="1105221" cy="498339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Preferences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2" name="Image 24">
                  <a:extLst>
                    <a:ext uri="{FF2B5EF4-FFF2-40B4-BE49-F238E27FC236}">
                      <a16:creationId xmlns:a16="http://schemas.microsoft.com/office/drawing/2014/main" id="{A81B2069-69F3-4D8A-A3C2-EDD12632FB3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96902" y="5867970"/>
                  <a:ext cx="733594" cy="11337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" name="Shape 146">
                  <a:extLst>
                    <a:ext uri="{FF2B5EF4-FFF2-40B4-BE49-F238E27FC236}">
                      <a16:creationId xmlns:a16="http://schemas.microsoft.com/office/drawing/2014/main" id="{C78AA56D-8A47-477C-973D-8F0B54D690C9}"/>
                    </a:ext>
                  </a:extLst>
                </p:cNvPr>
                <p:cNvSpPr/>
                <p:nvPr/>
              </p:nvSpPr>
              <p:spPr>
                <a:xfrm>
                  <a:off x="10418129" y="4566679"/>
                  <a:ext cx="982471" cy="757704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Decisional</a:t>
                  </a: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 model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" name="Flèche : bas 2">
                <a:extLst>
                  <a:ext uri="{FF2B5EF4-FFF2-40B4-BE49-F238E27FC236}">
                    <a16:creationId xmlns:a16="http://schemas.microsoft.com/office/drawing/2014/main" id="{C565F755-2A7C-4E21-BE66-6C0B70658F54}"/>
                  </a:ext>
                </a:extLst>
              </p:cNvPr>
              <p:cNvSpPr/>
              <p:nvPr/>
            </p:nvSpPr>
            <p:spPr>
              <a:xfrm>
                <a:off x="4081493" y="4539404"/>
                <a:ext cx="392430" cy="298761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Shape 167">
              <a:extLst>
                <a:ext uri="{FF2B5EF4-FFF2-40B4-BE49-F238E27FC236}">
                  <a16:creationId xmlns:a16="http://schemas.microsoft.com/office/drawing/2014/main" id="{2215DDEF-CDB3-4C81-B453-8859183FCCC4}"/>
                </a:ext>
              </a:extLst>
            </p:cNvPr>
            <p:cNvSpPr/>
            <p:nvPr/>
          </p:nvSpPr>
          <p:spPr>
            <a:xfrm>
              <a:off x="2455031" y="3140436"/>
              <a:ext cx="509843" cy="49041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2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20D3ECF-A354-4419-8E98-DBC7AC6A7D13}"/>
              </a:ext>
            </a:extLst>
          </p:cNvPr>
          <p:cNvCxnSpPr>
            <a:cxnSpLocks/>
            <a:stCxn id="49" idx="1"/>
            <a:endCxn id="75" idx="3"/>
          </p:cNvCxnSpPr>
          <p:nvPr/>
        </p:nvCxnSpPr>
        <p:spPr>
          <a:xfrm flipH="1" flipV="1">
            <a:off x="1627961" y="4385400"/>
            <a:ext cx="1603283" cy="274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B49D7645-02BF-427D-8534-F1AB927C36B8}"/>
              </a:ext>
            </a:extLst>
          </p:cNvPr>
          <p:cNvCxnSpPr>
            <a:cxnSpLocks/>
            <a:stCxn id="75" idx="0"/>
            <a:endCxn id="58" idx="1"/>
          </p:cNvCxnSpPr>
          <p:nvPr/>
        </p:nvCxnSpPr>
        <p:spPr>
          <a:xfrm rot="5400000" flipH="1" flipV="1">
            <a:off x="3081913" y="787387"/>
            <a:ext cx="1165343" cy="55522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hape 153">
            <a:extLst>
              <a:ext uri="{FF2B5EF4-FFF2-40B4-BE49-F238E27FC236}">
                <a16:creationId xmlns:a16="http://schemas.microsoft.com/office/drawing/2014/main" id="{CD911A49-355F-479A-AF57-FB14D191E7F3}"/>
              </a:ext>
            </a:extLst>
          </p:cNvPr>
          <p:cNvSpPr/>
          <p:nvPr/>
        </p:nvSpPr>
        <p:spPr>
          <a:xfrm>
            <a:off x="659199" y="2703869"/>
            <a:ext cx="509844" cy="4881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rPr>
              <a:t>3</a:t>
            </a:r>
            <a:endParaRPr sz="2000" b="1" kern="0" dirty="0">
              <a:solidFill>
                <a:schemeClr val="bg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" name="Shape 147">
            <a:extLst>
              <a:ext uri="{FF2B5EF4-FFF2-40B4-BE49-F238E27FC236}">
                <a16:creationId xmlns:a16="http://schemas.microsoft.com/office/drawing/2014/main" id="{E8DC3226-6B39-4547-B6E3-6B3EC0CCCD83}"/>
              </a:ext>
            </a:extLst>
          </p:cNvPr>
          <p:cNvSpPr/>
          <p:nvPr/>
        </p:nvSpPr>
        <p:spPr>
          <a:xfrm>
            <a:off x="6440715" y="2806621"/>
            <a:ext cx="679418" cy="346889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Pow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C6F8B1-C042-46DD-AC0F-8F5F42EC4521}"/>
              </a:ext>
            </a:extLst>
          </p:cNvPr>
          <p:cNvSpPr/>
          <p:nvPr/>
        </p:nvSpPr>
        <p:spPr>
          <a:xfrm>
            <a:off x="5775767" y="1823013"/>
            <a:ext cx="3418439" cy="2650591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E442DC-B3CF-44E0-A52F-87E20DDA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00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75" grpId="0" animBg="1"/>
      <p:bldP spid="43" grpId="0" animBg="1"/>
      <p:bldP spid="43" grpId="1" animBg="1"/>
      <p:bldP spid="74" grpId="0" animBg="1"/>
      <p:bldP spid="111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754284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6" name="Oval 18">
            <a:extLst>
              <a:ext uri="{FF2B5EF4-FFF2-40B4-BE49-F238E27FC236}">
                <a16:creationId xmlns:a16="http://schemas.microsoft.com/office/drawing/2014/main" id="{B8FD5C88-7FC4-408A-8B0D-D27FC19C1268}"/>
              </a:ext>
            </a:extLst>
          </p:cNvPr>
          <p:cNvSpPr/>
          <p:nvPr/>
        </p:nvSpPr>
        <p:spPr>
          <a:xfrm>
            <a:off x="1533767" y="3914528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18">
            <a:extLst>
              <a:ext uri="{FF2B5EF4-FFF2-40B4-BE49-F238E27FC236}">
                <a16:creationId xmlns:a16="http://schemas.microsoft.com/office/drawing/2014/main" id="{9C259039-F556-43E7-8980-12131BD0FA0E}"/>
              </a:ext>
            </a:extLst>
          </p:cNvPr>
          <p:cNvSpPr/>
          <p:nvPr/>
        </p:nvSpPr>
        <p:spPr>
          <a:xfrm>
            <a:off x="2319114" y="4526819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18">
            <a:extLst>
              <a:ext uri="{FF2B5EF4-FFF2-40B4-BE49-F238E27FC236}">
                <a16:creationId xmlns:a16="http://schemas.microsoft.com/office/drawing/2014/main" id="{9F03A050-ABD9-4DED-B995-D2427690A84F}"/>
              </a:ext>
            </a:extLst>
          </p:cNvPr>
          <p:cNvSpPr/>
          <p:nvPr/>
        </p:nvSpPr>
        <p:spPr>
          <a:xfrm>
            <a:off x="762070" y="4528121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18">
            <a:extLst>
              <a:ext uri="{FF2B5EF4-FFF2-40B4-BE49-F238E27FC236}">
                <a16:creationId xmlns:a16="http://schemas.microsoft.com/office/drawing/2014/main" id="{F03B309F-8E8B-4425-9199-60016B4011D8}"/>
              </a:ext>
            </a:extLst>
          </p:cNvPr>
          <p:cNvSpPr/>
          <p:nvPr/>
        </p:nvSpPr>
        <p:spPr>
          <a:xfrm>
            <a:off x="761237" y="3426797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055091EB-370E-4DAF-8A9A-9E34BBC08B3E}"/>
              </a:ext>
            </a:extLst>
          </p:cNvPr>
          <p:cNvSpPr/>
          <p:nvPr/>
        </p:nvSpPr>
        <p:spPr>
          <a:xfrm>
            <a:off x="2319114" y="3426797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8">
            <a:extLst>
              <a:ext uri="{FF2B5EF4-FFF2-40B4-BE49-F238E27FC236}">
                <a16:creationId xmlns:a16="http://schemas.microsoft.com/office/drawing/2014/main" id="{46FEE270-F3AB-45D3-96C2-D1B55740C4CD}"/>
              </a:ext>
            </a:extLst>
          </p:cNvPr>
          <p:cNvSpPr/>
          <p:nvPr/>
        </p:nvSpPr>
        <p:spPr>
          <a:xfrm>
            <a:off x="1533767" y="1983769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tx1"/>
                </a:solidFill>
              </a:rPr>
              <a:t>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Oval 18">
            <a:extLst>
              <a:ext uri="{FF2B5EF4-FFF2-40B4-BE49-F238E27FC236}">
                <a16:creationId xmlns:a16="http://schemas.microsoft.com/office/drawing/2014/main" id="{CB58500C-AE6E-4269-BB59-B16450A9E6AB}"/>
              </a:ext>
            </a:extLst>
          </p:cNvPr>
          <p:cNvSpPr/>
          <p:nvPr/>
        </p:nvSpPr>
        <p:spPr>
          <a:xfrm>
            <a:off x="1533767" y="2696891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9F7B886-C6A7-4198-BDC6-A86AED280CC8}"/>
              </a:ext>
            </a:extLst>
          </p:cNvPr>
          <p:cNvCxnSpPr>
            <a:stCxn id="7" idx="1"/>
            <a:endCxn id="6" idx="5"/>
          </p:cNvCxnSpPr>
          <p:nvPr/>
        </p:nvCxnSpPr>
        <p:spPr>
          <a:xfrm flipH="1" flipV="1">
            <a:off x="1861169" y="4209952"/>
            <a:ext cx="514118" cy="36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2DD91A4-556D-41D3-852C-02788AFBE043}"/>
              </a:ext>
            </a:extLst>
          </p:cNvPr>
          <p:cNvCxnSpPr>
            <a:cxnSpLocks/>
            <a:stCxn id="6" idx="1"/>
            <a:endCxn id="9" idx="6"/>
          </p:cNvCxnSpPr>
          <p:nvPr/>
        </p:nvCxnSpPr>
        <p:spPr>
          <a:xfrm flipH="1" flipV="1">
            <a:off x="1144811" y="3599852"/>
            <a:ext cx="445129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9F6C3AB-6AA4-49F7-A210-5E012420F99E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H="1" flipV="1">
            <a:off x="953024" y="3772908"/>
            <a:ext cx="833" cy="75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8875B91-87DD-47DD-AA99-E8C0126BE5EB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1861169" y="3599852"/>
            <a:ext cx="457945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565550E-4712-4D26-A6C2-CDEE2CF6E0BA}"/>
              </a:ext>
            </a:extLst>
          </p:cNvPr>
          <p:cNvCxnSpPr>
            <a:cxnSpLocks/>
            <a:stCxn id="10" idx="1"/>
            <a:endCxn id="12" idx="4"/>
          </p:cNvCxnSpPr>
          <p:nvPr/>
        </p:nvCxnSpPr>
        <p:spPr>
          <a:xfrm flipH="1" flipV="1">
            <a:off x="1725554" y="3043002"/>
            <a:ext cx="649732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DE0AAE65-C0A2-49FD-9EEE-9B7871A2848D}"/>
              </a:ext>
            </a:extLst>
          </p:cNvPr>
          <p:cNvCxnSpPr>
            <a:cxnSpLocks/>
            <a:stCxn id="9" idx="7"/>
            <a:endCxn id="12" idx="4"/>
          </p:cNvCxnSpPr>
          <p:nvPr/>
        </p:nvCxnSpPr>
        <p:spPr>
          <a:xfrm flipV="1">
            <a:off x="1088638" y="3043002"/>
            <a:ext cx="636916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D1EA2F9-DAAA-44DD-A37A-2B2E7377779D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1725554" y="2329879"/>
            <a:ext cx="0" cy="3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EB7BC18-B5B8-476D-879B-E615FEB1D89C}"/>
              </a:ext>
            </a:extLst>
          </p:cNvPr>
          <p:cNvSpPr/>
          <p:nvPr/>
        </p:nvSpPr>
        <p:spPr>
          <a:xfrm>
            <a:off x="242104" y="5497979"/>
            <a:ext cx="39016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u="sng" dirty="0">
                <a:solidFill>
                  <a:prstClr val="black"/>
                </a:solidFill>
              </a:rPr>
              <a:t>Score of </a:t>
            </a:r>
            <a:r>
              <a:rPr lang="en-US" sz="2000" i="1" u="sng" dirty="0"/>
              <a:t>satisfaction</a:t>
            </a:r>
            <a:r>
              <a:rPr lang="en-US" sz="2400" i="1" u="sng" dirty="0">
                <a:latin typeface="Bookman Old Style" panose="02050604050505020204" pitchFamily="18" charset="0"/>
              </a:rPr>
              <a:t> (sat(v)): 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 Inverse of the number of ancestors </a:t>
            </a: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450C737-2477-4123-8B58-397537A29FB3}"/>
              </a:ext>
            </a:extLst>
          </p:cNvPr>
          <p:cNvSpPr txBox="1"/>
          <p:nvPr/>
        </p:nvSpPr>
        <p:spPr>
          <a:xfrm>
            <a:off x="2510901" y="486699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0.16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1F63CE95-B906-49C0-A121-A31F9A964029}"/>
              </a:ext>
            </a:extLst>
          </p:cNvPr>
          <p:cNvSpPr txBox="1"/>
          <p:nvPr/>
        </p:nvSpPr>
        <p:spPr>
          <a:xfrm>
            <a:off x="659514" y="486708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0.5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2D22732-9E15-4C62-8A6D-41F9689866C6}"/>
              </a:ext>
            </a:extLst>
          </p:cNvPr>
          <p:cNvSpPr txBox="1"/>
          <p:nvPr/>
        </p:nvSpPr>
        <p:spPr>
          <a:xfrm>
            <a:off x="1404693" y="416687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0.33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18C89DA-EF4F-48DD-9D76-61B0480605E4}"/>
              </a:ext>
            </a:extLst>
          </p:cNvPr>
          <p:cNvSpPr txBox="1"/>
          <p:nvPr/>
        </p:nvSpPr>
        <p:spPr>
          <a:xfrm>
            <a:off x="428377" y="375331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6B0A7FE-EEED-43C5-B20E-BC54453209DA}"/>
              </a:ext>
            </a:extLst>
          </p:cNvPr>
          <p:cNvSpPr txBox="1"/>
          <p:nvPr/>
        </p:nvSpPr>
        <p:spPr>
          <a:xfrm>
            <a:off x="2240414" y="374824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FE58F9-56F6-4786-B078-BF9A755338D4}"/>
              </a:ext>
            </a:extLst>
          </p:cNvPr>
          <p:cNvSpPr txBox="1"/>
          <p:nvPr/>
        </p:nvSpPr>
        <p:spPr>
          <a:xfrm>
            <a:off x="1042641" y="288337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0.83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E3E54B-0C49-4DE0-9917-EDB2FDB8F197}"/>
              </a:ext>
            </a:extLst>
          </p:cNvPr>
          <p:cNvSpPr txBox="1"/>
          <p:nvPr/>
        </p:nvSpPr>
        <p:spPr>
          <a:xfrm>
            <a:off x="1217334" y="22396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b="1">
                <a:solidFill>
                  <a:schemeClr val="tx1"/>
                </a:solidFill>
                <a:latin typeface="+mj-lt"/>
                <a:cs typeface="Arabic Typesetting" panose="03020402040406030203" pitchFamily="66" charset="-78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fr-FR" dirty="0"/>
              <a:t>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AFB780F-72A4-4707-A17D-267EC479A6C1}"/>
              </a:ext>
            </a:extLst>
          </p:cNvPr>
          <p:cNvSpPr txBox="1"/>
          <p:nvPr/>
        </p:nvSpPr>
        <p:spPr>
          <a:xfrm>
            <a:off x="2376446" y="1621674"/>
            <a:ext cx="1442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Pow</a:t>
            </a:r>
            <a:r>
              <a:rPr lang="fr-FR" sz="2000" b="1" dirty="0"/>
              <a:t> = 0.6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8E532831-76B3-457B-A5C3-1F91B5227964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39" name="Oval 13">
              <a:extLst>
                <a:ext uri="{FF2B5EF4-FFF2-40B4-BE49-F238E27FC236}">
                  <a16:creationId xmlns:a16="http://schemas.microsoft.com/office/drawing/2014/main" id="{D3150B52-0808-4AC4-8B5B-0D9EBA8535E1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54" name="TextBox 16">
              <a:extLst>
                <a:ext uri="{FF2B5EF4-FFF2-40B4-BE49-F238E27FC236}">
                  <a16:creationId xmlns:a16="http://schemas.microsoft.com/office/drawing/2014/main" id="{4077643A-FC4D-4FDE-8B8A-7B83BD60810A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21078E55-302E-4899-8596-9A153E286808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7FEAF68A-210D-46CA-9FBB-DDF2BD1B433A}"/>
              </a:ext>
            </a:extLst>
          </p:cNvPr>
          <p:cNvSpPr txBox="1"/>
          <p:nvPr/>
        </p:nvSpPr>
        <p:spPr>
          <a:xfrm>
            <a:off x="7560220" y="3114771"/>
            <a:ext cx="4540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</a:t>
            </a:r>
          </a:p>
          <a:p>
            <a:r>
              <a:rPr lang="en-US" sz="20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Express the liking of the agent (</a:t>
            </a:r>
            <a:r>
              <a:rPr lang="en-US" sz="2000" dirty="0" err="1"/>
              <a:t>StatePreference</a:t>
            </a:r>
            <a:r>
              <a:rPr lang="en-US" sz="2000" dirty="0"/>
              <a:t>)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2A720E1-84C3-45ED-8AD4-485A2F62947A}"/>
              </a:ext>
            </a:extLst>
          </p:cNvPr>
          <p:cNvSpPr txBox="1"/>
          <p:nvPr/>
        </p:nvSpPr>
        <p:spPr>
          <a:xfrm>
            <a:off x="7495209" y="2466058"/>
            <a:ext cx="2215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Satisfiability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174AD6D7-F5ED-4622-8D15-BC08FA6A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05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6" name="Oval 18">
            <a:extLst>
              <a:ext uri="{FF2B5EF4-FFF2-40B4-BE49-F238E27FC236}">
                <a16:creationId xmlns:a16="http://schemas.microsoft.com/office/drawing/2014/main" id="{B8FD5C88-7FC4-408A-8B0D-D27FC19C1268}"/>
              </a:ext>
            </a:extLst>
          </p:cNvPr>
          <p:cNvSpPr/>
          <p:nvPr/>
        </p:nvSpPr>
        <p:spPr>
          <a:xfrm>
            <a:off x="1533767" y="3914528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18">
            <a:extLst>
              <a:ext uri="{FF2B5EF4-FFF2-40B4-BE49-F238E27FC236}">
                <a16:creationId xmlns:a16="http://schemas.microsoft.com/office/drawing/2014/main" id="{9C259039-F556-43E7-8980-12131BD0FA0E}"/>
              </a:ext>
            </a:extLst>
          </p:cNvPr>
          <p:cNvSpPr/>
          <p:nvPr/>
        </p:nvSpPr>
        <p:spPr>
          <a:xfrm>
            <a:off x="2319114" y="4526819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18">
            <a:extLst>
              <a:ext uri="{FF2B5EF4-FFF2-40B4-BE49-F238E27FC236}">
                <a16:creationId xmlns:a16="http://schemas.microsoft.com/office/drawing/2014/main" id="{9F03A050-ABD9-4DED-B995-D2427690A84F}"/>
              </a:ext>
            </a:extLst>
          </p:cNvPr>
          <p:cNvSpPr/>
          <p:nvPr/>
        </p:nvSpPr>
        <p:spPr>
          <a:xfrm>
            <a:off x="762070" y="4528121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18">
            <a:extLst>
              <a:ext uri="{FF2B5EF4-FFF2-40B4-BE49-F238E27FC236}">
                <a16:creationId xmlns:a16="http://schemas.microsoft.com/office/drawing/2014/main" id="{F03B309F-8E8B-4425-9199-60016B4011D8}"/>
              </a:ext>
            </a:extLst>
          </p:cNvPr>
          <p:cNvSpPr/>
          <p:nvPr/>
        </p:nvSpPr>
        <p:spPr>
          <a:xfrm>
            <a:off x="761237" y="3426797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055091EB-370E-4DAF-8A9A-9E34BBC08B3E}"/>
              </a:ext>
            </a:extLst>
          </p:cNvPr>
          <p:cNvSpPr/>
          <p:nvPr/>
        </p:nvSpPr>
        <p:spPr>
          <a:xfrm>
            <a:off x="2319114" y="3426797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8">
            <a:extLst>
              <a:ext uri="{FF2B5EF4-FFF2-40B4-BE49-F238E27FC236}">
                <a16:creationId xmlns:a16="http://schemas.microsoft.com/office/drawing/2014/main" id="{46FEE270-F3AB-45D3-96C2-D1B55740C4CD}"/>
              </a:ext>
            </a:extLst>
          </p:cNvPr>
          <p:cNvSpPr/>
          <p:nvPr/>
        </p:nvSpPr>
        <p:spPr>
          <a:xfrm>
            <a:off x="1533767" y="1983769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Oval 18">
            <a:extLst>
              <a:ext uri="{FF2B5EF4-FFF2-40B4-BE49-F238E27FC236}">
                <a16:creationId xmlns:a16="http://schemas.microsoft.com/office/drawing/2014/main" id="{CB58500C-AE6E-4269-BB59-B16450A9E6AB}"/>
              </a:ext>
            </a:extLst>
          </p:cNvPr>
          <p:cNvSpPr/>
          <p:nvPr/>
        </p:nvSpPr>
        <p:spPr>
          <a:xfrm>
            <a:off x="1533767" y="2696891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9F7B886-C6A7-4198-BDC6-A86AED280CC8}"/>
              </a:ext>
            </a:extLst>
          </p:cNvPr>
          <p:cNvCxnSpPr>
            <a:stCxn id="7" idx="1"/>
            <a:endCxn id="6" idx="5"/>
          </p:cNvCxnSpPr>
          <p:nvPr/>
        </p:nvCxnSpPr>
        <p:spPr>
          <a:xfrm flipH="1" flipV="1">
            <a:off x="1861169" y="4209952"/>
            <a:ext cx="514118" cy="36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2DD91A4-556D-41D3-852C-02788AFBE043}"/>
              </a:ext>
            </a:extLst>
          </p:cNvPr>
          <p:cNvCxnSpPr>
            <a:cxnSpLocks/>
            <a:stCxn id="6" idx="1"/>
            <a:endCxn id="9" idx="6"/>
          </p:cNvCxnSpPr>
          <p:nvPr/>
        </p:nvCxnSpPr>
        <p:spPr>
          <a:xfrm flipH="1" flipV="1">
            <a:off x="1144811" y="3599852"/>
            <a:ext cx="445129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9F6C3AB-6AA4-49F7-A210-5E012420F99E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H="1" flipV="1">
            <a:off x="953024" y="3772908"/>
            <a:ext cx="833" cy="75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8875B91-87DD-47DD-AA99-E8C0126BE5EB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1861169" y="3599852"/>
            <a:ext cx="457945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565550E-4712-4D26-A6C2-CDEE2CF6E0BA}"/>
              </a:ext>
            </a:extLst>
          </p:cNvPr>
          <p:cNvCxnSpPr>
            <a:cxnSpLocks/>
            <a:stCxn id="10" idx="1"/>
            <a:endCxn id="12" idx="4"/>
          </p:cNvCxnSpPr>
          <p:nvPr/>
        </p:nvCxnSpPr>
        <p:spPr>
          <a:xfrm flipH="1" flipV="1">
            <a:off x="1725554" y="3043002"/>
            <a:ext cx="649732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DE0AAE65-C0A2-49FD-9EEE-9B7871A2848D}"/>
              </a:ext>
            </a:extLst>
          </p:cNvPr>
          <p:cNvCxnSpPr>
            <a:cxnSpLocks/>
            <a:stCxn id="9" idx="7"/>
            <a:endCxn id="12" idx="4"/>
          </p:cNvCxnSpPr>
          <p:nvPr/>
        </p:nvCxnSpPr>
        <p:spPr>
          <a:xfrm flipV="1">
            <a:off x="1088638" y="3043002"/>
            <a:ext cx="636916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D1EA2F9-DAAA-44DD-A37A-2B2E7377779D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1725554" y="2329879"/>
            <a:ext cx="0" cy="3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2D4EC77C-64CB-49AD-88B3-6ACE9391CF9D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44" name="Oval 13">
              <a:extLst>
                <a:ext uri="{FF2B5EF4-FFF2-40B4-BE49-F238E27FC236}">
                  <a16:creationId xmlns:a16="http://schemas.microsoft.com/office/drawing/2014/main" id="{6AC25FC0-70C8-4C7A-96D0-7ACA056FF7E5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5" name="TextBox 16">
              <a:extLst>
                <a:ext uri="{FF2B5EF4-FFF2-40B4-BE49-F238E27FC236}">
                  <a16:creationId xmlns:a16="http://schemas.microsoft.com/office/drawing/2014/main" id="{0FDD4568-5A7F-4E3F-9A06-4BEA9423BD24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EB7BC18-B5B8-476D-879B-E615FEB1D89C}"/>
              </a:ext>
            </a:extLst>
          </p:cNvPr>
          <p:cNvSpPr/>
          <p:nvPr/>
        </p:nvSpPr>
        <p:spPr>
          <a:xfrm>
            <a:off x="242104" y="5497979"/>
            <a:ext cx="39016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u="sng" dirty="0">
                <a:solidFill>
                  <a:prstClr val="black"/>
                </a:solidFill>
              </a:rPr>
              <a:t>Score of </a:t>
            </a:r>
            <a:r>
              <a:rPr lang="en-US" sz="2000" i="1" u="sng" dirty="0"/>
              <a:t>satisfaction</a:t>
            </a:r>
            <a:r>
              <a:rPr lang="en-US" sz="2400" i="1" u="sng" dirty="0">
                <a:latin typeface="Bookman Old Style" panose="02050604050505020204" pitchFamily="18" charset="0"/>
              </a:rPr>
              <a:t> (sat(v)): 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 Inverse of the number of ancestors </a:t>
            </a: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450C737-2477-4123-8B58-397537A29FB3}"/>
              </a:ext>
            </a:extLst>
          </p:cNvPr>
          <p:cNvSpPr txBox="1"/>
          <p:nvPr/>
        </p:nvSpPr>
        <p:spPr>
          <a:xfrm>
            <a:off x="2510901" y="486699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0.16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1F63CE95-B906-49C0-A121-A31F9A964029}"/>
              </a:ext>
            </a:extLst>
          </p:cNvPr>
          <p:cNvSpPr txBox="1"/>
          <p:nvPr/>
        </p:nvSpPr>
        <p:spPr>
          <a:xfrm>
            <a:off x="659514" y="486708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0.5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2D22732-9E15-4C62-8A6D-41F9689866C6}"/>
              </a:ext>
            </a:extLst>
          </p:cNvPr>
          <p:cNvSpPr txBox="1"/>
          <p:nvPr/>
        </p:nvSpPr>
        <p:spPr>
          <a:xfrm>
            <a:off x="1404693" y="416687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0.33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18C89DA-EF4F-48DD-9D76-61B0480605E4}"/>
              </a:ext>
            </a:extLst>
          </p:cNvPr>
          <p:cNvSpPr txBox="1"/>
          <p:nvPr/>
        </p:nvSpPr>
        <p:spPr>
          <a:xfrm>
            <a:off x="428377" y="375331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6B0A7FE-EEED-43C5-B20E-BC54453209DA}"/>
              </a:ext>
            </a:extLst>
          </p:cNvPr>
          <p:cNvSpPr txBox="1"/>
          <p:nvPr/>
        </p:nvSpPr>
        <p:spPr>
          <a:xfrm>
            <a:off x="2240414" y="374824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FE58F9-56F6-4786-B078-BF9A755338D4}"/>
              </a:ext>
            </a:extLst>
          </p:cNvPr>
          <p:cNvSpPr txBox="1"/>
          <p:nvPr/>
        </p:nvSpPr>
        <p:spPr>
          <a:xfrm>
            <a:off x="1042641" y="288337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0.83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E3E54B-0C49-4DE0-9917-EDB2FDB8F197}"/>
              </a:ext>
            </a:extLst>
          </p:cNvPr>
          <p:cNvSpPr txBox="1"/>
          <p:nvPr/>
        </p:nvSpPr>
        <p:spPr>
          <a:xfrm>
            <a:off x="1217334" y="22396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04F6EB4-4537-4D93-85A9-2839B1215E8C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8D3803D-E881-419F-9011-DCB132CCB4DF}"/>
              </a:ext>
            </a:extLst>
          </p:cNvPr>
          <p:cNvSpPr txBox="1"/>
          <p:nvPr/>
        </p:nvSpPr>
        <p:spPr>
          <a:xfrm>
            <a:off x="7560220" y="3114771"/>
            <a:ext cx="4540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 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Express the liking of the agent (</a:t>
            </a:r>
            <a:r>
              <a:rPr lang="en-US" sz="2000" dirty="0" err="1"/>
              <a:t>StatePreference</a:t>
            </a:r>
            <a:r>
              <a:rPr lang="en-US" sz="2000" dirty="0"/>
              <a:t>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428B96B-2694-4BD4-B726-FDCD6C6FAB7C}"/>
              </a:ext>
            </a:extLst>
          </p:cNvPr>
          <p:cNvSpPr txBox="1"/>
          <p:nvPr/>
        </p:nvSpPr>
        <p:spPr>
          <a:xfrm>
            <a:off x="7495209" y="2466058"/>
            <a:ext cx="2215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Satisfiability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14922F7-63D1-4831-91B7-D1C2CDDE2370}"/>
              </a:ext>
            </a:extLst>
          </p:cNvPr>
          <p:cNvSpPr txBox="1"/>
          <p:nvPr/>
        </p:nvSpPr>
        <p:spPr>
          <a:xfrm>
            <a:off x="2376446" y="1621674"/>
            <a:ext cx="1442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Pow</a:t>
            </a:r>
            <a:r>
              <a:rPr lang="fr-FR" sz="2000" b="1" dirty="0"/>
              <a:t> = 0.6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30757D6-34FA-43CE-B299-669EC497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30742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0B6B324-19C7-486F-B662-B5BEB48F4A8D}"/>
              </a:ext>
            </a:extLst>
          </p:cNvPr>
          <p:cNvSpPr/>
          <p:nvPr/>
        </p:nvSpPr>
        <p:spPr>
          <a:xfrm>
            <a:off x="346276" y="3304566"/>
            <a:ext cx="2751645" cy="1926925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6" name="Oval 18">
            <a:extLst>
              <a:ext uri="{FF2B5EF4-FFF2-40B4-BE49-F238E27FC236}">
                <a16:creationId xmlns:a16="http://schemas.microsoft.com/office/drawing/2014/main" id="{B8FD5C88-7FC4-408A-8B0D-D27FC19C1268}"/>
              </a:ext>
            </a:extLst>
          </p:cNvPr>
          <p:cNvSpPr/>
          <p:nvPr/>
        </p:nvSpPr>
        <p:spPr>
          <a:xfrm>
            <a:off x="1533767" y="3914528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18">
            <a:extLst>
              <a:ext uri="{FF2B5EF4-FFF2-40B4-BE49-F238E27FC236}">
                <a16:creationId xmlns:a16="http://schemas.microsoft.com/office/drawing/2014/main" id="{9C259039-F556-43E7-8980-12131BD0FA0E}"/>
              </a:ext>
            </a:extLst>
          </p:cNvPr>
          <p:cNvSpPr/>
          <p:nvPr/>
        </p:nvSpPr>
        <p:spPr>
          <a:xfrm>
            <a:off x="2319114" y="4526819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18">
            <a:extLst>
              <a:ext uri="{FF2B5EF4-FFF2-40B4-BE49-F238E27FC236}">
                <a16:creationId xmlns:a16="http://schemas.microsoft.com/office/drawing/2014/main" id="{9F03A050-ABD9-4DED-B995-D2427690A84F}"/>
              </a:ext>
            </a:extLst>
          </p:cNvPr>
          <p:cNvSpPr/>
          <p:nvPr/>
        </p:nvSpPr>
        <p:spPr>
          <a:xfrm>
            <a:off x="762070" y="4528121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18">
            <a:extLst>
              <a:ext uri="{FF2B5EF4-FFF2-40B4-BE49-F238E27FC236}">
                <a16:creationId xmlns:a16="http://schemas.microsoft.com/office/drawing/2014/main" id="{F03B309F-8E8B-4425-9199-60016B4011D8}"/>
              </a:ext>
            </a:extLst>
          </p:cNvPr>
          <p:cNvSpPr/>
          <p:nvPr/>
        </p:nvSpPr>
        <p:spPr>
          <a:xfrm>
            <a:off x="761237" y="3426797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055091EB-370E-4DAF-8A9A-9E34BBC08B3E}"/>
              </a:ext>
            </a:extLst>
          </p:cNvPr>
          <p:cNvSpPr/>
          <p:nvPr/>
        </p:nvSpPr>
        <p:spPr>
          <a:xfrm>
            <a:off x="2319114" y="3426797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8">
            <a:extLst>
              <a:ext uri="{FF2B5EF4-FFF2-40B4-BE49-F238E27FC236}">
                <a16:creationId xmlns:a16="http://schemas.microsoft.com/office/drawing/2014/main" id="{46FEE270-F3AB-45D3-96C2-D1B55740C4CD}"/>
              </a:ext>
            </a:extLst>
          </p:cNvPr>
          <p:cNvSpPr/>
          <p:nvPr/>
        </p:nvSpPr>
        <p:spPr>
          <a:xfrm>
            <a:off x="1533767" y="1983769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Oval 18">
            <a:extLst>
              <a:ext uri="{FF2B5EF4-FFF2-40B4-BE49-F238E27FC236}">
                <a16:creationId xmlns:a16="http://schemas.microsoft.com/office/drawing/2014/main" id="{CB58500C-AE6E-4269-BB59-B16450A9E6AB}"/>
              </a:ext>
            </a:extLst>
          </p:cNvPr>
          <p:cNvSpPr/>
          <p:nvPr/>
        </p:nvSpPr>
        <p:spPr>
          <a:xfrm>
            <a:off x="1533767" y="2696891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9F7B886-C6A7-4198-BDC6-A86AED280CC8}"/>
              </a:ext>
            </a:extLst>
          </p:cNvPr>
          <p:cNvCxnSpPr>
            <a:stCxn id="7" idx="1"/>
            <a:endCxn id="6" idx="5"/>
          </p:cNvCxnSpPr>
          <p:nvPr/>
        </p:nvCxnSpPr>
        <p:spPr>
          <a:xfrm flipH="1" flipV="1">
            <a:off x="1861169" y="4209952"/>
            <a:ext cx="514118" cy="36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2DD91A4-556D-41D3-852C-02788AFBE043}"/>
              </a:ext>
            </a:extLst>
          </p:cNvPr>
          <p:cNvCxnSpPr>
            <a:cxnSpLocks/>
            <a:stCxn id="6" idx="1"/>
            <a:endCxn id="9" idx="6"/>
          </p:cNvCxnSpPr>
          <p:nvPr/>
        </p:nvCxnSpPr>
        <p:spPr>
          <a:xfrm flipH="1" flipV="1">
            <a:off x="1144811" y="3599852"/>
            <a:ext cx="445129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9F6C3AB-6AA4-49F7-A210-5E012420F99E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H="1" flipV="1">
            <a:off x="953024" y="3772908"/>
            <a:ext cx="833" cy="75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8875B91-87DD-47DD-AA99-E8C0126BE5EB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1861169" y="3599852"/>
            <a:ext cx="457945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565550E-4712-4D26-A6C2-CDEE2CF6E0BA}"/>
              </a:ext>
            </a:extLst>
          </p:cNvPr>
          <p:cNvCxnSpPr>
            <a:cxnSpLocks/>
            <a:stCxn id="10" idx="1"/>
            <a:endCxn id="12" idx="4"/>
          </p:cNvCxnSpPr>
          <p:nvPr/>
        </p:nvCxnSpPr>
        <p:spPr>
          <a:xfrm flipH="1" flipV="1">
            <a:off x="1725554" y="3043002"/>
            <a:ext cx="649732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DE0AAE65-C0A2-49FD-9EEE-9B7871A2848D}"/>
              </a:ext>
            </a:extLst>
          </p:cNvPr>
          <p:cNvCxnSpPr>
            <a:cxnSpLocks/>
            <a:stCxn id="9" idx="7"/>
            <a:endCxn id="12" idx="4"/>
          </p:cNvCxnSpPr>
          <p:nvPr/>
        </p:nvCxnSpPr>
        <p:spPr>
          <a:xfrm flipV="1">
            <a:off x="1088638" y="3043002"/>
            <a:ext cx="636916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D1EA2F9-DAAA-44DD-A37A-2B2E7377779D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1725554" y="2329879"/>
            <a:ext cx="0" cy="3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EB7BC18-B5B8-476D-879B-E615FEB1D89C}"/>
              </a:ext>
            </a:extLst>
          </p:cNvPr>
          <p:cNvSpPr/>
          <p:nvPr/>
        </p:nvSpPr>
        <p:spPr>
          <a:xfrm>
            <a:off x="242104" y="5497979"/>
            <a:ext cx="39016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u="sng" dirty="0">
                <a:solidFill>
                  <a:prstClr val="black"/>
                </a:solidFill>
              </a:rPr>
              <a:t>Score of </a:t>
            </a:r>
            <a:r>
              <a:rPr lang="en-US" sz="2000" i="1" u="sng" dirty="0"/>
              <a:t>satisfaction</a:t>
            </a:r>
            <a:r>
              <a:rPr lang="en-US" sz="2400" i="1" u="sng" dirty="0">
                <a:latin typeface="Bookman Old Style" panose="02050604050505020204" pitchFamily="18" charset="0"/>
              </a:rPr>
              <a:t> (sat(v)): 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 Inverse of the number of ancestors </a:t>
            </a: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450C737-2477-4123-8B58-397537A29FB3}"/>
              </a:ext>
            </a:extLst>
          </p:cNvPr>
          <p:cNvSpPr txBox="1"/>
          <p:nvPr/>
        </p:nvSpPr>
        <p:spPr>
          <a:xfrm>
            <a:off x="2510901" y="486699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0.16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1F63CE95-B906-49C0-A121-A31F9A964029}"/>
              </a:ext>
            </a:extLst>
          </p:cNvPr>
          <p:cNvSpPr txBox="1"/>
          <p:nvPr/>
        </p:nvSpPr>
        <p:spPr>
          <a:xfrm>
            <a:off x="659514" y="486708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0.5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2D22732-9E15-4C62-8A6D-41F9689866C6}"/>
              </a:ext>
            </a:extLst>
          </p:cNvPr>
          <p:cNvSpPr txBox="1"/>
          <p:nvPr/>
        </p:nvSpPr>
        <p:spPr>
          <a:xfrm>
            <a:off x="1404693" y="416687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0.33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18C89DA-EF4F-48DD-9D76-61B0480605E4}"/>
              </a:ext>
            </a:extLst>
          </p:cNvPr>
          <p:cNvSpPr txBox="1"/>
          <p:nvPr/>
        </p:nvSpPr>
        <p:spPr>
          <a:xfrm>
            <a:off x="428377" y="375331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6B0A7FE-EEED-43C5-B20E-BC54453209DA}"/>
              </a:ext>
            </a:extLst>
          </p:cNvPr>
          <p:cNvSpPr txBox="1"/>
          <p:nvPr/>
        </p:nvSpPr>
        <p:spPr>
          <a:xfrm>
            <a:off x="2240414" y="374824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FE58F9-56F6-4786-B078-BF9A755338D4}"/>
              </a:ext>
            </a:extLst>
          </p:cNvPr>
          <p:cNvSpPr txBox="1"/>
          <p:nvPr/>
        </p:nvSpPr>
        <p:spPr>
          <a:xfrm>
            <a:off x="1042641" y="288337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0.83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E3E54B-0C49-4DE0-9917-EDB2FDB8F197}"/>
              </a:ext>
            </a:extLst>
          </p:cNvPr>
          <p:cNvSpPr txBox="1"/>
          <p:nvPr/>
        </p:nvSpPr>
        <p:spPr>
          <a:xfrm>
            <a:off x="1217334" y="22396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AFB780F-72A4-4707-A17D-267EC479A6C1}"/>
              </a:ext>
            </a:extLst>
          </p:cNvPr>
          <p:cNvSpPr txBox="1"/>
          <p:nvPr/>
        </p:nvSpPr>
        <p:spPr>
          <a:xfrm>
            <a:off x="3180022" y="1257046"/>
            <a:ext cx="1238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Pow</a:t>
            </a:r>
            <a:r>
              <a:rPr lang="fr-FR" sz="2000" b="1" dirty="0"/>
              <a:t> = 0.7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48E0809-9F57-4C30-AD03-7D83197EA128}"/>
              </a:ext>
            </a:extLst>
          </p:cNvPr>
          <p:cNvSpPr txBox="1"/>
          <p:nvPr/>
        </p:nvSpPr>
        <p:spPr>
          <a:xfrm>
            <a:off x="3180022" y="3965213"/>
            <a:ext cx="2378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Values the agent </a:t>
            </a:r>
            <a:r>
              <a:rPr lang="en-US" sz="2000" b="1" dirty="0">
                <a:solidFill>
                  <a:srgbClr val="FF0000"/>
                </a:solidFill>
              </a:rPr>
              <a:t>doesn’t like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4ADE43-6CC1-4FA1-BC2A-F6F5EFB8F5BF}"/>
              </a:ext>
            </a:extLst>
          </p:cNvPr>
          <p:cNvSpPr/>
          <p:nvPr/>
        </p:nvSpPr>
        <p:spPr>
          <a:xfrm>
            <a:off x="350243" y="1803896"/>
            <a:ext cx="2747678" cy="1386713"/>
          </a:xfrm>
          <a:prstGeom prst="rect">
            <a:avLst/>
          </a:prstGeom>
          <a:solidFill>
            <a:schemeClr val="accent6">
              <a:alpha val="3200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1D68C4A-38AB-4223-B764-C1D3FBE1D9F1}"/>
              </a:ext>
            </a:extLst>
          </p:cNvPr>
          <p:cNvSpPr txBox="1"/>
          <p:nvPr/>
        </p:nvSpPr>
        <p:spPr>
          <a:xfrm>
            <a:off x="3097921" y="2424307"/>
            <a:ext cx="2378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Values the agent </a:t>
            </a:r>
            <a:r>
              <a:rPr lang="en-US" sz="2000" b="1" dirty="0">
                <a:solidFill>
                  <a:schemeClr val="accent6"/>
                </a:solidFill>
              </a:rPr>
              <a:t>like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7722CDB-9E54-4D5F-8CF8-4C5397D407D8}"/>
              </a:ext>
            </a:extLst>
          </p:cNvPr>
          <p:cNvSpPr txBox="1"/>
          <p:nvPr/>
        </p:nvSpPr>
        <p:spPr>
          <a:xfrm>
            <a:off x="7560220" y="5058100"/>
            <a:ext cx="4211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dirty="0" err="1"/>
              <a:t>StatePreference</a:t>
            </a:r>
            <a:r>
              <a:rPr lang="fr-FR" sz="2000" dirty="0"/>
              <a:t>(G): </a:t>
            </a:r>
            <a:r>
              <a:rPr lang="fr-FR" sz="2400" b="1" dirty="0"/>
              <a:t>I like G</a:t>
            </a:r>
          </a:p>
          <a:p>
            <a:endParaRPr lang="fr-FR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dirty="0" err="1"/>
              <a:t>StatePreference</a:t>
            </a:r>
            <a:r>
              <a:rPr lang="fr-FR" sz="2000" dirty="0"/>
              <a:t>(B): </a:t>
            </a:r>
            <a:r>
              <a:rPr lang="fr-FR" sz="2400" b="1" dirty="0"/>
              <a:t>I </a:t>
            </a:r>
            <a:r>
              <a:rPr lang="fr-FR" sz="2400" b="1" dirty="0" err="1"/>
              <a:t>don’t</a:t>
            </a:r>
            <a:r>
              <a:rPr lang="fr-FR" sz="2400" b="1" dirty="0"/>
              <a:t> like B</a:t>
            </a:r>
            <a:endParaRPr lang="fr-FR" sz="2000" b="1" dirty="0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C0FF786-C98D-4B2E-B43C-021A24C4B37A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4D3D2D4D-0452-40DC-A8CD-FB10F1910331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57" name="TextBox 16">
              <a:extLst>
                <a:ext uri="{FF2B5EF4-FFF2-40B4-BE49-F238E27FC236}">
                  <a16:creationId xmlns:a16="http://schemas.microsoft.com/office/drawing/2014/main" id="{C9B3CE2C-9913-44C6-A9AC-1F2983757E9F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F5609B1D-2285-4914-B2D3-DD4EA832CB59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9C0F60A-34B2-4537-B971-7C657CE2A994}"/>
              </a:ext>
            </a:extLst>
          </p:cNvPr>
          <p:cNvSpPr txBox="1"/>
          <p:nvPr/>
        </p:nvSpPr>
        <p:spPr>
          <a:xfrm>
            <a:off x="7560220" y="3114771"/>
            <a:ext cx="4540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 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Express the liking of the agent (</a:t>
            </a:r>
            <a:r>
              <a:rPr lang="en-US" sz="2000" dirty="0" err="1"/>
              <a:t>StatePreference</a:t>
            </a:r>
            <a:r>
              <a:rPr lang="en-US" sz="2000" dirty="0"/>
              <a:t>)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9B77842-F8B7-482F-A03E-C4D641FBF1FB}"/>
              </a:ext>
            </a:extLst>
          </p:cNvPr>
          <p:cNvSpPr txBox="1"/>
          <p:nvPr/>
        </p:nvSpPr>
        <p:spPr>
          <a:xfrm>
            <a:off x="7495209" y="2466058"/>
            <a:ext cx="2215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Satisfiability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A86824CA-E4A6-4287-8035-C02ADD6DDDBD}"/>
              </a:ext>
            </a:extLst>
          </p:cNvPr>
          <p:cNvSpPr txBox="1"/>
          <p:nvPr/>
        </p:nvSpPr>
        <p:spPr>
          <a:xfrm>
            <a:off x="7495209" y="4626547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DE2A5316-2E46-4C3C-9FF6-BEFA35D7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5008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36" grpId="0" animBg="1"/>
      <p:bldP spid="37" grpId="0"/>
      <p:bldP spid="17" grpId="0"/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6" name="Oval 18">
            <a:extLst>
              <a:ext uri="{FF2B5EF4-FFF2-40B4-BE49-F238E27FC236}">
                <a16:creationId xmlns:a16="http://schemas.microsoft.com/office/drawing/2014/main" id="{B8FD5C88-7FC4-408A-8B0D-D27FC19C1268}"/>
              </a:ext>
            </a:extLst>
          </p:cNvPr>
          <p:cNvSpPr/>
          <p:nvPr/>
        </p:nvSpPr>
        <p:spPr>
          <a:xfrm>
            <a:off x="1533767" y="3914528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18">
            <a:extLst>
              <a:ext uri="{FF2B5EF4-FFF2-40B4-BE49-F238E27FC236}">
                <a16:creationId xmlns:a16="http://schemas.microsoft.com/office/drawing/2014/main" id="{9C259039-F556-43E7-8980-12131BD0FA0E}"/>
              </a:ext>
            </a:extLst>
          </p:cNvPr>
          <p:cNvSpPr/>
          <p:nvPr/>
        </p:nvSpPr>
        <p:spPr>
          <a:xfrm>
            <a:off x="2319114" y="4526819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18">
            <a:extLst>
              <a:ext uri="{FF2B5EF4-FFF2-40B4-BE49-F238E27FC236}">
                <a16:creationId xmlns:a16="http://schemas.microsoft.com/office/drawing/2014/main" id="{9F03A050-ABD9-4DED-B995-D2427690A84F}"/>
              </a:ext>
            </a:extLst>
          </p:cNvPr>
          <p:cNvSpPr/>
          <p:nvPr/>
        </p:nvSpPr>
        <p:spPr>
          <a:xfrm>
            <a:off x="762070" y="4528121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18">
            <a:extLst>
              <a:ext uri="{FF2B5EF4-FFF2-40B4-BE49-F238E27FC236}">
                <a16:creationId xmlns:a16="http://schemas.microsoft.com/office/drawing/2014/main" id="{F03B309F-8E8B-4425-9199-60016B4011D8}"/>
              </a:ext>
            </a:extLst>
          </p:cNvPr>
          <p:cNvSpPr/>
          <p:nvPr/>
        </p:nvSpPr>
        <p:spPr>
          <a:xfrm>
            <a:off x="761237" y="3426797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055091EB-370E-4DAF-8A9A-9E34BBC08B3E}"/>
              </a:ext>
            </a:extLst>
          </p:cNvPr>
          <p:cNvSpPr/>
          <p:nvPr/>
        </p:nvSpPr>
        <p:spPr>
          <a:xfrm>
            <a:off x="2319114" y="3426797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8">
            <a:extLst>
              <a:ext uri="{FF2B5EF4-FFF2-40B4-BE49-F238E27FC236}">
                <a16:creationId xmlns:a16="http://schemas.microsoft.com/office/drawing/2014/main" id="{46FEE270-F3AB-45D3-96C2-D1B55740C4CD}"/>
              </a:ext>
            </a:extLst>
          </p:cNvPr>
          <p:cNvSpPr/>
          <p:nvPr/>
        </p:nvSpPr>
        <p:spPr>
          <a:xfrm>
            <a:off x="1533767" y="1983769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Oval 18">
            <a:extLst>
              <a:ext uri="{FF2B5EF4-FFF2-40B4-BE49-F238E27FC236}">
                <a16:creationId xmlns:a16="http://schemas.microsoft.com/office/drawing/2014/main" id="{CB58500C-AE6E-4269-BB59-B16450A9E6AB}"/>
              </a:ext>
            </a:extLst>
          </p:cNvPr>
          <p:cNvSpPr/>
          <p:nvPr/>
        </p:nvSpPr>
        <p:spPr>
          <a:xfrm>
            <a:off x="1533767" y="2696891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9F7B886-C6A7-4198-BDC6-A86AED280CC8}"/>
              </a:ext>
            </a:extLst>
          </p:cNvPr>
          <p:cNvCxnSpPr>
            <a:stCxn id="7" idx="1"/>
            <a:endCxn id="6" idx="5"/>
          </p:cNvCxnSpPr>
          <p:nvPr/>
        </p:nvCxnSpPr>
        <p:spPr>
          <a:xfrm flipH="1" flipV="1">
            <a:off x="1861169" y="4209952"/>
            <a:ext cx="514118" cy="36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2DD91A4-556D-41D3-852C-02788AFBE043}"/>
              </a:ext>
            </a:extLst>
          </p:cNvPr>
          <p:cNvCxnSpPr>
            <a:cxnSpLocks/>
            <a:stCxn id="6" idx="1"/>
            <a:endCxn id="9" idx="6"/>
          </p:cNvCxnSpPr>
          <p:nvPr/>
        </p:nvCxnSpPr>
        <p:spPr>
          <a:xfrm flipH="1" flipV="1">
            <a:off x="1144811" y="3599852"/>
            <a:ext cx="445129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9F6C3AB-6AA4-49F7-A210-5E012420F99E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H="1" flipV="1">
            <a:off x="953024" y="3772908"/>
            <a:ext cx="833" cy="75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8875B91-87DD-47DD-AA99-E8C0126BE5EB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1861169" y="3599852"/>
            <a:ext cx="457945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565550E-4712-4D26-A6C2-CDEE2CF6E0BA}"/>
              </a:ext>
            </a:extLst>
          </p:cNvPr>
          <p:cNvCxnSpPr>
            <a:cxnSpLocks/>
            <a:stCxn id="10" idx="1"/>
            <a:endCxn id="12" idx="4"/>
          </p:cNvCxnSpPr>
          <p:nvPr/>
        </p:nvCxnSpPr>
        <p:spPr>
          <a:xfrm flipH="1" flipV="1">
            <a:off x="1725554" y="3043002"/>
            <a:ext cx="649732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DE0AAE65-C0A2-49FD-9EEE-9B7871A2848D}"/>
              </a:ext>
            </a:extLst>
          </p:cNvPr>
          <p:cNvCxnSpPr>
            <a:cxnSpLocks/>
            <a:stCxn id="9" idx="7"/>
            <a:endCxn id="12" idx="4"/>
          </p:cNvCxnSpPr>
          <p:nvPr/>
        </p:nvCxnSpPr>
        <p:spPr>
          <a:xfrm flipV="1">
            <a:off x="1088638" y="3043002"/>
            <a:ext cx="636916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D1EA2F9-DAAA-44DD-A37A-2B2E7377779D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1725554" y="2329879"/>
            <a:ext cx="0" cy="3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EB7BC18-B5B8-476D-879B-E615FEB1D89C}"/>
              </a:ext>
            </a:extLst>
          </p:cNvPr>
          <p:cNvSpPr/>
          <p:nvPr/>
        </p:nvSpPr>
        <p:spPr>
          <a:xfrm>
            <a:off x="242104" y="5497979"/>
            <a:ext cx="39016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i="1" u="sng" dirty="0">
                <a:latin typeface="Bookman Old Style" panose="02050604050505020204" pitchFamily="18" charset="0"/>
              </a:rPr>
              <a:t>(Self(pow, t)):</a:t>
            </a: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 Level of concessions to be expressed</a:t>
            </a: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450C737-2477-4123-8B58-397537A29FB3}"/>
              </a:ext>
            </a:extLst>
          </p:cNvPr>
          <p:cNvSpPr txBox="1"/>
          <p:nvPr/>
        </p:nvSpPr>
        <p:spPr>
          <a:xfrm>
            <a:off x="2510901" y="486699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0.16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1F63CE95-B906-49C0-A121-A31F9A964029}"/>
              </a:ext>
            </a:extLst>
          </p:cNvPr>
          <p:cNvSpPr txBox="1"/>
          <p:nvPr/>
        </p:nvSpPr>
        <p:spPr>
          <a:xfrm>
            <a:off x="659514" y="486708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0.5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2D22732-9E15-4C62-8A6D-41F9689866C6}"/>
              </a:ext>
            </a:extLst>
          </p:cNvPr>
          <p:cNvSpPr txBox="1"/>
          <p:nvPr/>
        </p:nvSpPr>
        <p:spPr>
          <a:xfrm>
            <a:off x="1404693" y="416687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0.33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18C89DA-EF4F-48DD-9D76-61B0480605E4}"/>
              </a:ext>
            </a:extLst>
          </p:cNvPr>
          <p:cNvSpPr txBox="1"/>
          <p:nvPr/>
        </p:nvSpPr>
        <p:spPr>
          <a:xfrm>
            <a:off x="428377" y="375331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6B0A7FE-EEED-43C5-B20E-BC54453209DA}"/>
              </a:ext>
            </a:extLst>
          </p:cNvPr>
          <p:cNvSpPr txBox="1"/>
          <p:nvPr/>
        </p:nvSpPr>
        <p:spPr>
          <a:xfrm>
            <a:off x="2240414" y="374824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FE58F9-56F6-4786-B078-BF9A755338D4}"/>
              </a:ext>
            </a:extLst>
          </p:cNvPr>
          <p:cNvSpPr txBox="1"/>
          <p:nvPr/>
        </p:nvSpPr>
        <p:spPr>
          <a:xfrm>
            <a:off x="1042641" y="288337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0.83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E3E54B-0C49-4DE0-9917-EDB2FDB8F197}"/>
              </a:ext>
            </a:extLst>
          </p:cNvPr>
          <p:cNvSpPr txBox="1"/>
          <p:nvPr/>
        </p:nvSpPr>
        <p:spPr>
          <a:xfrm>
            <a:off x="1217334" y="22396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AFB780F-72A4-4707-A17D-267EC479A6C1}"/>
              </a:ext>
            </a:extLst>
          </p:cNvPr>
          <p:cNvSpPr txBox="1"/>
          <p:nvPr/>
        </p:nvSpPr>
        <p:spPr>
          <a:xfrm>
            <a:off x="3180022" y="1257046"/>
            <a:ext cx="1238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Pow</a:t>
            </a:r>
            <a:r>
              <a:rPr lang="fr-FR" sz="2000" b="1" dirty="0"/>
              <a:t> = 0.7</a:t>
            </a: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C0FF786-C98D-4B2E-B43C-021A24C4B37A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4D3D2D4D-0452-40DC-A8CD-FB10F1910331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57" name="TextBox 16">
              <a:extLst>
                <a:ext uri="{FF2B5EF4-FFF2-40B4-BE49-F238E27FC236}">
                  <a16:creationId xmlns:a16="http://schemas.microsoft.com/office/drawing/2014/main" id="{C9B3CE2C-9913-44C6-A9AC-1F2983757E9F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F5609B1D-2285-4914-B2D3-DD4EA832CB59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9B77842-F8B7-482F-A03E-C4D641FBF1FB}"/>
              </a:ext>
            </a:extLst>
          </p:cNvPr>
          <p:cNvSpPr txBox="1"/>
          <p:nvPr/>
        </p:nvSpPr>
        <p:spPr>
          <a:xfrm>
            <a:off x="7495209" y="2466058"/>
            <a:ext cx="215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2. Acceptability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B18EFD8-01F5-4137-92F3-326660205BB6}"/>
              </a:ext>
            </a:extLst>
          </p:cNvPr>
          <p:cNvSpPr txBox="1"/>
          <p:nvPr/>
        </p:nvSpPr>
        <p:spPr>
          <a:xfrm>
            <a:off x="7651544" y="3912887"/>
            <a:ext cx="35371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</a:rPr>
              <a:t>Current context of negotiation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R: Set of rejected values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A: Set of accepted values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A9AF448F-BA50-40E3-9133-B91CF997A315}"/>
              </a:ext>
            </a:extLst>
          </p:cNvPr>
          <p:cNvSpPr/>
          <p:nvPr/>
        </p:nvSpPr>
        <p:spPr>
          <a:xfrm>
            <a:off x="3964179" y="5806346"/>
            <a:ext cx="665544" cy="46048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9A62A212-F162-42F3-8936-57A0568F473D}"/>
              </a:ext>
            </a:extLst>
          </p:cNvPr>
          <p:cNvGrpSpPr/>
          <p:nvPr/>
        </p:nvGrpSpPr>
        <p:grpSpPr>
          <a:xfrm>
            <a:off x="4766663" y="4114016"/>
            <a:ext cx="3842794" cy="2660444"/>
            <a:chOff x="1221222" y="7554"/>
            <a:chExt cx="9449522" cy="6246536"/>
          </a:xfrm>
        </p:grpSpPr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333596F4-EBF1-47F7-A399-F4FB98258E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0936" y="812976"/>
              <a:ext cx="0" cy="468693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22B9F741-FCFB-4F7E-A314-5334A945C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7067" y="5479146"/>
              <a:ext cx="76969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7" name="Groupe 76">
              <a:extLst>
                <a:ext uri="{FF2B5EF4-FFF2-40B4-BE49-F238E27FC236}">
                  <a16:creationId xmlns:a16="http://schemas.microsoft.com/office/drawing/2014/main" id="{5F53433D-8353-4B59-B338-8D21E1695C0B}"/>
                </a:ext>
              </a:extLst>
            </p:cNvPr>
            <p:cNvGrpSpPr/>
            <p:nvPr/>
          </p:nvGrpSpPr>
          <p:grpSpPr>
            <a:xfrm>
              <a:off x="2177068" y="2127969"/>
              <a:ext cx="6856971" cy="3284121"/>
              <a:chOff x="1741993" y="1788456"/>
              <a:chExt cx="6444584" cy="3515848"/>
            </a:xfrm>
          </p:grpSpPr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9CBEADE9-42B5-4B41-AE54-8BFED1C5E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993" y="1788456"/>
                <a:ext cx="2407533" cy="0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D9D3DF7A-D13F-4DEA-91E7-7FC359BD10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9525" y="1788456"/>
                <a:ext cx="4037052" cy="3515848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3D5EEF7B-95AC-4687-8D0D-D43EB14C3DCC}"/>
                </a:ext>
              </a:extLst>
            </p:cNvPr>
            <p:cNvSpPr txBox="1"/>
            <p:nvPr/>
          </p:nvSpPr>
          <p:spPr>
            <a:xfrm>
              <a:off x="9606708" y="5546204"/>
              <a:ext cx="1064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dirty="0"/>
                <a:t>t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A32D883D-5B9F-4459-B3A5-AF72DF8A9548}"/>
                </a:ext>
              </a:extLst>
            </p:cNvPr>
            <p:cNvSpPr txBox="1"/>
            <p:nvPr/>
          </p:nvSpPr>
          <p:spPr>
            <a:xfrm>
              <a:off x="1221222" y="7554"/>
              <a:ext cx="3265549" cy="973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sz="1800" b="1" dirty="0"/>
                <a:t>Self(</a:t>
              </a:r>
              <a:r>
                <a:rPr lang="fr-FR" sz="1800" b="1" dirty="0" err="1"/>
                <a:t>pow,t</a:t>
              </a:r>
              <a:r>
                <a:rPr lang="fr-FR" sz="1800" b="1" dirty="0"/>
                <a:t>)</a:t>
              </a:r>
            </a:p>
          </p:txBody>
        </p: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48BA8709-E7F6-40F5-ABF0-FEBA7E8E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743846" y="1833940"/>
              <a:ext cx="1" cy="364088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A398776F-E5EC-4F87-9307-4A0368C58CFF}"/>
                </a:ext>
              </a:extLst>
            </p:cNvPr>
            <p:cNvSpPr txBox="1"/>
            <p:nvPr/>
          </p:nvSpPr>
          <p:spPr>
            <a:xfrm>
              <a:off x="4486771" y="1262139"/>
              <a:ext cx="1047914" cy="488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1"/>
              </a:lvl1pPr>
            </a:lstStyle>
            <a:p>
              <a:r>
                <a:rPr lang="el-GR" sz="1800" b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 </a:t>
              </a:r>
              <a:r>
                <a:rPr lang="el-GR" sz="1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τ</a:t>
              </a:r>
              <a:endParaRPr lang="fr-FR" sz="18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BBAB1FE-B080-4C6D-8EB9-3C5D4215A1BC}"/>
                </a:ext>
              </a:extLst>
            </p:cNvPr>
            <p:cNvSpPr txBox="1"/>
            <p:nvPr/>
          </p:nvSpPr>
          <p:spPr>
            <a:xfrm>
              <a:off x="2219800" y="1201516"/>
              <a:ext cx="1801709" cy="973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sz="1800" b="1" dirty="0" err="1"/>
                <a:t>pow</a:t>
              </a:r>
              <a:r>
                <a:rPr lang="fr-FR" sz="1800" b="1" baseline="-25000" dirty="0" err="1"/>
                <a:t>a</a:t>
              </a:r>
              <a:endParaRPr lang="fr-FR" sz="1800" b="1" dirty="0"/>
            </a:p>
          </p:txBody>
        </p: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D8367071-DC64-4661-B498-DE6CC2CA0124}"/>
                </a:ext>
              </a:extLst>
            </p:cNvPr>
            <p:cNvCxnSpPr>
              <a:cxnSpLocks/>
            </p:cNvCxnSpPr>
            <p:nvPr/>
          </p:nvCxnSpPr>
          <p:spPr>
            <a:xfrm>
              <a:off x="2170937" y="3194613"/>
              <a:ext cx="2572909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FC62F70C-4519-46C5-97CB-E7953B0DF12D}"/>
                </a:ext>
              </a:extLst>
            </p:cNvPr>
            <p:cNvCxnSpPr>
              <a:cxnSpLocks/>
            </p:cNvCxnSpPr>
            <p:nvPr/>
          </p:nvCxnSpPr>
          <p:spPr>
            <a:xfrm>
              <a:off x="4743845" y="3194613"/>
              <a:ext cx="2561591" cy="2217478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ZoneTexte 84">
              <a:extLst>
                <a:ext uri="{FF2B5EF4-FFF2-40B4-BE49-F238E27FC236}">
                  <a16:creationId xmlns:a16="http://schemas.microsoft.com/office/drawing/2014/main" id="{0C1FE65C-5C5A-48AB-BD34-75BC42605323}"/>
                </a:ext>
              </a:extLst>
            </p:cNvPr>
            <p:cNvSpPr txBox="1"/>
            <p:nvPr/>
          </p:nvSpPr>
          <p:spPr>
            <a:xfrm>
              <a:off x="2219800" y="2327447"/>
              <a:ext cx="1904745" cy="867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sz="1800" b="1" dirty="0" err="1"/>
                <a:t>pow</a:t>
              </a:r>
              <a:r>
                <a:rPr lang="fr-FR" sz="1800" b="1" baseline="-25000" dirty="0" err="1"/>
                <a:t>b</a:t>
              </a:r>
              <a:endParaRPr lang="fr-FR" sz="1800" b="1" dirty="0"/>
            </a:p>
          </p:txBody>
        </p:sp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1B2F7A9A-3447-403E-B6A5-B39B94E53B88}"/>
              </a:ext>
            </a:extLst>
          </p:cNvPr>
          <p:cNvSpPr txBox="1"/>
          <p:nvPr/>
        </p:nvSpPr>
        <p:spPr>
          <a:xfrm>
            <a:off x="7560220" y="2969652"/>
            <a:ext cx="4540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Ac : Set of acceptable values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M = S + Ac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B3E1921C-C73D-491C-9AC1-63DD2D74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7283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theme/theme1.xml><?xml version="1.0" encoding="utf-8"?>
<a:theme xmlns:a="http://schemas.openxmlformats.org/drawingml/2006/main" name="Showeet theme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973</Words>
  <Application>Microsoft Office PowerPoint</Application>
  <PresentationFormat>Grand écran</PresentationFormat>
  <Paragraphs>336</Paragraphs>
  <Slides>19</Slides>
  <Notes>4</Notes>
  <HiddenSlides>1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19</vt:i4>
      </vt:variant>
    </vt:vector>
  </HeadingPairs>
  <TitlesOfParts>
    <vt:vector size="30" baseType="lpstr">
      <vt:lpstr>Arabic Typesetting</vt:lpstr>
      <vt:lpstr>Arial</vt:lpstr>
      <vt:lpstr>Bookman Old Style</vt:lpstr>
      <vt:lpstr>Calibri</vt:lpstr>
      <vt:lpstr>Calibri Light</vt:lpstr>
      <vt:lpstr>Cambria Math</vt:lpstr>
      <vt:lpstr>GeosansLight</vt:lpstr>
      <vt:lpstr>Open Sans</vt:lpstr>
      <vt:lpstr>Wingdings</vt:lpstr>
      <vt:lpstr>Showeet theme</vt:lpstr>
      <vt:lpstr>Thème Office</vt:lpstr>
      <vt:lpstr>Présentation PowerPoint</vt:lpstr>
      <vt:lpstr>Context: COLLABORATIVE negotiation</vt:lpstr>
      <vt:lpstr>INTERPERSONAL RELATION OF DOMINANCE</vt:lpstr>
      <vt:lpstr>Présentation PowerPoint</vt:lpstr>
      <vt:lpstr>OVERVIEW OF THE MODEL OF NEGOTIATION</vt:lpstr>
      <vt:lpstr>Mental model</vt:lpstr>
      <vt:lpstr>Mental model</vt:lpstr>
      <vt:lpstr>Mental model</vt:lpstr>
      <vt:lpstr>Mental model</vt:lpstr>
      <vt:lpstr>Mental model</vt:lpstr>
      <vt:lpstr>OVERVIEW OF THE MODEL OF NEGOTIATION</vt:lpstr>
      <vt:lpstr>Présentation PowerPoint</vt:lpstr>
      <vt:lpstr>Model of the other: Naïve approach</vt:lpstr>
      <vt:lpstr>Model of the other: reasoning with uncertainty</vt:lpstr>
      <vt:lpstr>Evaluation: reasoning with uncertainty</vt:lpstr>
      <vt:lpstr>Results: accuracy of predictions</vt:lpstr>
      <vt:lpstr>Results: time execution</vt:lpstr>
      <vt:lpstr>Conclusion and future works: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Entreprise ZENIKA</dc:creator>
  <cp:lastModifiedBy>Entreprise ZENIKA</cp:lastModifiedBy>
  <cp:revision>110</cp:revision>
  <dcterms:created xsi:type="dcterms:W3CDTF">2018-08-21T17:03:23Z</dcterms:created>
  <dcterms:modified xsi:type="dcterms:W3CDTF">2018-08-28T10:11:02Z</dcterms:modified>
</cp:coreProperties>
</file>