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2"/>
  </p:notesMasterIdLst>
  <p:sldIdLst>
    <p:sldId id="256" r:id="rId3"/>
    <p:sldId id="1044" r:id="rId4"/>
    <p:sldId id="1045" r:id="rId5"/>
    <p:sldId id="1048" r:id="rId6"/>
    <p:sldId id="1052" r:id="rId7"/>
    <p:sldId id="1054" r:id="rId8"/>
    <p:sldId id="1056" r:id="rId9"/>
    <p:sldId id="1055" r:id="rId10"/>
    <p:sldId id="1057" r:id="rId11"/>
    <p:sldId id="1059" r:id="rId12"/>
    <p:sldId id="1060" r:id="rId13"/>
    <p:sldId id="1049" r:id="rId14"/>
    <p:sldId id="1062" r:id="rId15"/>
    <p:sldId id="1051" r:id="rId16"/>
    <p:sldId id="1063" r:id="rId17"/>
    <p:sldId id="1065" r:id="rId18"/>
    <p:sldId id="1066" r:id="rId19"/>
    <p:sldId id="1067" r:id="rId20"/>
    <p:sldId id="106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615" autoAdjust="0"/>
  </p:normalViewPr>
  <p:slideViewPr>
    <p:cSldViewPr snapToGrid="0" showGuides="1">
      <p:cViewPr>
        <p:scale>
          <a:sx n="64" d="100"/>
          <a:sy n="64" d="100"/>
        </p:scale>
        <p:origin x="19" y="19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6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BDAF-9EFB-49A5-9595-C931D64521C4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B55E-22A5-4286-A8A7-EB9B205D71BE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6AC-F9B5-436A-BA31-4C1944034F51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5662-819A-4979-9F2E-A9262012BDEE}" type="datetime1">
              <a:rPr lang="fr-FR" smtClean="0"/>
              <a:t>27/08/2018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3213-C230-4DED-AF8B-533039CAAB69}" type="datetime1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3DB1-DACF-4B0E-BF0E-41BA5EB41557}" type="datetime1">
              <a:rPr lang="fr-FR" smtClean="0"/>
              <a:t>27/08/2018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034-E096-43E7-888F-4F9D67C2E074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C5E-82F5-4588-A45C-3F3E291216A2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1903-57C3-4BA9-A49E-311B56A42E93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B4B0-8E7F-499D-A976-14ED26ED8635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D6F5-26E8-4FA4-8EF7-EF67FF72E7BA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8770-3C7C-432A-9FE1-78FB4AB6A326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636787" y="126875"/>
            <a:ext cx="11272597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dirty="0">
                <a:solidFill>
                  <a:srgbClr val="F39C12"/>
                </a:solidFill>
              </a:rPr>
              <a:t>Guess my power: </a:t>
            </a:r>
            <a:r>
              <a:rPr lang="en-US" sz="4000" dirty="0">
                <a:solidFill>
                  <a:sysClr val="window" lastClr="FFFFFF"/>
                </a:solidFill>
              </a:rPr>
              <a:t>A computational model to simulate a partner’s behavior in the context of collaborative negotiation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465A0-E828-447C-958C-8E5D7029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74E501-0BCA-42C9-9A26-1D4A61BD6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4822EC-9B60-4B52-ACE2-0FA30A42A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E29B4-F7BB-4284-9505-CC1CF39C3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273F771-C83E-4B13-B5CC-B329EAF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14" y="4183856"/>
            <a:ext cx="5677384" cy="1076838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schemeClr val="bg1"/>
                </a:solidFill>
              </a:rPr>
              <a:t>Lydia OULD OUALI </a:t>
            </a:r>
            <a:r>
              <a:rPr lang="fr-FR" dirty="0">
                <a:solidFill>
                  <a:schemeClr val="bg1"/>
                </a:solidFill>
              </a:rPr>
              <a:t>(LIMSI-CNRS / UPSUD) </a:t>
            </a:r>
            <a:endParaRPr lang="fr-FR" sz="2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Nicolas </a:t>
            </a:r>
            <a:r>
              <a:rPr lang="fr-FR" sz="2000" dirty="0" err="1">
                <a:solidFill>
                  <a:schemeClr val="bg1"/>
                </a:solidFill>
              </a:rPr>
              <a:t>Sabouret</a:t>
            </a:r>
            <a:r>
              <a:rPr lang="fr-FR" sz="2000" dirty="0">
                <a:solidFill>
                  <a:schemeClr val="bg1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Charles Rich (CS / WPI)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C0F60A-34B2-4537-B971-7C657CE2A994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495209" y="4010660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3180021" y="1849816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350243" y="1803896"/>
            <a:ext cx="2747678" cy="1386713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3097921" y="2424307"/>
            <a:ext cx="186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3180021" y="2561236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350243" y="1803896"/>
            <a:ext cx="2747678" cy="2048727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560221" y="5499805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495209" y="5068252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DB6CA1-5152-47E7-9EC1-5BA29A7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/>
      <p:bldP spid="65" grpId="0" animBg="1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5244FFA-B6E9-442A-991A-E09D60B8BCA6}"/>
              </a:ext>
            </a:extLst>
          </p:cNvPr>
          <p:cNvGrpSpPr/>
          <p:nvPr/>
        </p:nvGrpSpPr>
        <p:grpSpPr>
          <a:xfrm>
            <a:off x="2868203" y="1551227"/>
            <a:ext cx="501502" cy="527781"/>
            <a:chOff x="761237" y="2696891"/>
            <a:chExt cx="1941451" cy="2177340"/>
          </a:xfrm>
        </p:grpSpPr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99C16CE6-006B-4D22-9652-FEE1A059D6C5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A20A5C30-61D4-47C3-8B98-C7D8096B14F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C0F11ABE-3EA1-4D17-9D8C-422A6BFD1C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E2D582CF-5010-4CB3-9AAE-6505DCD497E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1AD253EA-B3B5-4CCC-A34B-0163079B1C39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BE8A381-94FB-4486-BE35-870A3409C4D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DC06B94B-4CD8-44B6-B29E-E68162A8B89D}"/>
                </a:ext>
              </a:extLst>
            </p:cNvPr>
            <p:cNvCxnSpPr>
              <a:stCxn id="34" idx="1"/>
              <a:endCxn id="3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5962C8D4-058D-4C78-940B-20D75DDFAABF}"/>
                </a:ext>
              </a:extLst>
            </p:cNvPr>
            <p:cNvCxnSpPr>
              <a:cxnSpLocks/>
              <a:stCxn id="33" idx="1"/>
              <a:endCxn id="3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D54E0BB-BE10-45E2-8A64-0A176602A9C6}"/>
                </a:ext>
              </a:extLst>
            </p:cNvPr>
            <p:cNvCxnSpPr>
              <a:cxnSpLocks/>
              <a:stCxn id="35" idx="0"/>
              <a:endCxn id="3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C4CBFD7E-E479-44C3-A0AD-AAF68053A214}"/>
                </a:ext>
              </a:extLst>
            </p:cNvPr>
            <p:cNvCxnSpPr>
              <a:cxnSpLocks/>
              <a:stCxn id="33" idx="7"/>
              <a:endCxn id="3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2AE9533B-D90D-44F7-9001-72F67228E21B}"/>
                </a:ext>
              </a:extLst>
            </p:cNvPr>
            <p:cNvCxnSpPr>
              <a:cxnSpLocks/>
              <a:stCxn id="37" idx="1"/>
              <a:endCxn id="3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95B6AB8-4226-4FF2-A7F9-44AE1E3D1509}"/>
                </a:ext>
              </a:extLst>
            </p:cNvPr>
            <p:cNvCxnSpPr>
              <a:cxnSpLocks/>
              <a:stCxn id="36" idx="7"/>
              <a:endCxn id="3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61706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8862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80953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55727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8203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61706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8862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80953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17DCFB7F-5517-41EA-90D4-895047BEFD13}"/>
              </a:ext>
            </a:extLst>
          </p:cNvPr>
          <p:cNvGrpSpPr/>
          <p:nvPr/>
        </p:nvGrpSpPr>
        <p:grpSpPr>
          <a:xfrm>
            <a:off x="4255727" y="2768924"/>
            <a:ext cx="501502" cy="527780"/>
            <a:chOff x="761237" y="2696891"/>
            <a:chExt cx="1941451" cy="2177340"/>
          </a:xfrm>
        </p:grpSpPr>
        <p:sp>
          <p:nvSpPr>
            <p:cNvPr id="124" name="Oval 18">
              <a:extLst>
                <a:ext uri="{FF2B5EF4-FFF2-40B4-BE49-F238E27FC236}">
                  <a16:creationId xmlns:a16="http://schemas.microsoft.com/office/drawing/2014/main" id="{A185C920-13A5-40D7-8AA3-2B60C32C497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8">
              <a:extLst>
                <a:ext uri="{FF2B5EF4-FFF2-40B4-BE49-F238E27FC236}">
                  <a16:creationId xmlns:a16="http://schemas.microsoft.com/office/drawing/2014/main" id="{F9420FC4-1106-4FF5-BFEF-6340F60901BE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8">
              <a:extLst>
                <a:ext uri="{FF2B5EF4-FFF2-40B4-BE49-F238E27FC236}">
                  <a16:creationId xmlns:a16="http://schemas.microsoft.com/office/drawing/2014/main" id="{FB77EFEF-D00B-46D9-85A6-D62C4E15C43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8">
              <a:extLst>
                <a:ext uri="{FF2B5EF4-FFF2-40B4-BE49-F238E27FC236}">
                  <a16:creationId xmlns:a16="http://schemas.microsoft.com/office/drawing/2014/main" id="{B149CE71-580D-4F1F-8175-A62A92DBB983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8">
              <a:extLst>
                <a:ext uri="{FF2B5EF4-FFF2-40B4-BE49-F238E27FC236}">
                  <a16:creationId xmlns:a16="http://schemas.microsoft.com/office/drawing/2014/main" id="{22B5C901-3BBA-4D04-9C04-FEA02FBE1B8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8">
              <a:extLst>
                <a:ext uri="{FF2B5EF4-FFF2-40B4-BE49-F238E27FC236}">
                  <a16:creationId xmlns:a16="http://schemas.microsoft.com/office/drawing/2014/main" id="{5AFFF416-06D8-4090-A298-84978349321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47BD2234-1004-477A-AE51-CDC8E550C742}"/>
                </a:ext>
              </a:extLst>
            </p:cNvPr>
            <p:cNvCxnSpPr>
              <a:cxnSpLocks/>
              <a:stCxn id="125" idx="1"/>
              <a:endCxn id="124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A896BF3A-13B8-4222-8939-83F42500B465}"/>
                </a:ext>
              </a:extLst>
            </p:cNvPr>
            <p:cNvCxnSpPr>
              <a:cxnSpLocks/>
              <a:stCxn id="124" idx="1"/>
              <a:endCxn id="127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>
              <a:extLst>
                <a:ext uri="{FF2B5EF4-FFF2-40B4-BE49-F238E27FC236}">
                  <a16:creationId xmlns:a16="http://schemas.microsoft.com/office/drawing/2014/main" id="{C914DFE7-8030-4385-A04A-C871F3B21F9A}"/>
                </a:ext>
              </a:extLst>
            </p:cNvPr>
            <p:cNvCxnSpPr>
              <a:cxnSpLocks/>
              <a:stCxn id="126" idx="0"/>
              <a:endCxn id="127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50AF74AC-E231-4BDD-BC4B-7C556247A3E6}"/>
                </a:ext>
              </a:extLst>
            </p:cNvPr>
            <p:cNvCxnSpPr>
              <a:cxnSpLocks/>
              <a:stCxn id="124" idx="7"/>
              <a:endCxn id="128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1EDAACB1-291B-46AF-9791-4004DD5312B9}"/>
                </a:ext>
              </a:extLst>
            </p:cNvPr>
            <p:cNvCxnSpPr>
              <a:cxnSpLocks/>
              <a:stCxn id="128" idx="1"/>
              <a:endCxn id="12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6CE2632-49E8-4AF0-B984-CE977F74BF5E}"/>
                </a:ext>
              </a:extLst>
            </p:cNvPr>
            <p:cNvCxnSpPr>
              <a:cxnSpLocks/>
              <a:stCxn id="127" idx="7"/>
              <a:endCxn id="12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051348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7631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9954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75584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2254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84515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41960" y="2024368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2738891" y="130449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089575" y="253893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2" y="306714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C75141-3890-400F-8786-88543E98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7211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Image 132">
            <a:extLst>
              <a:ext uri="{FF2B5EF4-FFF2-40B4-BE49-F238E27FC236}">
                <a16:creationId xmlns:a16="http://schemas.microsoft.com/office/drawing/2014/main" id="{83CF9B63-D58A-4AF9-B061-3486412A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2" y="306714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55915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3071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75162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49936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2412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55915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3071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75162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1840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4163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6697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D671B9-A43E-41D3-940C-A8B5E38FE6FD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69793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3955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9" name="Freeform 295">
            <a:extLst>
              <a:ext uri="{FF2B5EF4-FFF2-40B4-BE49-F238E27FC236}">
                <a16:creationId xmlns:a16="http://schemas.microsoft.com/office/drawing/2014/main" id="{20E1D0EA-738C-42C8-A45F-51DF6DA10A19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8B093-3A6C-4DE9-8796-0CC139627204}"/>
              </a:ext>
            </a:extLst>
          </p:cNvPr>
          <p:cNvSpPr/>
          <p:nvPr/>
        </p:nvSpPr>
        <p:spPr>
          <a:xfrm>
            <a:off x="4319211" y="4135286"/>
            <a:ext cx="4512370" cy="88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F825D721-5B01-4ED0-9ADC-BCF6603EB53F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C34BF3F-3675-497D-AC31-E91C8510B51F}"/>
              </a:ext>
            </a:extLst>
          </p:cNvPr>
          <p:cNvSpPr txBox="1"/>
          <p:nvPr/>
        </p:nvSpPr>
        <p:spPr>
          <a:xfrm>
            <a:off x="3045557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4E0398-30C9-44C6-A323-92A428488601}"/>
              </a:ext>
            </a:extLst>
          </p:cNvPr>
          <p:cNvSpPr txBox="1"/>
          <p:nvPr/>
        </p:nvSpPr>
        <p:spPr>
          <a:xfrm>
            <a:off x="1136463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12" name="Freeform 295">
            <a:extLst>
              <a:ext uri="{FF2B5EF4-FFF2-40B4-BE49-F238E27FC236}">
                <a16:creationId xmlns:a16="http://schemas.microsoft.com/office/drawing/2014/main" id="{A837434B-8AB5-409B-AEA0-81955CB8F75F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49114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4444FA3-814D-4FEC-9985-48A5200F0D37}"/>
              </a:ext>
            </a:extLst>
          </p:cNvPr>
          <p:cNvGrpSpPr/>
          <p:nvPr/>
        </p:nvGrpSpPr>
        <p:grpSpPr>
          <a:xfrm>
            <a:off x="10606559" y="2024368"/>
            <a:ext cx="1250892" cy="924551"/>
            <a:chOff x="10902798" y="1599044"/>
            <a:chExt cx="1250892" cy="9245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0A03F9-C5CF-489E-9F91-BBAB47667CAD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EA49CC3-692F-4BF9-82B1-88B889E46735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8CE9C9-8F01-4AF4-9999-E439ED75D505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4113E6-E0EC-4C11-86E6-314347516DB7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68D35AD-183F-4E7E-8270-5D30E9ABD7F1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D00BCB-5566-4C37-947A-37CA36C5B4F5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94111-2703-46F1-B0A3-261A99F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617351" y="1565200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45663" y="1565200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1169931" y="2108661"/>
            <a:ext cx="1559760" cy="923330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3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DA0C91D-35E6-4D1D-B182-5776A5AB47F6}"/>
              </a:ext>
            </a:extLst>
          </p:cNvPr>
          <p:cNvGrpSpPr/>
          <p:nvPr/>
        </p:nvGrpSpPr>
        <p:grpSpPr>
          <a:xfrm>
            <a:off x="1198866" y="2151849"/>
            <a:ext cx="1497549" cy="1635731"/>
            <a:chOff x="1198866" y="2151849"/>
            <a:chExt cx="1497549" cy="1635731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EC83215D-FE54-4CE8-B6A0-FE5BB32E3767}"/>
                </a:ext>
              </a:extLst>
            </p:cNvPr>
            <p:cNvSpPr/>
            <p:nvPr/>
          </p:nvSpPr>
          <p:spPr>
            <a:xfrm>
              <a:off x="1794761" y="3066601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1F06A027-9111-420F-BF6D-FE4ED4AD9B04}"/>
                </a:ext>
              </a:extLst>
            </p:cNvPr>
            <p:cNvSpPr/>
            <p:nvPr/>
          </p:nvSpPr>
          <p:spPr>
            <a:xfrm>
              <a:off x="2400543" y="3526586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A97205BE-0EBA-4199-AEC6-28859B82E0C4}"/>
                </a:ext>
              </a:extLst>
            </p:cNvPr>
            <p:cNvSpPr/>
            <p:nvPr/>
          </p:nvSpPr>
          <p:spPr>
            <a:xfrm>
              <a:off x="1199509" y="3527564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8C8B12DF-B66F-4662-A2AF-EEFDE09DDF6F}"/>
                </a:ext>
              </a:extLst>
            </p:cNvPr>
            <p:cNvSpPr/>
            <p:nvPr/>
          </p:nvSpPr>
          <p:spPr>
            <a:xfrm>
              <a:off x="1198866" y="2700192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27DC1A10-6B07-486C-9F11-F22555304A12}"/>
                </a:ext>
              </a:extLst>
            </p:cNvPr>
            <p:cNvSpPr/>
            <p:nvPr/>
          </p:nvSpPr>
          <p:spPr>
            <a:xfrm>
              <a:off x="2400543" y="2700192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A92444B7-7196-4D0E-82BC-07E097185CCF}"/>
                </a:ext>
              </a:extLst>
            </p:cNvPr>
            <p:cNvSpPr/>
            <p:nvPr/>
          </p:nvSpPr>
          <p:spPr>
            <a:xfrm>
              <a:off x="1794761" y="2151849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121090B6-5A13-4FEA-8469-2C6C594FB11F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2047305" y="3288539"/>
              <a:ext cx="396568" cy="2761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C23C4935-95BC-4B09-8F13-80988C84CED0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494738" y="2830200"/>
              <a:ext cx="343353" cy="2744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07CBBB4-CD67-41F2-908E-47FCDBF638D5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1346802" y="2960209"/>
              <a:ext cx="643" cy="567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1DC910C9-6C94-4809-BD61-B32E80A914CE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2047305" y="2830200"/>
              <a:ext cx="353238" cy="2744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5ABF30B4-0094-4F67-B15E-8C35EF2D7859}"/>
                </a:ext>
              </a:extLst>
            </p:cNvPr>
            <p:cNvCxnSpPr>
              <a:cxnSpLocks/>
              <a:stCxn id="67" idx="1"/>
              <a:endCxn id="68" idx="4"/>
            </p:cNvCxnSpPr>
            <p:nvPr/>
          </p:nvCxnSpPr>
          <p:spPr>
            <a:xfrm flipH="1" flipV="1">
              <a:off x="1942697" y="2411866"/>
              <a:ext cx="501174" cy="3264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5DA682E3-E129-49DC-8D6A-609148F2AEE1}"/>
                </a:ext>
              </a:extLst>
            </p:cNvPr>
            <p:cNvCxnSpPr>
              <a:cxnSpLocks/>
              <a:stCxn id="66" idx="7"/>
              <a:endCxn id="68" idx="4"/>
            </p:cNvCxnSpPr>
            <p:nvPr/>
          </p:nvCxnSpPr>
          <p:spPr>
            <a:xfrm flipV="1">
              <a:off x="1451409" y="2411866"/>
              <a:ext cx="491289" cy="3264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2AC473BB-8858-4D2B-B353-8D2A21C78344}"/>
                </a:ext>
              </a:extLst>
            </p:cNvPr>
            <p:cNvCxnSpPr>
              <a:cxnSpLocks/>
              <a:stCxn id="65" idx="7"/>
              <a:endCxn id="63" idx="3"/>
            </p:cNvCxnSpPr>
            <p:nvPr/>
          </p:nvCxnSpPr>
          <p:spPr>
            <a:xfrm flipV="1">
              <a:off x="1452051" y="3288538"/>
              <a:ext cx="386040" cy="277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835651" y="1560598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9035522" y="1978033"/>
            <a:ext cx="2218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Set of possible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 {F,D,E}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S= {D,B,C}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={ A,B,C}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1398" y="4746783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1730" y="5269649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774744" y="4678754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42947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418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741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76994" y="4759636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4</a:t>
            </a:r>
            <a:endParaRPr lang="en-US" sz="2100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346276" y="4691607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5</a:t>
            </a:r>
            <a:endParaRPr lang="en-US" sz="2100" b="1" dirty="0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02157" y="5157027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1" grpId="0" animBg="1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26180"/>
              </p:ext>
            </p:extLst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7189"/>
              </p:ext>
            </p:extLst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90664"/>
              </p:ext>
            </p:extLst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0979" y="44986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false prediction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2626" y="44986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1100" y="44986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14329" y="44889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49913"/>
              </p:ext>
            </p:extLst>
          </p:nvPr>
        </p:nvGraphicFramePr>
        <p:xfrm>
          <a:off x="412686" y="56163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7060365" y="5103980"/>
            <a:ext cx="4749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30 false predictions of 2160 predictions </a:t>
            </a:r>
          </a:p>
          <a:p>
            <a:pPr algn="ctr"/>
            <a:r>
              <a:rPr lang="en-US" sz="2200" b="1" dirty="0"/>
              <a:t> 2.6% of false</a:t>
            </a: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time execution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6BC0F8-860F-4AD4-B7E1-C32981D0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" y="2337248"/>
            <a:ext cx="5772874" cy="4248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FDBCF68-D178-42DC-A1C5-637F1B4B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60" y="2278720"/>
            <a:ext cx="5841356" cy="43683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0B0CAD3-4375-493C-BA11-292D2DD6B414}"/>
              </a:ext>
            </a:extLst>
          </p:cNvPr>
          <p:cNvSpPr txBox="1"/>
          <p:nvPr/>
        </p:nvSpPr>
        <p:spPr>
          <a:xfrm>
            <a:off x="855223" y="1577075"/>
            <a:ext cx="49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Evolution of prediction after each 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8A879-1175-423B-A8DC-D6ABC33B00C0}"/>
              </a:ext>
            </a:extLst>
          </p:cNvPr>
          <p:cNvSpPr/>
          <p:nvPr/>
        </p:nvSpPr>
        <p:spPr>
          <a:xfrm>
            <a:off x="400695" y="162020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464B89-7E41-408A-9F76-B718895B8BC2}"/>
              </a:ext>
            </a:extLst>
          </p:cNvPr>
          <p:cNvSpPr txBox="1"/>
          <p:nvPr/>
        </p:nvSpPr>
        <p:spPr>
          <a:xfrm>
            <a:off x="6928646" y="1563117"/>
            <a:ext cx="510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Time of prediction and revision of hypotheses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C3E92-2CD9-4531-AB76-63AFA732DD79}"/>
              </a:ext>
            </a:extLst>
          </p:cNvPr>
          <p:cNvSpPr/>
          <p:nvPr/>
        </p:nvSpPr>
        <p:spPr>
          <a:xfrm>
            <a:off x="6474118" y="16062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383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Conclusion and future works: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89DD49-E269-4839-8EAB-9B2C063ADB62}"/>
              </a:ext>
            </a:extLst>
          </p:cNvPr>
          <p:cNvSpPr txBox="1"/>
          <p:nvPr/>
        </p:nvSpPr>
        <p:spPr>
          <a:xfrm>
            <a:off x="902448" y="2673355"/>
            <a:ext cx="8803341" cy="84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21D6E28-9EDF-446B-A5EC-576A06DA58E2}"/>
              </a:ext>
            </a:extLst>
          </p:cNvPr>
          <p:cNvGrpSpPr/>
          <p:nvPr/>
        </p:nvGrpSpPr>
        <p:grpSpPr>
          <a:xfrm>
            <a:off x="1386910" y="1579350"/>
            <a:ext cx="9561983" cy="2026345"/>
            <a:chOff x="8889371" y="1786819"/>
            <a:chExt cx="12749308" cy="2701791"/>
          </a:xfrm>
        </p:grpSpPr>
        <p:sp>
          <p:nvSpPr>
            <p:cNvPr id="8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8889371" y="1786819"/>
              <a:ext cx="6685184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chemeClr val="accent4"/>
                  </a:solidFill>
                </a:rPr>
                <a:t>Simulation of 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32A458-D2FD-44E8-8D9C-4DBF4FA98F32}"/>
                </a:ext>
              </a:extLst>
            </p:cNvPr>
            <p:cNvSpPr/>
            <p:nvPr/>
          </p:nvSpPr>
          <p:spPr>
            <a:xfrm>
              <a:off x="8889371" y="2826618"/>
              <a:ext cx="12749308" cy="16619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Simulation theory is able to reason about other with </a:t>
              </a:r>
              <a:r>
                <a:rPr lang="en-US" sz="2000" b="1" dirty="0"/>
                <a:t>partial knowledge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Validation of the model in the context of agent/ agent interaction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902448" y="165760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10" name="Group 60">
            <a:extLst>
              <a:ext uri="{FF2B5EF4-FFF2-40B4-BE49-F238E27FC236}">
                <a16:creationId xmlns:a16="http://schemas.microsoft.com/office/drawing/2014/main" id="{AD7A879D-F544-40FC-BA8E-52C9DA61F59A}"/>
              </a:ext>
            </a:extLst>
          </p:cNvPr>
          <p:cNvGrpSpPr/>
          <p:nvPr/>
        </p:nvGrpSpPr>
        <p:grpSpPr>
          <a:xfrm>
            <a:off x="1386910" y="3821581"/>
            <a:ext cx="9561983" cy="2787323"/>
            <a:chOff x="8889371" y="1786819"/>
            <a:chExt cx="12749308" cy="3716428"/>
          </a:xfrm>
        </p:grpSpPr>
        <p:sp>
          <p:nvSpPr>
            <p:cNvPr id="11" name="TextBox 61">
              <a:extLst>
                <a:ext uri="{FF2B5EF4-FFF2-40B4-BE49-F238E27FC236}">
                  <a16:creationId xmlns:a16="http://schemas.microsoft.com/office/drawing/2014/main" id="{6DF85676-3B4B-4BF2-8A07-421A2422B537}"/>
                </a:ext>
              </a:extLst>
            </p:cNvPr>
            <p:cNvSpPr txBox="1"/>
            <p:nvPr/>
          </p:nvSpPr>
          <p:spPr>
            <a:xfrm>
              <a:off x="8889371" y="1786819"/>
              <a:ext cx="10597779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rgbClr val="002060"/>
                  </a:solidFill>
                </a:rPr>
                <a:t>Interpersonal relation of dominance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DA769-C6F0-47BA-91D1-BA87563D4FC1}"/>
                </a:ext>
              </a:extLst>
            </p:cNvPr>
            <p:cNvSpPr/>
            <p:nvPr/>
          </p:nvSpPr>
          <p:spPr>
            <a:xfrm>
              <a:off x="8889371" y="2712741"/>
              <a:ext cx="12749308" cy="279050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Simulate an interpersonal relation of dominance.</a:t>
              </a:r>
              <a:endParaRPr lang="en-US" sz="2000" b="1" dirty="0"/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Predict and adapt a complementary behavior 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Evaluation of the model with a human user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DA081-8B40-43BF-8DBF-E7523842088A}"/>
              </a:ext>
            </a:extLst>
          </p:cNvPr>
          <p:cNvSpPr/>
          <p:nvPr/>
        </p:nvSpPr>
        <p:spPr>
          <a:xfrm>
            <a:off x="902448" y="3888294"/>
            <a:ext cx="374404" cy="3744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D9EA1DE-0B95-43FC-BE3F-358ACB92736C}"/>
              </a:ext>
            </a:extLst>
          </p:cNvPr>
          <p:cNvSpPr/>
          <p:nvPr/>
        </p:nvSpPr>
        <p:spPr>
          <a:xfrm>
            <a:off x="1007193" y="2381448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B0965A-B90E-471D-9609-C65923BA6957}"/>
              </a:ext>
            </a:extLst>
          </p:cNvPr>
          <p:cNvSpPr/>
          <p:nvPr/>
        </p:nvSpPr>
        <p:spPr>
          <a:xfrm>
            <a:off x="1007193" y="3237281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46BA1CC-23F9-46DE-833E-88D36D2A60C3}"/>
              </a:ext>
            </a:extLst>
          </p:cNvPr>
          <p:cNvSpPr/>
          <p:nvPr/>
        </p:nvSpPr>
        <p:spPr>
          <a:xfrm>
            <a:off x="1007193" y="4565848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11C4ED2-2359-4359-8A66-D49B609FE9FD}"/>
              </a:ext>
            </a:extLst>
          </p:cNvPr>
          <p:cNvSpPr/>
          <p:nvPr/>
        </p:nvSpPr>
        <p:spPr>
          <a:xfrm>
            <a:off x="1007193" y="5421681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D721A64-A04A-4296-A407-530644456B1C}"/>
              </a:ext>
            </a:extLst>
          </p:cNvPr>
          <p:cNvSpPr/>
          <p:nvPr/>
        </p:nvSpPr>
        <p:spPr>
          <a:xfrm>
            <a:off x="1007193" y="6256055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F4E6C4-7F44-49E9-B928-084A4F777868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89C2F0BD-92F5-4F81-9B98-7CC9A3FED526}"/>
              </a:ext>
            </a:extLst>
          </p:cNvPr>
          <p:cNvGrpSpPr/>
          <p:nvPr/>
        </p:nvGrpSpPr>
        <p:grpSpPr>
          <a:xfrm>
            <a:off x="3483551" y="2944564"/>
            <a:ext cx="5224894" cy="968871"/>
            <a:chOff x="2148051" y="2137172"/>
            <a:chExt cx="6966526" cy="129182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E2E12797-4C77-49FE-8534-79D2FFC3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659507-1EA4-4E4F-9B63-9761C17B456F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BC745D99-6CDB-474C-8837-55CBB065D80F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33">
                <a:extLst>
                  <a:ext uri="{FF2B5EF4-FFF2-40B4-BE49-F238E27FC236}">
                    <a16:creationId xmlns:a16="http://schemas.microsoft.com/office/drawing/2014/main" id="{6CA8EAFD-1EFF-458B-9379-A9FEE4DDB942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B7CB68B1-8446-4ABA-973B-08ED7273A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6D2E6A-ABE4-4C4A-9A7B-57950C1005E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3EEAB7D3-B991-4475-BF8C-0DC26109ACFC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6514FF13-BC2E-44BB-8B6F-6EB4054450EC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7CDA4CE6-1764-4CC1-82F3-05881C2AD9AB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B7FDD769-8C4F-46F6-A32C-6F7A5164A2B7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Context: 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93935-7B06-450D-86F1-E5EA24C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428455-0A36-407E-859C-D77BA0D30E5E}"/>
              </a:ext>
            </a:extLst>
          </p:cNvPr>
          <p:cNvGrpSpPr/>
          <p:nvPr/>
        </p:nvGrpSpPr>
        <p:grpSpPr>
          <a:xfrm>
            <a:off x="1651922" y="1339234"/>
            <a:ext cx="8794868" cy="2344406"/>
            <a:chOff x="2006138" y="1849259"/>
            <a:chExt cx="9083444" cy="323142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8004B99-203B-4B13-8EEE-FABFCB52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2684" y="1925541"/>
              <a:ext cx="1774715" cy="1528515"/>
            </a:xfrm>
            <a:prstGeom prst="rect">
              <a:avLst/>
            </a:prstGeom>
          </p:spPr>
        </p:pic>
        <p:pic>
          <p:nvPicPr>
            <p:cNvPr id="9" name="Image 23">
              <a:extLst>
                <a:ext uri="{FF2B5EF4-FFF2-40B4-BE49-F238E27FC236}">
                  <a16:creationId xmlns:a16="http://schemas.microsoft.com/office/drawing/2014/main" id="{AF1715CF-A5B7-4B75-B963-CCCD5F8F9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420" y="3178906"/>
              <a:ext cx="1915162" cy="190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 24">
              <a:extLst>
                <a:ext uri="{FF2B5EF4-FFF2-40B4-BE49-F238E27FC236}">
                  <a16:creationId xmlns:a16="http://schemas.microsoft.com/office/drawing/2014/main" id="{48CFA1FE-F983-41F9-9EC8-8052AA8E9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138" y="3147174"/>
              <a:ext cx="2011166" cy="190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lèche : courbe vers la gauche 11">
              <a:extLst>
                <a:ext uri="{FF2B5EF4-FFF2-40B4-BE49-F238E27FC236}">
                  <a16:creationId xmlns:a16="http://schemas.microsoft.com/office/drawing/2014/main" id="{875B8E20-E9EC-493F-853F-8D512E3C5ECF}"/>
                </a:ext>
              </a:extLst>
            </p:cNvPr>
            <p:cNvSpPr/>
            <p:nvPr/>
          </p:nvSpPr>
          <p:spPr bwMode="auto">
            <a:xfrm>
              <a:off x="7885127" y="1849259"/>
              <a:ext cx="1674414" cy="1220999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4F68871A-9F31-434D-85DD-857074DDDFB9}"/>
                </a:ext>
              </a:extLst>
            </p:cNvPr>
            <p:cNvSpPr/>
            <p:nvPr/>
          </p:nvSpPr>
          <p:spPr bwMode="auto">
            <a:xfrm rot="10800000">
              <a:off x="3430771" y="1958262"/>
              <a:ext cx="1544185" cy="112190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9256EF-00D7-4BE1-865A-D326A0ACA69A}"/>
              </a:ext>
            </a:extLst>
          </p:cNvPr>
          <p:cNvGrpSpPr/>
          <p:nvPr/>
        </p:nvGrpSpPr>
        <p:grpSpPr>
          <a:xfrm>
            <a:off x="4590744" y="2942864"/>
            <a:ext cx="3578768" cy="1139767"/>
            <a:chOff x="321900" y="1371049"/>
            <a:chExt cx="4184247" cy="113976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449992-9319-48D8-8FED-41BBEF7FDC0D}"/>
                </a:ext>
              </a:extLst>
            </p:cNvPr>
            <p:cNvSpPr txBox="1"/>
            <p:nvPr/>
          </p:nvSpPr>
          <p:spPr>
            <a:xfrm>
              <a:off x="677059" y="1802930"/>
              <a:ext cx="3511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Cooperation to achieve  </a:t>
              </a:r>
              <a:r>
                <a:rPr lang="en-US" sz="2000" b="1" dirty="0"/>
                <a:t>common goals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4981414-173B-477B-BA4C-9DAFC566199B}"/>
                </a:ext>
              </a:extLst>
            </p:cNvPr>
            <p:cNvGrpSpPr/>
            <p:nvPr/>
          </p:nvGrpSpPr>
          <p:grpSpPr>
            <a:xfrm>
              <a:off x="321900" y="1371049"/>
              <a:ext cx="4184247" cy="925442"/>
              <a:chOff x="960699" y="3649397"/>
              <a:chExt cx="4184247" cy="925442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82A2CE6-964A-4B60-A5AB-2120ED775999}"/>
                  </a:ext>
                </a:extLst>
              </p:cNvPr>
              <p:cNvSpPr txBox="1"/>
              <p:nvPr/>
            </p:nvSpPr>
            <p:spPr>
              <a:xfrm>
                <a:off x="960699" y="3649397"/>
                <a:ext cx="4184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COLLABORATION</a:t>
                </a:r>
              </a:p>
            </p:txBody>
          </p:sp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E2354F54-A51D-40A5-8E11-7154E975A234}"/>
                  </a:ext>
                </a:extLst>
              </p:cNvPr>
              <p:cNvSpPr txBox="1"/>
              <p:nvPr/>
            </p:nvSpPr>
            <p:spPr>
              <a:xfrm>
                <a:off x="1805610" y="420550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5775767" y="1823013"/>
            <a:ext cx="3418439" cy="265059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dirty="0"/>
              <a:t>1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B6B324-19C7-486F-B662-B5BEB48F4A8D}"/>
              </a:ext>
            </a:extLst>
          </p:cNvPr>
          <p:cNvSpPr/>
          <p:nvPr/>
        </p:nvSpPr>
        <p:spPr>
          <a:xfrm>
            <a:off x="346276" y="3304566"/>
            <a:ext cx="2751645" cy="192692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3180022" y="3965213"/>
            <a:ext cx="2378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Values the agent </a:t>
            </a:r>
            <a:r>
              <a:rPr lang="en-US" sz="2000" b="1" dirty="0">
                <a:solidFill>
                  <a:srgbClr val="FF0000"/>
                </a:solidFill>
              </a:rPr>
              <a:t>doesn’t like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4ADE43-6CC1-4FA1-BC2A-F6F5EFB8F5BF}"/>
              </a:ext>
            </a:extLst>
          </p:cNvPr>
          <p:cNvSpPr/>
          <p:nvPr/>
        </p:nvSpPr>
        <p:spPr>
          <a:xfrm>
            <a:off x="350243" y="1803896"/>
            <a:ext cx="2747678" cy="138671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3097921" y="2424307"/>
            <a:ext cx="237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Values the agent </a:t>
            </a:r>
            <a:r>
              <a:rPr lang="en-US" sz="2000" b="1" dirty="0">
                <a:solidFill>
                  <a:schemeClr val="accent6"/>
                </a:solidFill>
              </a:rPr>
              <a:t>like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560220" y="5058100"/>
            <a:ext cx="421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(G): </a:t>
            </a:r>
            <a:r>
              <a:rPr lang="fr-FR" sz="2400" b="1" dirty="0"/>
              <a:t>I like G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(B): </a:t>
            </a:r>
            <a:r>
              <a:rPr lang="fr-FR" sz="2400" b="1" dirty="0"/>
              <a:t>I </a:t>
            </a:r>
            <a:r>
              <a:rPr lang="fr-FR" sz="2400" b="1" dirty="0" err="1"/>
              <a:t>don’t</a:t>
            </a:r>
            <a:r>
              <a:rPr lang="fr-FR" sz="2400" b="1" dirty="0"/>
              <a:t> like B</a:t>
            </a:r>
            <a:endParaRPr lang="fr-FR" sz="2000" b="1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C0F60A-34B2-4537-B971-7C657CE2A994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495209" y="4626547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E2A5316-2E46-4C3C-9FF6-BEFA35D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Grand écran</PresentationFormat>
  <Paragraphs>375</Paragraphs>
  <Slides>19</Slides>
  <Notes>4</Notes>
  <HiddenSlides>3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31" baseType="lpstr">
      <vt:lpstr>Arabic Typesetting</vt:lpstr>
      <vt:lpstr>Arial</vt:lpstr>
      <vt:lpstr>Bookman Old Style</vt:lpstr>
      <vt:lpstr>Bradley Hand ITC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Présentation PowerPoint</vt:lpstr>
      <vt:lpstr>OVERVIEW OF THE MODEL OF NEGOTIATION</vt:lpstr>
      <vt:lpstr>Mental model</vt:lpstr>
      <vt:lpstr>Mental model</vt:lpstr>
      <vt:lpstr>Mental model</vt:lpstr>
      <vt:lpstr>Mental model</vt:lpstr>
      <vt:lpstr>Mental model</vt:lpstr>
      <vt:lpstr>OVERVIEW OF THE MODEL OF NEGOTIATION</vt:lpstr>
      <vt:lpstr>Présentation PowerPoint</vt:lpstr>
      <vt:lpstr>Model of the other: Naïve approach</vt:lpstr>
      <vt:lpstr>Model of the other: reasoning with uncertainty</vt:lpstr>
      <vt:lpstr>Evaluation: reasoning with uncertainty</vt:lpstr>
      <vt:lpstr>Results: accuracy of predictions</vt:lpstr>
      <vt:lpstr>Results: time execution</vt:lpstr>
      <vt:lpstr>Conclusion and future works: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119</cp:revision>
  <dcterms:created xsi:type="dcterms:W3CDTF">2018-08-21T17:03:23Z</dcterms:created>
  <dcterms:modified xsi:type="dcterms:W3CDTF">2018-08-28T12:38:54Z</dcterms:modified>
</cp:coreProperties>
</file>