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19" r:id="rId2"/>
    <p:sldMasterId id="2147483731" r:id="rId3"/>
  </p:sldMasterIdLst>
  <p:notesMasterIdLst>
    <p:notesMasterId r:id="rId22"/>
  </p:notesMasterIdLst>
  <p:sldIdLst>
    <p:sldId id="258" r:id="rId4"/>
    <p:sldId id="262" r:id="rId5"/>
    <p:sldId id="264" r:id="rId6"/>
    <p:sldId id="274" r:id="rId7"/>
    <p:sldId id="265" r:id="rId8"/>
    <p:sldId id="275" r:id="rId9"/>
    <p:sldId id="279" r:id="rId10"/>
    <p:sldId id="267" r:id="rId11"/>
    <p:sldId id="268" r:id="rId12"/>
    <p:sldId id="276" r:id="rId13"/>
    <p:sldId id="272" r:id="rId14"/>
    <p:sldId id="269" r:id="rId15"/>
    <p:sldId id="270" r:id="rId16"/>
    <p:sldId id="278" r:id="rId17"/>
    <p:sldId id="280" r:id="rId18"/>
    <p:sldId id="282" r:id="rId19"/>
    <p:sldId id="277" r:id="rId20"/>
    <p:sldId id="281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treprise ZENIKA" initials="EZ" lastIdx="1" clrIdx="0">
    <p:extLst>
      <p:ext uri="{19B8F6BF-5375-455C-9EA6-DF929625EA0E}">
        <p15:presenceInfo xmlns:p15="http://schemas.microsoft.com/office/powerpoint/2012/main" userId="e4e8d4faa7ab5d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679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09T10:25:20.443" idx="1">
    <p:pos x="919" y="984"/>
    <p:text>Pour chaque utterance choisie par l’utilisateur:
Une réponse est choisie en fonction de l’état mental courant et la perception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5E098-590E-42A9-A800-3086C5EA9EBB}" type="datetimeFigureOut">
              <a:rPr lang="fr-FR" smtClean="0"/>
              <a:t>10/06/2016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FAF96-A13A-4F56-9F70-AC7B3DA501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47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fr-FR" sz="2000" strike="noStrike">
                <a:latin typeface="Arial"/>
              </a:rPr>
              <a:t>Bonjour, </a:t>
            </a:r>
            <a:endParaRPr/>
          </a:p>
          <a:p>
            <a:r>
              <a:rPr lang="fr-FR" sz="2000" strike="noStrike">
                <a:latin typeface="Arial"/>
              </a:rPr>
              <a:t>Merci pour votre présence et m’accorder de votre temps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E9D62C2-6D8C-4594-B398-13A4A8B932DD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7048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Décision entre dialogue social et dialogue de tâche basée sur la perception de la relation interpersonnelle avec l’utilisateur</a:t>
            </a:r>
          </a:p>
          <a:p>
            <a:endParaRPr lang="fr-FR" dirty="0"/>
          </a:p>
          <a:p>
            <a:r>
              <a:rPr lang="fr-FR" dirty="0"/>
              <a:t>%</a:t>
            </a:r>
            <a:r>
              <a:rPr lang="fr-FR" dirty="0" err="1"/>
              <a:t>Autom</a:t>
            </a:r>
            <a:r>
              <a:rPr lang="fr-FR" dirty="0"/>
              <a:t> : </a:t>
            </a:r>
            <a:r>
              <a:rPr lang="fr-FR" dirty="0" err="1"/>
              <a:t>modele</a:t>
            </a:r>
            <a:r>
              <a:rPr lang="fr-FR" baseline="0" dirty="0"/>
              <a:t> avec 3 composants (</a:t>
            </a:r>
            <a:r>
              <a:rPr lang="fr-FR" baseline="0" dirty="0" err="1"/>
              <a:t>acquaintance</a:t>
            </a:r>
            <a:r>
              <a:rPr lang="fr-FR" baseline="0" dirty="0"/>
              <a:t>, </a:t>
            </a:r>
            <a:r>
              <a:rPr lang="fr-FR" baseline="0" dirty="0" err="1"/>
              <a:t>relationship</a:t>
            </a:r>
            <a:r>
              <a:rPr lang="fr-FR" baseline="0" dirty="0"/>
              <a:t> </a:t>
            </a:r>
            <a:r>
              <a:rPr lang="fr-FR" baseline="0" dirty="0" err="1"/>
              <a:t>buildup</a:t>
            </a:r>
            <a:r>
              <a:rPr lang="fr-FR" baseline="0" dirty="0"/>
              <a:t>, </a:t>
            </a:r>
            <a:r>
              <a:rPr lang="fr-FR" baseline="0" dirty="0" err="1"/>
              <a:t>relationship</a:t>
            </a:r>
            <a:r>
              <a:rPr lang="fr-FR" baseline="0" dirty="0"/>
              <a:t> maintenance) </a:t>
            </a:r>
          </a:p>
          <a:p>
            <a:endParaRPr lang="fr-FR" baseline="0" dirty="0"/>
          </a:p>
          <a:p>
            <a:endParaRPr lang="fr-FR" baseline="0" dirty="0"/>
          </a:p>
          <a:p>
            <a:r>
              <a:rPr lang="fr-FR" baseline="0" dirty="0" err="1"/>
              <a:t>Rea</a:t>
            </a:r>
            <a:r>
              <a:rPr lang="fr-FR" baseline="0" dirty="0"/>
              <a:t>: la relation de confiance </a:t>
            </a:r>
          </a:p>
          <a:p>
            <a:endParaRPr lang="fr-FR" baseline="0" dirty="0"/>
          </a:p>
          <a:p>
            <a:endParaRPr lang="fr-FR" baseline="0" dirty="0"/>
          </a:p>
          <a:p>
            <a:r>
              <a:rPr lang="fr-FR" baseline="0" dirty="0" err="1"/>
              <a:t>Always</a:t>
            </a:r>
            <a:r>
              <a:rPr lang="fr-FR" baseline="0" dirty="0"/>
              <a:t>: La relation de proximité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303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800" dirty="0"/>
              <a:t>Relation</a:t>
            </a:r>
            <a:r>
              <a:rPr lang="fr-FR" sz="2800" baseline="0" dirty="0"/>
              <a:t> de dominance dans laquelle on a remarqué des comportements qui nous semblaient intéressants à étudier</a:t>
            </a:r>
          </a:p>
          <a:p>
            <a:endParaRPr lang="fr-FR" sz="2800" baseline="0" dirty="0"/>
          </a:p>
          <a:p>
            <a:pPr rtl="0"/>
            <a:r>
              <a:rPr lang="fr-FR" sz="3200" baseline="0" dirty="0"/>
              <a:t>Dans la suite je </a:t>
            </a:r>
            <a:r>
              <a:rPr lang="fr-FR" sz="3600" b="1" baseline="0" dirty="0"/>
              <a:t>présente</a:t>
            </a:r>
            <a:r>
              <a:rPr lang="fr-FR" sz="3600" baseline="0" dirty="0"/>
              <a:t> </a:t>
            </a:r>
            <a:r>
              <a:rPr lang="fr-FR" sz="3200" baseline="0" dirty="0"/>
              <a:t>les contributions réalisées jusqu’à présent</a:t>
            </a:r>
            <a:endParaRPr lang="fr-FR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40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2F30-1F9D-47D0-BC53-B8BA5B152A5B}" type="datetime1">
              <a:rPr lang="fr-FR" smtClean="0"/>
              <a:t>10/06/2016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E746-F887-4D9C-953B-5F030C388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16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99E9-CE79-4494-814A-07793118A8BC}" type="datetime1">
              <a:rPr lang="fr-FR" smtClean="0"/>
              <a:t>10/06/2016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E746-F887-4D9C-953B-5F030C388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16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0AB8-FB6A-4893-A765-3FEEA1E148D0}" type="datetime1">
              <a:rPr lang="fr-FR" smtClean="0"/>
              <a:t>10/06/2016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E746-F887-4D9C-953B-5F030C388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089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600" y="533520"/>
            <a:ext cx="109723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600" y="1600200"/>
            <a:ext cx="10972320" cy="4876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97404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E1A3-5FC3-4027-997D-724AAE93D81C}" type="datetime1">
              <a:rPr lang="fr-FR" smtClean="0"/>
              <a:t>10/06/2016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192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2237-9E4F-4589-9DCD-84A976AD77B0}" type="datetime1">
              <a:rPr lang="fr-FR" smtClean="0"/>
              <a:t>10/06/2016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43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6919-56B4-4396-9A61-6E88F1F67FF9}" type="datetime1">
              <a:rPr lang="fr-FR" smtClean="0"/>
              <a:t>10/06/2016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488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29AE-D8A4-45F1-9131-E5E44E7710D5}" type="datetime1">
              <a:rPr lang="fr-FR" smtClean="0"/>
              <a:t>10/06/2016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000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6319-0EC4-44DD-B7EC-E841580510E1}" type="datetime1">
              <a:rPr lang="fr-FR" smtClean="0"/>
              <a:t>10/06/2016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11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195B-9803-4D27-8FD9-1B5996B3B776}" type="datetime1">
              <a:rPr lang="fr-FR" smtClean="0"/>
              <a:t>10/06/2016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723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ED3E-0A31-47B6-86B6-DA47F8580DB1}" type="datetime1">
              <a:rPr lang="fr-FR" smtClean="0"/>
              <a:t>10/06/2016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73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72C8-21C8-4085-8BD9-37A86721DF57}" type="datetime1">
              <a:rPr lang="fr-FR" smtClean="0"/>
              <a:t>10/06/2016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E746-F887-4D9C-953B-5F030C388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431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680D-DA93-4616-ABAF-587F50B757FB}" type="datetime1">
              <a:rPr lang="fr-FR" smtClean="0"/>
              <a:t>10/06/2016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4957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791D-2263-4153-8032-6BA17FA14B02}" type="datetime1">
              <a:rPr lang="fr-FR" smtClean="0"/>
              <a:t>10/06/2016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7707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EE88-CE83-43AD-98AE-FAB7E01AE988}" type="datetime1">
              <a:rPr lang="fr-FR" smtClean="0"/>
              <a:t>10/06/2016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6155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7D00-4F56-40FB-B2AA-A973D37350E9}" type="datetime1">
              <a:rPr lang="fr-FR" smtClean="0"/>
              <a:t>10/06/2016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2324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D490-A576-4367-A835-48D0C091EABF}" type="datetime1">
              <a:rPr lang="fr-FR" smtClean="0"/>
              <a:t>10/06/2016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191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4D86-53A9-4D0E-B98F-8F11A56370D0}" type="datetime1">
              <a:rPr lang="fr-FR" smtClean="0"/>
              <a:t>10/06/2016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6462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1CA-6F40-4FC9-B21F-A0939BEA70EA}" type="datetime1">
              <a:rPr lang="fr-FR" smtClean="0"/>
              <a:t>10/06/2016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410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F9A2-2F22-40E9-A239-2695F0854729}" type="datetime1">
              <a:rPr lang="fr-FR" smtClean="0"/>
              <a:t>10/06/2016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2509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97E2-33F3-48E3-8AE8-3EA17D2ECD86}" type="datetime1">
              <a:rPr lang="fr-FR" smtClean="0"/>
              <a:t>10/06/2016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3904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936F-F3DF-4E8C-BF21-424CAB88DB86}" type="datetime1">
              <a:rPr lang="fr-FR" smtClean="0"/>
              <a:t>10/06/2016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35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E7F4-4D75-44FF-9C4C-D74005EE9CE8}" type="datetime1">
              <a:rPr lang="fr-FR" smtClean="0"/>
              <a:t>10/06/2016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E746-F887-4D9C-953B-5F030C388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7306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422C-8DCA-4991-A683-1C5F43FC483C}" type="datetime1">
              <a:rPr lang="fr-FR" smtClean="0"/>
              <a:t>10/06/2016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647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8A7B-4730-4047-82DC-679126885DFD}" type="datetime1">
              <a:rPr lang="fr-FR" smtClean="0"/>
              <a:t>10/06/2016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3196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87A9-466E-4E66-9EE2-555D5FF6E707}" type="datetime1">
              <a:rPr lang="fr-FR" smtClean="0"/>
              <a:t>10/06/2016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1240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928E-E0E3-49D0-90A8-F20ADDF81EC4}" type="datetime1">
              <a:rPr lang="fr-FR" smtClean="0"/>
              <a:t>10/06/2016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2810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C52B-DACE-4D8D-BEC0-C57DBD624FE2}" type="datetime1">
              <a:rPr lang="fr-FR" smtClean="0"/>
              <a:t>10/06/2016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4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BF7E-4965-479B-8C0A-357AA3D22FF7}" type="datetime1">
              <a:rPr lang="fr-FR" smtClean="0"/>
              <a:t>10/06/2016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E746-F887-4D9C-953B-5F030C388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4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22B3-BC68-49ED-9998-74DFD28ED492}" type="datetime1">
              <a:rPr lang="fr-FR" smtClean="0"/>
              <a:t>10/06/2016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E746-F887-4D9C-953B-5F030C388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87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A9FA-2FC9-41B8-AFDE-208C23E335E8}" type="datetime1">
              <a:rPr lang="fr-FR" smtClean="0"/>
              <a:t>10/06/2016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E746-F887-4D9C-953B-5F030C388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45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5115-3AD9-47DE-9539-B44DD3F0A293}" type="datetime1">
              <a:rPr lang="fr-FR" smtClean="0"/>
              <a:t>10/06/2016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E746-F887-4D9C-953B-5F030C388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30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DF04-5C8F-47DE-8FE2-EA27DCF2A390}" type="datetime1">
              <a:rPr lang="fr-FR" smtClean="0"/>
              <a:t>10/06/2016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E746-F887-4D9C-953B-5F030C388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50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70CF-1217-4C32-8FCB-9906751E914A}" type="datetime1">
              <a:rPr lang="fr-FR" smtClean="0"/>
              <a:t>10/06/2016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E746-F887-4D9C-953B-5F030C388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72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324C-306A-4EB0-AC6F-61B748DA0C57}" type="datetime1">
              <a:rPr lang="fr-FR" smtClean="0"/>
              <a:t>10/06/2016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E746-F887-4D9C-953B-5F030C3881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24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ED1403E-FD65-425C-A6F6-189FA7BE802C}" type="datetime1">
              <a:rPr lang="fr-FR" smtClean="0"/>
              <a:t>10/06/2016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86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B99463D-39A2-4FC9-B989-7837473E91D9}" type="datetime1">
              <a:rPr lang="fr-FR" smtClean="0"/>
              <a:t>10/06/2016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65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209800" y="576000"/>
            <a:ext cx="8026200" cy="14263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fr-FR" sz="3200" cap="all" dirty="0">
                <a:solidFill>
                  <a:srgbClr val="242852"/>
                </a:solidFill>
                <a:latin typeface="Arial"/>
              </a:rPr>
              <a:t>Relation sociale dans un dialogue de négociation coopérative</a:t>
            </a:r>
            <a:endParaRPr dirty="0"/>
          </a:p>
        </p:txBody>
      </p:sp>
      <p:sp>
        <p:nvSpPr>
          <p:cNvPr id="89" name="TextShape 2"/>
          <p:cNvSpPr txBox="1"/>
          <p:nvPr/>
        </p:nvSpPr>
        <p:spPr>
          <a:xfrm>
            <a:off x="2423592" y="2492896"/>
            <a:ext cx="5968440" cy="1080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2400" b="1" dirty="0">
                <a:solidFill>
                  <a:srgbClr val="000000"/>
                </a:solidFill>
                <a:latin typeface="Calibri"/>
              </a:rPr>
              <a:t>Lydia </a:t>
            </a:r>
            <a:r>
              <a:rPr lang="fr-FR" sz="2400" b="1" dirty="0" err="1">
                <a:solidFill>
                  <a:srgbClr val="000000"/>
                </a:solidFill>
                <a:latin typeface="Calibri"/>
              </a:rPr>
              <a:t>OULD</a:t>
            </a:r>
            <a:r>
              <a:rPr lang="fr-FR" sz="2400" b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1" dirty="0" err="1">
                <a:solidFill>
                  <a:srgbClr val="000000"/>
                </a:solidFill>
                <a:latin typeface="Calibri"/>
              </a:rPr>
              <a:t>OUALI</a:t>
            </a:r>
            <a:r>
              <a:rPr lang="fr-FR" sz="2400" b="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fr-FR" sz="2400" b="1" dirty="0" err="1">
                <a:solidFill>
                  <a:srgbClr val="000000"/>
                </a:solidFill>
                <a:latin typeface="Calibri"/>
              </a:rPr>
              <a:t>LIMSI</a:t>
            </a:r>
            <a:r>
              <a:rPr lang="fr-FR" sz="2400" b="1" dirty="0">
                <a:solidFill>
                  <a:srgbClr val="000000"/>
                </a:solidFill>
                <a:latin typeface="Calibri"/>
              </a:rPr>
              <a:t>-CNRS)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rgbClr val="000000"/>
                </a:solidFill>
                <a:latin typeface="Calibri"/>
              </a:rPr>
              <a:t>Nicolas </a:t>
            </a:r>
            <a:r>
              <a:rPr lang="fr-FR" sz="2400" dirty="0" err="1">
                <a:solidFill>
                  <a:srgbClr val="000000"/>
                </a:solidFill>
                <a:latin typeface="Calibri"/>
              </a:rPr>
              <a:t>Sabouret</a:t>
            </a:r>
            <a:r>
              <a:rPr lang="fr-FR" sz="2400" dirty="0">
                <a:solidFill>
                  <a:srgbClr val="000000"/>
                </a:solidFill>
                <a:latin typeface="Calibri"/>
              </a:rPr>
              <a:t> (</a:t>
            </a:r>
            <a:r>
              <a:rPr lang="fr-FR" sz="2400" dirty="0" err="1">
                <a:solidFill>
                  <a:srgbClr val="000000"/>
                </a:solidFill>
                <a:latin typeface="Calibri"/>
              </a:rPr>
              <a:t>LIMSI</a:t>
            </a:r>
            <a:r>
              <a:rPr lang="fr-FR" sz="2400" dirty="0">
                <a:solidFill>
                  <a:srgbClr val="000000"/>
                </a:solidFill>
                <a:latin typeface="Calibri"/>
              </a:rPr>
              <a:t>-CNRS) 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rgbClr val="000000"/>
                </a:solidFill>
                <a:latin typeface="Calibri"/>
              </a:rPr>
              <a:t>Charles Rich (</a:t>
            </a:r>
            <a:r>
              <a:rPr lang="fr-FR" sz="2400" dirty="0" err="1">
                <a:solidFill>
                  <a:srgbClr val="000000"/>
                </a:solidFill>
                <a:latin typeface="Calibri"/>
              </a:rPr>
              <a:t>WPI</a:t>
            </a:r>
            <a:r>
              <a:rPr lang="fr-FR" sz="2400" dirty="0">
                <a:solidFill>
                  <a:srgbClr val="000000"/>
                </a:solidFill>
                <a:latin typeface="Calibri"/>
              </a:rPr>
              <a:t>)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pic>
        <p:nvPicPr>
          <p:cNvPr id="90" name="Image 4"/>
          <p:cNvPicPr/>
          <p:nvPr/>
        </p:nvPicPr>
        <p:blipFill>
          <a:blip r:embed="rId3"/>
          <a:stretch/>
        </p:blipFill>
        <p:spPr>
          <a:xfrm>
            <a:off x="4079640" y="5663880"/>
            <a:ext cx="1583640" cy="1293120"/>
          </a:xfrm>
          <a:prstGeom prst="rect">
            <a:avLst/>
          </a:prstGeom>
          <a:ln>
            <a:noFill/>
          </a:ln>
        </p:spPr>
      </p:pic>
      <p:pic>
        <p:nvPicPr>
          <p:cNvPr id="91" name="Image 5"/>
          <p:cNvPicPr/>
          <p:nvPr/>
        </p:nvPicPr>
        <p:blipFill>
          <a:blip r:embed="rId4"/>
          <a:stretch/>
        </p:blipFill>
        <p:spPr>
          <a:xfrm>
            <a:off x="2087760" y="5856120"/>
            <a:ext cx="911520" cy="911520"/>
          </a:xfrm>
          <a:prstGeom prst="rect">
            <a:avLst/>
          </a:prstGeom>
          <a:ln>
            <a:noFill/>
          </a:ln>
        </p:spPr>
      </p:pic>
      <p:pic>
        <p:nvPicPr>
          <p:cNvPr id="92" name="Image 6"/>
          <p:cNvPicPr/>
          <p:nvPr/>
        </p:nvPicPr>
        <p:blipFill>
          <a:blip r:embed="rId5"/>
          <a:stretch/>
        </p:blipFill>
        <p:spPr>
          <a:xfrm>
            <a:off x="6528000" y="5802480"/>
            <a:ext cx="1511640" cy="938520"/>
          </a:xfrm>
          <a:prstGeom prst="rect">
            <a:avLst/>
          </a:prstGeom>
          <a:ln>
            <a:noFill/>
          </a:ln>
        </p:spPr>
      </p:pic>
      <p:pic>
        <p:nvPicPr>
          <p:cNvPr id="93" name="Image 7"/>
          <p:cNvPicPr/>
          <p:nvPr/>
        </p:nvPicPr>
        <p:blipFill>
          <a:blip r:embed="rId6"/>
          <a:stretch/>
        </p:blipFill>
        <p:spPr>
          <a:xfrm>
            <a:off x="9264360" y="5592600"/>
            <a:ext cx="1064520" cy="1148400"/>
          </a:xfrm>
          <a:prstGeom prst="rect">
            <a:avLst/>
          </a:prstGeom>
          <a:ln>
            <a:noFill/>
          </a:ln>
        </p:spPr>
      </p:pic>
      <p:sp>
        <p:nvSpPr>
          <p:cNvPr id="94" name="TextShape 3"/>
          <p:cNvSpPr txBox="1"/>
          <p:nvPr/>
        </p:nvSpPr>
        <p:spPr>
          <a:xfrm>
            <a:off x="2423592" y="4190124"/>
            <a:ext cx="6261772" cy="12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2600" dirty="0">
                <a:latin typeface="Arial"/>
              </a:rPr>
              <a:t>WACAI - 16</a:t>
            </a:r>
            <a:endParaRPr dirty="0"/>
          </a:p>
          <a:p>
            <a:r>
              <a:rPr lang="fr-FR" sz="2600" dirty="0">
                <a:latin typeface="Arial"/>
              </a:rPr>
              <a:t>12 JUIN 2016</a:t>
            </a:r>
            <a:endParaRPr dirty="0"/>
          </a:p>
        </p:txBody>
      </p:sp>
      <p:cxnSp>
        <p:nvCxnSpPr>
          <p:cNvPr id="3" name="Connecteur droit 2"/>
          <p:cNvCxnSpPr/>
          <p:nvPr/>
        </p:nvCxnSpPr>
        <p:spPr>
          <a:xfrm flipH="1">
            <a:off x="2209800" y="4003396"/>
            <a:ext cx="784664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9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Processus décisionnel basé sur les préférences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58187" y="1600200"/>
                <a:ext cx="5316638" cy="5118904"/>
              </a:xfrm>
            </p:spPr>
            <p:txBody>
              <a:bodyPr/>
              <a:lstStyle/>
              <a:p>
                <a:r>
                  <a:rPr lang="fr-FR" dirty="0"/>
                  <a:t>Notion de préférence :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lvl="1"/>
                <a:r>
                  <a:rPr lang="fr-FR" b="1" i="1" dirty="0"/>
                  <a:t>Préférences sur les critères</a:t>
                </a:r>
                <a:r>
                  <a:rPr lang="fr-FR" dirty="0"/>
                  <a:t>: </a:t>
                </a:r>
              </a:p>
              <a:p>
                <a:pPr lvl="2"/>
                <a:r>
                  <a:rPr lang="fr-FR" dirty="0"/>
                  <a:t>P(</a:t>
                </a:r>
                <a:r>
                  <a:rPr lang="fr-FR" dirty="0" err="1"/>
                  <a:t>Less</a:t>
                </a:r>
                <a:r>
                  <a:rPr lang="fr-FR" dirty="0"/>
                  <a:t>, More): Relation </a:t>
                </a:r>
                <a:r>
                  <a:rPr lang="fr-FR" b="1" i="1" dirty="0"/>
                  <a:t>binaire</a:t>
                </a:r>
                <a:r>
                  <a:rPr lang="fr-FR" i="1" dirty="0"/>
                  <a:t> </a:t>
                </a:r>
                <a:r>
                  <a:rPr lang="fr-FR" dirty="0"/>
                  <a:t>et </a:t>
                </a:r>
                <a:r>
                  <a:rPr lang="fr-FR" b="1" i="1" dirty="0"/>
                  <a:t>partielle.</a:t>
                </a:r>
              </a:p>
              <a:p>
                <a:pPr marL="548640" lvl="2" indent="0">
                  <a:buNone/>
                </a:pPr>
                <a:endParaRPr lang="fr-FR" b="1" dirty="0"/>
              </a:p>
              <a:p>
                <a:pPr marL="548640" lvl="2" indent="0">
                  <a:buNone/>
                </a:pPr>
                <a:endParaRPr lang="fr-FR" b="1" dirty="0"/>
              </a:p>
              <a:p>
                <a:pPr marL="457200" lvl="2"/>
                <a:r>
                  <a:rPr lang="fr-FR" sz="2000" b="1" i="1" dirty="0"/>
                  <a:t>Préférences sur les options: </a:t>
                </a:r>
              </a:p>
              <a:p>
                <a:pPr marL="731520" lvl="3"/>
                <a:r>
                  <a:rPr lang="fr-FR" sz="1800" dirty="0"/>
                  <a:t>Inférences sur les préférences des critères.</a:t>
                </a:r>
              </a:p>
              <a:p>
                <a:pPr lvl="2"/>
                <a:r>
                  <a:rPr lang="fr-FR" dirty="0"/>
                  <a:t>Décision multicritères.</a:t>
                </a:r>
              </a:p>
              <a:p>
                <a:pPr lvl="2"/>
                <a:r>
                  <a:rPr lang="pt-BR" dirty="0"/>
                  <a:t>U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pt-BR" sz="20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d>
                          <m:d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𝑟𝑎𝑛𝑔</m:t>
                            </m:r>
                            <m:r>
                              <a:rPr lang="fr-FR" sz="2000" b="0" i="1" baseline="-2500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 ×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𝑠𝑐𝑜𝑟𝑒𝐷𝑐</m:t>
                            </m:r>
                            <m:r>
                              <a:rPr lang="fr-FR" sz="2000" b="0" i="1" baseline="-250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187" y="1600200"/>
                <a:ext cx="5316638" cy="5118904"/>
              </a:xfrm>
              <a:blipFill>
                <a:blip r:embed="rId2"/>
                <a:stretch>
                  <a:fillRect l="-1032" t="-834" r="-8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50906" y="0"/>
            <a:ext cx="2644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de dialogue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532699" y="1600200"/>
            <a:ext cx="6504972" cy="52629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/>
              <a:t>Exemple: </a:t>
            </a:r>
            <a:r>
              <a:rPr lang="fr-FR" sz="2000" i="1" u="sng" dirty="0">
                <a:solidFill>
                  <a:schemeClr val="accent2">
                    <a:lumMod val="75000"/>
                  </a:schemeClr>
                </a:solidFill>
              </a:rPr>
              <a:t>Calcul de préférences P(</a:t>
            </a:r>
            <a:r>
              <a:rPr lang="fr-FR" sz="2000" i="1" u="sng" dirty="0" err="1">
                <a:solidFill>
                  <a:schemeClr val="accent2">
                    <a:lumMod val="75000"/>
                  </a:schemeClr>
                </a:solidFill>
              </a:rPr>
              <a:t>Mizushi,Dragon</a:t>
            </a:r>
            <a:r>
              <a:rPr lang="fr-FR" sz="2000" i="1" u="sng" dirty="0">
                <a:solidFill>
                  <a:schemeClr val="accent2">
                    <a:lumMod val="75000"/>
                  </a:schemeClr>
                </a:solidFill>
              </a:rPr>
              <a:t>) ?</a:t>
            </a:r>
          </a:p>
          <a:p>
            <a:endParaRPr lang="fr-F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i="1" dirty="0" err="1"/>
              <a:t>Mizushi</a:t>
            </a:r>
            <a:r>
              <a:rPr lang="fr-FR" dirty="0"/>
              <a:t> = {(</a:t>
            </a:r>
            <a:r>
              <a:rPr lang="fr-FR" dirty="0" err="1"/>
              <a:t>cuisine,Japonais</a:t>
            </a:r>
            <a:r>
              <a:rPr lang="fr-FR" dirty="0"/>
              <a:t>), (Prix, </a:t>
            </a:r>
            <a:r>
              <a:rPr lang="fr-FR" dirty="0" err="1"/>
              <a:t>pas_cher</a:t>
            </a:r>
            <a:r>
              <a:rPr lang="fr-FR" dirty="0"/>
              <a:t>), (Ambiance, calme)}.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i="1" dirty="0"/>
              <a:t>Dragon</a:t>
            </a:r>
            <a:r>
              <a:rPr lang="fr-FR" dirty="0"/>
              <a:t> = {(</a:t>
            </a:r>
            <a:r>
              <a:rPr lang="fr-FR" dirty="0" err="1"/>
              <a:t>cuisine,Chinois</a:t>
            </a:r>
            <a:r>
              <a:rPr lang="fr-FR" dirty="0"/>
              <a:t>), (Prix, </a:t>
            </a:r>
            <a:r>
              <a:rPr lang="fr-FR" dirty="0" err="1"/>
              <a:t>pas_cher</a:t>
            </a:r>
            <a:r>
              <a:rPr lang="fr-FR" dirty="0"/>
              <a:t>), (Ambiance, bruyant)}.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Criteres</a:t>
            </a:r>
            <a:r>
              <a:rPr lang="fr-FR" dirty="0"/>
              <a:t> = {Cuisine, Prix, Ambiance}.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P(japonais, chinois), P(cher, </a:t>
            </a:r>
            <a:r>
              <a:rPr lang="fr-FR" dirty="0" err="1"/>
              <a:t>pas_cher</a:t>
            </a:r>
            <a:r>
              <a:rPr lang="fr-FR" dirty="0"/>
              <a:t>), P(bruyant, calme)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U(</a:t>
            </a:r>
            <a:r>
              <a:rPr lang="fr-FR" dirty="0" err="1"/>
              <a:t>Mizushi</a:t>
            </a:r>
            <a:r>
              <a:rPr lang="fr-FR" dirty="0"/>
              <a:t>) = (3x1) +(2X1) + (1x1) = 6</a:t>
            </a:r>
          </a:p>
          <a:p>
            <a:endParaRPr lang="fr-FR" i="1" u="sng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U(Dragon) = (3x4) +(2X1) + (1x-1) = 13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P(</a:t>
            </a:r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</a:rPr>
              <a:t>Mizushi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, Dragon)</a:t>
            </a:r>
          </a:p>
          <a:p>
            <a:r>
              <a:rPr lang="fr-FR" sz="200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6022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du dialogue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95820"/>
                <a:ext cx="10972800" cy="4876800"/>
              </a:xfrm>
            </p:spPr>
            <p:txBody>
              <a:bodyPr>
                <a:noAutofit/>
              </a:bodyPr>
              <a:lstStyle/>
              <a:p>
                <a:r>
                  <a:rPr lang="fr-FR" sz="2800" dirty="0"/>
                  <a:t>On note </a:t>
                </a:r>
                <a:r>
                  <a:rPr lang="fr-FR" sz="2800" i="1" dirty="0" err="1"/>
                  <a:t>Proposal</a:t>
                </a:r>
                <a:r>
                  <a:rPr lang="fr-FR" sz="2800" dirty="0"/>
                  <a:t>, une proposition telle que</a:t>
                </a:r>
              </a:p>
              <a:p>
                <a:pPr lvl="2"/>
                <a:r>
                  <a:rPr lang="fr-FR" sz="2000" dirty="0" err="1"/>
                  <a:t>Proposal</a:t>
                </a:r>
                <a:r>
                  <a:rPr lang="fr-FR" sz="2000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fr-FR" sz="20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fr-FR" sz="2000" dirty="0"/>
                              <m:t>Critere</m:t>
                            </m:r>
                            <m:r>
                              <m:rPr>
                                <m:nor/>
                              </m:rPr>
                              <a:rPr lang="fr-FR" sz="2000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fr-FR" sz="2000" dirty="0"/>
                              <m:t>valeur</m:t>
                            </m:r>
                            <m:r>
                              <m:rPr>
                                <m:nor/>
                              </m:rPr>
                              <a:rPr lang="fr-FR" sz="2000" dirty="0"/>
                              <m:t>)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fr-FR" sz="20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fr-FR" sz="2000" dirty="0"/>
                              <m:t>Option</m:t>
                            </m:r>
                            <m:r>
                              <m:rPr>
                                <m:nor/>
                              </m:rPr>
                              <a:rPr lang="fr-FR" sz="2000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fr-FR" sz="2000" dirty="0"/>
                              <m:t>valeur</m:t>
                            </m:r>
                            <m:r>
                              <m:rPr>
                                <m:nor/>
                              </m:rPr>
                              <a:rPr lang="fr-FR" sz="2000" dirty="0"/>
                              <m:t>) </m:t>
                            </m:r>
                          </m:e>
                        </m:eqArr>
                      </m:e>
                    </m:d>
                  </m:oMath>
                </a14:m>
                <a:endParaRPr lang="fr-FR" sz="2400" dirty="0"/>
              </a:p>
              <a:p>
                <a:pPr lvl="2"/>
                <a:r>
                  <a:rPr lang="fr-FR" sz="2000" dirty="0"/>
                  <a:t>Exemple : </a:t>
                </a:r>
                <a:r>
                  <a:rPr lang="fr-FR" sz="2000" dirty="0" err="1"/>
                  <a:t>Proposal</a:t>
                </a:r>
                <a:r>
                  <a:rPr lang="fr-FR" sz="2000" dirty="0"/>
                  <a:t> = (Cuisine, Japonais) ou  (Restaurant, </a:t>
                </a:r>
                <a:r>
                  <a:rPr lang="fr-FR" sz="2000" dirty="0" err="1"/>
                  <a:t>Ginza</a:t>
                </a:r>
                <a:r>
                  <a:rPr lang="fr-FR" sz="2000" dirty="0"/>
                  <a:t>).</a:t>
                </a:r>
              </a:p>
              <a:p>
                <a:pPr marL="548640" lvl="2" indent="0">
                  <a:buNone/>
                </a:pPr>
                <a:endParaRPr lang="fr-FR" sz="2000" dirty="0"/>
              </a:p>
              <a:p>
                <a:pPr lvl="1"/>
                <a:r>
                  <a:rPr lang="fr-FR" sz="2400" i="1" dirty="0"/>
                  <a:t>Statut d’un </a:t>
                </a:r>
                <a:r>
                  <a:rPr lang="fr-FR" sz="2400" i="1" dirty="0" err="1"/>
                  <a:t>proposal</a:t>
                </a:r>
                <a:r>
                  <a:rPr lang="fr-FR" sz="2400" i="1" dirty="0"/>
                  <a:t> </a:t>
                </a:r>
                <a:r>
                  <a:rPr lang="fr-FR" sz="2400" dirty="0"/>
                  <a:t>=  {open, </a:t>
                </a:r>
                <a:r>
                  <a:rPr lang="fr-FR" sz="2400" dirty="0" err="1"/>
                  <a:t>accepted</a:t>
                </a:r>
                <a:r>
                  <a:rPr lang="fr-FR" sz="2400" dirty="0"/>
                  <a:t>, </a:t>
                </a:r>
                <a:r>
                  <a:rPr lang="fr-FR" sz="2400" dirty="0" err="1"/>
                  <a:t>rejected</a:t>
                </a:r>
                <a:r>
                  <a:rPr lang="fr-FR" sz="2400" dirty="0"/>
                  <a:t>}</a:t>
                </a:r>
              </a:p>
              <a:p>
                <a:pPr marL="87313" lvl="1" indent="187325"/>
                <a:endParaRPr lang="fr-FR" sz="2400" dirty="0"/>
              </a:p>
              <a:p>
                <a:pPr marL="87313" lvl="1" indent="187325"/>
                <a:r>
                  <a:rPr lang="fr-FR" sz="2400" i="1" dirty="0"/>
                  <a:t>Historique de la conversation: </a:t>
                </a:r>
              </a:p>
              <a:p>
                <a:pPr marL="361633" lvl="2" indent="187325"/>
                <a:r>
                  <a:rPr lang="fr-FR" sz="2000" dirty="0" err="1"/>
                  <a:t>Proposed</a:t>
                </a:r>
                <a:r>
                  <a:rPr lang="fr-FR" sz="2000" dirty="0"/>
                  <a:t>: Les propositions ouvertes</a:t>
                </a:r>
              </a:p>
              <a:p>
                <a:pPr marL="361633" lvl="2" indent="187325"/>
                <a:r>
                  <a:rPr lang="fr-FR" sz="2000" dirty="0" err="1"/>
                  <a:t>Rejected</a:t>
                </a:r>
                <a:r>
                  <a:rPr lang="fr-FR" sz="2000" dirty="0"/>
                  <a:t>: Les propositions rejetées</a:t>
                </a:r>
              </a:p>
              <a:p>
                <a:pPr marL="361633" lvl="2" indent="187325"/>
                <a:r>
                  <a:rPr lang="fr-FR" sz="2000" dirty="0" err="1"/>
                  <a:t>Accepted</a:t>
                </a:r>
                <a:r>
                  <a:rPr lang="fr-FR" sz="2000" dirty="0"/>
                  <a:t>: Propositions acceptées s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95820"/>
                <a:ext cx="10972800" cy="4876800"/>
              </a:xfrm>
              <a:blipFill>
                <a:blip r:embed="rId2"/>
                <a:stretch>
                  <a:fillRect l="-722" t="-12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50906" y="0"/>
            <a:ext cx="2644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de dialogue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745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86" y="231641"/>
            <a:ext cx="10972800" cy="990600"/>
          </a:xfrm>
        </p:spPr>
        <p:txBody>
          <a:bodyPr/>
          <a:lstStyle/>
          <a:p>
            <a:r>
              <a:rPr lang="fr-FR" dirty="0"/>
              <a:t>Module de communication </a:t>
            </a:r>
            <a:r>
              <a:rPr lang="fr-FR" sz="3600" dirty="0"/>
              <a:t>(actes de dialogue)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au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025028"/>
                  </p:ext>
                </p:extLst>
              </p:nvPr>
            </p:nvGraphicFramePr>
            <p:xfrm>
              <a:off x="1620174" y="2059397"/>
              <a:ext cx="8123070" cy="4693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61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659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109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36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 Acte</a:t>
                          </a:r>
                          <a:r>
                            <a:rPr lang="fr-FR" baseline="0" dirty="0"/>
                            <a:t> de dialogue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Préconditions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Effets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701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 err="1"/>
                            <a:t>StatePreference</a:t>
                          </a:r>
                          <a:r>
                            <a:rPr lang="fr-FR" sz="1600" b="1" dirty="0"/>
                            <a:t> (</a:t>
                          </a:r>
                          <a:r>
                            <a:rPr lang="fr-FR" sz="1600" b="1" dirty="0" err="1"/>
                            <a:t>a,b</a:t>
                          </a:r>
                          <a:r>
                            <a:rPr lang="fr-FR" sz="1600" b="1" dirty="0"/>
                            <a:t>)</a:t>
                          </a:r>
                        </a:p>
                        <a:p>
                          <a:pPr algn="ctr"/>
                          <a:endParaRPr lang="fr-FR" sz="1600" dirty="0"/>
                        </a:p>
                        <a:p>
                          <a:pPr algn="ctr"/>
                          <a:r>
                            <a:rPr lang="fr-FR" sz="1600" i="1" dirty="0"/>
                            <a:t>I </a:t>
                          </a:r>
                          <a:r>
                            <a:rPr lang="fr-FR" sz="1600" i="1" dirty="0" err="1"/>
                            <a:t>prefer</a:t>
                          </a:r>
                          <a:r>
                            <a:rPr lang="fr-FR" sz="1600" i="1" dirty="0"/>
                            <a:t> a over b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i="1" dirty="0"/>
                            <a:t>(a,</a:t>
                          </a:r>
                          <a:r>
                            <a:rPr lang="fr-FR" sz="1600" i="1" baseline="0" dirty="0"/>
                            <a:t> b)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i="1" baseline="0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fr-FR" sz="1600" b="0" i="1" baseline="0" smtClean="0">
                                  <a:latin typeface="Cambria Math"/>
                                  <a:ea typeface="Cambria Math"/>
                                </a:rPr>
                                <m:t>𝑃𝑠𝑒𝑙𝑓</m:t>
                              </m:r>
                            </m:oMath>
                          </a14:m>
                          <a:endParaRPr lang="fr-FR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err="1"/>
                            <a:t>Hear</a:t>
                          </a:r>
                          <a:r>
                            <a:rPr lang="fr-FR" sz="1600" dirty="0"/>
                            <a:t>: </a:t>
                          </a:r>
                          <a:r>
                            <a:rPr lang="fr-FR" sz="1600" i="1" dirty="0"/>
                            <a:t>(a,</a:t>
                          </a:r>
                          <a:r>
                            <a:rPr lang="fr-FR" sz="1600" i="1" baseline="0" dirty="0"/>
                            <a:t> b) </a:t>
                          </a:r>
                          <a14:m>
                            <m:oMath xmlns:m="http://schemas.openxmlformats.org/officeDocument/2006/math">
                              <m:r>
                                <a:rPr kumimoji="0" lang="fr-FR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∈</m:t>
                              </m:r>
                              <m:r>
                                <a:rPr lang="fr-FR" sz="1600" b="0" i="1" baseline="0" smtClean="0">
                                  <a:latin typeface="Cambria Math"/>
                                  <a:ea typeface="Cambria Math"/>
                                </a:rPr>
                                <m:t>𝑃𝑜𝑡h𝑒𝑟</m:t>
                              </m:r>
                            </m:oMath>
                          </a14:m>
                          <a:endParaRPr lang="fr-FR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79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Speaker: </a:t>
                          </a:r>
                          <a:r>
                            <a:rPr lang="fr-FR" sz="1600" i="1" dirty="0"/>
                            <a:t>(a,</a:t>
                          </a:r>
                          <a:r>
                            <a:rPr lang="fr-FR" sz="1600" i="1" baseline="0" dirty="0"/>
                            <a:t> b) </a:t>
                          </a:r>
                          <a14:m>
                            <m:oMath xmlns:m="http://schemas.openxmlformats.org/officeDocument/2006/math">
                              <m:r>
                                <a:rPr kumimoji="0" lang="fr-FR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∈</m:t>
                              </m:r>
                              <m:r>
                                <a:rPr lang="fr-FR" sz="1600" b="0" i="1" baseline="0" smtClean="0">
                                  <a:latin typeface="Cambria Math"/>
                                  <a:ea typeface="Cambria Math"/>
                                </a:rPr>
                                <m:t>𝑃𝑜𝑎𝑠</m:t>
                              </m:r>
                            </m:oMath>
                          </a14:m>
                          <a:endParaRPr lang="fr-FR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6360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800" b="1" dirty="0" err="1"/>
                            <a:t>AskPreference</a:t>
                          </a:r>
                          <a:r>
                            <a:rPr lang="fr-FR" sz="1800" b="1" dirty="0"/>
                            <a:t> (</a:t>
                          </a:r>
                          <a:r>
                            <a:rPr lang="fr-FR" sz="1800" b="1" dirty="0" err="1"/>
                            <a:t>a,b</a:t>
                          </a:r>
                          <a:r>
                            <a:rPr lang="fr-FR" sz="1800" b="1" dirty="0"/>
                            <a:t>)</a:t>
                          </a:r>
                        </a:p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fr-FR" sz="1600" i="1" dirty="0"/>
                            <a:t>Do </a:t>
                          </a:r>
                          <a:r>
                            <a:rPr lang="fr-FR" sz="1600" i="1" dirty="0" err="1"/>
                            <a:t>you</a:t>
                          </a:r>
                          <a:r>
                            <a:rPr lang="fr-FR" sz="1600" i="1" baseline="0" dirty="0"/>
                            <a:t> </a:t>
                          </a:r>
                          <a:r>
                            <a:rPr lang="fr-FR" sz="1600" i="1" baseline="0" dirty="0" err="1"/>
                            <a:t>prefer</a:t>
                          </a:r>
                          <a:r>
                            <a:rPr lang="fr-FR" sz="1600" i="1" baseline="0" dirty="0"/>
                            <a:t> a over b ?</a:t>
                          </a:r>
                          <a:endParaRPr lang="fr-FR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i="1" dirty="0"/>
                            <a:t>(a,</a:t>
                          </a:r>
                          <a:r>
                            <a:rPr lang="fr-FR" sz="1600" i="1" baseline="0" dirty="0"/>
                            <a:t> b) </a:t>
                          </a:r>
                          <a:r>
                            <a:rPr lang="fr-FR" sz="1600" i="1" dirty="0"/>
                            <a:t>∉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baseline="0" smtClean="0">
                                  <a:latin typeface="Cambria Math"/>
                                  <a:ea typeface="Cambria Math"/>
                                </a:rPr>
                                <m:t>𝑃𝑜𝑡h𝑒𝑟</m:t>
                              </m:r>
                            </m:oMath>
                          </a14:m>
                          <a:endParaRPr lang="fr-FR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None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6360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800" b="1" dirty="0"/>
                            <a:t>Propose(</a:t>
                          </a:r>
                          <a:r>
                            <a:rPr lang="fr-FR" sz="1800" b="1" dirty="0" err="1"/>
                            <a:t>proposal</a:t>
                          </a:r>
                          <a:r>
                            <a:rPr lang="fr-FR" sz="1800" b="1" dirty="0"/>
                            <a:t>)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i="1" dirty="0" err="1"/>
                            <a:t>Lets</a:t>
                          </a:r>
                          <a:r>
                            <a:rPr lang="fr-FR" sz="1600" i="1" dirty="0"/>
                            <a:t> </a:t>
                          </a:r>
                          <a:r>
                            <a:rPr lang="fr-FR" sz="1600" i="1" dirty="0" err="1"/>
                            <a:t>choose</a:t>
                          </a:r>
                          <a:r>
                            <a:rPr lang="fr-FR" sz="1600" i="1" dirty="0"/>
                            <a:t> </a:t>
                          </a:r>
                          <a:r>
                            <a:rPr lang="fr-FR" sz="1600" i="1" dirty="0" err="1"/>
                            <a:t>proposal</a:t>
                          </a:r>
                          <a:endParaRPr lang="fr-FR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err="1"/>
                            <a:t>Proposal</a:t>
                          </a:r>
                          <a:r>
                            <a:rPr lang="fr-FR" sz="1600" dirty="0"/>
                            <a:t> </a:t>
                          </a:r>
                          <a:r>
                            <a:rPr lang="fr-FR" sz="1600" i="1" dirty="0"/>
                            <a:t>∉ </a:t>
                          </a:r>
                          <a:r>
                            <a:rPr lang="fr-FR" sz="1600" i="1" dirty="0" err="1"/>
                            <a:t>Proposed</a:t>
                          </a:r>
                          <a:endParaRPr lang="fr-F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dirty="0" err="1"/>
                            <a:t>Proposal</a:t>
                          </a:r>
                          <a:r>
                            <a:rPr lang="fr-FR" sz="1600" dirty="0"/>
                            <a:t> </a:t>
                          </a:r>
                          <a:r>
                            <a:rPr lang="fr-FR" sz="1600" i="1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i="1" baseline="0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</m:oMath>
                          </a14:m>
                          <a:r>
                            <a:rPr lang="fr-FR" sz="1600" i="1" dirty="0"/>
                            <a:t> </a:t>
                          </a:r>
                          <a:r>
                            <a:rPr lang="fr-FR" sz="1600" i="1" dirty="0" err="1"/>
                            <a:t>Proposed</a:t>
                          </a:r>
                          <a:endParaRPr lang="fr-FR" sz="1600" dirty="0"/>
                        </a:p>
                        <a:p>
                          <a:pPr algn="ctr"/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86360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800" b="1" dirty="0" err="1"/>
                            <a:t>Accept</a:t>
                          </a:r>
                          <a:r>
                            <a:rPr lang="fr-FR" sz="1800" b="1" dirty="0"/>
                            <a:t> (</a:t>
                          </a:r>
                          <a:r>
                            <a:rPr lang="fr-FR" sz="1800" b="1" dirty="0" err="1"/>
                            <a:t>proposal</a:t>
                          </a:r>
                          <a:r>
                            <a:rPr lang="fr-FR" sz="1800" b="1" dirty="0"/>
                            <a:t>)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i="1" dirty="0" err="1"/>
                            <a:t>Okay</a:t>
                          </a:r>
                          <a:r>
                            <a:rPr lang="fr-FR" sz="1600" i="1" dirty="0"/>
                            <a:t>,</a:t>
                          </a:r>
                          <a:r>
                            <a:rPr lang="fr-FR" sz="1600" i="1" baseline="0" dirty="0"/>
                            <a:t> </a:t>
                          </a:r>
                          <a:r>
                            <a:rPr lang="fr-FR" sz="1600" i="1" baseline="0" dirty="0" err="1"/>
                            <a:t>l</a:t>
                          </a:r>
                          <a:r>
                            <a:rPr lang="fr-FR" sz="1600" i="1" dirty="0" err="1"/>
                            <a:t>ets</a:t>
                          </a:r>
                          <a:r>
                            <a:rPr lang="fr-FR" sz="1600" i="1" dirty="0"/>
                            <a:t> </a:t>
                          </a:r>
                          <a:r>
                            <a:rPr lang="fr-FR" sz="1600" i="1" dirty="0" err="1"/>
                            <a:t>choose</a:t>
                          </a:r>
                          <a:r>
                            <a:rPr lang="fr-FR" sz="1600" i="1" dirty="0"/>
                            <a:t> </a:t>
                          </a:r>
                          <a:r>
                            <a:rPr lang="fr-FR" sz="1600" i="1" dirty="0" err="1"/>
                            <a:t>proposal</a:t>
                          </a:r>
                          <a:endParaRPr lang="fr-FR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dirty="0" err="1"/>
                            <a:t>Proposal</a:t>
                          </a:r>
                          <a:r>
                            <a:rPr lang="fr-FR" sz="16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i="1" baseline="0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</m:oMath>
                          </a14:m>
                          <a:r>
                            <a:rPr lang="fr-FR" sz="1600" i="1" dirty="0"/>
                            <a:t> </a:t>
                          </a:r>
                          <a:r>
                            <a:rPr lang="fr-FR" sz="1600" i="1" dirty="0" err="1"/>
                            <a:t>Proposed</a:t>
                          </a:r>
                          <a:endParaRPr lang="fr-FR" sz="1600" dirty="0"/>
                        </a:p>
                        <a:p>
                          <a:pPr algn="ctr"/>
                          <a:r>
                            <a:rPr lang="fr-FR" sz="1600" dirty="0" err="1"/>
                            <a:t>Proposal</a:t>
                          </a:r>
                          <a:r>
                            <a:rPr lang="fr-FR" sz="1600" dirty="0"/>
                            <a:t> </a:t>
                          </a:r>
                          <a:r>
                            <a:rPr lang="fr-FR" sz="1600" i="1" baseline="0" dirty="0"/>
                            <a:t> </a:t>
                          </a:r>
                          <a:r>
                            <a:rPr lang="fr-FR" sz="1600" i="1" dirty="0"/>
                            <a:t>∉  </a:t>
                          </a:r>
                          <a:r>
                            <a:rPr lang="fr-FR" sz="1600" i="1" dirty="0" err="1"/>
                            <a:t>Accepted</a:t>
                          </a:r>
                          <a:endParaRPr lang="fr-F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dirty="0"/>
                            <a:t>Proposal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i="1" baseline="0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</m:oMath>
                          </a14:m>
                          <a:r>
                            <a:rPr lang="fr-FR" sz="1600" i="1" dirty="0"/>
                            <a:t> Accepted</a:t>
                          </a:r>
                          <a:endParaRPr lang="fr-FR" sz="1600" dirty="0"/>
                        </a:p>
                        <a:p>
                          <a:pPr algn="ctr"/>
                          <a:r>
                            <a:rPr lang="fr-FR" sz="1600" dirty="0" err="1"/>
                            <a:t>Proposal</a:t>
                          </a:r>
                          <a:r>
                            <a:rPr lang="fr-FR" sz="1600" dirty="0"/>
                            <a:t> </a:t>
                          </a:r>
                          <a:r>
                            <a:rPr lang="fr-FR" sz="1600" i="1" baseline="0" dirty="0"/>
                            <a:t> </a:t>
                          </a:r>
                          <a:r>
                            <a:rPr lang="fr-FR" sz="1600" i="1" dirty="0"/>
                            <a:t>∉  </a:t>
                          </a:r>
                          <a:r>
                            <a:rPr lang="fr-FR" sz="1600" i="1" dirty="0" err="1"/>
                            <a:t>Proposed</a:t>
                          </a:r>
                          <a:endParaRPr lang="fr-FR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86360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800" b="1" dirty="0" err="1"/>
                            <a:t>Reject</a:t>
                          </a:r>
                          <a:r>
                            <a:rPr lang="fr-FR" sz="1800" b="1" baseline="0" dirty="0"/>
                            <a:t> </a:t>
                          </a:r>
                          <a:r>
                            <a:rPr lang="fr-FR" sz="1800" b="1" dirty="0"/>
                            <a:t>(</a:t>
                          </a:r>
                          <a:r>
                            <a:rPr lang="fr-FR" sz="1800" b="1" dirty="0" err="1"/>
                            <a:t>proposal</a:t>
                          </a:r>
                          <a:r>
                            <a:rPr lang="fr-FR" sz="1800" b="1" dirty="0"/>
                            <a:t>)</a:t>
                          </a:r>
                        </a:p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fr-FR" sz="1600" i="1" dirty="0"/>
                            <a:t>I</a:t>
                          </a:r>
                          <a:r>
                            <a:rPr lang="fr-FR" sz="1600" i="1" baseline="0" dirty="0"/>
                            <a:t> </a:t>
                          </a:r>
                          <a:r>
                            <a:rPr lang="fr-FR" sz="1600" i="1" baseline="0" dirty="0" err="1"/>
                            <a:t>would</a:t>
                          </a:r>
                          <a:r>
                            <a:rPr lang="fr-FR" sz="1600" i="1" baseline="0" dirty="0"/>
                            <a:t> </a:t>
                          </a:r>
                          <a:r>
                            <a:rPr lang="fr-FR" sz="1600" i="1" baseline="0" dirty="0" err="1"/>
                            <a:t>choose</a:t>
                          </a:r>
                          <a:r>
                            <a:rPr lang="fr-FR" sz="1600" i="1" baseline="0" dirty="0"/>
                            <a:t> </a:t>
                          </a:r>
                          <a:r>
                            <a:rPr lang="fr-FR" sz="1600" i="1" baseline="0" dirty="0" err="1"/>
                            <a:t>sth</a:t>
                          </a:r>
                          <a:r>
                            <a:rPr lang="fr-FR" sz="1600" i="1" baseline="0" dirty="0"/>
                            <a:t> </a:t>
                          </a:r>
                          <a:r>
                            <a:rPr lang="fr-FR" sz="1600" i="1" baseline="0" dirty="0" err="1"/>
                            <a:t>else</a:t>
                          </a:r>
                          <a:endParaRPr lang="fr-FR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dirty="0"/>
                            <a:t>Proposal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i="1" baseline="0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</m:oMath>
                          </a14:m>
                          <a:r>
                            <a:rPr lang="fr-FR" sz="1600" i="1" dirty="0"/>
                            <a:t> Proposed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dirty="0" err="1"/>
                            <a:t>Proposal</a:t>
                          </a:r>
                          <a:r>
                            <a:rPr lang="fr-FR" sz="1600" dirty="0"/>
                            <a:t> </a:t>
                          </a:r>
                          <a:r>
                            <a:rPr lang="fr-FR" sz="1600" i="1" baseline="0" dirty="0"/>
                            <a:t> </a:t>
                          </a:r>
                          <a:r>
                            <a:rPr lang="fr-FR" sz="1600" i="1" dirty="0"/>
                            <a:t>∉  </a:t>
                          </a:r>
                          <a:r>
                            <a:rPr lang="fr-FR" sz="1600" i="1" dirty="0" err="1"/>
                            <a:t>Rejected</a:t>
                          </a:r>
                          <a:endParaRPr lang="fr-FR" sz="1600" dirty="0"/>
                        </a:p>
                        <a:p>
                          <a:pPr algn="ctr"/>
                          <a:endParaRPr lang="fr-F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Proposal </a:t>
                          </a:r>
                          <a14:m>
                            <m:oMath xmlns:m="http://schemas.openxmlformats.org/officeDocument/2006/math">
                              <m:r>
                                <a:rPr kumimoji="0" lang="fr-F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∈</m:t>
                              </m:r>
                            </m:oMath>
                          </a14:m>
                          <a:r>
                            <a:rPr kumimoji="0" lang="fr-FR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Rejected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6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Proposal</a:t>
                          </a:r>
                          <a:r>
                            <a:rPr kumimoji="0" lang="fr-F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fr-FR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∉  </a:t>
                          </a:r>
                          <a:r>
                            <a:rPr kumimoji="0" lang="fr-FR" sz="1600" b="0" i="1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Proposed</a:t>
                          </a:r>
                          <a:endParaRPr kumimoji="0" lang="fr-FR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au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025028"/>
                  </p:ext>
                </p:extLst>
              </p:nvPr>
            </p:nvGraphicFramePr>
            <p:xfrm>
              <a:off x="1620174" y="2059397"/>
              <a:ext cx="8123070" cy="4693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61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659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109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 Acte</a:t>
                          </a:r>
                          <a:r>
                            <a:rPr lang="fr-FR" baseline="0" dirty="0"/>
                            <a:t> de dialogue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Préconditions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Effets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701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b="1" dirty="0" err="1"/>
                            <a:t>StatePreference</a:t>
                          </a:r>
                          <a:r>
                            <a:rPr lang="fr-FR" sz="1600" b="1" dirty="0"/>
                            <a:t> (</a:t>
                          </a:r>
                          <a:r>
                            <a:rPr lang="fr-FR" sz="1600" b="1" dirty="0" err="1"/>
                            <a:t>a,b</a:t>
                          </a:r>
                          <a:r>
                            <a:rPr lang="fr-FR" sz="1600" b="1" dirty="0"/>
                            <a:t>)</a:t>
                          </a:r>
                        </a:p>
                        <a:p>
                          <a:pPr algn="ctr"/>
                          <a:endParaRPr lang="fr-FR" sz="1600" dirty="0"/>
                        </a:p>
                        <a:p>
                          <a:pPr algn="ctr"/>
                          <a:r>
                            <a:rPr lang="fr-FR" sz="1600" i="1" dirty="0"/>
                            <a:t>I </a:t>
                          </a:r>
                          <a:r>
                            <a:rPr lang="fr-FR" sz="1600" i="1" dirty="0" err="1"/>
                            <a:t>prefer</a:t>
                          </a:r>
                          <a:r>
                            <a:rPr lang="fr-FR" sz="1600" i="1" dirty="0"/>
                            <a:t> a over b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23704" t="-46429" r="-106914" b="-41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11189" t="-87838" r="-932" b="-8689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79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11189" t="-210606" r="-932" b="-87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686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800" b="1" dirty="0" err="1"/>
                            <a:t>AskPreference</a:t>
                          </a:r>
                          <a:r>
                            <a:rPr lang="fr-FR" sz="1800" b="1" dirty="0"/>
                            <a:t> (</a:t>
                          </a:r>
                          <a:r>
                            <a:rPr lang="fr-FR" sz="1800" b="1" dirty="0" err="1"/>
                            <a:t>a,b</a:t>
                          </a:r>
                          <a:r>
                            <a:rPr lang="fr-FR" sz="1800" b="1" dirty="0"/>
                            <a:t>)</a:t>
                          </a:r>
                        </a:p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fr-FR" sz="1600" i="1" dirty="0"/>
                            <a:t>Do </a:t>
                          </a:r>
                          <a:r>
                            <a:rPr lang="fr-FR" sz="1600" i="1" dirty="0" err="1"/>
                            <a:t>you</a:t>
                          </a:r>
                          <a:r>
                            <a:rPr lang="fr-FR" sz="1600" i="1" baseline="0" dirty="0"/>
                            <a:t> </a:t>
                          </a:r>
                          <a:r>
                            <a:rPr lang="fr-FR" sz="1600" i="1" baseline="0" dirty="0" err="1"/>
                            <a:t>prefer</a:t>
                          </a:r>
                          <a:r>
                            <a:rPr lang="fr-FR" sz="1600" i="1" baseline="0" dirty="0"/>
                            <a:t> a over b ?</a:t>
                          </a:r>
                          <a:endParaRPr lang="fr-FR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23704" t="-143357" r="-106914" b="-3034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None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686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800" b="1" dirty="0"/>
                            <a:t>Propose(</a:t>
                          </a:r>
                          <a:r>
                            <a:rPr lang="fr-FR" sz="1800" b="1" dirty="0" err="1"/>
                            <a:t>proposal</a:t>
                          </a:r>
                          <a:r>
                            <a:rPr lang="fr-FR" sz="1800" b="1" dirty="0"/>
                            <a:t>)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i="1" dirty="0" err="1"/>
                            <a:t>Lets</a:t>
                          </a:r>
                          <a:r>
                            <a:rPr lang="fr-FR" sz="1600" i="1" dirty="0"/>
                            <a:t> </a:t>
                          </a:r>
                          <a:r>
                            <a:rPr lang="fr-FR" sz="1600" i="1" dirty="0" err="1"/>
                            <a:t>choose</a:t>
                          </a:r>
                          <a:r>
                            <a:rPr lang="fr-FR" sz="1600" i="1" dirty="0"/>
                            <a:t> </a:t>
                          </a:r>
                          <a:r>
                            <a:rPr lang="fr-FR" sz="1600" i="1" dirty="0" err="1"/>
                            <a:t>proposal</a:t>
                          </a:r>
                          <a:endParaRPr lang="fr-FR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err="1"/>
                            <a:t>Proposal</a:t>
                          </a:r>
                          <a:r>
                            <a:rPr lang="fr-FR" sz="1600" dirty="0"/>
                            <a:t> </a:t>
                          </a:r>
                          <a:r>
                            <a:rPr lang="fr-FR" sz="1600" i="1" dirty="0"/>
                            <a:t>∉ </a:t>
                          </a:r>
                          <a:r>
                            <a:rPr lang="fr-FR" sz="1600" i="1" dirty="0" err="1"/>
                            <a:t>Proposed</a:t>
                          </a:r>
                          <a:endParaRPr lang="fr-F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11189" t="-243357" r="-932" b="-2034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8686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800" b="1" dirty="0" err="1"/>
                            <a:t>Accept</a:t>
                          </a:r>
                          <a:r>
                            <a:rPr lang="fr-FR" sz="1800" b="1" dirty="0"/>
                            <a:t> (</a:t>
                          </a:r>
                          <a:r>
                            <a:rPr lang="fr-FR" sz="1800" b="1" dirty="0" err="1"/>
                            <a:t>proposal</a:t>
                          </a:r>
                          <a:r>
                            <a:rPr lang="fr-FR" sz="1800" b="1" dirty="0"/>
                            <a:t>)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i="1" dirty="0" err="1"/>
                            <a:t>Okay</a:t>
                          </a:r>
                          <a:r>
                            <a:rPr lang="fr-FR" sz="1600" i="1" dirty="0"/>
                            <a:t>,</a:t>
                          </a:r>
                          <a:r>
                            <a:rPr lang="fr-FR" sz="1600" i="1" baseline="0" dirty="0"/>
                            <a:t> </a:t>
                          </a:r>
                          <a:r>
                            <a:rPr lang="fr-FR" sz="1600" i="1" baseline="0" dirty="0" err="1"/>
                            <a:t>l</a:t>
                          </a:r>
                          <a:r>
                            <a:rPr lang="fr-FR" sz="1600" i="1" dirty="0" err="1"/>
                            <a:t>ets</a:t>
                          </a:r>
                          <a:r>
                            <a:rPr lang="fr-FR" sz="1600" i="1" dirty="0"/>
                            <a:t> </a:t>
                          </a:r>
                          <a:r>
                            <a:rPr lang="fr-FR" sz="1600" i="1" dirty="0" err="1"/>
                            <a:t>choose</a:t>
                          </a:r>
                          <a:r>
                            <a:rPr lang="fr-FR" sz="1600" i="1" dirty="0"/>
                            <a:t> </a:t>
                          </a:r>
                          <a:r>
                            <a:rPr lang="fr-FR" sz="1600" i="1" dirty="0" err="1"/>
                            <a:t>proposal</a:t>
                          </a:r>
                          <a:endParaRPr lang="fr-FR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23704" t="-345775" r="-106914" b="-104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11189" t="-345775" r="-932" b="-1049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8686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800" b="1" dirty="0" err="1"/>
                            <a:t>Reject</a:t>
                          </a:r>
                          <a:r>
                            <a:rPr lang="fr-FR" sz="1800" b="1" baseline="0" dirty="0"/>
                            <a:t> </a:t>
                          </a:r>
                          <a:r>
                            <a:rPr lang="fr-FR" sz="1800" b="1" dirty="0"/>
                            <a:t>(</a:t>
                          </a:r>
                          <a:r>
                            <a:rPr lang="fr-FR" sz="1800" b="1" dirty="0" err="1"/>
                            <a:t>proposal</a:t>
                          </a:r>
                          <a:r>
                            <a:rPr lang="fr-FR" sz="1800" b="1" dirty="0"/>
                            <a:t>)</a:t>
                          </a:r>
                        </a:p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fr-FR" sz="1600" i="1" dirty="0"/>
                            <a:t>I</a:t>
                          </a:r>
                          <a:r>
                            <a:rPr lang="fr-FR" sz="1600" i="1" baseline="0" dirty="0"/>
                            <a:t> </a:t>
                          </a:r>
                          <a:r>
                            <a:rPr lang="fr-FR" sz="1600" i="1" baseline="0" dirty="0" err="1"/>
                            <a:t>would</a:t>
                          </a:r>
                          <a:r>
                            <a:rPr lang="fr-FR" sz="1600" i="1" baseline="0" dirty="0"/>
                            <a:t> </a:t>
                          </a:r>
                          <a:r>
                            <a:rPr lang="fr-FR" sz="1600" i="1" baseline="0" dirty="0" err="1"/>
                            <a:t>choose</a:t>
                          </a:r>
                          <a:r>
                            <a:rPr lang="fr-FR" sz="1600" i="1" baseline="0" dirty="0"/>
                            <a:t> </a:t>
                          </a:r>
                          <a:r>
                            <a:rPr lang="fr-FR" sz="1600" i="1" baseline="0" dirty="0" err="1"/>
                            <a:t>sth</a:t>
                          </a:r>
                          <a:r>
                            <a:rPr lang="fr-FR" sz="1600" i="1" baseline="0" dirty="0"/>
                            <a:t> </a:t>
                          </a:r>
                          <a:r>
                            <a:rPr lang="fr-FR" sz="1600" i="1" baseline="0" dirty="0" err="1"/>
                            <a:t>else</a:t>
                          </a:r>
                          <a:endParaRPr lang="fr-FR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23704" t="-442657" r="-106914" b="-41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11189" t="-442657" r="-932" b="-41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ZoneTexte 6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de dialogue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40445" y="1043734"/>
            <a:ext cx="8945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(Sidner, 1986) : </a:t>
            </a:r>
            <a:r>
              <a:rPr lang="en-US" sz="2000" dirty="0"/>
              <a:t>An artificial discourse language for collaborative negotiation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Observations des dialogues </a:t>
            </a:r>
            <a:r>
              <a:rPr lang="fr-FR" sz="2000" dirty="0"/>
              <a:t>enregistrés</a:t>
            </a:r>
            <a:r>
              <a:rPr lang="en-US" sz="2000" dirty="0"/>
              <a:t>.</a:t>
            </a:r>
            <a:endParaRPr lang="fr-FR" sz="2000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590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de raisonnement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37" y="1322630"/>
            <a:ext cx="6737429" cy="527483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015678" y="170992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09600" y="1524000"/>
            <a:ext cx="4548094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b="1" dirty="0"/>
              <a:t>Arbre de dialogue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i="1" dirty="0"/>
              <a:t>Entrée</a:t>
            </a:r>
            <a:r>
              <a:rPr lang="fr-FR" sz="2000" dirty="0"/>
              <a:t> : l’</a:t>
            </a:r>
            <a:r>
              <a:rPr lang="fr-FR" sz="2000" dirty="0" err="1"/>
              <a:t>utterance</a:t>
            </a:r>
            <a:r>
              <a:rPr lang="fr-FR" sz="2000" dirty="0"/>
              <a:t> choisie par l’utilisateur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i="1" dirty="0"/>
              <a:t>Sortie</a:t>
            </a:r>
            <a:r>
              <a:rPr lang="fr-FR" sz="2000" dirty="0"/>
              <a:t>: l’</a:t>
            </a:r>
            <a:r>
              <a:rPr lang="fr-FR" sz="2000" dirty="0" err="1"/>
              <a:t>utterance</a:t>
            </a:r>
            <a:r>
              <a:rPr lang="fr-FR" sz="2000" dirty="0"/>
              <a:t> de réponse de l’agent</a:t>
            </a:r>
          </a:p>
          <a:p>
            <a:pPr lvl="1"/>
            <a:endParaRPr lang="fr-FR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i="1" dirty="0"/>
              <a:t>Choix de l’</a:t>
            </a:r>
            <a:r>
              <a:rPr lang="fr-FR" sz="2000" i="1" dirty="0" err="1"/>
              <a:t>utterance</a:t>
            </a:r>
            <a:r>
              <a:rPr lang="fr-FR" sz="2000" dirty="0"/>
              <a:t>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fr-FR" sz="2000" dirty="0"/>
              <a:t>Sous branche de l’arbre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i="1" dirty="0"/>
              <a:t>Conditions de branchement: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fr-FR" sz="2000" dirty="0"/>
              <a:t>Etat mental courant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fr-FR" sz="2000" dirty="0"/>
              <a:t>Relation interpersonnelle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fr-FR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0906" y="0"/>
            <a:ext cx="2644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de dialogue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278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Java + Disco</a:t>
            </a:r>
          </a:p>
        </p:txBody>
      </p:sp>
      <p:sp>
        <p:nvSpPr>
          <p:cNvPr id="11" name="Rectangle 10"/>
          <p:cNvSpPr/>
          <p:nvPr/>
        </p:nvSpPr>
        <p:spPr>
          <a:xfrm flipH="1">
            <a:off x="2177545" y="2568206"/>
            <a:ext cx="2520282" cy="102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Modèle de préférences</a:t>
            </a:r>
          </a:p>
        </p:txBody>
      </p:sp>
      <p:sp>
        <p:nvSpPr>
          <p:cNvPr id="12" name="Rectangle 11"/>
          <p:cNvSpPr/>
          <p:nvPr/>
        </p:nvSpPr>
        <p:spPr>
          <a:xfrm flipH="1">
            <a:off x="2197841" y="4080373"/>
            <a:ext cx="25397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Actes de dialogue</a:t>
            </a:r>
          </a:p>
        </p:txBody>
      </p:sp>
      <p:sp>
        <p:nvSpPr>
          <p:cNvPr id="13" name="Rectangle 12"/>
          <p:cNvSpPr/>
          <p:nvPr/>
        </p:nvSpPr>
        <p:spPr>
          <a:xfrm flipH="1">
            <a:off x="2181220" y="5217301"/>
            <a:ext cx="2517600" cy="519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Etat de la négociation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92687" y="2406540"/>
            <a:ext cx="3150041" cy="3600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892686" y="1920133"/>
            <a:ext cx="3150041" cy="4851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Modèle mental de l’agent</a:t>
            </a:r>
          </a:p>
        </p:txBody>
      </p:sp>
      <p:sp>
        <p:nvSpPr>
          <p:cNvPr id="16" name="Rectangle 15"/>
          <p:cNvSpPr/>
          <p:nvPr/>
        </p:nvSpPr>
        <p:spPr>
          <a:xfrm flipH="1">
            <a:off x="7258563" y="2769466"/>
            <a:ext cx="1872208" cy="6207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JAVA</a:t>
            </a:r>
          </a:p>
        </p:txBody>
      </p:sp>
      <p:sp>
        <p:nvSpPr>
          <p:cNvPr id="17" name="Rectangle 16"/>
          <p:cNvSpPr/>
          <p:nvPr/>
        </p:nvSpPr>
        <p:spPr>
          <a:xfrm flipH="1">
            <a:off x="7226019" y="5217301"/>
            <a:ext cx="1872208" cy="5192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JAVA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 flipH="1">
            <a:off x="7226019" y="4080373"/>
            <a:ext cx="1904752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Disco</a:t>
            </a:r>
          </a:p>
        </p:txBody>
      </p:sp>
      <p:cxnSp>
        <p:nvCxnSpPr>
          <p:cNvPr id="21" name="Connecteur droit avec flèche 20"/>
          <p:cNvCxnSpPr>
            <a:stCxn id="11" idx="1"/>
            <a:endCxn id="16" idx="3"/>
          </p:cNvCxnSpPr>
          <p:nvPr/>
        </p:nvCxnSpPr>
        <p:spPr>
          <a:xfrm flipV="1">
            <a:off x="4697827" y="3079863"/>
            <a:ext cx="25607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2" idx="1"/>
            <a:endCxn id="19" idx="3"/>
          </p:cNvCxnSpPr>
          <p:nvPr/>
        </p:nvCxnSpPr>
        <p:spPr>
          <a:xfrm>
            <a:off x="4737573" y="4368405"/>
            <a:ext cx="24884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3" idx="1"/>
            <a:endCxn id="17" idx="3"/>
          </p:cNvCxnSpPr>
          <p:nvPr/>
        </p:nvCxnSpPr>
        <p:spPr>
          <a:xfrm>
            <a:off x="4698821" y="5476929"/>
            <a:ext cx="25271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116378" y="-27464"/>
            <a:ext cx="4926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Implémentation du modèle de dialogue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481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Java + Disco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116378" y="-27464"/>
            <a:ext cx="4926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Implémentation du modèle de dialogue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697317" y="2187389"/>
            <a:ext cx="91320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	Agent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says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"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What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kind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of Cuisine do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you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like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?"</a:t>
            </a:r>
          </a:p>
          <a:p>
            <a:r>
              <a:rPr lang="fr-FR" sz="2000" dirty="0"/>
              <a:t>User </a:t>
            </a:r>
            <a:r>
              <a:rPr lang="fr-FR" sz="2000" dirty="0" err="1"/>
              <a:t>says</a:t>
            </a:r>
            <a:r>
              <a:rPr lang="fr-FR" sz="2000" dirty="0"/>
              <a:t> "TURKISH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my</a:t>
            </a:r>
            <a:r>
              <a:rPr lang="fr-FR" sz="2000" dirty="0"/>
              <a:t> favorite Cuisine."</a:t>
            </a:r>
          </a:p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	Agent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says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"I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prefer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FRENCH over TURKISH."</a:t>
            </a:r>
          </a:p>
          <a:p>
            <a:r>
              <a:rPr lang="fr-FR" sz="2000" dirty="0"/>
              <a:t>User </a:t>
            </a:r>
            <a:r>
              <a:rPr lang="fr-FR" sz="2000" dirty="0" err="1"/>
              <a:t>says</a:t>
            </a:r>
            <a:r>
              <a:rPr lang="fr-FR" sz="2000" dirty="0"/>
              <a:t> "FRENCH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my</a:t>
            </a:r>
            <a:r>
              <a:rPr lang="fr-FR" sz="2000" dirty="0"/>
              <a:t> least </a:t>
            </a:r>
            <a:r>
              <a:rPr lang="fr-FR" sz="2000" dirty="0" err="1"/>
              <a:t>preferred</a:t>
            </a:r>
            <a:r>
              <a:rPr lang="fr-FR" sz="2000" dirty="0"/>
              <a:t> Cuisine."</a:t>
            </a:r>
          </a:p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  	 Agent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says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"I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prefer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CHINESE over FRENCH."</a:t>
            </a:r>
          </a:p>
          <a:p>
            <a:r>
              <a:rPr lang="fr-FR" sz="2000" dirty="0"/>
              <a:t>User </a:t>
            </a:r>
            <a:r>
              <a:rPr lang="fr-FR" sz="2000" dirty="0" err="1"/>
              <a:t>says</a:t>
            </a:r>
            <a:r>
              <a:rPr lang="fr-FR" sz="2000" dirty="0"/>
              <a:t> "I </a:t>
            </a:r>
            <a:r>
              <a:rPr lang="fr-FR" sz="2000" dirty="0" err="1"/>
              <a:t>prefer</a:t>
            </a:r>
            <a:r>
              <a:rPr lang="fr-FR" sz="2000" dirty="0"/>
              <a:t> CHINESE over FRENCH."</a:t>
            </a:r>
          </a:p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   	Agent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says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"I propose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that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we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choose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CHINESE Cuisine."</a:t>
            </a:r>
          </a:p>
          <a:p>
            <a:r>
              <a:rPr lang="fr-FR" sz="2000" dirty="0"/>
              <a:t>User </a:t>
            </a:r>
            <a:r>
              <a:rPr lang="fr-FR" sz="2000" dirty="0" err="1"/>
              <a:t>says</a:t>
            </a:r>
            <a:r>
              <a:rPr lang="fr-FR" sz="2000" dirty="0"/>
              <a:t> "</a:t>
            </a:r>
            <a:r>
              <a:rPr lang="fr-FR" sz="2000" dirty="0" err="1"/>
              <a:t>Sorry</a:t>
            </a:r>
            <a:r>
              <a:rPr lang="fr-FR" sz="2000" dirty="0"/>
              <a:t>, </a:t>
            </a:r>
            <a:r>
              <a:rPr lang="fr-FR" sz="2000" dirty="0" err="1"/>
              <a:t>I'd</a:t>
            </a:r>
            <a:r>
              <a:rPr lang="fr-FR" sz="2000" dirty="0"/>
              <a:t> </a:t>
            </a:r>
            <a:r>
              <a:rPr lang="fr-FR" sz="2000" dirty="0" err="1"/>
              <a:t>rather</a:t>
            </a:r>
            <a:r>
              <a:rPr lang="fr-FR" sz="2000" dirty="0"/>
              <a:t> </a:t>
            </a:r>
            <a:r>
              <a:rPr lang="fr-FR" sz="2000" dirty="0" err="1"/>
              <a:t>choose</a:t>
            </a:r>
            <a:r>
              <a:rPr lang="fr-FR" sz="2000" dirty="0"/>
              <a:t> </a:t>
            </a:r>
            <a:r>
              <a:rPr lang="fr-FR" sz="2000" dirty="0" err="1"/>
              <a:t>something</a:t>
            </a:r>
            <a:r>
              <a:rPr lang="fr-FR" sz="2000" dirty="0"/>
              <a:t> </a:t>
            </a:r>
            <a:r>
              <a:rPr lang="fr-FR" sz="2000" dirty="0" err="1"/>
              <a:t>else</a:t>
            </a:r>
            <a:r>
              <a:rPr lang="fr-FR" sz="2000" dirty="0"/>
              <a:t>."</a:t>
            </a:r>
          </a:p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	 Agent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says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"I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prefer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CHINESE over JAPANESE."</a:t>
            </a:r>
          </a:p>
          <a:p>
            <a:r>
              <a:rPr lang="fr-FR" sz="2000" dirty="0"/>
              <a:t>User </a:t>
            </a:r>
            <a:r>
              <a:rPr lang="fr-FR" sz="2000" dirty="0" err="1"/>
              <a:t>says</a:t>
            </a:r>
            <a:r>
              <a:rPr lang="fr-FR" sz="2000" dirty="0"/>
              <a:t> "JAPANESE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my</a:t>
            </a:r>
            <a:r>
              <a:rPr lang="fr-FR" sz="2000" dirty="0"/>
              <a:t> favorite Cuisine."</a:t>
            </a:r>
          </a:p>
          <a:p>
            <a:r>
              <a:rPr lang="fr-FR" sz="2000" dirty="0"/>
              <a:t>    	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Agent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says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"I propose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that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we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choose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JAPANESE Cuisine."</a:t>
            </a:r>
          </a:p>
          <a:p>
            <a:r>
              <a:rPr lang="fr-FR" sz="2000" dirty="0"/>
              <a:t>User </a:t>
            </a:r>
            <a:r>
              <a:rPr lang="fr-FR" sz="2000" dirty="0" err="1"/>
              <a:t>says</a:t>
            </a:r>
            <a:r>
              <a:rPr lang="fr-FR" sz="2000" dirty="0"/>
              <a:t> "</a:t>
            </a:r>
            <a:r>
              <a:rPr lang="fr-FR" sz="2000" dirty="0" err="1"/>
              <a:t>Okay</a:t>
            </a:r>
            <a:r>
              <a:rPr lang="fr-FR" sz="2000" dirty="0"/>
              <a:t>, </a:t>
            </a:r>
            <a:r>
              <a:rPr lang="fr-FR" sz="2000" dirty="0" err="1"/>
              <a:t>let's</a:t>
            </a:r>
            <a:r>
              <a:rPr lang="fr-FR" sz="2000" dirty="0"/>
              <a:t> </a:t>
            </a:r>
            <a:r>
              <a:rPr lang="fr-FR" sz="2000" dirty="0" err="1"/>
              <a:t>choose</a:t>
            </a:r>
            <a:r>
              <a:rPr lang="fr-FR" sz="2000" dirty="0"/>
              <a:t> JAPANESE."</a:t>
            </a:r>
          </a:p>
          <a:p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   	Agent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says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"I propose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that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we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choose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SAMURA Restaurant."</a:t>
            </a:r>
          </a:p>
          <a:p>
            <a:r>
              <a:rPr lang="fr-FR" sz="2000" dirty="0"/>
              <a:t>User </a:t>
            </a:r>
            <a:r>
              <a:rPr lang="fr-FR" sz="2000" dirty="0" err="1"/>
              <a:t>says</a:t>
            </a:r>
            <a:r>
              <a:rPr lang="fr-FR" sz="2000" dirty="0"/>
              <a:t> "</a:t>
            </a:r>
            <a:r>
              <a:rPr lang="fr-FR" sz="2000" dirty="0" err="1"/>
              <a:t>Okay</a:t>
            </a:r>
            <a:r>
              <a:rPr lang="fr-FR" sz="2000" dirty="0"/>
              <a:t>, </a:t>
            </a:r>
            <a:r>
              <a:rPr lang="fr-FR" sz="2000" dirty="0" err="1"/>
              <a:t>let's</a:t>
            </a:r>
            <a:r>
              <a:rPr lang="fr-FR" sz="2000" dirty="0"/>
              <a:t> </a:t>
            </a:r>
            <a:r>
              <a:rPr lang="fr-FR" sz="2000" dirty="0" err="1"/>
              <a:t>choose</a:t>
            </a:r>
            <a:r>
              <a:rPr lang="fr-FR" sz="2000" dirty="0"/>
              <a:t> SAMURA."</a:t>
            </a:r>
            <a:endParaRPr lang="fr-FR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410449" y="1524000"/>
            <a:ext cx="4942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/>
              <a:t>Exemple de dialogue produit </a:t>
            </a: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858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 (1)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b="1" dirty="0"/>
              <a:t>Validation des comportements de dominances modélisés</a:t>
            </a:r>
          </a:p>
          <a:p>
            <a:pPr marL="0" indent="0">
              <a:buNone/>
            </a:pPr>
            <a:endParaRPr lang="fr-FR" sz="2800" b="1" dirty="0"/>
          </a:p>
          <a:p>
            <a:pPr lvl="1"/>
            <a:r>
              <a:rPr lang="fr-FR" sz="2400" dirty="0"/>
              <a:t>Dialogues enregistrés avec différentes valeurs de dominances agent/humain : </a:t>
            </a:r>
          </a:p>
          <a:p>
            <a:pPr lvl="2"/>
            <a:r>
              <a:rPr lang="fr-FR" sz="2200" dirty="0"/>
              <a:t>Dominant /Soumis + Neutre/ Neutre</a:t>
            </a:r>
          </a:p>
          <a:p>
            <a:pPr lvl="2"/>
            <a:r>
              <a:rPr lang="fr-FR" sz="2200" dirty="0"/>
              <a:t>Préférences équilibrées / déséquilibrées.</a:t>
            </a:r>
            <a:endParaRPr lang="fr-FR" sz="2000" dirty="0"/>
          </a:p>
          <a:p>
            <a:pPr lvl="1"/>
            <a:endParaRPr lang="fr-FR" sz="2400" dirty="0"/>
          </a:p>
          <a:p>
            <a:pPr lvl="1"/>
            <a:r>
              <a:rPr lang="fr-FR" sz="2400" dirty="0"/>
              <a:t>Questionnaire sur la perception du comportement de dominance.</a:t>
            </a:r>
          </a:p>
          <a:p>
            <a:pPr lvl="1"/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0905" y="0"/>
            <a:ext cx="4132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Conclusion et perspectives</a:t>
            </a:r>
          </a:p>
        </p:txBody>
      </p:sp>
    </p:spTree>
    <p:extLst>
      <p:ext uri="{BB962C8B-B14F-4D97-AF65-F5344CB8AC3E}">
        <p14:creationId xmlns:p14="http://schemas.microsoft.com/office/powerpoint/2010/main" val="3689396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 (2) : </a:t>
            </a:r>
            <a:r>
              <a:rPr lang="fr-FR" sz="3600" dirty="0"/>
              <a:t>Validation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66750" y="1506670"/>
            <a:ext cx="5141218" cy="51626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sz="2400" b="1" dirty="0">
                <a:solidFill>
                  <a:prstClr val="black"/>
                </a:solidFill>
              </a:rPr>
              <a:t>Impact des dimensions sociales sur la stratégies de dialogue:</a:t>
            </a:r>
          </a:p>
          <a:p>
            <a:pPr marL="182880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endParaRPr lang="fr-FR" sz="2400" b="1" dirty="0">
              <a:solidFill>
                <a:prstClr val="black"/>
              </a:solidFill>
            </a:endParaRPr>
          </a:p>
          <a:p>
            <a:pPr lvl="1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sz="2000" b="1" i="1" dirty="0">
                <a:solidFill>
                  <a:prstClr val="black"/>
                </a:solidFill>
              </a:rPr>
              <a:t>2 conditions </a:t>
            </a:r>
            <a:r>
              <a:rPr lang="fr-FR" sz="2000" b="1" dirty="0">
                <a:solidFill>
                  <a:prstClr val="black"/>
                </a:solidFill>
              </a:rPr>
              <a:t>: </a:t>
            </a:r>
          </a:p>
          <a:p>
            <a:pPr lvl="2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avec ou sans relation interpersonnelle dans le choix de la prochaine </a:t>
            </a:r>
            <a:r>
              <a:rPr lang="fr-FR" sz="2000" dirty="0" err="1">
                <a:solidFill>
                  <a:prstClr val="black"/>
                </a:solidFill>
              </a:rPr>
              <a:t>utterance</a:t>
            </a:r>
            <a:r>
              <a:rPr lang="fr-FR" sz="2000" dirty="0">
                <a:solidFill>
                  <a:prstClr val="black"/>
                </a:solidFill>
              </a:rPr>
              <a:t>.</a:t>
            </a:r>
          </a:p>
          <a:p>
            <a:pPr lvl="1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sz="2000" b="1" i="1" dirty="0">
                <a:solidFill>
                  <a:prstClr val="black"/>
                </a:solidFill>
              </a:rPr>
              <a:t>Hypothèses:</a:t>
            </a:r>
          </a:p>
          <a:p>
            <a:pPr lvl="2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H1 </a:t>
            </a:r>
            <a:r>
              <a:rPr lang="fr-FR" sz="2000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r>
              <a:rPr lang="fr-FR" sz="2000" dirty="0">
                <a:solidFill>
                  <a:prstClr val="black"/>
                </a:solidFill>
              </a:rPr>
              <a:t> plus agréable</a:t>
            </a:r>
          </a:p>
          <a:p>
            <a:pPr lvl="2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H2 </a:t>
            </a:r>
            <a:r>
              <a:rPr lang="fr-FR" sz="2000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r>
              <a:rPr lang="fr-FR" sz="2000" dirty="0">
                <a:solidFill>
                  <a:prstClr val="black"/>
                </a:solidFill>
              </a:rPr>
              <a:t> plus rapide à converger</a:t>
            </a:r>
            <a:endParaRPr lang="fr-FR" sz="2400" b="1" dirty="0">
              <a:solidFill>
                <a:prstClr val="black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946728" y="1506670"/>
            <a:ext cx="5688059" cy="51626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sz="2400" b="1" dirty="0">
                <a:solidFill>
                  <a:prstClr val="black"/>
                </a:solidFill>
              </a:rPr>
              <a:t>Personnalité et RI:</a:t>
            </a:r>
          </a:p>
          <a:p>
            <a:pPr marL="182880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dirty="0">
                <a:solidFill>
                  <a:prstClr val="black"/>
                </a:solidFill>
              </a:rPr>
              <a:t> personnalité + rôle social affecte la RI</a:t>
            </a:r>
          </a:p>
          <a:p>
            <a:pPr lvl="1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sz="2000" b="1" i="1" dirty="0">
                <a:solidFill>
                  <a:prstClr val="black"/>
                </a:solidFill>
              </a:rPr>
              <a:t>2 conditions: </a:t>
            </a:r>
          </a:p>
          <a:p>
            <a:pPr lvl="2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comportement neutre</a:t>
            </a:r>
          </a:p>
          <a:p>
            <a:pPr lvl="2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 adaptation à la RI perçue en fonction des réponses de l’utilisateur (</a:t>
            </a:r>
            <a:r>
              <a:rPr lang="fr-FR" sz="2000" dirty="0" err="1">
                <a:solidFill>
                  <a:prstClr val="black"/>
                </a:solidFill>
              </a:rPr>
              <a:t>ToM</a:t>
            </a:r>
            <a:r>
              <a:rPr lang="fr-FR" sz="2000" dirty="0">
                <a:solidFill>
                  <a:prstClr val="black"/>
                </a:solidFill>
              </a:rPr>
              <a:t>)</a:t>
            </a:r>
          </a:p>
          <a:p>
            <a:pPr lvl="1" indent="-182880">
              <a:spcBef>
                <a:spcPct val="20000"/>
              </a:spcBef>
              <a:buClr>
                <a:srgbClr val="629DD1"/>
              </a:buClr>
              <a:buSzPct val="85000"/>
              <a:buFont typeface="Arial" pitchFamily="34" charset="0"/>
              <a:buChar char="•"/>
            </a:pPr>
            <a:r>
              <a:rPr lang="fr-FR" sz="2000" b="1" i="1" dirty="0">
                <a:solidFill>
                  <a:prstClr val="black"/>
                </a:solidFill>
              </a:rPr>
              <a:t>Questionnaire de personnalité</a:t>
            </a:r>
          </a:p>
          <a:p>
            <a:pPr marL="731520" lvl="2" indent="-182880">
              <a:spcBef>
                <a:spcPct val="20000"/>
              </a:spcBef>
              <a:buClr>
                <a:srgbClr val="629DD1"/>
              </a:buClr>
              <a:buSzPct val="90000"/>
              <a:buFont typeface="Arial" pitchFamily="34" charset="0"/>
              <a:buChar char="•"/>
            </a:pPr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Utilisateur</a:t>
            </a:r>
            <a:r>
              <a:rPr lang="fr-FR" dirty="0">
                <a:solidFill>
                  <a:prstClr val="black"/>
                </a:solidFill>
              </a:rPr>
              <a:t>: </a:t>
            </a:r>
          </a:p>
          <a:p>
            <a:pPr marL="548640" lvl="2">
              <a:spcBef>
                <a:spcPct val="20000"/>
              </a:spcBef>
              <a:buClr>
                <a:srgbClr val="629DD1"/>
              </a:buClr>
              <a:buSzPct val="90000"/>
            </a:pPr>
            <a:r>
              <a:rPr lang="fr-FR" dirty="0">
                <a:solidFill>
                  <a:prstClr val="black"/>
                </a:solidFill>
              </a:rPr>
              <a:t>H3 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prstClr val="black"/>
                </a:solidFill>
              </a:rPr>
              <a:t>est-ce que la RI détectée par l’agent correspond à la personnalité.</a:t>
            </a:r>
          </a:p>
          <a:p>
            <a:pPr marL="731520" lvl="2" indent="-182880">
              <a:spcBef>
                <a:spcPct val="20000"/>
              </a:spcBef>
              <a:buClr>
                <a:srgbClr val="629DD1"/>
              </a:buClr>
              <a:buSzPct val="90000"/>
              <a:buFont typeface="Arial" pitchFamily="34" charset="0"/>
              <a:buChar char="•"/>
            </a:pPr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De l’agent 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(rempli par l’utilisateur)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marL="548640" lvl="2">
              <a:spcBef>
                <a:spcPct val="20000"/>
              </a:spcBef>
              <a:buClr>
                <a:srgbClr val="629DD1"/>
              </a:buClr>
              <a:buSzPct val="90000"/>
            </a:pPr>
            <a:r>
              <a:rPr lang="fr-FR" dirty="0">
                <a:solidFill>
                  <a:prstClr val="black"/>
                </a:solidFill>
              </a:rPr>
              <a:t>H4 </a:t>
            </a:r>
            <a:r>
              <a:rPr lang="fr-FR" dirty="0">
                <a:solidFill>
                  <a:prstClr val="black"/>
                </a:solidFill>
                <a:sym typeface="Wingdings" panose="05000000000000000000" pitchFamily="2" charset="2"/>
              </a:rPr>
              <a:t> l’utilisateur a perçu correctement la RI exprimée par l’agent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0905" y="0"/>
            <a:ext cx="4132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Conclusion et perspectives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416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524000" y="2992680"/>
            <a:ext cx="90176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000">
                <a:solidFill>
                  <a:srgbClr val="242852"/>
                </a:solidFill>
                <a:latin typeface="Arial"/>
              </a:rPr>
              <a:t>Merci pour votre attention !</a:t>
            </a:r>
            <a:endParaRPr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34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/>
              <a:t>Contexte et motivation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/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Etat de l’art  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/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Notre modèle de dialogue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/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Implémentation du modèle en Disco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/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Conclusion et perspectives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92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92369" y="371524"/>
            <a:ext cx="11507373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4000" dirty="0">
                <a:solidFill>
                  <a:srgbClr val="242852"/>
                </a:solidFill>
                <a:latin typeface="Arial"/>
              </a:rPr>
              <a:t>Dialogue de négociation coopérative</a:t>
            </a:r>
            <a:endParaRPr dirty="0"/>
          </a:p>
        </p:txBody>
      </p:sp>
      <p:sp>
        <p:nvSpPr>
          <p:cNvPr id="102" name="CustomShape 4"/>
          <p:cNvSpPr/>
          <p:nvPr/>
        </p:nvSpPr>
        <p:spPr>
          <a:xfrm>
            <a:off x="7537630" y="2035932"/>
            <a:ext cx="2171879" cy="485557"/>
          </a:xfrm>
          <a:prstGeom prst="rect">
            <a:avLst/>
          </a:prstGeom>
          <a:noFill/>
          <a:ln w="26280">
            <a:solidFill>
              <a:srgbClr val="4874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b="1" dirty="0">
                <a:solidFill>
                  <a:srgbClr val="000000"/>
                </a:solidFill>
                <a:latin typeface="Arial"/>
              </a:rPr>
              <a:t>Buts communs</a:t>
            </a:r>
            <a:endParaRPr sz="1400" dirty="0"/>
          </a:p>
        </p:txBody>
      </p:sp>
      <p:sp>
        <p:nvSpPr>
          <p:cNvPr id="105" name="CustomShape 5"/>
          <p:cNvSpPr/>
          <p:nvPr/>
        </p:nvSpPr>
        <p:spPr>
          <a:xfrm rot="19373090">
            <a:off x="7510264" y="2803646"/>
            <a:ext cx="822655" cy="545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29DD1"/>
          </a:solidFill>
          <a:ln w="26280">
            <a:solidFill>
              <a:srgbClr val="4874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6"/>
          <p:cNvSpPr/>
          <p:nvPr/>
        </p:nvSpPr>
        <p:spPr>
          <a:xfrm rot="12920489">
            <a:off x="8887619" y="2773716"/>
            <a:ext cx="798745" cy="545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29DD1"/>
          </a:solidFill>
          <a:ln w="26280">
            <a:solidFill>
              <a:srgbClr val="4874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9" name="Image 9"/>
          <p:cNvPicPr/>
          <p:nvPr/>
        </p:nvPicPr>
        <p:blipFill>
          <a:blip r:embed="rId2"/>
          <a:stretch/>
        </p:blipFill>
        <p:spPr>
          <a:xfrm>
            <a:off x="1429681" y="3169728"/>
            <a:ext cx="2749332" cy="17708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0" name="CustomShape 9"/>
          <p:cNvSpPr/>
          <p:nvPr/>
        </p:nvSpPr>
        <p:spPr>
          <a:xfrm>
            <a:off x="15595300" y="9640216"/>
            <a:ext cx="1865880" cy="603360"/>
          </a:xfrm>
          <a:prstGeom prst="rect">
            <a:avLst/>
          </a:prstGeom>
          <a:noFill/>
          <a:ln w="9360">
            <a:solidFill>
              <a:srgbClr val="78697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Arial"/>
              </a:rPr>
              <a:t>Préférences</a:t>
            </a:r>
            <a:endParaRPr/>
          </a:p>
        </p:txBody>
      </p:sp>
      <p:sp>
        <p:nvSpPr>
          <p:cNvPr id="111" name="CustomShape 10"/>
          <p:cNvSpPr/>
          <p:nvPr/>
        </p:nvSpPr>
        <p:spPr>
          <a:xfrm>
            <a:off x="15595300" y="10243576"/>
            <a:ext cx="1865880" cy="799200"/>
          </a:xfrm>
          <a:prstGeom prst="rect">
            <a:avLst/>
          </a:prstGeom>
          <a:noFill/>
          <a:ln w="26280">
            <a:solidFill>
              <a:srgbClr val="4874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8280" tIns="53280" rIns="98280" bIns="53280" anchor="ctr"/>
          <a:lstStyle/>
          <a:p>
            <a:pPr algn="ctr"/>
            <a:r>
              <a:rPr lang="fr-FR" sz="2400" b="1">
                <a:latin typeface="Arial"/>
                <a:ea typeface="Noto Sans CJK SC Regular"/>
              </a:rPr>
              <a:t>Perception RI</a:t>
            </a:r>
            <a:endParaRPr/>
          </a:p>
        </p:txBody>
      </p:sp>
      <p:sp>
        <p:nvSpPr>
          <p:cNvPr id="112" name="CustomShape 11"/>
          <p:cNvSpPr/>
          <p:nvPr/>
        </p:nvSpPr>
        <p:spPr>
          <a:xfrm>
            <a:off x="15595300" y="9640216"/>
            <a:ext cx="1865880" cy="603360"/>
          </a:xfrm>
          <a:prstGeom prst="rect">
            <a:avLst/>
          </a:prstGeom>
          <a:noFill/>
          <a:ln w="9360">
            <a:solidFill>
              <a:srgbClr val="78697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Arial"/>
              </a:rPr>
              <a:t>Préférences</a:t>
            </a:r>
            <a:endParaRPr/>
          </a:p>
        </p:txBody>
      </p:sp>
      <p:sp>
        <p:nvSpPr>
          <p:cNvPr id="113" name="CustomShape 12"/>
          <p:cNvSpPr/>
          <p:nvPr/>
        </p:nvSpPr>
        <p:spPr>
          <a:xfrm>
            <a:off x="15595300" y="10243576"/>
            <a:ext cx="1865880" cy="799200"/>
          </a:xfrm>
          <a:prstGeom prst="rect">
            <a:avLst/>
          </a:prstGeom>
          <a:noFill/>
          <a:ln w="26280">
            <a:solidFill>
              <a:srgbClr val="4874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8280" tIns="53280" rIns="98280" bIns="53280" anchor="ctr"/>
          <a:lstStyle/>
          <a:p>
            <a:pPr algn="ctr"/>
            <a:r>
              <a:rPr lang="fr-FR" sz="2400" b="1">
                <a:latin typeface="Arial"/>
                <a:ea typeface="Noto Sans CJK SC Regular"/>
              </a:rPr>
              <a:t>Perception RI</a:t>
            </a:r>
            <a:endParaRPr/>
          </a:p>
        </p:txBody>
      </p:sp>
      <p:sp>
        <p:nvSpPr>
          <p:cNvPr id="114" name="CustomShape 13"/>
          <p:cNvSpPr/>
          <p:nvPr/>
        </p:nvSpPr>
        <p:spPr>
          <a:xfrm>
            <a:off x="15595300" y="9640216"/>
            <a:ext cx="1865880" cy="603360"/>
          </a:xfrm>
          <a:prstGeom prst="rect">
            <a:avLst/>
          </a:prstGeom>
          <a:noFill/>
          <a:ln w="9360">
            <a:solidFill>
              <a:srgbClr val="78697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Arial"/>
              </a:rPr>
              <a:t>Préférences</a:t>
            </a:r>
            <a:endParaRPr/>
          </a:p>
        </p:txBody>
      </p:sp>
      <p:sp>
        <p:nvSpPr>
          <p:cNvPr id="115" name="CustomShape 14"/>
          <p:cNvSpPr/>
          <p:nvPr/>
        </p:nvSpPr>
        <p:spPr>
          <a:xfrm>
            <a:off x="15595300" y="10243576"/>
            <a:ext cx="1865880" cy="799200"/>
          </a:xfrm>
          <a:prstGeom prst="rect">
            <a:avLst/>
          </a:prstGeom>
          <a:noFill/>
          <a:ln w="26280">
            <a:solidFill>
              <a:srgbClr val="4874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8280" tIns="53280" rIns="98280" bIns="53280" anchor="ctr"/>
          <a:lstStyle/>
          <a:p>
            <a:pPr algn="ctr"/>
            <a:r>
              <a:rPr lang="fr-FR" sz="2400" b="1">
                <a:latin typeface="Arial"/>
                <a:ea typeface="Noto Sans CJK SC Regular"/>
              </a:rPr>
              <a:t>Perception RI</a:t>
            </a:r>
            <a:endParaRPr/>
          </a:p>
        </p:txBody>
      </p:sp>
      <p:sp>
        <p:nvSpPr>
          <p:cNvPr id="2" name="Rectangle à coins arrondis 1"/>
          <p:cNvSpPr/>
          <p:nvPr/>
        </p:nvSpPr>
        <p:spPr>
          <a:xfrm>
            <a:off x="1429681" y="1849206"/>
            <a:ext cx="2749332" cy="1034640"/>
          </a:xfrm>
          <a:prstGeom prst="round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fr-FR" sz="2400" b="1" dirty="0">
                <a:solidFill>
                  <a:srgbClr val="000000"/>
                </a:solidFill>
              </a:rPr>
              <a:t>Négociation coopérative</a:t>
            </a:r>
            <a:endParaRPr lang="fr-FR" sz="2400" dirty="0"/>
          </a:p>
        </p:txBody>
      </p:sp>
      <p:sp>
        <p:nvSpPr>
          <p:cNvPr id="22" name="CustomShape 5"/>
          <p:cNvSpPr/>
          <p:nvPr/>
        </p:nvSpPr>
        <p:spPr>
          <a:xfrm>
            <a:off x="5148775" y="1942677"/>
            <a:ext cx="1448419" cy="7212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29DD1"/>
          </a:solidFill>
          <a:ln w="26280">
            <a:solidFill>
              <a:srgbClr val="4874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Rectangle à coins arrondis 28"/>
          <p:cNvSpPr/>
          <p:nvPr/>
        </p:nvSpPr>
        <p:spPr>
          <a:xfrm>
            <a:off x="1429681" y="5196826"/>
            <a:ext cx="2749332" cy="1034640"/>
          </a:xfrm>
          <a:prstGeom prst="round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fr-FR" sz="2400" b="1" dirty="0">
                <a:solidFill>
                  <a:srgbClr val="000000"/>
                </a:solidFill>
              </a:rPr>
              <a:t>Relation</a:t>
            </a:r>
          </a:p>
          <a:p>
            <a:pPr algn="ctr">
              <a:lnSpc>
                <a:spcPct val="100000"/>
              </a:lnSpc>
            </a:pPr>
            <a:r>
              <a:rPr lang="fr-FR" sz="2400" b="1" dirty="0">
                <a:solidFill>
                  <a:srgbClr val="000000"/>
                </a:solidFill>
              </a:rPr>
              <a:t>interpersonnelle</a:t>
            </a:r>
            <a:endParaRPr lang="fr-FR" sz="2400" dirty="0"/>
          </a:p>
        </p:txBody>
      </p:sp>
      <p:grpSp>
        <p:nvGrpSpPr>
          <p:cNvPr id="8" name="Groupe 7"/>
          <p:cNvGrpSpPr/>
          <p:nvPr/>
        </p:nvGrpSpPr>
        <p:grpSpPr>
          <a:xfrm>
            <a:off x="8917420" y="3141469"/>
            <a:ext cx="2488808" cy="1732964"/>
            <a:chOff x="6732240" y="2762250"/>
            <a:chExt cx="2488808" cy="1732964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0809" y="3112951"/>
              <a:ext cx="823559" cy="993028"/>
            </a:xfrm>
            <a:prstGeom prst="rect">
              <a:avLst/>
            </a:prstGeom>
          </p:spPr>
        </p:pic>
        <p:sp>
          <p:nvSpPr>
            <p:cNvPr id="4" name="Bulle ronde 3"/>
            <p:cNvSpPr/>
            <p:nvPr/>
          </p:nvSpPr>
          <p:spPr>
            <a:xfrm>
              <a:off x="7770153" y="2762250"/>
              <a:ext cx="1449199" cy="728481"/>
            </a:xfrm>
            <a:prstGeom prst="wedgeEllipseCallout">
              <a:avLst>
                <a:gd name="adj1" fmla="val -55957"/>
                <a:gd name="adj2" fmla="val 74103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7839771" y="2912779"/>
              <a:ext cx="13812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Perception</a:t>
              </a:r>
            </a:p>
            <a:p>
              <a:pPr algn="ctr"/>
              <a:r>
                <a:rPr lang="fr-FR" b="1" dirty="0"/>
                <a:t>RI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6732240" y="4089430"/>
              <a:ext cx="1512169" cy="4057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Préférences</a:t>
              </a: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5677060" y="3225878"/>
            <a:ext cx="2592288" cy="1647630"/>
            <a:chOff x="3472410" y="2695162"/>
            <a:chExt cx="2592288" cy="1647630"/>
          </a:xfrm>
        </p:grpSpPr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1099" y="2978928"/>
              <a:ext cx="823559" cy="958080"/>
            </a:xfrm>
            <a:prstGeom prst="rect">
              <a:avLst/>
            </a:prstGeom>
          </p:spPr>
        </p:pic>
        <p:sp>
          <p:nvSpPr>
            <p:cNvPr id="37" name="Bulle ronde 36"/>
            <p:cNvSpPr/>
            <p:nvPr/>
          </p:nvSpPr>
          <p:spPr>
            <a:xfrm flipH="1">
              <a:off x="3472410" y="2695162"/>
              <a:ext cx="1365350" cy="742549"/>
            </a:xfrm>
            <a:prstGeom prst="wedgeEllipseCallout">
              <a:avLst>
                <a:gd name="adj1" fmla="val -62752"/>
                <a:gd name="adj2" fmla="val 66379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3544418" y="2803413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Perception</a:t>
              </a:r>
            </a:p>
            <a:p>
              <a:pPr algn="ctr"/>
              <a:r>
                <a:rPr lang="fr-FR" b="1" dirty="0"/>
                <a:t>RI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552529" y="3937008"/>
              <a:ext cx="1512169" cy="4057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Préférences</a:t>
              </a:r>
            </a:p>
          </p:txBody>
        </p:sp>
      </p:grpSp>
      <p:sp>
        <p:nvSpPr>
          <p:cNvPr id="40" name="CustomShape 4"/>
          <p:cNvSpPr/>
          <p:nvPr/>
        </p:nvSpPr>
        <p:spPr>
          <a:xfrm>
            <a:off x="7085750" y="5876700"/>
            <a:ext cx="3252710" cy="485557"/>
          </a:xfrm>
          <a:prstGeom prst="rect">
            <a:avLst/>
          </a:prstGeom>
          <a:noFill/>
          <a:ln w="26280">
            <a:solidFill>
              <a:srgbClr val="4874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b="1" dirty="0">
                <a:solidFill>
                  <a:srgbClr val="000000"/>
                </a:solidFill>
                <a:latin typeface="Arial"/>
              </a:rPr>
              <a:t>Stratégies de négociation</a:t>
            </a:r>
            <a:endParaRPr sz="1400" dirty="0"/>
          </a:p>
        </p:txBody>
      </p:sp>
      <p:sp>
        <p:nvSpPr>
          <p:cNvPr id="41" name="CustomShape 5"/>
          <p:cNvSpPr/>
          <p:nvPr/>
        </p:nvSpPr>
        <p:spPr>
          <a:xfrm rot="2432080">
            <a:off x="7346626" y="5130165"/>
            <a:ext cx="764404" cy="545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29DD1"/>
          </a:solidFill>
          <a:ln w="26280">
            <a:solidFill>
              <a:srgbClr val="4874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5"/>
          <p:cNvSpPr/>
          <p:nvPr/>
        </p:nvSpPr>
        <p:spPr>
          <a:xfrm rot="8260906">
            <a:off x="9045827" y="5126857"/>
            <a:ext cx="764404" cy="545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29DD1"/>
          </a:solidFill>
          <a:ln w="26280">
            <a:solidFill>
              <a:srgbClr val="48749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ZoneTexte 29"/>
          <p:cNvSpPr txBox="1"/>
          <p:nvPr/>
        </p:nvSpPr>
        <p:spPr>
          <a:xfrm>
            <a:off x="609600" y="-28135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prstClr val="white"/>
                </a:solidFill>
              </a:rPr>
              <a:t>Contexte et motivation  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12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5249" y="533400"/>
            <a:ext cx="10907151" cy="990600"/>
          </a:xfrm>
        </p:spPr>
        <p:txBody>
          <a:bodyPr>
            <a:normAutofit fontScale="90000"/>
          </a:bodyPr>
          <a:lstStyle/>
          <a:p>
            <a:r>
              <a:rPr lang="fr-FR" dirty="0"/>
              <a:t>Etat de l’art: </a:t>
            </a:r>
            <a:r>
              <a:rPr lang="fr-FR" sz="3600" dirty="0"/>
              <a:t>les relations interpersonnelles dans le dialogue</a:t>
            </a:r>
            <a:endParaRPr lang="fr-FR" sz="3100" dirty="0"/>
          </a:p>
        </p:txBody>
      </p:sp>
      <p:sp>
        <p:nvSpPr>
          <p:cNvPr id="8" name="ZoneTexte 7"/>
          <p:cNvSpPr txBox="1"/>
          <p:nvPr/>
        </p:nvSpPr>
        <p:spPr>
          <a:xfrm>
            <a:off x="675249" y="-41567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Etat de l’art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612484"/>
            <a:ext cx="2289846" cy="1069511"/>
          </a:xfrm>
          <a:prstGeom prst="rect">
            <a:avLst/>
          </a:prstGeom>
          <a:ln>
            <a:noFill/>
          </a:ln>
        </p:spPr>
      </p:pic>
      <p:sp>
        <p:nvSpPr>
          <p:cNvPr id="17" name="Rectangle 16"/>
          <p:cNvSpPr/>
          <p:nvPr/>
        </p:nvSpPr>
        <p:spPr>
          <a:xfrm>
            <a:off x="3863752" y="1612484"/>
            <a:ext cx="6448836" cy="10695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err="1"/>
              <a:t>Autom</a:t>
            </a:r>
            <a:r>
              <a:rPr lang="fr-FR" sz="2400" dirty="0"/>
              <a:t> </a:t>
            </a:r>
            <a:r>
              <a:rPr lang="fr-FR" dirty="0"/>
              <a:t>(Kidd CD,2008) :  </a:t>
            </a:r>
            <a:r>
              <a:rPr lang="fr-FR" sz="2000" dirty="0"/>
              <a:t>Conseiller en perte de poids placé dans le domicile des utilisateurs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2856852"/>
            <a:ext cx="2289847" cy="1148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sp>
        <p:nvSpPr>
          <p:cNvPr id="18" name="Rectangle 17"/>
          <p:cNvSpPr/>
          <p:nvPr/>
        </p:nvSpPr>
        <p:spPr>
          <a:xfrm>
            <a:off x="3863752" y="2856852"/>
            <a:ext cx="6448836" cy="1148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/>
              <a:t>REA</a:t>
            </a:r>
            <a:r>
              <a:rPr lang="fr-FR" sz="2400" dirty="0"/>
              <a:t> </a:t>
            </a:r>
            <a:r>
              <a:rPr lang="fr-FR" dirty="0"/>
              <a:t>(</a:t>
            </a:r>
            <a:r>
              <a:rPr lang="fr-FR" dirty="0" err="1"/>
              <a:t>Bickmore</a:t>
            </a:r>
            <a:r>
              <a:rPr lang="fr-FR" dirty="0"/>
              <a:t> ,2002):  </a:t>
            </a:r>
            <a:r>
              <a:rPr lang="fr-FR" sz="2000" dirty="0"/>
              <a:t>ACA qui joue le rôle d’agent immobilier.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35760" y="5526930"/>
            <a:ext cx="6448836" cy="10704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err="1"/>
              <a:t>AlwaysOn</a:t>
            </a:r>
            <a:r>
              <a:rPr lang="fr-FR" dirty="0"/>
              <a:t>(Rich,2013):</a:t>
            </a:r>
            <a:r>
              <a:rPr lang="fr-FR" sz="2000" b="1" dirty="0"/>
              <a:t> </a:t>
            </a:r>
            <a:r>
              <a:rPr lang="fr-FR" sz="2000" dirty="0"/>
              <a:t>Compagnon artificiel pour les personnes âgées isolées. </a:t>
            </a: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5" y="4142693"/>
            <a:ext cx="2289846" cy="117424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863752" y="4142693"/>
            <a:ext cx="6448836" cy="1174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err="1"/>
              <a:t>FitTrack</a:t>
            </a:r>
            <a:r>
              <a:rPr lang="fr-FR" sz="2400" b="1" dirty="0"/>
              <a:t> </a:t>
            </a:r>
            <a:r>
              <a:rPr lang="fr-FR" dirty="0"/>
              <a:t>(Bickmore,2006):</a:t>
            </a:r>
            <a:r>
              <a:rPr lang="fr-FR" sz="2000" b="1" dirty="0"/>
              <a:t> </a:t>
            </a:r>
            <a:r>
              <a:rPr lang="fr-FR" sz="2000" dirty="0"/>
              <a:t>Conseiller visant à modifier les comportements de santé. 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5" y="5457404"/>
            <a:ext cx="2289845" cy="121195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50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2613" y="676335"/>
            <a:ext cx="8435280" cy="990600"/>
          </a:xfrm>
        </p:spPr>
        <p:txBody>
          <a:bodyPr>
            <a:normAutofit fontScale="90000"/>
          </a:bodyPr>
          <a:lstStyle/>
          <a:p>
            <a:r>
              <a:rPr lang="fr-FR" dirty="0"/>
              <a:t>Dimensions des relations interpersonnelles </a:t>
            </a:r>
            <a:r>
              <a:rPr lang="fr-FR" sz="2700" dirty="0"/>
              <a:t>(</a:t>
            </a:r>
            <a:r>
              <a:rPr lang="fr-FR" sz="2700" dirty="0" err="1"/>
              <a:t>Svenniving</a:t>
            </a:r>
            <a:r>
              <a:rPr lang="fr-FR" sz="2700" dirty="0"/>
              <a:t>, 1998)</a:t>
            </a:r>
          </a:p>
        </p:txBody>
      </p:sp>
      <p:sp>
        <p:nvSpPr>
          <p:cNvPr id="5" name="Rectangle 4"/>
          <p:cNvSpPr/>
          <p:nvPr/>
        </p:nvSpPr>
        <p:spPr>
          <a:xfrm>
            <a:off x="1842434" y="2193819"/>
            <a:ext cx="8131560" cy="40100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000" dirty="0"/>
          </a:p>
        </p:txBody>
      </p:sp>
      <p:grpSp>
        <p:nvGrpSpPr>
          <p:cNvPr id="8" name="Groupe 7"/>
          <p:cNvGrpSpPr/>
          <p:nvPr/>
        </p:nvGrpSpPr>
        <p:grpSpPr>
          <a:xfrm>
            <a:off x="2023582" y="2483305"/>
            <a:ext cx="3495809" cy="1572564"/>
            <a:chOff x="5904148" y="3358444"/>
            <a:chExt cx="1512168" cy="1440161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5904148" y="3790493"/>
              <a:ext cx="1512168" cy="100811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Pouvoir d’influence</a:t>
              </a: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5904148" y="3358444"/>
              <a:ext cx="1512168" cy="36004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Dominance</a:t>
              </a: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6002534" y="2483304"/>
            <a:ext cx="3495810" cy="1572562"/>
            <a:chOff x="4608004" y="3358445"/>
            <a:chExt cx="2664296" cy="1440160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4608004" y="3791946"/>
              <a:ext cx="2664296" cy="100665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Partage</a:t>
              </a:r>
            </a:p>
            <a:p>
              <a:pPr algn="ctr"/>
              <a:r>
                <a:rPr lang="fr-FR" sz="2000" dirty="0"/>
                <a:t> (culture, obligations, comportements)</a:t>
              </a: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4666772" y="3358445"/>
              <a:ext cx="2605528" cy="35858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Solidarité</a:t>
              </a: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2023582" y="4210044"/>
            <a:ext cx="3495809" cy="1574149"/>
            <a:chOff x="5904148" y="3356992"/>
            <a:chExt cx="2229122" cy="1441613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5904148" y="3790493"/>
              <a:ext cx="2229122" cy="100811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Degré d’appréciation</a:t>
              </a:r>
            </a:p>
            <a:p>
              <a:pPr algn="ctr"/>
              <a:r>
                <a:rPr lang="fr-FR" sz="2000" dirty="0">
                  <a:sym typeface="Wingdings" panose="05000000000000000000" pitchFamily="2" charset="2"/>
                </a:rPr>
                <a:t> attachement</a:t>
              </a:r>
              <a:endParaRPr lang="fr-FR" sz="2000" dirty="0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5904148" y="3356992"/>
              <a:ext cx="2229122" cy="36004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Affect</a:t>
              </a: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6002535" y="4210044"/>
            <a:ext cx="3495810" cy="1574149"/>
            <a:chOff x="5904147" y="3356992"/>
            <a:chExt cx="2989379" cy="1441613"/>
          </a:xfrm>
        </p:grpSpPr>
        <p:sp>
          <p:nvSpPr>
            <p:cNvPr id="16" name="Rectangle à coins arrondis 15"/>
            <p:cNvSpPr/>
            <p:nvPr/>
          </p:nvSpPr>
          <p:spPr>
            <a:xfrm>
              <a:off x="5904147" y="3790493"/>
              <a:ext cx="2989379" cy="100811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Echange d’informations personnelles </a:t>
              </a:r>
            </a:p>
            <a:p>
              <a:pPr algn="ctr"/>
              <a:r>
                <a:rPr lang="fr-FR" sz="2000" dirty="0"/>
                <a:t>(largeur profondeur)</a:t>
              </a:r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5904148" y="3356992"/>
              <a:ext cx="2989378" cy="36004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Familiarité</a:t>
              </a:r>
            </a:p>
          </p:txBody>
        </p:sp>
      </p:grpSp>
      <p:sp>
        <p:nvSpPr>
          <p:cNvPr id="21" name="ZoneTexte 20"/>
          <p:cNvSpPr txBox="1"/>
          <p:nvPr/>
        </p:nvSpPr>
        <p:spPr>
          <a:xfrm>
            <a:off x="472613" y="-17175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 et motivation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23583" y="2483304"/>
            <a:ext cx="3495810" cy="157256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59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Comportements liés à la dominance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724657" y="1766227"/>
            <a:ext cx="5264552" cy="3206960"/>
          </a:xfrm>
          <a:solidFill>
            <a:schemeClr val="accent3">
              <a:lumMod val="20000"/>
              <a:lumOff val="80000"/>
              <a:alpha val="52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74320" lvl="1" indent="0">
              <a:buNone/>
            </a:pPr>
            <a:endParaRPr lang="fr-FR" dirty="0"/>
          </a:p>
          <a:p>
            <a:pPr marL="274320" lvl="1" indent="0">
              <a:buNone/>
            </a:pPr>
            <a:r>
              <a:rPr lang="fr-FR" sz="2400" b="1" dirty="0"/>
              <a:t>Comportements verbaux</a:t>
            </a:r>
          </a:p>
          <a:p>
            <a:pPr lvl="1"/>
            <a:r>
              <a:rPr lang="fr-FR" sz="2400" dirty="0"/>
              <a:t>Fréquence de prise de parole</a:t>
            </a:r>
          </a:p>
          <a:p>
            <a:pPr lvl="1"/>
            <a:r>
              <a:rPr lang="fr-FR" sz="2400" dirty="0"/>
              <a:t>Les interruptions </a:t>
            </a:r>
          </a:p>
          <a:p>
            <a:pPr lvl="1"/>
            <a:r>
              <a:rPr lang="fr-FR" sz="2400" dirty="0"/>
              <a:t>Changements de sujet de conversation</a:t>
            </a:r>
          </a:p>
          <a:p>
            <a:pPr lvl="1"/>
            <a:r>
              <a:rPr lang="fr-FR" sz="2400" dirty="0"/>
              <a:t>Les demandes, les réactions</a:t>
            </a:r>
          </a:p>
          <a:p>
            <a:pPr lvl="1"/>
            <a:endParaRPr lang="fr-FR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6436257" y="1766227"/>
            <a:ext cx="5264552" cy="3206960"/>
          </a:xfrm>
          <a:prstGeom prst="rect">
            <a:avLst/>
          </a:prstGeom>
          <a:solidFill>
            <a:schemeClr val="accent1">
              <a:lumMod val="40000"/>
              <a:lumOff val="60000"/>
              <a:alpha val="52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Arial" pitchFamily="34" charset="0"/>
              <a:buNone/>
            </a:pPr>
            <a:endParaRPr lang="fr-FR" dirty="0"/>
          </a:p>
          <a:p>
            <a:pPr marL="274320" lvl="1" indent="0">
              <a:buFont typeface="Arial" pitchFamily="34" charset="0"/>
              <a:buNone/>
            </a:pPr>
            <a:r>
              <a:rPr lang="fr-FR" sz="2400" b="1" dirty="0"/>
              <a:t>Comportements non-verbaux</a:t>
            </a:r>
          </a:p>
          <a:p>
            <a:pPr lvl="1"/>
            <a:r>
              <a:rPr lang="fr-FR" sz="2400" dirty="0"/>
              <a:t>Indice  de ratio visuel</a:t>
            </a:r>
          </a:p>
          <a:p>
            <a:pPr lvl="1"/>
            <a:r>
              <a:rPr lang="fr-FR" sz="2400" dirty="0"/>
              <a:t>Posture</a:t>
            </a:r>
          </a:p>
          <a:p>
            <a:pPr lvl="1"/>
            <a:r>
              <a:rPr lang="fr-FR" sz="2400" dirty="0"/>
              <a:t>Utilisation des gestes</a:t>
            </a:r>
          </a:p>
          <a:p>
            <a:pPr lvl="1"/>
            <a:r>
              <a:rPr lang="fr-FR" sz="2400" dirty="0"/>
              <a:t>…. 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42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Comportements liés à la dominance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4657" y="1766227"/>
            <a:ext cx="5264552" cy="3206960"/>
          </a:xfrm>
          <a:solidFill>
            <a:schemeClr val="accent3">
              <a:lumMod val="20000"/>
              <a:lumOff val="80000"/>
              <a:alpha val="52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74320" lvl="1" indent="0">
              <a:buNone/>
            </a:pPr>
            <a:endParaRPr lang="fr-FR" dirty="0"/>
          </a:p>
          <a:p>
            <a:pPr marL="274320" lvl="1" indent="0">
              <a:buNone/>
            </a:pPr>
            <a:r>
              <a:rPr lang="fr-FR" sz="2400" b="1" dirty="0"/>
              <a:t>Comportements verbaux</a:t>
            </a:r>
          </a:p>
          <a:p>
            <a:pPr lvl="1"/>
            <a:r>
              <a:rPr lang="fr-FR" sz="2400" dirty="0"/>
              <a:t>Fréquence de prise de parole</a:t>
            </a:r>
          </a:p>
          <a:p>
            <a:pPr lvl="1"/>
            <a:r>
              <a:rPr lang="fr-FR" sz="2400" dirty="0"/>
              <a:t>Les interruptions </a:t>
            </a:r>
          </a:p>
          <a:p>
            <a:pPr lvl="1"/>
            <a:r>
              <a:rPr lang="fr-FR" sz="2400" dirty="0"/>
              <a:t>Changements de sujet de conversation</a:t>
            </a:r>
          </a:p>
          <a:p>
            <a:pPr lvl="1"/>
            <a:r>
              <a:rPr lang="fr-FR" sz="2400" dirty="0"/>
              <a:t>Les demandes, les réactions</a:t>
            </a:r>
          </a:p>
          <a:p>
            <a:pPr lvl="1"/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436257" y="1766227"/>
            <a:ext cx="5264552" cy="3206960"/>
          </a:xfrm>
          <a:prstGeom prst="rect">
            <a:avLst/>
          </a:prstGeom>
          <a:solidFill>
            <a:schemeClr val="accent1">
              <a:lumMod val="40000"/>
              <a:lumOff val="60000"/>
              <a:alpha val="52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Arial" pitchFamily="34" charset="0"/>
              <a:buNone/>
            </a:pPr>
            <a:endParaRPr lang="fr-FR" dirty="0"/>
          </a:p>
          <a:p>
            <a:pPr marL="274320" lvl="1" indent="0">
              <a:buFont typeface="Arial" pitchFamily="34" charset="0"/>
              <a:buNone/>
            </a:pPr>
            <a:r>
              <a:rPr lang="fr-FR" sz="2400" b="1" dirty="0"/>
              <a:t>Comportements non-verbaux</a:t>
            </a:r>
          </a:p>
          <a:p>
            <a:pPr lvl="1"/>
            <a:r>
              <a:rPr lang="fr-FR" sz="2400" dirty="0"/>
              <a:t>Indice  de ratio visuel</a:t>
            </a:r>
          </a:p>
          <a:p>
            <a:pPr lvl="1"/>
            <a:r>
              <a:rPr lang="fr-FR" sz="2400" dirty="0"/>
              <a:t>Posture</a:t>
            </a:r>
          </a:p>
          <a:p>
            <a:pPr lvl="1"/>
            <a:r>
              <a:rPr lang="fr-FR" sz="2400" dirty="0"/>
              <a:t>Utilisation des gestes</a:t>
            </a:r>
          </a:p>
          <a:p>
            <a:pPr lvl="1"/>
            <a:r>
              <a:rPr lang="fr-FR" sz="2400" dirty="0"/>
              <a:t>….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69067" y="5241430"/>
            <a:ext cx="10931742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But : modéliser des comportements </a:t>
            </a:r>
            <a:r>
              <a:rPr lang="fr-FR" sz="2800" b="1" dirty="0">
                <a:solidFill>
                  <a:schemeClr val="accent2">
                    <a:lumMod val="75000"/>
                  </a:schemeClr>
                </a:solidFill>
              </a:rPr>
              <a:t>verbaux</a:t>
            </a:r>
            <a:r>
              <a:rPr lang="fr-FR" sz="2800" b="1" dirty="0"/>
              <a:t> de dominances dans un agent conversationnel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03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561" y="408494"/>
            <a:ext cx="10972800" cy="99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dirty="0">
                <a:solidFill>
                  <a:srgbClr val="242852"/>
                </a:solidFill>
              </a:rPr>
              <a:t>Notre modèle de dialogue</a:t>
            </a:r>
            <a:endParaRPr lang="fr-FR" dirty="0"/>
          </a:p>
        </p:txBody>
      </p:sp>
      <p:pic>
        <p:nvPicPr>
          <p:cNvPr id="6" name="Picture 2" descr="http://aapars.com/marie-anne-grandmont/files/2010/10/user-icon-e128613550272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386" y="2154787"/>
            <a:ext cx="914723" cy="8359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e 6"/>
          <p:cNvGrpSpPr/>
          <p:nvPr/>
        </p:nvGrpSpPr>
        <p:grpSpPr>
          <a:xfrm>
            <a:off x="1559497" y="1484784"/>
            <a:ext cx="2772309" cy="3744416"/>
            <a:chOff x="395536" y="620688"/>
            <a:chExt cx="2772309" cy="3744416"/>
          </a:xfrm>
        </p:grpSpPr>
        <p:sp>
          <p:nvSpPr>
            <p:cNvPr id="8" name="Rectangle 7"/>
            <p:cNvSpPr/>
            <p:nvPr/>
          </p:nvSpPr>
          <p:spPr>
            <a:xfrm>
              <a:off x="395536" y="620688"/>
              <a:ext cx="2772309" cy="60791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tx1"/>
                  </a:solidFill>
                </a:rPr>
                <a:t>Etat mental</a:t>
              </a:r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395536" y="1237911"/>
              <a:ext cx="2772309" cy="3127193"/>
              <a:chOff x="395536" y="1237911"/>
              <a:chExt cx="2772309" cy="3127193"/>
            </a:xfrm>
          </p:grpSpPr>
          <p:sp>
            <p:nvSpPr>
              <p:cNvPr id="10" name="Rectangle 9"/>
              <p:cNvSpPr/>
              <p:nvPr/>
            </p:nvSpPr>
            <p:spPr>
              <a:xfrm flipH="1">
                <a:off x="539552" y="1484784"/>
                <a:ext cx="2520282" cy="6632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Modèle de préférences de l’agent </a:t>
                </a:r>
                <a:r>
                  <a:rPr lang="fr-FR" sz="2000" b="1" dirty="0" err="1"/>
                  <a:t>P</a:t>
                </a:r>
                <a:r>
                  <a:rPr lang="fr-FR" sz="2000" b="1" baseline="-25000" dirty="0" err="1"/>
                  <a:t>agent</a:t>
                </a:r>
                <a:endParaRPr lang="fr-FR" sz="2000" b="1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5536" y="1237911"/>
                <a:ext cx="2772309" cy="312719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H="1">
                <a:off x="521549" y="2276872"/>
                <a:ext cx="2520282" cy="6632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Modèle de préférences de l’utilisateur </a:t>
                </a:r>
                <a:r>
                  <a:rPr lang="fr-FR" sz="2000" b="1" dirty="0" err="1"/>
                  <a:t>P</a:t>
                </a:r>
                <a:r>
                  <a:rPr lang="fr-FR" sz="2000" b="1" baseline="-25000" dirty="0" err="1"/>
                  <a:t>user</a:t>
                </a:r>
                <a:endParaRPr lang="fr-FR" sz="2000" b="1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H="1">
                <a:off x="521120" y="3212976"/>
                <a:ext cx="2520282" cy="9220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Modèle de préférences communiqué (</a:t>
                </a:r>
                <a:r>
                  <a:rPr lang="fr-FR" dirty="0" err="1"/>
                  <a:t>other</a:t>
                </a:r>
                <a:r>
                  <a:rPr lang="fr-FR" dirty="0"/>
                  <a:t>-about-self) </a:t>
                </a:r>
                <a:r>
                  <a:rPr lang="fr-FR" sz="2000" b="1" dirty="0"/>
                  <a:t>P</a:t>
                </a:r>
                <a:r>
                  <a:rPr lang="fr-FR" sz="2000" b="1" baseline="-25000" dirty="0"/>
                  <a:t>oas</a:t>
                </a:r>
              </a:p>
            </p:txBody>
          </p:sp>
        </p:grpSp>
      </p:grpSp>
      <p:grpSp>
        <p:nvGrpSpPr>
          <p:cNvPr id="14" name="Groupe 13"/>
          <p:cNvGrpSpPr/>
          <p:nvPr/>
        </p:nvGrpSpPr>
        <p:grpSpPr>
          <a:xfrm>
            <a:off x="5645947" y="5068530"/>
            <a:ext cx="2700300" cy="1528823"/>
            <a:chOff x="3083791" y="5068529"/>
            <a:chExt cx="2700300" cy="1528823"/>
          </a:xfrm>
        </p:grpSpPr>
        <p:sp>
          <p:nvSpPr>
            <p:cNvPr id="15" name="Rectangle 14"/>
            <p:cNvSpPr/>
            <p:nvPr/>
          </p:nvSpPr>
          <p:spPr>
            <a:xfrm>
              <a:off x="3083792" y="5068529"/>
              <a:ext cx="2700299" cy="44870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Contexte du dialogue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83791" y="5517232"/>
              <a:ext cx="2700299" cy="108012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09805" y="5620083"/>
              <a:ext cx="1224136" cy="4372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Proposals</a:t>
              </a:r>
              <a:endParaRPr lang="fr-FR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70441" y="5620082"/>
              <a:ext cx="1224136" cy="4372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Accepted</a:t>
              </a:r>
              <a:endParaRPr lang="fr-FR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22261" y="6093296"/>
              <a:ext cx="1224136" cy="4372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Rejected</a:t>
              </a:r>
              <a:endParaRPr lang="fr-FR" dirty="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5807966" y="1870455"/>
            <a:ext cx="2376267" cy="1868509"/>
            <a:chOff x="3851919" y="2266550"/>
            <a:chExt cx="2376267" cy="1868509"/>
          </a:xfrm>
        </p:grpSpPr>
        <p:sp>
          <p:nvSpPr>
            <p:cNvPr id="21" name="Rectangle 20"/>
            <p:cNvSpPr/>
            <p:nvPr/>
          </p:nvSpPr>
          <p:spPr>
            <a:xfrm>
              <a:off x="3851919" y="2266550"/>
              <a:ext cx="2376265" cy="61206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tx1"/>
                  </a:solidFill>
                </a:rPr>
                <a:t>Module de communication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51920" y="2878616"/>
              <a:ext cx="2376266" cy="125644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11122" y="2991791"/>
              <a:ext cx="2070550" cy="43720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dk1"/>
                  </a:solidFill>
                </a:rPr>
                <a:t>Actes de dialogue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11122" y="3527421"/>
              <a:ext cx="2070550" cy="5496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Relation interpersonnelle</a:t>
              </a:r>
            </a:p>
          </p:txBody>
        </p:sp>
      </p:grpSp>
      <p:cxnSp>
        <p:nvCxnSpPr>
          <p:cNvPr id="25" name="Connecteur droit avec flèche 24"/>
          <p:cNvCxnSpPr/>
          <p:nvPr/>
        </p:nvCxnSpPr>
        <p:spPr>
          <a:xfrm flipH="1" flipV="1">
            <a:off x="4331806" y="3543519"/>
            <a:ext cx="1476161" cy="154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655840" y="3303153"/>
            <a:ext cx="648072" cy="4358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MAJ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4331806" y="2701906"/>
            <a:ext cx="147616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478217" y="2413874"/>
            <a:ext cx="1113728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Choix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(valeurs)</a:t>
            </a:r>
          </a:p>
        </p:txBody>
      </p:sp>
      <p:cxnSp>
        <p:nvCxnSpPr>
          <p:cNvPr id="29" name="Connecteur en angle 28"/>
          <p:cNvCxnSpPr>
            <a:stCxn id="21" idx="0"/>
            <a:endCxn id="6" idx="0"/>
          </p:cNvCxnSpPr>
          <p:nvPr/>
        </p:nvCxnSpPr>
        <p:spPr>
          <a:xfrm rot="16200000" flipH="1">
            <a:off x="8440756" y="425797"/>
            <a:ext cx="284333" cy="3173649"/>
          </a:xfrm>
          <a:prstGeom prst="bentConnector3">
            <a:avLst>
              <a:gd name="adj1" fmla="val -803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265123" y="1448827"/>
            <a:ext cx="897700" cy="3459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Envoie</a:t>
            </a:r>
          </a:p>
        </p:txBody>
      </p:sp>
      <p:cxnSp>
        <p:nvCxnSpPr>
          <p:cNvPr id="31" name="Connecteur en angle 30"/>
          <p:cNvCxnSpPr>
            <a:stCxn id="6" idx="2"/>
          </p:cNvCxnSpPr>
          <p:nvPr/>
        </p:nvCxnSpPr>
        <p:spPr>
          <a:xfrm rot="5400000">
            <a:off x="8994428" y="2180537"/>
            <a:ext cx="365128" cy="19855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462528" y="3134833"/>
            <a:ext cx="1249857" cy="4358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Réception</a:t>
            </a:r>
          </a:p>
        </p:txBody>
      </p:sp>
      <p:cxnSp>
        <p:nvCxnSpPr>
          <p:cNvPr id="33" name="Connecteur droit avec flèche 32"/>
          <p:cNvCxnSpPr>
            <a:endCxn id="15" idx="0"/>
          </p:cNvCxnSpPr>
          <p:nvPr/>
        </p:nvCxnSpPr>
        <p:spPr>
          <a:xfrm>
            <a:off x="6996096" y="3766289"/>
            <a:ext cx="2" cy="13022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089586" y="4243020"/>
            <a:ext cx="1878623" cy="534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MAJ 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des propositions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472613" y="-17175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de dialogue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52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469" y="391803"/>
            <a:ext cx="11319338" cy="990600"/>
          </a:xfrm>
        </p:spPr>
        <p:txBody>
          <a:bodyPr/>
          <a:lstStyle/>
          <a:p>
            <a:r>
              <a:rPr lang="fr-FR" dirty="0"/>
              <a:t>Modèle de préférences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0906" y="0"/>
            <a:ext cx="2644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de dialogue</a:t>
            </a:r>
          </a:p>
        </p:txBody>
      </p:sp>
      <p:sp>
        <p:nvSpPr>
          <p:cNvPr id="7" name="Rectangle 6"/>
          <p:cNvSpPr/>
          <p:nvPr/>
        </p:nvSpPr>
        <p:spPr>
          <a:xfrm>
            <a:off x="4249538" y="2137930"/>
            <a:ext cx="3849118" cy="834952"/>
          </a:xfrm>
          <a:prstGeom prst="rect">
            <a:avLst/>
          </a:prstGeom>
          <a:ln w="63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Sujet de conversation</a:t>
            </a:r>
          </a:p>
          <a:p>
            <a:pPr algn="ctr"/>
            <a:r>
              <a:rPr lang="fr-FR" sz="2000" dirty="0"/>
              <a:t>Ex: Restaurants sur Paris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495432" y="3651755"/>
            <a:ext cx="2079900" cy="827109"/>
          </a:xfrm>
          <a:prstGeom prst="rect">
            <a:avLst/>
          </a:prstGeom>
          <a:ln w="63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Option1</a:t>
            </a:r>
          </a:p>
          <a:p>
            <a:pPr algn="ctr"/>
            <a:r>
              <a:rPr lang="fr-FR" dirty="0"/>
              <a:t>Ex: Restaurant</a:t>
            </a:r>
          </a:p>
        </p:txBody>
      </p:sp>
      <p:sp>
        <p:nvSpPr>
          <p:cNvPr id="9" name="Rectangle 8"/>
          <p:cNvSpPr/>
          <p:nvPr/>
        </p:nvSpPr>
        <p:spPr>
          <a:xfrm>
            <a:off x="9111947" y="3651756"/>
            <a:ext cx="1857054" cy="806634"/>
          </a:xfrm>
          <a:prstGeom prst="rect">
            <a:avLst/>
          </a:prstGeom>
          <a:ln w="63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58759" y="3651756"/>
            <a:ext cx="1871714" cy="806634"/>
          </a:xfrm>
          <a:prstGeom prst="rect">
            <a:avLst/>
          </a:prstGeom>
          <a:ln w="63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Option2</a:t>
            </a:r>
          </a:p>
        </p:txBody>
      </p:sp>
      <p:cxnSp>
        <p:nvCxnSpPr>
          <p:cNvPr id="11" name="Connecteur droit avec flèche 10"/>
          <p:cNvCxnSpPr>
            <a:stCxn id="7" idx="2"/>
            <a:endCxn id="8" idx="0"/>
          </p:cNvCxnSpPr>
          <p:nvPr/>
        </p:nvCxnSpPr>
        <p:spPr>
          <a:xfrm flipH="1">
            <a:off x="2535382" y="2972882"/>
            <a:ext cx="3638715" cy="678873"/>
          </a:xfrm>
          <a:prstGeom prst="straightConnector1">
            <a:avLst/>
          </a:prstGeom>
          <a:ln w="63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Connecteur droit avec flèche 11"/>
          <p:cNvCxnSpPr>
            <a:stCxn id="7" idx="2"/>
            <a:endCxn id="10" idx="0"/>
          </p:cNvCxnSpPr>
          <p:nvPr/>
        </p:nvCxnSpPr>
        <p:spPr>
          <a:xfrm>
            <a:off x="6174097" y="2972882"/>
            <a:ext cx="20519" cy="678874"/>
          </a:xfrm>
          <a:prstGeom prst="straightConnector1">
            <a:avLst/>
          </a:prstGeom>
          <a:ln w="63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Connecteur droit avec flèche 12"/>
          <p:cNvCxnSpPr>
            <a:stCxn id="7" idx="2"/>
            <a:endCxn id="9" idx="0"/>
          </p:cNvCxnSpPr>
          <p:nvPr/>
        </p:nvCxnSpPr>
        <p:spPr>
          <a:xfrm>
            <a:off x="6174097" y="2972882"/>
            <a:ext cx="3866377" cy="678874"/>
          </a:xfrm>
          <a:prstGeom prst="straightConnector1">
            <a:avLst/>
          </a:prstGeom>
          <a:ln w="63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4" name="Groupe 13"/>
          <p:cNvGrpSpPr/>
          <p:nvPr/>
        </p:nvGrpSpPr>
        <p:grpSpPr>
          <a:xfrm>
            <a:off x="3018348" y="5125278"/>
            <a:ext cx="6575668" cy="631339"/>
            <a:chOff x="-767814" y="4050957"/>
            <a:chExt cx="6147726" cy="728333"/>
          </a:xfrm>
        </p:grpSpPr>
        <p:sp>
          <p:nvSpPr>
            <p:cNvPr id="16" name="Rectangle 15"/>
            <p:cNvSpPr/>
            <p:nvPr/>
          </p:nvSpPr>
          <p:spPr>
            <a:xfrm>
              <a:off x="-767814" y="4050957"/>
              <a:ext cx="1817391" cy="728333"/>
            </a:xfrm>
            <a:prstGeom prst="rect">
              <a:avLst/>
            </a:prstGeom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Critère1</a:t>
              </a:r>
            </a:p>
            <a:p>
              <a:pPr algn="ctr"/>
              <a:r>
                <a:rPr lang="fr-FR" dirty="0"/>
                <a:t>Ex: Cuisine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53814" y="4064777"/>
              <a:ext cx="1669482" cy="714513"/>
            </a:xfrm>
            <a:prstGeom prst="rect">
              <a:avLst/>
            </a:prstGeom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Critère2</a:t>
              </a:r>
            </a:p>
            <a:p>
              <a:pPr algn="ctr"/>
              <a:r>
                <a:rPr lang="fr-FR" dirty="0"/>
                <a:t>Ex: Prix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07705" y="4064777"/>
              <a:ext cx="1872207" cy="714513"/>
            </a:xfrm>
            <a:prstGeom prst="rect">
              <a:avLst/>
            </a:prstGeom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Critère3</a:t>
              </a:r>
            </a:p>
            <a:p>
              <a:pPr algn="ctr"/>
              <a:r>
                <a:rPr lang="fr-FR" dirty="0"/>
                <a:t>Ex: Ambiance</a:t>
              </a:r>
            </a:p>
          </p:txBody>
        </p:sp>
      </p:grpSp>
      <p:cxnSp>
        <p:nvCxnSpPr>
          <p:cNvPr id="34" name="Connecteur droit avec flèche 33"/>
          <p:cNvCxnSpPr>
            <a:stCxn id="10" idx="2"/>
            <a:endCxn id="18" idx="0"/>
          </p:cNvCxnSpPr>
          <p:nvPr/>
        </p:nvCxnSpPr>
        <p:spPr>
          <a:xfrm>
            <a:off x="6194616" y="4458390"/>
            <a:ext cx="2398135" cy="678868"/>
          </a:xfrm>
          <a:prstGeom prst="straightConnector1">
            <a:avLst/>
          </a:prstGeom>
          <a:ln w="63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7" name="Connecteur droit avec flèche 36"/>
          <p:cNvCxnSpPr>
            <a:stCxn id="10" idx="2"/>
            <a:endCxn id="16" idx="0"/>
          </p:cNvCxnSpPr>
          <p:nvPr/>
        </p:nvCxnSpPr>
        <p:spPr>
          <a:xfrm flipH="1">
            <a:off x="3990298" y="4458390"/>
            <a:ext cx="2204318" cy="666888"/>
          </a:xfrm>
          <a:prstGeom prst="straightConnector1">
            <a:avLst/>
          </a:prstGeom>
          <a:ln w="63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Connecteur droit avec flèche 39"/>
          <p:cNvCxnSpPr>
            <a:stCxn id="10" idx="2"/>
            <a:endCxn id="17" idx="0"/>
          </p:cNvCxnSpPr>
          <p:nvPr/>
        </p:nvCxnSpPr>
        <p:spPr>
          <a:xfrm flipH="1">
            <a:off x="6180509" y="4458390"/>
            <a:ext cx="14107" cy="678868"/>
          </a:xfrm>
          <a:prstGeom prst="straightConnector1">
            <a:avLst/>
          </a:prstGeom>
          <a:ln w="63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98284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rté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larté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987</Words>
  <Application>Microsoft Office PowerPoint</Application>
  <PresentationFormat>Grand écran</PresentationFormat>
  <Paragraphs>291</Paragraphs>
  <Slides>18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Noto Sans CJK SC Regular</vt:lpstr>
      <vt:lpstr>Wingdings</vt:lpstr>
      <vt:lpstr>Thème Office</vt:lpstr>
      <vt:lpstr>Clarté</vt:lpstr>
      <vt:lpstr>1_Clarté</vt:lpstr>
      <vt:lpstr>Présentation PowerPoint</vt:lpstr>
      <vt:lpstr>Plan</vt:lpstr>
      <vt:lpstr>Présentation PowerPoint</vt:lpstr>
      <vt:lpstr>Etat de l’art: les relations interpersonnelles dans le dialogue</vt:lpstr>
      <vt:lpstr>Dimensions des relations interpersonnelles (Svenniving, 1998)</vt:lpstr>
      <vt:lpstr>Comportements liés à la dominance</vt:lpstr>
      <vt:lpstr>Comportements liés à la dominance</vt:lpstr>
      <vt:lpstr>Notre modèle de dialogue</vt:lpstr>
      <vt:lpstr>Modèle de préférences</vt:lpstr>
      <vt:lpstr>Processus décisionnel basé sur les préférences</vt:lpstr>
      <vt:lpstr>Contexte du dialogue</vt:lpstr>
      <vt:lpstr>Module de communication (actes de dialogue)</vt:lpstr>
      <vt:lpstr>Module de raisonnement</vt:lpstr>
      <vt:lpstr>Implémentation Java + Disco</vt:lpstr>
      <vt:lpstr>Implémentation Java + Disco</vt:lpstr>
      <vt:lpstr>Perspectives (1) </vt:lpstr>
      <vt:lpstr>Perspectives (2) : Validation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Caroline</dc:creator>
  <cp:lastModifiedBy>Entreprise ZENIKA</cp:lastModifiedBy>
  <cp:revision>81</cp:revision>
  <dcterms:created xsi:type="dcterms:W3CDTF">2016-06-08T12:05:29Z</dcterms:created>
  <dcterms:modified xsi:type="dcterms:W3CDTF">2016-06-10T09:46:52Z</dcterms:modified>
</cp:coreProperties>
</file>