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26"/>
  </p:notesMasterIdLst>
  <p:sldIdLst>
    <p:sldId id="256" r:id="rId3"/>
    <p:sldId id="1044" r:id="rId4"/>
    <p:sldId id="1045" r:id="rId5"/>
    <p:sldId id="1052" r:id="rId6"/>
    <p:sldId id="1054" r:id="rId7"/>
    <p:sldId id="1055" r:id="rId8"/>
    <p:sldId id="1069" r:id="rId9"/>
    <p:sldId id="1074" r:id="rId10"/>
    <p:sldId id="1068" r:id="rId11"/>
    <p:sldId id="1060" r:id="rId12"/>
    <p:sldId id="1049" r:id="rId13"/>
    <p:sldId id="1071" r:id="rId14"/>
    <p:sldId id="1051" r:id="rId15"/>
    <p:sldId id="1063" r:id="rId16"/>
    <p:sldId id="1065" r:id="rId17"/>
    <p:sldId id="1067" r:id="rId18"/>
    <p:sldId id="1064" r:id="rId19"/>
    <p:sldId id="1072" r:id="rId20"/>
    <p:sldId id="1048" r:id="rId21"/>
    <p:sldId id="1056" r:id="rId22"/>
    <p:sldId id="1057" r:id="rId23"/>
    <p:sldId id="1059" r:id="rId24"/>
    <p:sldId id="1066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2" autoAdjust="0"/>
    <p:restoredTop sz="81095" autoAdjust="0"/>
  </p:normalViewPr>
  <p:slideViewPr>
    <p:cSldViewPr snapToGrid="0" showGuides="1">
      <p:cViewPr>
        <p:scale>
          <a:sx n="76" d="100"/>
          <a:sy n="76" d="100"/>
        </p:scale>
        <p:origin x="334" y="-463"/>
      </p:cViewPr>
      <p:guideLst>
        <p:guide orient="horz" pos="231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277499283872815"/>
          <c:y val="4.287210622709009E-2"/>
          <c:w val="0.8037337677838251"/>
          <c:h val="0.72929076520962366"/>
        </c:manualLayout>
      </c:layout>
      <c:lineChart>
        <c:grouping val="standard"/>
        <c:varyColors val="0"/>
        <c:ser>
          <c:idx val="0"/>
          <c:order val="0"/>
          <c:tx>
            <c:strRef>
              <c:f>'Itération Petit'!$A$364</c:f>
              <c:strCache>
                <c:ptCount val="1"/>
                <c:pt idx="0">
                  <c:v>Small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'Itération Petit'!$B$364:$AB$364</c:f>
              <c:numCache>
                <c:formatCode>General</c:formatCode>
                <c:ptCount val="27"/>
                <c:pt idx="0">
                  <c:v>4.7083333333333241E-2</c:v>
                </c:pt>
                <c:pt idx="1">
                  <c:v>7.0833333333333304E-2</c:v>
                </c:pt>
                <c:pt idx="2">
                  <c:v>6.2666666666666676E-2</c:v>
                </c:pt>
                <c:pt idx="3">
                  <c:v>1.5708333333333251E-2</c:v>
                </c:pt>
                <c:pt idx="4">
                  <c:v>9.5833333333332459E-3</c:v>
                </c:pt>
                <c:pt idx="5">
                  <c:v>9.2638888888888042E-3</c:v>
                </c:pt>
                <c:pt idx="6">
                  <c:v>1.0763888888888806E-2</c:v>
                </c:pt>
                <c:pt idx="7">
                  <c:v>1.0930555555555469E-2</c:v>
                </c:pt>
                <c:pt idx="8">
                  <c:v>1.1138888888888804E-2</c:v>
                </c:pt>
                <c:pt idx="9">
                  <c:v>1.1277777777777697E-2</c:v>
                </c:pt>
                <c:pt idx="10">
                  <c:v>1.1277777777777697E-2</c:v>
                </c:pt>
                <c:pt idx="11">
                  <c:v>1.1277777777777697E-2</c:v>
                </c:pt>
                <c:pt idx="12">
                  <c:v>1.1277777777777697E-2</c:v>
                </c:pt>
                <c:pt idx="13">
                  <c:v>1.1277777777777697E-2</c:v>
                </c:pt>
                <c:pt idx="14">
                  <c:v>1.1277777777777697E-2</c:v>
                </c:pt>
                <c:pt idx="15">
                  <c:v>1.1277777777777697E-2</c:v>
                </c:pt>
                <c:pt idx="16">
                  <c:v>1.1277777777777697E-2</c:v>
                </c:pt>
                <c:pt idx="17">
                  <c:v>1.1277777777777697E-2</c:v>
                </c:pt>
                <c:pt idx="18">
                  <c:v>1.1277777777777697E-2</c:v>
                </c:pt>
                <c:pt idx="19">
                  <c:v>1.1277777777777697E-2</c:v>
                </c:pt>
                <c:pt idx="20">
                  <c:v>1.1277777777777697E-2</c:v>
                </c:pt>
                <c:pt idx="21">
                  <c:v>1.1277777777777697E-2</c:v>
                </c:pt>
                <c:pt idx="22">
                  <c:v>1.1277777777777697E-2</c:v>
                </c:pt>
                <c:pt idx="23">
                  <c:v>1.1277777777777697E-2</c:v>
                </c:pt>
                <c:pt idx="24">
                  <c:v>1.1277777777777697E-2</c:v>
                </c:pt>
                <c:pt idx="25">
                  <c:v>1.1277777777777697E-2</c:v>
                </c:pt>
                <c:pt idx="26">
                  <c:v>1.1277777777777697E-2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44-420C-B1AC-B27261A3E829}"/>
            </c:ext>
          </c:extLst>
        </c:ser>
        <c:ser>
          <c:idx val="1"/>
          <c:order val="1"/>
          <c:tx>
            <c:strRef>
              <c:f>'Itération Petit'!$A$365</c:f>
              <c:strCache>
                <c:ptCount val="1"/>
                <c:pt idx="0">
                  <c:v>Medium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'Itération Petit'!$B$365:$AB$365</c:f>
              <c:numCache>
                <c:formatCode>General</c:formatCode>
                <c:ptCount val="27"/>
                <c:pt idx="0">
                  <c:v>5.8333333333333293E-2</c:v>
                </c:pt>
                <c:pt idx="1">
                  <c:v>8.3500000000000033E-2</c:v>
                </c:pt>
                <c:pt idx="2">
                  <c:v>7.536111111111117E-2</c:v>
                </c:pt>
                <c:pt idx="3">
                  <c:v>3.0111111111110988E-2</c:v>
                </c:pt>
                <c:pt idx="4">
                  <c:v>1.7305555555555484E-2</c:v>
                </c:pt>
                <c:pt idx="5">
                  <c:v>1.6097222222222183E-2</c:v>
                </c:pt>
                <c:pt idx="6">
                  <c:v>1.6777777777777732E-2</c:v>
                </c:pt>
                <c:pt idx="7">
                  <c:v>1.6819444444444401E-2</c:v>
                </c:pt>
                <c:pt idx="8">
                  <c:v>1.7131944444444405E-2</c:v>
                </c:pt>
                <c:pt idx="9">
                  <c:v>1.7215277777777739E-2</c:v>
                </c:pt>
                <c:pt idx="10">
                  <c:v>1.7215277777777739E-2</c:v>
                </c:pt>
                <c:pt idx="11">
                  <c:v>1.7215277777777739E-2</c:v>
                </c:pt>
                <c:pt idx="12">
                  <c:v>1.7215277777777739E-2</c:v>
                </c:pt>
                <c:pt idx="13">
                  <c:v>1.7215277777777739E-2</c:v>
                </c:pt>
                <c:pt idx="14">
                  <c:v>1.7215277777777739E-2</c:v>
                </c:pt>
                <c:pt idx="15">
                  <c:v>1.7215277777777739E-2</c:v>
                </c:pt>
                <c:pt idx="16">
                  <c:v>1.7215277777777739E-2</c:v>
                </c:pt>
                <c:pt idx="17">
                  <c:v>1.7215277777777739E-2</c:v>
                </c:pt>
                <c:pt idx="18">
                  <c:v>1.7215277777777739E-2</c:v>
                </c:pt>
                <c:pt idx="19">
                  <c:v>1.7215277777777739E-2</c:v>
                </c:pt>
                <c:pt idx="20">
                  <c:v>1.7215277777777739E-2</c:v>
                </c:pt>
                <c:pt idx="21">
                  <c:v>1.7215277777777739E-2</c:v>
                </c:pt>
                <c:pt idx="22">
                  <c:v>1.7215277777777739E-2</c:v>
                </c:pt>
                <c:pt idx="23">
                  <c:v>1.7215277777777739E-2</c:v>
                </c:pt>
                <c:pt idx="24">
                  <c:v>1.7215277777777739E-2</c:v>
                </c:pt>
                <c:pt idx="25">
                  <c:v>1.7215277777777739E-2</c:v>
                </c:pt>
                <c:pt idx="26">
                  <c:v>1.7215277777777739E-2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44-420C-B1AC-B27261A3E829}"/>
            </c:ext>
          </c:extLst>
        </c:ser>
        <c:ser>
          <c:idx val="2"/>
          <c:order val="2"/>
          <c:tx>
            <c:strRef>
              <c:f>'Itération Petit'!$A$366</c:f>
              <c:strCache>
                <c:ptCount val="1"/>
                <c:pt idx="0">
                  <c:v>Large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'Itération Petit'!$B$366:$AB$366</c:f>
              <c:numCache>
                <c:formatCode>General</c:formatCode>
                <c:ptCount val="27"/>
                <c:pt idx="0">
                  <c:v>5.2083333333333572E-2</c:v>
                </c:pt>
                <c:pt idx="1">
                  <c:v>0.1164166666666665</c:v>
                </c:pt>
                <c:pt idx="2">
                  <c:v>9.9333333333333093E-2</c:v>
                </c:pt>
                <c:pt idx="3">
                  <c:v>2.3541666666666631E-2</c:v>
                </c:pt>
                <c:pt idx="4">
                  <c:v>1.5451388888888874E-2</c:v>
                </c:pt>
                <c:pt idx="5">
                  <c:v>1.5451388888888874E-2</c:v>
                </c:pt>
                <c:pt idx="6">
                  <c:v>1.7479166666666632E-2</c:v>
                </c:pt>
                <c:pt idx="7">
                  <c:v>1.7249999999999967E-2</c:v>
                </c:pt>
                <c:pt idx="8">
                  <c:v>1.7736111111111074E-2</c:v>
                </c:pt>
                <c:pt idx="9">
                  <c:v>1.784027777777774E-2</c:v>
                </c:pt>
                <c:pt idx="10">
                  <c:v>1.784027777777774E-2</c:v>
                </c:pt>
                <c:pt idx="11">
                  <c:v>1.784027777777774E-2</c:v>
                </c:pt>
                <c:pt idx="12">
                  <c:v>1.784027777777774E-2</c:v>
                </c:pt>
                <c:pt idx="13">
                  <c:v>1.784027777777774E-2</c:v>
                </c:pt>
                <c:pt idx="14">
                  <c:v>1.784027777777774E-2</c:v>
                </c:pt>
                <c:pt idx="15">
                  <c:v>1.784027777777774E-2</c:v>
                </c:pt>
                <c:pt idx="16">
                  <c:v>1.784027777777774E-2</c:v>
                </c:pt>
                <c:pt idx="17">
                  <c:v>1.784027777777774E-2</c:v>
                </c:pt>
                <c:pt idx="18">
                  <c:v>1.784027777777774E-2</c:v>
                </c:pt>
                <c:pt idx="19">
                  <c:v>1.784027777777774E-2</c:v>
                </c:pt>
                <c:pt idx="20">
                  <c:v>1.784027777777774E-2</c:v>
                </c:pt>
                <c:pt idx="21">
                  <c:v>1.784027777777774E-2</c:v>
                </c:pt>
                <c:pt idx="22">
                  <c:v>1.784027777777774E-2</c:v>
                </c:pt>
                <c:pt idx="23">
                  <c:v>1.784027777777774E-2</c:v>
                </c:pt>
                <c:pt idx="24">
                  <c:v>1.784027777777774E-2</c:v>
                </c:pt>
                <c:pt idx="25">
                  <c:v>1.784027777777774E-2</c:v>
                </c:pt>
                <c:pt idx="26">
                  <c:v>1.784027777777774E-2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44-420C-B1AC-B27261A3E8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3225568"/>
        <c:axId val="593224256"/>
      </c:lineChart>
      <c:catAx>
        <c:axId val="593225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2400" dirty="0" err="1"/>
                  <a:t>Iteration</a:t>
                </a:r>
                <a:r>
                  <a:rPr lang="fr-FR" sz="2400" baseline="0" dirty="0"/>
                  <a:t> </a:t>
                </a:r>
                <a:r>
                  <a:rPr lang="fr-FR" sz="2400" baseline="0" dirty="0" err="1"/>
                  <a:t>number</a:t>
                </a:r>
                <a:endParaRPr lang="fr-FR" sz="2400" dirty="0"/>
              </a:p>
            </c:rich>
          </c:tx>
          <c:layout>
            <c:manualLayout>
              <c:xMode val="edge"/>
              <c:yMode val="edge"/>
              <c:x val="0.42175031061412849"/>
              <c:y val="0.857267346340096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93224256"/>
        <c:crosses val="autoZero"/>
        <c:auto val="1"/>
        <c:lblAlgn val="ctr"/>
        <c:lblOffset val="100"/>
        <c:tickLblSkip val="5"/>
        <c:noMultiLvlLbl val="0"/>
      </c:catAx>
      <c:valAx>
        <c:axId val="59322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2400"/>
                  <a:t>Risidual variation</a:t>
                </a:r>
              </a:p>
            </c:rich>
          </c:tx>
          <c:layout>
            <c:manualLayout>
              <c:xMode val="edge"/>
              <c:yMode val="edge"/>
              <c:x val="1.419982620132405E-2"/>
              <c:y val="0.376315857452661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93225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505305210113649"/>
          <c:y val="0.94533384666564502"/>
          <c:w val="0.36989377290232606"/>
          <c:h val="5.46661533343550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70CFF-025B-475D-889C-C5BC173DA557}" type="datetimeFigureOut">
              <a:rPr lang="fr-FR" smtClean="0"/>
              <a:t>06/09/2018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ED0CD-057F-44B7-8038-30BF50EEB9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421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field</a:t>
            </a:r>
            <a:r>
              <a:rPr lang="fr-FR" dirty="0"/>
              <a:t> of </a:t>
            </a:r>
            <a:r>
              <a:rPr lang="fr-FR" dirty="0" err="1"/>
              <a:t>conversationals</a:t>
            </a:r>
            <a:r>
              <a:rPr lang="fr-FR" dirty="0"/>
              <a:t> agents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proposing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implementations</a:t>
            </a:r>
            <a:r>
              <a:rPr lang="fr-FR" dirty="0"/>
              <a:t> </a:t>
            </a:r>
            <a:r>
              <a:rPr lang="fr-FR" dirty="0" err="1"/>
              <a:t>allowing</a:t>
            </a:r>
            <a:r>
              <a:rPr lang="fr-FR" dirty="0"/>
              <a:t> the </a:t>
            </a:r>
            <a:r>
              <a:rPr lang="fr-FR" dirty="0" err="1"/>
              <a:t>human</a:t>
            </a:r>
            <a:r>
              <a:rPr lang="fr-FR" dirty="0"/>
              <a:t> user to </a:t>
            </a:r>
            <a:r>
              <a:rPr lang="fr-FR" dirty="0" err="1"/>
              <a:t>interact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an </a:t>
            </a:r>
            <a:r>
              <a:rPr lang="fr-FR" dirty="0" err="1"/>
              <a:t>anget</a:t>
            </a:r>
            <a:r>
              <a:rPr lang="fr-FR" dirty="0"/>
              <a:t>.</a:t>
            </a:r>
          </a:p>
          <a:p>
            <a:r>
              <a:rPr lang="fr-FR" dirty="0"/>
              <a:t>The </a:t>
            </a:r>
            <a:r>
              <a:rPr lang="fr-FR" dirty="0" err="1"/>
              <a:t>context</a:t>
            </a:r>
            <a:r>
              <a:rPr lang="fr-FR" dirty="0"/>
              <a:t> of </a:t>
            </a:r>
            <a:r>
              <a:rPr lang="fr-FR" dirty="0" err="1"/>
              <a:t>thoses</a:t>
            </a:r>
            <a:r>
              <a:rPr lang="fr-FR" dirty="0"/>
              <a:t> interactions are </a:t>
            </a:r>
            <a:r>
              <a:rPr lang="fr-FR" dirty="0" err="1"/>
              <a:t>task</a:t>
            </a:r>
            <a:r>
              <a:rPr lang="fr-FR" dirty="0"/>
              <a:t> </a:t>
            </a:r>
            <a:r>
              <a:rPr lang="fr-FR" dirty="0" err="1"/>
              <a:t>oriented</a:t>
            </a:r>
            <a:r>
              <a:rPr lang="fr-FR" dirty="0"/>
              <a:t> in </a:t>
            </a:r>
            <a:r>
              <a:rPr lang="fr-FR" dirty="0" err="1"/>
              <a:t>where</a:t>
            </a:r>
            <a:r>
              <a:rPr lang="fr-FR" dirty="0"/>
              <a:t> agent and user </a:t>
            </a:r>
            <a:r>
              <a:rPr lang="fr-FR" dirty="0" err="1"/>
              <a:t>sahre</a:t>
            </a:r>
            <a:r>
              <a:rPr lang="fr-FR" dirty="0"/>
              <a:t>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tasks</a:t>
            </a:r>
            <a:r>
              <a:rPr lang="fr-FR" dirty="0"/>
              <a:t> and goals.</a:t>
            </a:r>
          </a:p>
          <a:p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interlocutor</a:t>
            </a:r>
            <a:r>
              <a:rPr lang="fr-FR" dirty="0"/>
              <a:t> has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own</a:t>
            </a:r>
            <a:r>
              <a:rPr lang="fr-FR" dirty="0"/>
              <a:t> expertise and </a:t>
            </a:r>
            <a:r>
              <a:rPr lang="fr-FR" dirty="0" err="1"/>
              <a:t>preferences</a:t>
            </a:r>
            <a:r>
              <a:rPr lang="fr-FR" dirty="0"/>
              <a:t>, and </a:t>
            </a:r>
            <a:r>
              <a:rPr lang="fr-FR" dirty="0" err="1"/>
              <a:t>often</a:t>
            </a:r>
            <a:r>
              <a:rPr lang="fr-FR" dirty="0"/>
              <a:t> </a:t>
            </a:r>
            <a:r>
              <a:rPr lang="fr-FR" dirty="0" err="1"/>
              <a:t>thay</a:t>
            </a:r>
            <a:r>
              <a:rPr lang="fr-FR" dirty="0"/>
              <a:t> have to </a:t>
            </a:r>
            <a:r>
              <a:rPr lang="fr-FR" dirty="0" err="1"/>
              <a:t>negotiate</a:t>
            </a:r>
            <a:r>
              <a:rPr lang="fr-FR" dirty="0"/>
              <a:t> 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find</a:t>
            </a:r>
            <a:r>
              <a:rPr lang="fr-FR" dirty="0"/>
              <a:t> a compromise </a:t>
            </a:r>
            <a:r>
              <a:rPr lang="fr-FR" dirty="0" err="1"/>
              <a:t>that</a:t>
            </a:r>
            <a:r>
              <a:rPr lang="fr-FR" dirty="0"/>
              <a:t> best </a:t>
            </a:r>
            <a:r>
              <a:rPr lang="fr-FR" dirty="0" err="1"/>
              <a:t>satifies</a:t>
            </a:r>
            <a:r>
              <a:rPr lang="fr-FR" dirty="0"/>
              <a:t> </a:t>
            </a:r>
            <a:r>
              <a:rPr lang="fr-FR" dirty="0" err="1"/>
              <a:t>them</a:t>
            </a:r>
            <a:endParaRPr lang="fr-FR" dirty="0"/>
          </a:p>
          <a:p>
            <a:r>
              <a:rPr lang="fr-FR" dirty="0"/>
              <a:t>This type of </a:t>
            </a:r>
            <a:r>
              <a:rPr lang="fr-FR" dirty="0" err="1"/>
              <a:t>nego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called</a:t>
            </a:r>
            <a:r>
              <a:rPr lang="fr-FR" dirty="0"/>
              <a:t> collaborative </a:t>
            </a:r>
            <a:r>
              <a:rPr lang="fr-FR" dirty="0" err="1"/>
              <a:t>negotiation</a:t>
            </a:r>
            <a:r>
              <a:rPr lang="fr-FR" dirty="0"/>
              <a:t>.</a:t>
            </a:r>
          </a:p>
          <a:p>
            <a:r>
              <a:rPr lang="fr-FR" dirty="0"/>
              <a:t>Positive </a:t>
            </a:r>
            <a:r>
              <a:rPr lang="fr-FR" dirty="0" err="1"/>
              <a:t>imapcts</a:t>
            </a:r>
            <a:endParaRPr lang="fr-FR" dirty="0"/>
          </a:p>
          <a:p>
            <a:r>
              <a:rPr lang="fr-FR" dirty="0"/>
              <a:t>In </a:t>
            </a:r>
            <a:r>
              <a:rPr lang="fr-FR" dirty="0" err="1"/>
              <a:t>parallel</a:t>
            </a:r>
            <a:r>
              <a:rPr lang="fr-FR" dirty="0"/>
              <a:t>, </a:t>
            </a:r>
            <a:r>
              <a:rPr lang="en-US" noProof="0" dirty="0"/>
              <a:t>social psychology which studies human / human interactions showed that the interpersonal relation that interlocutors build affect their way to interact and their negotiation strategy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532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681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92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Domaines</a:t>
            </a:r>
            <a:r>
              <a:rPr lang="fr-FR" baseline="0" dirty="0"/>
              <a:t> applications possibles pour c modèles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8621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058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545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VALIDATION ETUDE AGENT </a:t>
            </a:r>
            <a:r>
              <a:rPr lang="fr-FR" dirty="0" err="1"/>
              <a:t>AGENT</a:t>
            </a:r>
            <a:r>
              <a:rPr lang="fr-FR" dirty="0"/>
              <a:t> ET AGENT HUMAIN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508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PRENDS  DES PAUSES</a:t>
            </a:r>
          </a:p>
          <a:p>
            <a:r>
              <a:rPr lang="fr-FR" dirty="0"/>
              <a:t>RESPIIIIRES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927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Propose a </a:t>
            </a:r>
            <a:r>
              <a:rPr lang="fr-FR" dirty="0" err="1"/>
              <a:t>negotiation</a:t>
            </a:r>
            <a:r>
              <a:rPr lang="fr-FR" dirty="0"/>
              <a:t> model in </a:t>
            </a:r>
            <a:r>
              <a:rPr lang="fr-FR" dirty="0" err="1"/>
              <a:t>which</a:t>
            </a:r>
            <a:r>
              <a:rPr lang="fr-FR" dirty="0"/>
              <a:t> an agent can </a:t>
            </a:r>
            <a:r>
              <a:rPr lang="fr-FR" dirty="0" err="1"/>
              <a:t>reason</a:t>
            </a:r>
            <a:r>
              <a:rPr lang="fr-FR" dirty="0"/>
              <a:t> like a </a:t>
            </a:r>
            <a:r>
              <a:rPr lang="fr-FR" dirty="0" err="1"/>
              <a:t>human</a:t>
            </a:r>
            <a:endParaRPr lang="fr-FR" dirty="0"/>
          </a:p>
          <a:p>
            <a:r>
              <a:rPr lang="fr-FR" dirty="0"/>
              <a:t>It has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preferences</a:t>
            </a:r>
            <a:r>
              <a:rPr lang="fr-FR" dirty="0"/>
              <a:t> and a perception of dominance </a:t>
            </a:r>
            <a:r>
              <a:rPr lang="fr-FR" dirty="0" err="1"/>
              <a:t>that</a:t>
            </a:r>
            <a:r>
              <a:rPr lang="fr-FR" dirty="0"/>
              <a:t> affects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negotiation</a:t>
            </a:r>
            <a:r>
              <a:rPr lang="fr-FR" dirty="0"/>
              <a:t> </a:t>
            </a:r>
            <a:r>
              <a:rPr lang="fr-FR" dirty="0" err="1"/>
              <a:t>strategy</a:t>
            </a:r>
            <a:endParaRPr lang="fr-FR" dirty="0"/>
          </a:p>
          <a:p>
            <a:r>
              <a:rPr lang="fr-FR" dirty="0" err="1"/>
              <a:t>However</a:t>
            </a:r>
            <a:r>
              <a:rPr lang="fr-FR" dirty="0"/>
              <a:t>, 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simulate</a:t>
            </a:r>
            <a:r>
              <a:rPr lang="fr-FR" dirty="0"/>
              <a:t> an </a:t>
            </a:r>
            <a:r>
              <a:rPr lang="fr-FR" dirty="0" err="1"/>
              <a:t>interpersonal</a:t>
            </a:r>
            <a:r>
              <a:rPr lang="fr-FR" dirty="0"/>
              <a:t> relation of dominance </a:t>
            </a:r>
            <a:r>
              <a:rPr lang="fr-FR" dirty="0" err="1"/>
              <a:t>where</a:t>
            </a:r>
            <a:r>
              <a:rPr lang="fr-FR" dirty="0"/>
              <a:t> one </a:t>
            </a:r>
            <a:r>
              <a:rPr lang="fr-FR" dirty="0" err="1"/>
              <a:t>is</a:t>
            </a:r>
            <a:r>
              <a:rPr lang="fr-FR" dirty="0"/>
              <a:t> dominant and the second </a:t>
            </a:r>
            <a:r>
              <a:rPr lang="fr-FR" dirty="0" err="1"/>
              <a:t>submissive</a:t>
            </a:r>
            <a:r>
              <a:rPr lang="fr-FR" dirty="0"/>
              <a:t> the agent has to </a:t>
            </a:r>
            <a:r>
              <a:rPr lang="fr-FR" dirty="0" err="1"/>
              <a:t>understand</a:t>
            </a:r>
            <a:r>
              <a:rPr lang="fr-FR" dirty="0"/>
              <a:t> the </a:t>
            </a:r>
            <a:r>
              <a:rPr lang="fr-FR" dirty="0" err="1"/>
              <a:t>behaviors</a:t>
            </a:r>
            <a:r>
              <a:rPr lang="fr-FR" dirty="0"/>
              <a:t> of dominance </a:t>
            </a:r>
            <a:r>
              <a:rPr lang="fr-FR" dirty="0" err="1"/>
              <a:t>expessed</a:t>
            </a:r>
            <a:r>
              <a:rPr lang="fr-FR" dirty="0"/>
              <a:t> by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interlocutor</a:t>
            </a:r>
            <a:r>
              <a:rPr lang="fr-FR" dirty="0"/>
              <a:t> 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adapt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strategye</a:t>
            </a:r>
            <a:endParaRPr lang="fr-FR" dirty="0"/>
          </a:p>
          <a:p>
            <a:r>
              <a:rPr lang="fr-FR" dirty="0" err="1"/>
              <a:t>Therefore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propose  to </a:t>
            </a:r>
            <a:r>
              <a:rPr lang="fr-FR" dirty="0" err="1"/>
              <a:t>implement</a:t>
            </a:r>
            <a:r>
              <a:rPr lang="fr-FR" dirty="0"/>
              <a:t> a model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simulate</a:t>
            </a:r>
            <a:r>
              <a:rPr lang="fr-FR" dirty="0"/>
              <a:t> the user </a:t>
            </a:r>
            <a:r>
              <a:rPr lang="fr-FR" dirty="0" err="1"/>
              <a:t>behavior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</a:t>
            </a:r>
            <a:r>
              <a:rPr lang="fr-FR" dirty="0" err="1"/>
              <a:t>ToM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simulation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suggests</a:t>
            </a:r>
            <a:r>
              <a:rPr lang="fr-FR" dirty="0"/>
              <a:t> 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individuals</a:t>
            </a:r>
            <a:r>
              <a:rPr lang="fr-FR" dirty="0"/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simulate the mental activity of their partners with our own capacities for practical reasoning.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525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Intial</a:t>
            </a:r>
            <a:r>
              <a:rPr lang="fr-FR" dirty="0"/>
              <a:t> value of power</a:t>
            </a:r>
          </a:p>
          <a:p>
            <a:r>
              <a:rPr lang="fr-FR" dirty="0" err="1"/>
              <a:t>Preference</a:t>
            </a:r>
            <a:r>
              <a:rPr lang="fr-FR" dirty="0"/>
              <a:t> over the values of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criterion</a:t>
            </a:r>
            <a:endParaRPr lang="fr-FR" dirty="0"/>
          </a:p>
          <a:p>
            <a:r>
              <a:rPr lang="fr-FR" dirty="0"/>
              <a:t>It </a:t>
            </a:r>
            <a:r>
              <a:rPr lang="fr-FR" dirty="0" err="1"/>
              <a:t>allow</a:t>
            </a:r>
            <a:r>
              <a:rPr lang="fr-FR" dirty="0"/>
              <a:t> the agent to </a:t>
            </a:r>
            <a:r>
              <a:rPr lang="fr-FR" dirty="0" err="1"/>
              <a:t>compute</a:t>
            </a:r>
            <a:r>
              <a:rPr lang="fr-FR" dirty="0"/>
              <a:t> values of </a:t>
            </a:r>
            <a:r>
              <a:rPr lang="fr-FR" dirty="0" err="1"/>
              <a:t>satisfiability</a:t>
            </a:r>
            <a:r>
              <a:rPr lang="fr-FR" dirty="0"/>
              <a:t> of </a:t>
            </a:r>
            <a:r>
              <a:rPr lang="fr-FR" dirty="0" err="1"/>
              <a:t>each</a:t>
            </a:r>
            <a:r>
              <a:rPr lang="fr-FR" dirty="0"/>
              <a:t> value and </a:t>
            </a:r>
            <a:r>
              <a:rPr lang="fr-FR" dirty="0" err="1"/>
              <a:t>is</a:t>
            </a:r>
            <a:r>
              <a:rPr lang="fr-FR" dirty="0"/>
              <a:t> able to sort </a:t>
            </a:r>
            <a:r>
              <a:rPr lang="fr-FR" dirty="0" err="1"/>
              <a:t>them</a:t>
            </a:r>
            <a:r>
              <a:rPr lang="fr-FR" dirty="0"/>
              <a:t> in the </a:t>
            </a:r>
            <a:r>
              <a:rPr lang="fr-FR" dirty="0" err="1"/>
              <a:t>order</a:t>
            </a:r>
            <a:r>
              <a:rPr lang="fr-FR" dirty="0"/>
              <a:t> of </a:t>
            </a:r>
            <a:r>
              <a:rPr lang="fr-FR" dirty="0" err="1"/>
              <a:t>his</a:t>
            </a:r>
            <a:r>
              <a:rPr lang="fr-FR" dirty="0"/>
              <a:t> </a:t>
            </a:r>
            <a:r>
              <a:rPr lang="fr-FR" dirty="0" err="1"/>
              <a:t>preferences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862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The value of power </a:t>
            </a:r>
            <a:r>
              <a:rPr lang="fr-FR" dirty="0" err="1"/>
              <a:t>will</a:t>
            </a:r>
            <a:r>
              <a:rPr lang="fr-FR" dirty="0"/>
              <a:t> first affect the </a:t>
            </a:r>
            <a:r>
              <a:rPr lang="fr-FR" dirty="0" err="1"/>
              <a:t>level</a:t>
            </a:r>
            <a:r>
              <a:rPr lang="fr-FR" dirty="0"/>
              <a:t> of </a:t>
            </a:r>
            <a:r>
              <a:rPr lang="fr-FR" dirty="0" err="1"/>
              <a:t>demand</a:t>
            </a:r>
            <a:r>
              <a:rPr lang="fr-FR" dirty="0"/>
              <a:t> of the agent. The more the agent </a:t>
            </a:r>
            <a:r>
              <a:rPr lang="fr-FR" dirty="0" err="1"/>
              <a:t>is</a:t>
            </a:r>
            <a:r>
              <a:rPr lang="fr-FR" dirty="0"/>
              <a:t> dominant the more </a:t>
            </a:r>
            <a:r>
              <a:rPr lang="fr-FR" dirty="0" err="1"/>
              <a:t>he’s</a:t>
            </a:r>
            <a:r>
              <a:rPr lang="fr-FR" dirty="0"/>
              <a:t> </a:t>
            </a:r>
            <a:r>
              <a:rPr lang="fr-FR" dirty="0" err="1"/>
              <a:t>demanding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308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Enlever</a:t>
            </a:r>
            <a:r>
              <a:rPr lang="fr-FR" baseline="0" dirty="0"/>
              <a:t> le texte </a:t>
            </a:r>
          </a:p>
          <a:p>
            <a:r>
              <a:rPr lang="fr-FR" baseline="0" dirty="0"/>
              <a:t>Remettre avec l’exemple du resto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861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build</a:t>
            </a:r>
            <a:r>
              <a:rPr lang="fr-FR" dirty="0"/>
              <a:t> an </a:t>
            </a:r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control the concessions </a:t>
            </a:r>
            <a:r>
              <a:rPr lang="fr-FR" dirty="0" err="1"/>
              <a:t>expressed</a:t>
            </a:r>
            <a:r>
              <a:rPr lang="fr-FR" dirty="0"/>
              <a:t> by the agent </a:t>
            </a:r>
            <a:r>
              <a:rPr lang="fr-FR" dirty="0" err="1"/>
              <a:t>regarding</a:t>
            </a:r>
            <a:r>
              <a:rPr lang="fr-FR" dirty="0"/>
              <a:t> to </a:t>
            </a:r>
            <a:r>
              <a:rPr lang="fr-FR" dirty="0" err="1"/>
              <a:t>his</a:t>
            </a:r>
            <a:r>
              <a:rPr lang="fr-FR" dirty="0"/>
              <a:t> value of power. </a:t>
            </a:r>
          </a:p>
          <a:p>
            <a:r>
              <a:rPr lang="fr-FR" dirty="0"/>
              <a:t>The more the agent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submissibe</a:t>
            </a:r>
            <a:r>
              <a:rPr lang="fr-FR" dirty="0"/>
              <a:t> the </a:t>
            </a:r>
            <a:r>
              <a:rPr lang="fr-FR" dirty="0" err="1"/>
              <a:t>quicker</a:t>
            </a:r>
            <a:r>
              <a:rPr lang="fr-FR" dirty="0"/>
              <a:t> </a:t>
            </a:r>
            <a:r>
              <a:rPr lang="fr-FR" dirty="0" err="1"/>
              <a:t>he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concessions. </a:t>
            </a:r>
          </a:p>
          <a:p>
            <a:r>
              <a:rPr lang="fr-FR" dirty="0"/>
              <a:t>It </a:t>
            </a:r>
            <a:r>
              <a:rPr lang="fr-FR" dirty="0" err="1"/>
              <a:t>means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at the </a:t>
            </a:r>
            <a:r>
              <a:rPr lang="fr-FR" dirty="0" err="1"/>
              <a:t>begining</a:t>
            </a:r>
            <a:r>
              <a:rPr lang="fr-FR" dirty="0"/>
              <a:t> the agent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accept</a:t>
            </a:r>
            <a:r>
              <a:rPr lang="fr-FR" dirty="0"/>
              <a:t> satisfiable values.</a:t>
            </a:r>
          </a:p>
          <a:p>
            <a:r>
              <a:rPr lang="fr-FR" dirty="0"/>
              <a:t>Concession </a:t>
            </a:r>
            <a:r>
              <a:rPr lang="fr-FR" dirty="0" err="1"/>
              <a:t>bla</a:t>
            </a:r>
            <a:r>
              <a:rPr lang="fr-FR" dirty="0"/>
              <a:t> </a:t>
            </a:r>
            <a:r>
              <a:rPr lang="fr-FR" dirty="0" err="1"/>
              <a:t>bla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40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Concretly</a:t>
            </a:r>
            <a:r>
              <a:rPr lang="fr-FR" dirty="0"/>
              <a:t>, </a:t>
            </a:r>
            <a:r>
              <a:rPr lang="fr-FR" dirty="0" err="1"/>
              <a:t>reasoning</a:t>
            </a:r>
            <a:r>
              <a:rPr lang="fr-FR" dirty="0"/>
              <a:t> on the </a:t>
            </a:r>
            <a:r>
              <a:rPr lang="fr-FR" dirty="0" err="1"/>
              <a:t>other</a:t>
            </a:r>
            <a:r>
              <a:rPr lang="fr-FR" dirty="0"/>
              <a:t> mental state has the </a:t>
            </a:r>
            <a:r>
              <a:rPr lang="fr-FR" dirty="0" err="1"/>
              <a:t>aim</a:t>
            </a:r>
            <a:r>
              <a:rPr lang="fr-FR" dirty="0"/>
              <a:t> to </a:t>
            </a:r>
            <a:r>
              <a:rPr lang="fr-FR" dirty="0" err="1"/>
              <a:t>pre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242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Concretly</a:t>
            </a:r>
            <a:r>
              <a:rPr lang="fr-FR" dirty="0"/>
              <a:t>, </a:t>
            </a:r>
            <a:r>
              <a:rPr lang="fr-FR" dirty="0" err="1"/>
              <a:t>reasoning</a:t>
            </a:r>
            <a:r>
              <a:rPr lang="fr-FR" dirty="0"/>
              <a:t> on the </a:t>
            </a:r>
            <a:r>
              <a:rPr lang="fr-FR" dirty="0" err="1"/>
              <a:t>other</a:t>
            </a:r>
            <a:r>
              <a:rPr lang="fr-FR" dirty="0"/>
              <a:t> mental state has the </a:t>
            </a:r>
            <a:r>
              <a:rPr lang="fr-FR" dirty="0" err="1"/>
              <a:t>aim</a:t>
            </a:r>
            <a:r>
              <a:rPr lang="fr-FR" dirty="0"/>
              <a:t> to </a:t>
            </a:r>
            <a:r>
              <a:rPr lang="fr-FR" dirty="0" err="1"/>
              <a:t>pre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574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2173850" y="862555"/>
            <a:ext cx="9408551" cy="461665"/>
          </a:xfrm>
        </p:spPr>
        <p:txBody>
          <a:bodyPr wrap="square" anchor="ctr">
            <a:spAutoFit/>
          </a:bodyPr>
          <a:lstStyle>
            <a:lvl1pPr marL="0" indent="0" algn="r">
              <a:buNone/>
              <a:defRPr sz="2400" cap="none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2173850" y="304508"/>
            <a:ext cx="9408551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3200" cap="all" baseline="0">
                <a:solidFill>
                  <a:srgbClr val="2F3A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37555" y="6237312"/>
            <a:ext cx="585655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555" y="6237313"/>
            <a:ext cx="585655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39350" y="237075"/>
            <a:ext cx="1914029" cy="720080"/>
            <a:chOff x="7584449" y="237075"/>
            <a:chExt cx="1435522" cy="720080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668344" y="421437"/>
              <a:ext cx="1267733" cy="351357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7584449" y="237075"/>
              <a:ext cx="1435522" cy="72008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2848751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49EE0-1A48-481B-ACDD-449F09CC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DFAD72-F248-4859-B6B9-6870AA1D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2E6B03-E240-47C6-9044-7ABCB386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AE98-E924-478A-BA3C-6BA9ACCF34E1}" type="datetime1">
              <a:rPr lang="fr-FR" smtClean="0"/>
              <a:t>06/09/2018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488EA6-719F-4C57-965C-A049E55A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12489" y="182562"/>
            <a:ext cx="4114800" cy="365125"/>
          </a:xfrm>
        </p:spPr>
        <p:txBody>
          <a:bodyPr/>
          <a:lstStyle>
            <a:lvl1pPr>
              <a:defRPr sz="1500"/>
            </a:lvl1pPr>
          </a:lstStyle>
          <a:p>
            <a:r>
              <a:rPr lang="fr-FR" dirty="0"/>
              <a:t>OULD OUALI LYDIA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E71DEC-1FED-4A3D-8482-29273008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887" y="182562"/>
            <a:ext cx="2743200" cy="365125"/>
          </a:xfrm>
        </p:spPr>
        <p:txBody>
          <a:bodyPr/>
          <a:lstStyle>
            <a:lvl1pPr>
              <a:defRPr sz="1500"/>
            </a:lvl1pPr>
          </a:lstStyle>
          <a:p>
            <a:fld id="{EAE346B8-B207-44B2-9593-768E5DB0BF9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560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269D6D-DE77-45A0-A665-D64E0A562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F0964A-64AB-478B-A970-D60A58DB4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C482AF-36E9-4A48-8507-F85F454D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D8CA-5578-437D-BA7F-F3EB3E92E49E}" type="datetime1">
              <a:rPr lang="fr-FR" smtClean="0"/>
              <a:t>06/09/2018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1EB89A-8E75-41AF-AB1C-E4B53DFC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OULD OUALI LYDIA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FE62FC-CFB8-4C85-BB78-313582FF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290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13EE61-9639-412B-B7FA-A4A4F0E2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37161A-D770-4BFF-9D93-7A1B8F145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FEA5BB-8028-458B-9353-7DA886A8B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B4B4EF-760A-4E1B-B22B-DB11C87D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DDEA-FBAB-4432-AF41-9BA2962D84E0}" type="datetime1">
              <a:rPr lang="fr-FR" smtClean="0"/>
              <a:t>06/09/2018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A82764-3229-4BDB-9FFC-921DA20C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OULD OUALI LYDIA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7DF3FB-F67E-436B-BAEA-95220699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090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0C23C-36CE-47B0-A9FA-83CCD8F50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5A6E48-C647-4DFA-A3BB-63FDB57EE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A0E286-67B8-4C52-A51F-01FD4F1B0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B151C53-1118-4EAE-8453-80F4640F6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2E2347-9BAA-4273-A469-C30E20F71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9056FA-0455-4AC3-BBF4-0BD4D4F5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F13C-253F-4F95-BB29-0A613EC4716A}" type="datetime1">
              <a:rPr lang="fr-FR" smtClean="0"/>
              <a:t>06/09/2018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C54C71-0F97-4ED8-8B11-7E8E3AE6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OULD OUALI LYDIA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6C98E15-6CD3-430E-AB18-3482E296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542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B4A7D9-B7B8-45A3-8163-813513C5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BE6E4F-71A4-4E1F-9368-D4B7D0B0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A80C-5544-4A9D-85BA-4E0392B64B58}" type="datetime1">
              <a:rPr lang="fr-FR" smtClean="0"/>
              <a:t>06/09/2018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BA0D8-1A27-4894-BB3F-5D2C2925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OULD OUALI LYDIA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C02ABD-BCAD-43B6-AA69-223EAE1A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154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0227034-863F-47DA-9A08-30A8DEBA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814E-A1F9-4D89-9C2E-A7A5A0AB38E6}" type="datetime1">
              <a:rPr lang="fr-FR" smtClean="0"/>
              <a:t>06/09/2018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1B050CB-78DA-4B3B-AAB5-9387F21C0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OULD OUALI LYDIA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E2F3D0-924A-4AB2-A029-830C2B37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289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F1118-8584-436A-B980-95FDEC6F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9AB26C-670A-4240-AF97-A8A14F2E5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F42E93-DC75-4DE2-98C8-03AA49ABD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A0C03F-8B0F-412E-A000-ABF2AB69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490E-EE14-4E37-9A17-066077D17B97}" type="datetime1">
              <a:rPr lang="fr-FR" smtClean="0"/>
              <a:t>06/09/2018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5DF428-2CFA-4DE4-BF45-71C553C0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OULD OUALI LYDIA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A13FA9-240E-4C1B-B73D-B22725F6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438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7A82C9-AA0E-4227-B764-9CCCDEB07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17CC41B-7152-4E79-991A-D4BB8B486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B60363-647B-429F-A39C-53CFFDC03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CF4A44-49C5-401D-9F71-B3510BEE9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0171-2509-4DE6-A45B-8C585B4F1B21}" type="datetime1">
              <a:rPr lang="fr-FR" smtClean="0"/>
              <a:t>06/09/2018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EF8B0E-1037-4B97-8D9C-D16F0603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OULD OUALI LYDIA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F309C8-5388-41E7-A578-AC14940C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400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3CED89-6E7D-4FAA-B731-66052E4FC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F4E45E-8396-45D4-9BFA-00287998A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480411-6FFF-4B4D-92E5-CD7EEE76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586D-41F7-4240-AAC6-202C84CABF7F}" type="datetime1">
              <a:rPr lang="fr-FR" smtClean="0"/>
              <a:t>06/09/2018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A85B43-6915-496F-8518-A10C9762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OULD OUALI LYDIA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52CFB3-F440-44F7-9967-F29BF53A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9055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0E0948-E74C-4563-880D-3D0E7F9CB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AD9D20-ECAE-4F90-89A8-225E83E47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8B240E-1052-4BB8-B4C4-28576D32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5969-0015-4E11-8846-5CD77382AE98}" type="datetime1">
              <a:rPr lang="fr-FR" smtClean="0"/>
              <a:t>06/09/2018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6E22B6-D0B2-4B43-ADEA-5CDBD17C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OULD OUALI LYDIA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8CDE88-7034-40F7-AB3C-086CFD60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86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623886" y="862555"/>
            <a:ext cx="9600573" cy="461665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400" cap="none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623886" y="304508"/>
            <a:ext cx="9600573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3200" cap="all" baseline="0">
                <a:solidFill>
                  <a:srgbClr val="2F3A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37555" y="6237312"/>
            <a:ext cx="585655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555" y="6237313"/>
            <a:ext cx="585655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0112599" y="237075"/>
            <a:ext cx="1914029" cy="720080"/>
            <a:chOff x="7584449" y="237075"/>
            <a:chExt cx="1435522" cy="720080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668344" y="421437"/>
              <a:ext cx="1267733" cy="351357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7584449" y="237075"/>
              <a:ext cx="1435522" cy="72008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120164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2173850" y="908720"/>
            <a:ext cx="9408551" cy="369332"/>
          </a:xfrm>
        </p:spPr>
        <p:txBody>
          <a:bodyPr wrap="square" anchor="ctr">
            <a:spAutoFit/>
          </a:bodyPr>
          <a:lstStyle>
            <a:lvl1pPr marL="0" indent="0" algn="r">
              <a:buNone/>
              <a:defRPr sz="1800" cap="none" baseline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2173850" y="304508"/>
            <a:ext cx="9408551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2800" cap="sm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37555" y="6237312"/>
            <a:ext cx="585655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555" y="6237313"/>
            <a:ext cx="585655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39350" y="237075"/>
            <a:ext cx="1914029" cy="720080"/>
            <a:chOff x="179512" y="237075"/>
            <a:chExt cx="1435522" cy="72008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63407" y="421437"/>
              <a:ext cx="1258268" cy="347472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179512" y="237075"/>
              <a:ext cx="1435522" cy="720080"/>
            </a:xfrm>
            <a:prstGeom prst="rect">
              <a:avLst/>
            </a:prstGeom>
            <a:solidFill>
              <a:srgbClr val="222A35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024469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623886" y="908720"/>
            <a:ext cx="9408551" cy="369332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1800" cap="none" baseline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623886" y="304508"/>
            <a:ext cx="9408551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800" cap="sm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37555" y="6237312"/>
            <a:ext cx="585655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555" y="6237313"/>
            <a:ext cx="585655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12599" y="237075"/>
            <a:ext cx="1914029" cy="720080"/>
            <a:chOff x="179512" y="237075"/>
            <a:chExt cx="1435522" cy="72008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63407" y="421437"/>
              <a:ext cx="1258268" cy="347472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 userDrawn="1"/>
          </p:nvSpPr>
          <p:spPr>
            <a:xfrm>
              <a:off x="179512" y="237075"/>
              <a:ext cx="1435522" cy="720080"/>
            </a:xfrm>
            <a:prstGeom prst="rect">
              <a:avLst/>
            </a:prstGeom>
            <a:solidFill>
              <a:srgbClr val="222A35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147465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- Left (dark)"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623886" y="862555"/>
            <a:ext cx="9408551" cy="461665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2400" cap="none" baseline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623886" y="304508"/>
            <a:ext cx="9408551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 algn="l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37555" y="6237312"/>
            <a:ext cx="585655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555" y="6237313"/>
            <a:ext cx="585655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12599" y="237075"/>
            <a:ext cx="1914029" cy="720080"/>
            <a:chOff x="179512" y="237075"/>
            <a:chExt cx="1435522" cy="72008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63407" y="421437"/>
              <a:ext cx="1258268" cy="347472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 userDrawn="1"/>
          </p:nvSpPr>
          <p:spPr>
            <a:xfrm>
              <a:off x="179512" y="237075"/>
              <a:ext cx="1435522" cy="720080"/>
            </a:xfrm>
            <a:prstGeom prst="rect">
              <a:avLst/>
            </a:prstGeom>
            <a:solidFill>
              <a:schemeClr val="tx1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0192387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9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8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782026"/>
            <a:ext cx="11233248" cy="784830"/>
          </a:xfrm>
        </p:spPr>
        <p:txBody>
          <a:bodyPr wrap="square" anchor="ctr">
            <a:spAutoFit/>
          </a:bodyPr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1" y="2348880"/>
            <a:ext cx="6535593" cy="405125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07534" y="2564905"/>
            <a:ext cx="5791247" cy="24499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57866" y="6216530"/>
            <a:ext cx="2170364" cy="4511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4937768"/>
            <a:ext cx="1460651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8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8336A7-DC4E-4952-A430-E94120831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BB73CE-D6E6-491C-8DDB-049430DBE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79FD81-10B1-490F-B90D-624CA392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612D-E59A-4721-8ADF-F33B1445F5BA}" type="datetime1">
              <a:rPr lang="fr-FR" smtClean="0"/>
              <a:t>06/09/2018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BEF766-9710-41C9-A124-5340E2B3E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OULD OUALI LYDIA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7D2C41-805C-4A3E-AB4A-718147AB4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70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46304"/>
            <a:ext cx="109728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42186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4D08396-0A26-4DFE-8359-60C2C135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1EC494-0ED9-4377-8BD3-DFAF94290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7A2E2C-121F-4A18-9AD7-F91C8CA40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0433B-D9FC-46F6-BA2C-FEB7AE6C2251}" type="datetime1">
              <a:rPr lang="fr-FR" smtClean="0"/>
              <a:t>06/09/2018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A965C6-29BA-4911-98B0-FEB72E0B6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OULD OUALI LYDIA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D155BA-C41B-46D5-B7A0-1E8C171D9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008A7-92D4-47B6-BE9B-DFE1C3B7AD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38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AF6271-CED5-4005-BC69-0BF9B1D0EE63}"/>
              </a:ext>
            </a:extLst>
          </p:cNvPr>
          <p:cNvSpPr/>
          <p:nvPr/>
        </p:nvSpPr>
        <p:spPr>
          <a:xfrm>
            <a:off x="0" y="0"/>
            <a:ext cx="12192000" cy="557899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02A09FFD-81D6-4FF6-B8B5-EF8A1664DBCA}"/>
              </a:ext>
            </a:extLst>
          </p:cNvPr>
          <p:cNvSpPr txBox="1">
            <a:spLocks/>
          </p:cNvSpPr>
          <p:nvPr/>
        </p:nvSpPr>
        <p:spPr>
          <a:xfrm>
            <a:off x="182880" y="126875"/>
            <a:ext cx="11948160" cy="3640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500" b="1" kern="1200" cap="all" normalizeH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algn="l"/>
            <a:r>
              <a:rPr lang="en-US" sz="4000" i="1" dirty="0">
                <a:solidFill>
                  <a:srgbClr val="F39C12"/>
                </a:solidFill>
              </a:rPr>
              <a:t>Guess my power: </a:t>
            </a:r>
          </a:p>
          <a:p>
            <a:pPr lvl="0" algn="l"/>
            <a:r>
              <a:rPr lang="en-US" sz="3600" dirty="0">
                <a:solidFill>
                  <a:sysClr val="window" lastClr="FFFFFF"/>
                </a:solidFill>
              </a:rPr>
              <a:t>A computational model </a:t>
            </a:r>
          </a:p>
          <a:p>
            <a:pPr lvl="0" algn="l"/>
            <a:r>
              <a:rPr lang="en-US" sz="3600" dirty="0">
                <a:solidFill>
                  <a:sysClr val="window" lastClr="FFFFFF"/>
                </a:solidFill>
              </a:rPr>
              <a:t>to simulate a partner’s behavior </a:t>
            </a:r>
          </a:p>
          <a:p>
            <a:pPr lvl="0" algn="l"/>
            <a:r>
              <a:rPr lang="en-US" sz="3600" dirty="0">
                <a:solidFill>
                  <a:sysClr val="window" lastClr="FFFFFF"/>
                </a:solidFill>
              </a:rPr>
              <a:t>in the context of collaborative negotiation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0465A0-E828-447C-958C-8E5D7029D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940" y="5560671"/>
            <a:ext cx="1584176" cy="129732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F74E501-0BCA-42C9-9A26-1D4A61BD63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88" y="5816303"/>
            <a:ext cx="912053" cy="91482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E4822EC-9B60-4B52-ACE2-0FA30A42A5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279" y="5747674"/>
            <a:ext cx="1512168" cy="94164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1AE29B4-F7BB-4284-9505-CC1CF39C31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597" y="5578997"/>
            <a:ext cx="1064808" cy="1152128"/>
          </a:xfrm>
          <a:prstGeom prst="rect">
            <a:avLst/>
          </a:prstGeom>
        </p:spPr>
      </p:pic>
      <p:sp>
        <p:nvSpPr>
          <p:cNvPr id="11" name="Sous-titre 2">
            <a:extLst>
              <a:ext uri="{FF2B5EF4-FFF2-40B4-BE49-F238E27FC236}">
                <a16:creationId xmlns:a16="http://schemas.microsoft.com/office/drawing/2014/main" id="{D273F771-C83E-4B13-B5CC-B329EAF35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814" y="4183856"/>
            <a:ext cx="5677384" cy="1076838"/>
          </a:xfrm>
        </p:spPr>
        <p:txBody>
          <a:bodyPr>
            <a:noAutofit/>
          </a:bodyPr>
          <a:lstStyle/>
          <a:p>
            <a:pPr lvl="0">
              <a:buClr>
                <a:srgbClr val="629DD1"/>
              </a:buClr>
            </a:pPr>
            <a:r>
              <a:rPr lang="fr-FR" sz="2400" b="1" dirty="0">
                <a:solidFill>
                  <a:schemeClr val="bg1"/>
                </a:solidFill>
              </a:rPr>
              <a:t>Lydia OULD OUALI </a:t>
            </a:r>
            <a:r>
              <a:rPr lang="fr-FR" dirty="0">
                <a:solidFill>
                  <a:schemeClr val="bg1"/>
                </a:solidFill>
              </a:rPr>
              <a:t>(LIMSI-CNRS / UPSUD) </a:t>
            </a:r>
            <a:endParaRPr lang="fr-FR" sz="2400" dirty="0">
              <a:solidFill>
                <a:schemeClr val="bg1"/>
              </a:solidFill>
            </a:endParaRPr>
          </a:p>
          <a:p>
            <a:pPr lvl="1" algn="l">
              <a:buClr>
                <a:srgbClr val="629DD1"/>
              </a:buClr>
            </a:pPr>
            <a:r>
              <a:rPr lang="fr-FR" sz="2000" dirty="0">
                <a:solidFill>
                  <a:schemeClr val="bg1"/>
                </a:solidFill>
              </a:rPr>
              <a:t>	Nicolas </a:t>
            </a:r>
            <a:r>
              <a:rPr lang="fr-FR" sz="2000" dirty="0" err="1">
                <a:solidFill>
                  <a:schemeClr val="bg1"/>
                </a:solidFill>
              </a:rPr>
              <a:t>Sabouret</a:t>
            </a:r>
            <a:r>
              <a:rPr lang="fr-FR" sz="2000" dirty="0">
                <a:solidFill>
                  <a:schemeClr val="bg1"/>
                </a:solidFill>
              </a:rPr>
              <a:t> (LIMSI-CNRS / UPSUD) </a:t>
            </a:r>
          </a:p>
          <a:p>
            <a:pPr lvl="1" algn="l">
              <a:buClr>
                <a:srgbClr val="629DD1"/>
              </a:buClr>
            </a:pPr>
            <a:r>
              <a:rPr lang="fr-FR" sz="2000" dirty="0">
                <a:solidFill>
                  <a:schemeClr val="bg1"/>
                </a:solidFill>
              </a:rPr>
              <a:t>	Charles Rich (CS / WPI)</a:t>
            </a:r>
            <a:endParaRPr lang="fr-FR" sz="4000" b="1" dirty="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60AA830-A119-4147-8FA1-8F2824475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860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hape 163">
            <a:extLst>
              <a:ext uri="{FF2B5EF4-FFF2-40B4-BE49-F238E27FC236}">
                <a16:creationId xmlns:a16="http://schemas.microsoft.com/office/drawing/2014/main" id="{8EB08E9C-F5FD-43F9-B6AD-4E35DF9F6757}"/>
              </a:ext>
            </a:extLst>
          </p:cNvPr>
          <p:cNvCxnSpPr>
            <a:cxnSpLocks/>
          </p:cNvCxnSpPr>
          <p:nvPr/>
        </p:nvCxnSpPr>
        <p:spPr>
          <a:xfrm>
            <a:off x="7881563" y="5714420"/>
            <a:ext cx="2704954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164">
            <a:extLst>
              <a:ext uri="{FF2B5EF4-FFF2-40B4-BE49-F238E27FC236}">
                <a16:creationId xmlns:a16="http://schemas.microsoft.com/office/drawing/2014/main" id="{12048250-41A8-4A20-9DE8-E998120E0253}"/>
              </a:ext>
            </a:extLst>
          </p:cNvPr>
          <p:cNvSpPr/>
          <p:nvPr/>
        </p:nvSpPr>
        <p:spPr>
          <a:xfrm>
            <a:off x="8558222" y="5416377"/>
            <a:ext cx="1489202" cy="434576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defRPr/>
            </a:pPr>
            <a:r>
              <a:rPr lang="fr-FR" b="1" kern="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Utterance</a:t>
            </a:r>
            <a:r>
              <a:rPr lang="fr-FR" b="1" kern="0" baseline="-2500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Self</a:t>
            </a:r>
            <a:endParaRPr lang="fr-FR" b="1" kern="0" baseline="-25000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55" name="Shape 165">
            <a:extLst>
              <a:ext uri="{FF2B5EF4-FFF2-40B4-BE49-F238E27FC236}">
                <a16:creationId xmlns:a16="http://schemas.microsoft.com/office/drawing/2014/main" id="{111D3ED8-77FC-47AC-85B1-09457316AC52}"/>
              </a:ext>
            </a:extLst>
          </p:cNvPr>
          <p:cNvCxnSpPr>
            <a:cxnSpLocks/>
          </p:cNvCxnSpPr>
          <p:nvPr/>
        </p:nvCxnSpPr>
        <p:spPr>
          <a:xfrm flipH="1">
            <a:off x="7881563" y="6095453"/>
            <a:ext cx="2654202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" name="Shape 166">
            <a:extLst>
              <a:ext uri="{FF2B5EF4-FFF2-40B4-BE49-F238E27FC236}">
                <a16:creationId xmlns:a16="http://schemas.microsoft.com/office/drawing/2014/main" id="{8667A191-BC06-4877-86C6-0063468C5FB6}"/>
              </a:ext>
            </a:extLst>
          </p:cNvPr>
          <p:cNvSpPr/>
          <p:nvPr/>
        </p:nvSpPr>
        <p:spPr>
          <a:xfrm>
            <a:off x="8558711" y="5940137"/>
            <a:ext cx="1502247" cy="395148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75" name="Shape 171">
            <a:extLst>
              <a:ext uri="{FF2B5EF4-FFF2-40B4-BE49-F238E27FC236}">
                <a16:creationId xmlns:a16="http://schemas.microsoft.com/office/drawing/2014/main" id="{F63B5C9C-FE54-4353-8A76-D2D31724F7C4}"/>
              </a:ext>
            </a:extLst>
          </p:cNvPr>
          <p:cNvSpPr/>
          <p:nvPr/>
        </p:nvSpPr>
        <p:spPr>
          <a:xfrm>
            <a:off x="148944" y="4146189"/>
            <a:ext cx="1479017" cy="478421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Adaptation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1" name="Image 23">
            <a:extLst>
              <a:ext uri="{FF2B5EF4-FFF2-40B4-BE49-F238E27FC236}">
                <a16:creationId xmlns:a16="http://schemas.microsoft.com/office/drawing/2014/main" id="{DAAE4931-CCE3-4C6D-A37F-AA4DEFE08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076" y="5217787"/>
            <a:ext cx="1131131" cy="110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itre 1">
            <a:extLst>
              <a:ext uri="{FF2B5EF4-FFF2-40B4-BE49-F238E27FC236}">
                <a16:creationId xmlns:a16="http://schemas.microsoft.com/office/drawing/2014/main" id="{59659A95-81F0-49A0-8540-3D74B7FC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OVERVIEW OF THE MODEL OF NEGOTIATION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43" name="Shape 175">
            <a:extLst>
              <a:ext uri="{FF2B5EF4-FFF2-40B4-BE49-F238E27FC236}">
                <a16:creationId xmlns:a16="http://schemas.microsoft.com/office/drawing/2014/main" id="{F8055136-3244-497E-8B58-B39F2D338C6F}"/>
              </a:ext>
            </a:extLst>
          </p:cNvPr>
          <p:cNvSpPr/>
          <p:nvPr/>
        </p:nvSpPr>
        <p:spPr>
          <a:xfrm>
            <a:off x="6356746" y="2556079"/>
            <a:ext cx="1992532" cy="1559239"/>
          </a:xfrm>
          <a:prstGeom prst="cloudCallout">
            <a:avLst>
              <a:gd name="adj1" fmla="val 6367"/>
              <a:gd name="adj2" fmla="val 117160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EDF8BA1B-8A47-45B8-9AEA-594D9477C9A2}"/>
              </a:ext>
            </a:extLst>
          </p:cNvPr>
          <p:cNvGrpSpPr/>
          <p:nvPr/>
        </p:nvGrpSpPr>
        <p:grpSpPr>
          <a:xfrm>
            <a:off x="6216234" y="1908510"/>
            <a:ext cx="2544463" cy="2237679"/>
            <a:chOff x="6216234" y="1908510"/>
            <a:chExt cx="2544463" cy="2237679"/>
          </a:xfrm>
        </p:grpSpPr>
        <p:sp>
          <p:nvSpPr>
            <p:cNvPr id="57" name="Shape 174">
              <a:extLst>
                <a:ext uri="{FF2B5EF4-FFF2-40B4-BE49-F238E27FC236}">
                  <a16:creationId xmlns:a16="http://schemas.microsoft.com/office/drawing/2014/main" id="{15BE0158-C325-442B-83DB-675C351231B6}"/>
                </a:ext>
              </a:extLst>
            </p:cNvPr>
            <p:cNvSpPr/>
            <p:nvPr/>
          </p:nvSpPr>
          <p:spPr>
            <a:xfrm>
              <a:off x="6346706" y="2703868"/>
              <a:ext cx="2413991" cy="1442321"/>
            </a:xfrm>
            <a:prstGeom prst="rect">
              <a:avLst/>
            </a:prstGeom>
            <a:solidFill>
              <a:schemeClr val="bg2"/>
            </a:solidFill>
            <a:ln w="1270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150">
              <a:extLst>
                <a:ext uri="{FF2B5EF4-FFF2-40B4-BE49-F238E27FC236}">
                  <a16:creationId xmlns:a16="http://schemas.microsoft.com/office/drawing/2014/main" id="{1D37F322-A732-409C-B14D-F3D4449D0E8C}"/>
                </a:ext>
              </a:extLst>
            </p:cNvPr>
            <p:cNvSpPr/>
            <p:nvPr/>
          </p:nvSpPr>
          <p:spPr>
            <a:xfrm>
              <a:off x="6346706" y="2157874"/>
              <a:ext cx="2413991" cy="573608"/>
            </a:xfrm>
            <a:prstGeom prst="rect">
              <a:avLst/>
            </a:prstGeom>
            <a:solidFill>
              <a:schemeClr val="bg2"/>
            </a:solidFill>
            <a:ln w="1905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Open Sans"/>
                  <a:ea typeface="Calibri"/>
                  <a:cs typeface="Calibri"/>
                  <a:sym typeface="Calibri"/>
                </a:rPr>
                <a:t>Mental model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Open Sans"/>
                <a:cs typeface="Arial"/>
                <a:sym typeface="Arial"/>
              </a:endParaRPr>
            </a:p>
          </p:txBody>
        </p:sp>
        <p:sp>
          <p:nvSpPr>
            <p:cNvPr id="58" name="Shape 147">
              <a:extLst>
                <a:ext uri="{FF2B5EF4-FFF2-40B4-BE49-F238E27FC236}">
                  <a16:creationId xmlns:a16="http://schemas.microsoft.com/office/drawing/2014/main" id="{56E03EF6-21D0-442B-A6C3-4C8C24EF2170}"/>
                </a:ext>
              </a:extLst>
            </p:cNvPr>
            <p:cNvSpPr/>
            <p:nvPr/>
          </p:nvSpPr>
          <p:spPr>
            <a:xfrm>
              <a:off x="6440715" y="2816775"/>
              <a:ext cx="679418" cy="32814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Pow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148">
              <a:extLst>
                <a:ext uri="{FF2B5EF4-FFF2-40B4-BE49-F238E27FC236}">
                  <a16:creationId xmlns:a16="http://schemas.microsoft.com/office/drawing/2014/main" id="{472F07AB-C19E-4B23-AC97-9AEB39A77427}"/>
                </a:ext>
              </a:extLst>
            </p:cNvPr>
            <p:cNvSpPr/>
            <p:nvPr/>
          </p:nvSpPr>
          <p:spPr>
            <a:xfrm>
              <a:off x="7263441" y="2828937"/>
              <a:ext cx="1392824" cy="3245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Preferences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172">
              <a:extLst>
                <a:ext uri="{FF2B5EF4-FFF2-40B4-BE49-F238E27FC236}">
                  <a16:creationId xmlns:a16="http://schemas.microsoft.com/office/drawing/2014/main" id="{335A035E-EC17-43D0-812E-3C504AC72BDF}"/>
                </a:ext>
              </a:extLst>
            </p:cNvPr>
            <p:cNvSpPr/>
            <p:nvPr/>
          </p:nvSpPr>
          <p:spPr>
            <a:xfrm>
              <a:off x="6216234" y="1908510"/>
              <a:ext cx="458841" cy="47850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1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Shape 146">
              <a:extLst>
                <a:ext uri="{FF2B5EF4-FFF2-40B4-BE49-F238E27FC236}">
                  <a16:creationId xmlns:a16="http://schemas.microsoft.com/office/drawing/2014/main" id="{45B60DE2-8482-410C-8796-612299C8ECEA}"/>
                </a:ext>
              </a:extLst>
            </p:cNvPr>
            <p:cNvSpPr/>
            <p:nvPr/>
          </p:nvSpPr>
          <p:spPr>
            <a:xfrm>
              <a:off x="6834847" y="3603480"/>
              <a:ext cx="1352872" cy="46614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b="1" kern="0" dirty="0" err="1">
                  <a:solidFill>
                    <a:srgbClr val="FFFFFF"/>
                  </a:solidFill>
                  <a:cs typeface="Calibri"/>
                  <a:sym typeface="Calibri"/>
                </a:rPr>
                <a:t>Decisional</a:t>
              </a:r>
              <a:r>
                <a:rPr lang="fr-FR" b="1" kern="0" dirty="0">
                  <a:solidFill>
                    <a:srgbClr val="FFFFFF"/>
                  </a:solidFill>
                  <a:cs typeface="Calibri"/>
                  <a:sym typeface="Calibri"/>
                </a:rPr>
                <a:t> model</a:t>
              </a:r>
              <a:endParaRPr b="1" kern="0" dirty="0">
                <a:solidFill>
                  <a:srgbClr val="FFFFFF"/>
                </a:solidFill>
                <a:cs typeface="Calibri"/>
                <a:sym typeface="Calibri"/>
              </a:endParaRPr>
            </a:p>
          </p:txBody>
        </p:sp>
        <p:sp>
          <p:nvSpPr>
            <p:cNvPr id="84" name="Flèche : bas 83">
              <a:extLst>
                <a:ext uri="{FF2B5EF4-FFF2-40B4-BE49-F238E27FC236}">
                  <a16:creationId xmlns:a16="http://schemas.microsoft.com/office/drawing/2014/main" id="{D2449917-4597-4260-A08E-7E28D1DA9613}"/>
                </a:ext>
              </a:extLst>
            </p:cNvPr>
            <p:cNvSpPr/>
            <p:nvPr/>
          </p:nvSpPr>
          <p:spPr>
            <a:xfrm>
              <a:off x="7315068" y="3198704"/>
              <a:ext cx="392430" cy="383084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97" name="Image 24">
            <a:extLst>
              <a:ext uri="{FF2B5EF4-FFF2-40B4-BE49-F238E27FC236}">
                <a16:creationId xmlns:a16="http://schemas.microsoft.com/office/drawing/2014/main" id="{B99F6E8F-BD80-4B8B-80A3-9D9804FA4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33" y="5217786"/>
            <a:ext cx="1118680" cy="110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5D4E5047-1407-4CBC-8595-141DF527F9B8}"/>
              </a:ext>
            </a:extLst>
          </p:cNvPr>
          <p:cNvGrpSpPr/>
          <p:nvPr/>
        </p:nvGrpSpPr>
        <p:grpSpPr>
          <a:xfrm>
            <a:off x="9431246" y="2150989"/>
            <a:ext cx="2447434" cy="1975586"/>
            <a:chOff x="9664495" y="2929894"/>
            <a:chExt cx="2447434" cy="1975586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1242FA1A-6EC7-43DC-8B58-587E7655E74E}"/>
                </a:ext>
              </a:extLst>
            </p:cNvPr>
            <p:cNvGrpSpPr/>
            <p:nvPr/>
          </p:nvGrpSpPr>
          <p:grpSpPr>
            <a:xfrm>
              <a:off x="9664495" y="2929894"/>
              <a:ext cx="2447434" cy="1975586"/>
              <a:chOff x="9599669" y="2756084"/>
              <a:chExt cx="2447434" cy="1975586"/>
            </a:xfrm>
          </p:grpSpPr>
          <p:sp>
            <p:nvSpPr>
              <p:cNvPr id="92" name="Shape 141">
                <a:extLst>
                  <a:ext uri="{FF2B5EF4-FFF2-40B4-BE49-F238E27FC236}">
                    <a16:creationId xmlns:a16="http://schemas.microsoft.com/office/drawing/2014/main" id="{CC48C9DA-FB1A-40B9-8482-4A6AC1BBBC85}"/>
                  </a:ext>
                </a:extLst>
              </p:cNvPr>
              <p:cNvSpPr/>
              <p:nvPr/>
            </p:nvSpPr>
            <p:spPr>
              <a:xfrm>
                <a:off x="9632121" y="3385876"/>
                <a:ext cx="1630636" cy="1267377"/>
              </a:xfrm>
              <a:prstGeom prst="cloudCallout">
                <a:avLst>
                  <a:gd name="adj1" fmla="val 49466"/>
                  <a:gd name="adj2" fmla="val 137870"/>
                </a:avLst>
              </a:prstGeom>
              <a:solidFill>
                <a:srgbClr val="A5A5A5"/>
              </a:solidFill>
              <a:ln w="12700" cap="flat" cmpd="sng">
                <a:solidFill>
                  <a:srgbClr val="787878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Shape 142">
                <a:extLst>
                  <a:ext uri="{FF2B5EF4-FFF2-40B4-BE49-F238E27FC236}">
                    <a16:creationId xmlns:a16="http://schemas.microsoft.com/office/drawing/2014/main" id="{CFC4B774-ED83-4BCA-B8C7-FD9D54CD106F}"/>
                  </a:ext>
                </a:extLst>
              </p:cNvPr>
              <p:cNvSpPr/>
              <p:nvPr/>
            </p:nvSpPr>
            <p:spPr>
              <a:xfrm>
                <a:off x="9599669" y="3173670"/>
                <a:ext cx="2447434" cy="1558000"/>
              </a:xfrm>
              <a:prstGeom prst="rect">
                <a:avLst/>
              </a:prstGeom>
              <a:solidFill>
                <a:srgbClr val="FFFFFF"/>
              </a:solidFill>
              <a:ln w="1270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Shape 143">
                <a:extLst>
                  <a:ext uri="{FF2B5EF4-FFF2-40B4-BE49-F238E27FC236}">
                    <a16:creationId xmlns:a16="http://schemas.microsoft.com/office/drawing/2014/main" id="{89F5197B-A607-428F-B6AD-D35E59DD9D9D}"/>
                  </a:ext>
                </a:extLst>
              </p:cNvPr>
              <p:cNvSpPr/>
              <p:nvPr/>
            </p:nvSpPr>
            <p:spPr>
              <a:xfrm>
                <a:off x="9599669" y="2756084"/>
                <a:ext cx="2446772" cy="43457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Mental model</a:t>
                </a: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Shape 144">
                <a:extLst>
                  <a:ext uri="{FF2B5EF4-FFF2-40B4-BE49-F238E27FC236}">
                    <a16:creationId xmlns:a16="http://schemas.microsoft.com/office/drawing/2014/main" id="{E213E0E9-EA66-43A1-8713-B9F4496B1E56}"/>
                  </a:ext>
                </a:extLst>
              </p:cNvPr>
              <p:cNvSpPr/>
              <p:nvPr/>
            </p:nvSpPr>
            <p:spPr>
              <a:xfrm>
                <a:off x="9873881" y="3276712"/>
                <a:ext cx="633345" cy="356801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Pow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Shape 145">
                <a:extLst>
                  <a:ext uri="{FF2B5EF4-FFF2-40B4-BE49-F238E27FC236}">
                    <a16:creationId xmlns:a16="http://schemas.microsoft.com/office/drawing/2014/main" id="{E812CE05-C69D-4378-BB97-EA9F2ED6A7ED}"/>
                  </a:ext>
                </a:extLst>
              </p:cNvPr>
              <p:cNvSpPr/>
              <p:nvPr/>
            </p:nvSpPr>
            <p:spPr>
              <a:xfrm>
                <a:off x="10620704" y="3281181"/>
                <a:ext cx="1317566" cy="352332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Preferences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Shape 146">
                <a:extLst>
                  <a:ext uri="{FF2B5EF4-FFF2-40B4-BE49-F238E27FC236}">
                    <a16:creationId xmlns:a16="http://schemas.microsoft.com/office/drawing/2014/main" id="{A6F94C4D-6A39-41B0-B66B-A83ECD732BD5}"/>
                  </a:ext>
                </a:extLst>
              </p:cNvPr>
              <p:cNvSpPr/>
              <p:nvPr/>
            </p:nvSpPr>
            <p:spPr>
              <a:xfrm>
                <a:off x="10118577" y="4117548"/>
                <a:ext cx="1456108" cy="53570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Decisional</a:t>
                </a: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 model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9" name="Flèche : bas 98">
              <a:extLst>
                <a:ext uri="{FF2B5EF4-FFF2-40B4-BE49-F238E27FC236}">
                  <a16:creationId xmlns:a16="http://schemas.microsoft.com/office/drawing/2014/main" id="{83B983A7-FF77-4BFC-AC65-BB02F4A5A2DF}"/>
                </a:ext>
              </a:extLst>
            </p:cNvPr>
            <p:cNvSpPr/>
            <p:nvPr/>
          </p:nvSpPr>
          <p:spPr>
            <a:xfrm>
              <a:off x="10665661" y="3890974"/>
              <a:ext cx="392430" cy="383183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9CE6C59-52A8-4EC9-84E4-0B121D7C6E95}"/>
              </a:ext>
            </a:extLst>
          </p:cNvPr>
          <p:cNvGrpSpPr/>
          <p:nvPr/>
        </p:nvGrpSpPr>
        <p:grpSpPr>
          <a:xfrm>
            <a:off x="2455031" y="3140436"/>
            <a:ext cx="3132957" cy="3353121"/>
            <a:chOff x="2455031" y="3140436"/>
            <a:chExt cx="3132957" cy="3353121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D8447D2A-65F9-48D0-9D40-048E9140BAB0}"/>
                </a:ext>
              </a:extLst>
            </p:cNvPr>
            <p:cNvGrpSpPr/>
            <p:nvPr/>
          </p:nvGrpSpPr>
          <p:grpSpPr>
            <a:xfrm>
              <a:off x="2718995" y="3379646"/>
              <a:ext cx="2868993" cy="3113911"/>
              <a:chOff x="2907087" y="3310038"/>
              <a:chExt cx="2868993" cy="3113911"/>
            </a:xfrm>
          </p:grpSpPr>
          <p:sp>
            <p:nvSpPr>
              <p:cNvPr id="85" name="Shape 175">
                <a:extLst>
                  <a:ext uri="{FF2B5EF4-FFF2-40B4-BE49-F238E27FC236}">
                    <a16:creationId xmlns:a16="http://schemas.microsoft.com/office/drawing/2014/main" id="{27FFB6C1-C939-4692-BEBB-30E4DD604609}"/>
                  </a:ext>
                </a:extLst>
              </p:cNvPr>
              <p:cNvSpPr/>
              <p:nvPr/>
            </p:nvSpPr>
            <p:spPr>
              <a:xfrm>
                <a:off x="4224712" y="4522369"/>
                <a:ext cx="1461418" cy="1179534"/>
              </a:xfrm>
              <a:prstGeom prst="cloudCallout">
                <a:avLst>
                  <a:gd name="adj1" fmla="val 125145"/>
                  <a:gd name="adj2" fmla="val 3537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>
                <a:solidFill>
                  <a:schemeClr val="tx2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472D3A-5052-4C37-8E6F-FCB6E01A0643}"/>
                  </a:ext>
                </a:extLst>
              </p:cNvPr>
              <p:cNvSpPr/>
              <p:nvPr/>
            </p:nvSpPr>
            <p:spPr>
              <a:xfrm>
                <a:off x="2907087" y="3718400"/>
                <a:ext cx="2865047" cy="27055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01BDCF6-BC4B-435C-80C4-F2BC77BF9E37}"/>
                  </a:ext>
                </a:extLst>
              </p:cNvPr>
              <p:cNvSpPr/>
              <p:nvPr/>
            </p:nvSpPr>
            <p:spPr>
              <a:xfrm>
                <a:off x="2911033" y="3310038"/>
                <a:ext cx="2865047" cy="4483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Model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of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the</a:t>
                </a:r>
                <a:r>
                  <a:rPr lang="fr-FR" dirty="0"/>
                  <a:t> </a:t>
                </a:r>
                <a:r>
                  <a:rPr lang="en-US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other</a:t>
                </a:r>
              </a:p>
            </p:txBody>
          </p:sp>
          <p:grpSp>
            <p:nvGrpSpPr>
              <p:cNvPr id="2" name="Groupe 1">
                <a:extLst>
                  <a:ext uri="{FF2B5EF4-FFF2-40B4-BE49-F238E27FC236}">
                    <a16:creationId xmlns:a16="http://schemas.microsoft.com/office/drawing/2014/main" id="{0DCB6D51-4151-442E-B551-5C6CB61CFBB1}"/>
                  </a:ext>
                </a:extLst>
              </p:cNvPr>
              <p:cNvGrpSpPr/>
              <p:nvPr/>
            </p:nvGrpSpPr>
            <p:grpSpPr>
              <a:xfrm>
                <a:off x="3168945" y="3823954"/>
                <a:ext cx="2234821" cy="2496641"/>
                <a:chOff x="9982851" y="2796744"/>
                <a:chExt cx="2052995" cy="4204931"/>
              </a:xfrm>
            </p:grpSpPr>
            <p:sp>
              <p:nvSpPr>
                <p:cNvPr id="46" name="Shape 141">
                  <a:extLst>
                    <a:ext uri="{FF2B5EF4-FFF2-40B4-BE49-F238E27FC236}">
                      <a16:creationId xmlns:a16="http://schemas.microsoft.com/office/drawing/2014/main" id="{8189F8A5-6691-4191-BCE0-048927E08F54}"/>
                    </a:ext>
                  </a:extLst>
                </p:cNvPr>
                <p:cNvSpPr/>
                <p:nvPr/>
              </p:nvSpPr>
              <p:spPr>
                <a:xfrm>
                  <a:off x="10010073" y="4003773"/>
                  <a:ext cx="843058" cy="1320609"/>
                </a:xfrm>
                <a:prstGeom prst="cloudCallout">
                  <a:avLst>
                    <a:gd name="adj1" fmla="val 61888"/>
                    <a:gd name="adj2" fmla="val 125085"/>
                  </a:avLst>
                </a:prstGeom>
                <a:solidFill>
                  <a:srgbClr val="A5A5A5"/>
                </a:solidFill>
                <a:ln w="12700" cap="flat" cmpd="sng">
                  <a:solidFill>
                    <a:srgbClr val="787878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Shape 142">
                  <a:extLst>
                    <a:ext uri="{FF2B5EF4-FFF2-40B4-BE49-F238E27FC236}">
                      <a16:creationId xmlns:a16="http://schemas.microsoft.com/office/drawing/2014/main" id="{4468210B-998D-4886-8B3B-32AE302E872A}"/>
                    </a:ext>
                  </a:extLst>
                </p:cNvPr>
                <p:cNvSpPr/>
                <p:nvPr/>
              </p:nvSpPr>
              <p:spPr>
                <a:xfrm>
                  <a:off x="9982852" y="3231656"/>
                  <a:ext cx="2052994" cy="2203640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Shape 143">
                  <a:extLst>
                    <a:ext uri="{FF2B5EF4-FFF2-40B4-BE49-F238E27FC236}">
                      <a16:creationId xmlns:a16="http://schemas.microsoft.com/office/drawing/2014/main" id="{4162E538-D2BE-4EF2-9898-7168BF9958C0}"/>
                    </a:ext>
                  </a:extLst>
                </p:cNvPr>
                <p:cNvSpPr/>
                <p:nvPr/>
              </p:nvSpPr>
              <p:spPr>
                <a:xfrm>
                  <a:off x="9982851" y="2796744"/>
                  <a:ext cx="2052439" cy="458942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Mental model</a:t>
                  </a: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Shape 144">
                  <a:extLst>
                    <a:ext uri="{FF2B5EF4-FFF2-40B4-BE49-F238E27FC236}">
                      <a16:creationId xmlns:a16="http://schemas.microsoft.com/office/drawing/2014/main" id="{AB29FF0D-08F5-40B7-AF35-A1CC225CE2B1}"/>
                    </a:ext>
                  </a:extLst>
                </p:cNvPr>
                <p:cNvSpPr/>
                <p:nvPr/>
              </p:nvSpPr>
              <p:spPr>
                <a:xfrm>
                  <a:off x="10212870" y="3377399"/>
                  <a:ext cx="531272" cy="50466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Pow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Shape 145">
                  <a:extLst>
                    <a:ext uri="{FF2B5EF4-FFF2-40B4-BE49-F238E27FC236}">
                      <a16:creationId xmlns:a16="http://schemas.microsoft.com/office/drawing/2014/main" id="{8722D16B-1CC2-4365-B81F-CAF9C7FA85F5}"/>
                    </a:ext>
                  </a:extLst>
                </p:cNvPr>
                <p:cNvSpPr/>
                <p:nvPr/>
              </p:nvSpPr>
              <p:spPr>
                <a:xfrm>
                  <a:off x="10839331" y="3383720"/>
                  <a:ext cx="1105221" cy="498339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Preferences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82" name="Image 24">
                  <a:extLst>
                    <a:ext uri="{FF2B5EF4-FFF2-40B4-BE49-F238E27FC236}">
                      <a16:creationId xmlns:a16="http://schemas.microsoft.com/office/drawing/2014/main" id="{A81B2069-69F3-4D8A-A3C2-EDD12632FB3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96902" y="5867970"/>
                  <a:ext cx="733594" cy="11337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" name="Shape 146">
                  <a:extLst>
                    <a:ext uri="{FF2B5EF4-FFF2-40B4-BE49-F238E27FC236}">
                      <a16:creationId xmlns:a16="http://schemas.microsoft.com/office/drawing/2014/main" id="{C78AA56D-8A47-477C-973D-8F0B54D690C9}"/>
                    </a:ext>
                  </a:extLst>
                </p:cNvPr>
                <p:cNvSpPr/>
                <p:nvPr/>
              </p:nvSpPr>
              <p:spPr>
                <a:xfrm>
                  <a:off x="10418129" y="4566679"/>
                  <a:ext cx="982471" cy="757704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Decisional</a:t>
                  </a: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 model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" name="Flèche : bas 2">
                <a:extLst>
                  <a:ext uri="{FF2B5EF4-FFF2-40B4-BE49-F238E27FC236}">
                    <a16:creationId xmlns:a16="http://schemas.microsoft.com/office/drawing/2014/main" id="{C565F755-2A7C-4E21-BE66-6C0B70658F54}"/>
                  </a:ext>
                </a:extLst>
              </p:cNvPr>
              <p:cNvSpPr/>
              <p:nvPr/>
            </p:nvSpPr>
            <p:spPr>
              <a:xfrm>
                <a:off x="4081493" y="4539404"/>
                <a:ext cx="392430" cy="298761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Shape 167">
              <a:extLst>
                <a:ext uri="{FF2B5EF4-FFF2-40B4-BE49-F238E27FC236}">
                  <a16:creationId xmlns:a16="http://schemas.microsoft.com/office/drawing/2014/main" id="{2215DDEF-CDB3-4C81-B453-8859183FCCC4}"/>
                </a:ext>
              </a:extLst>
            </p:cNvPr>
            <p:cNvSpPr/>
            <p:nvPr/>
          </p:nvSpPr>
          <p:spPr>
            <a:xfrm>
              <a:off x="2455031" y="3140436"/>
              <a:ext cx="509843" cy="49041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2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20D3ECF-A354-4419-8E98-DBC7AC6A7D13}"/>
              </a:ext>
            </a:extLst>
          </p:cNvPr>
          <p:cNvCxnSpPr>
            <a:cxnSpLocks/>
            <a:stCxn id="49" idx="1"/>
            <a:endCxn id="75" idx="3"/>
          </p:cNvCxnSpPr>
          <p:nvPr/>
        </p:nvCxnSpPr>
        <p:spPr>
          <a:xfrm flipH="1" flipV="1">
            <a:off x="1627961" y="4385400"/>
            <a:ext cx="1603283" cy="274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B49D7645-02BF-427D-8534-F1AB927C36B8}"/>
              </a:ext>
            </a:extLst>
          </p:cNvPr>
          <p:cNvCxnSpPr>
            <a:cxnSpLocks/>
            <a:stCxn id="75" idx="0"/>
            <a:endCxn id="58" idx="1"/>
          </p:cNvCxnSpPr>
          <p:nvPr/>
        </p:nvCxnSpPr>
        <p:spPr>
          <a:xfrm rot="5400000" flipH="1" flipV="1">
            <a:off x="3081913" y="787387"/>
            <a:ext cx="1165343" cy="55522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hape 153">
            <a:extLst>
              <a:ext uri="{FF2B5EF4-FFF2-40B4-BE49-F238E27FC236}">
                <a16:creationId xmlns:a16="http://schemas.microsoft.com/office/drawing/2014/main" id="{CD911A49-355F-479A-AF57-FB14D191E7F3}"/>
              </a:ext>
            </a:extLst>
          </p:cNvPr>
          <p:cNvSpPr/>
          <p:nvPr/>
        </p:nvSpPr>
        <p:spPr>
          <a:xfrm>
            <a:off x="659199" y="2703869"/>
            <a:ext cx="509844" cy="4881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>
            <a:noFill/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rPr>
              <a:t>3</a:t>
            </a:r>
            <a:endParaRPr sz="2000" b="1" kern="0" dirty="0">
              <a:solidFill>
                <a:schemeClr val="bg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1" name="Shape 147">
            <a:extLst>
              <a:ext uri="{FF2B5EF4-FFF2-40B4-BE49-F238E27FC236}">
                <a16:creationId xmlns:a16="http://schemas.microsoft.com/office/drawing/2014/main" id="{E8DC3226-6B39-4547-B6E3-6B3EC0CCCD83}"/>
              </a:ext>
            </a:extLst>
          </p:cNvPr>
          <p:cNvSpPr/>
          <p:nvPr/>
        </p:nvSpPr>
        <p:spPr>
          <a:xfrm>
            <a:off x="6440715" y="2806621"/>
            <a:ext cx="679418" cy="346889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Pow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C6F8B1-C042-46DD-AC0F-8F5F42EC4521}"/>
              </a:ext>
            </a:extLst>
          </p:cNvPr>
          <p:cNvSpPr/>
          <p:nvPr/>
        </p:nvSpPr>
        <p:spPr>
          <a:xfrm>
            <a:off x="2408366" y="3112069"/>
            <a:ext cx="3418439" cy="3574811"/>
          </a:xfrm>
          <a:prstGeom prst="rect">
            <a:avLst/>
          </a:prstGeom>
          <a:solidFill>
            <a:schemeClr val="accent4">
              <a:lumMod val="40000"/>
              <a:lumOff val="60000"/>
              <a:alpha val="13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Espace réservé du numéro de diapositive 3">
            <a:extLst>
              <a:ext uri="{FF2B5EF4-FFF2-40B4-BE49-F238E27FC236}">
                <a16:creationId xmlns:a16="http://schemas.microsoft.com/office/drawing/2014/main" id="{7C46F56B-C9D0-41AE-BB98-9C6A194D8447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582D3-F98B-4EE4-8A23-08135D72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62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 119">
            <a:extLst>
              <a:ext uri="{FF2B5EF4-FFF2-40B4-BE49-F238E27FC236}">
                <a16:creationId xmlns:a16="http://schemas.microsoft.com/office/drawing/2014/main" id="{C7406F84-908E-491F-A2FB-7FC8C8C37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10" y="4641112"/>
            <a:ext cx="1156884" cy="130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A3A3DF8C-F8CB-4949-8167-4B213E87A230}"/>
              </a:ext>
            </a:extLst>
          </p:cNvPr>
          <p:cNvSpPr/>
          <p:nvPr/>
        </p:nvSpPr>
        <p:spPr bwMode="auto">
          <a:xfrm>
            <a:off x="307663" y="6014378"/>
            <a:ext cx="2931777" cy="526416"/>
          </a:xfrm>
          <a:prstGeom prst="rect">
            <a:avLst/>
          </a:prstGeom>
          <a:solidFill>
            <a:srgbClr val="E7E6E6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SIMULATION THEORY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4" name="Image 124">
            <a:extLst>
              <a:ext uri="{FF2B5EF4-FFF2-40B4-BE49-F238E27FC236}">
                <a16:creationId xmlns:a16="http://schemas.microsoft.com/office/drawing/2014/main" id="{62E439F5-0368-4F9B-AC18-CA0AAF939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373" y="4641112"/>
            <a:ext cx="1352227" cy="130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0601B4F-C4E0-4800-A51A-B2F988AF4268}"/>
              </a:ext>
            </a:extLst>
          </p:cNvPr>
          <p:cNvSpPr/>
          <p:nvPr/>
        </p:nvSpPr>
        <p:spPr bwMode="auto">
          <a:xfrm rot="16200000">
            <a:off x="-611420" y="3732370"/>
            <a:ext cx="1859684" cy="3484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4546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Revision</a:t>
            </a:r>
            <a:endParaRPr kumimoji="0" lang="en-US" sz="2400" b="0" i="0" u="none" strike="noStrike" kern="0" cap="none" spc="0" normalizeH="0" baseline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A8045C-1F09-48A8-8CE8-256BF11EC496}"/>
              </a:ext>
            </a:extLst>
          </p:cNvPr>
          <p:cNvSpPr/>
          <p:nvPr/>
        </p:nvSpPr>
        <p:spPr>
          <a:xfrm>
            <a:off x="1863431" y="1377202"/>
            <a:ext cx="3030279" cy="9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FF3259-DB43-4AE7-A9C9-5733D2AF0BC3}"/>
              </a:ext>
            </a:extLst>
          </p:cNvPr>
          <p:cNvSpPr txBox="1"/>
          <p:nvPr/>
        </p:nvSpPr>
        <p:spPr>
          <a:xfrm>
            <a:off x="3156570" y="2256743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F248BC-B65A-449F-A1A4-99BA16C5D578}"/>
              </a:ext>
            </a:extLst>
          </p:cNvPr>
          <p:cNvSpPr/>
          <p:nvPr/>
        </p:nvSpPr>
        <p:spPr>
          <a:xfrm>
            <a:off x="1070109" y="1377202"/>
            <a:ext cx="743781" cy="944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i="1" dirty="0" err="1">
                <a:solidFill>
                  <a:schemeClr val="tx1"/>
                </a:solidFill>
              </a:rPr>
              <a:t>Pow</a:t>
            </a:r>
            <a:r>
              <a:rPr lang="fr-FR" sz="2400" i="1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75" name="Freeform 296">
            <a:extLst>
              <a:ext uri="{FF2B5EF4-FFF2-40B4-BE49-F238E27FC236}">
                <a16:creationId xmlns:a16="http://schemas.microsoft.com/office/drawing/2014/main" id="{A00D7812-D824-473F-B0D5-FB5101E45492}"/>
              </a:ext>
            </a:extLst>
          </p:cNvPr>
          <p:cNvSpPr>
            <a:spLocks/>
          </p:cNvSpPr>
          <p:nvPr/>
        </p:nvSpPr>
        <p:spPr bwMode="auto">
          <a:xfrm rot="10800000">
            <a:off x="3519470" y="5478312"/>
            <a:ext cx="5898850" cy="248780"/>
          </a:xfrm>
          <a:custGeom>
            <a:avLst/>
            <a:gdLst>
              <a:gd name="T0" fmla="*/ 3764 w 3773"/>
              <a:gd name="T1" fmla="*/ 185 h 294"/>
              <a:gd name="T2" fmla="*/ 3769 w 3773"/>
              <a:gd name="T3" fmla="*/ 179 h 294"/>
              <a:gd name="T4" fmla="*/ 3773 w 3773"/>
              <a:gd name="T5" fmla="*/ 166 h 294"/>
              <a:gd name="T6" fmla="*/ 3765 w 3773"/>
              <a:gd name="T7" fmla="*/ 146 h 294"/>
              <a:gd name="T8" fmla="*/ 3752 w 3773"/>
              <a:gd name="T9" fmla="*/ 139 h 294"/>
              <a:gd name="T10" fmla="*/ 3756 w 3773"/>
              <a:gd name="T11" fmla="*/ 124 h 294"/>
              <a:gd name="T12" fmla="*/ 3749 w 3773"/>
              <a:gd name="T13" fmla="*/ 93 h 294"/>
              <a:gd name="T14" fmla="*/ 3733 w 3773"/>
              <a:gd name="T15" fmla="*/ 82 h 294"/>
              <a:gd name="T16" fmla="*/ 3686 w 3773"/>
              <a:gd name="T17" fmla="*/ 54 h 294"/>
              <a:gd name="T18" fmla="*/ 3587 w 3773"/>
              <a:gd name="T19" fmla="*/ 14 h 294"/>
              <a:gd name="T20" fmla="*/ 3535 w 3773"/>
              <a:gd name="T21" fmla="*/ 1 h 294"/>
              <a:gd name="T22" fmla="*/ 3523 w 3773"/>
              <a:gd name="T23" fmla="*/ 0 h 294"/>
              <a:gd name="T24" fmla="*/ 3502 w 3773"/>
              <a:gd name="T25" fmla="*/ 4 h 294"/>
              <a:gd name="T26" fmla="*/ 3485 w 3773"/>
              <a:gd name="T27" fmla="*/ 17 h 294"/>
              <a:gd name="T28" fmla="*/ 3475 w 3773"/>
              <a:gd name="T29" fmla="*/ 35 h 294"/>
              <a:gd name="T30" fmla="*/ 3474 w 3773"/>
              <a:gd name="T31" fmla="*/ 47 h 294"/>
              <a:gd name="T32" fmla="*/ 3474 w 3773"/>
              <a:gd name="T33" fmla="*/ 83 h 294"/>
              <a:gd name="T34" fmla="*/ 3474 w 3773"/>
              <a:gd name="T35" fmla="*/ 119 h 294"/>
              <a:gd name="T36" fmla="*/ 3073 w 3773"/>
              <a:gd name="T37" fmla="*/ 113 h 294"/>
              <a:gd name="T38" fmla="*/ 2272 w 3773"/>
              <a:gd name="T39" fmla="*/ 109 h 294"/>
              <a:gd name="T40" fmla="*/ 1870 w 3773"/>
              <a:gd name="T41" fmla="*/ 110 h 294"/>
              <a:gd name="T42" fmla="*/ 1410 w 3773"/>
              <a:gd name="T43" fmla="*/ 109 h 294"/>
              <a:gd name="T44" fmla="*/ 717 w 3773"/>
              <a:gd name="T45" fmla="*/ 114 h 294"/>
              <a:gd name="T46" fmla="*/ 255 w 3773"/>
              <a:gd name="T47" fmla="*/ 134 h 294"/>
              <a:gd name="T48" fmla="*/ 27 w 3773"/>
              <a:gd name="T49" fmla="*/ 153 h 294"/>
              <a:gd name="T50" fmla="*/ 14 w 3773"/>
              <a:gd name="T51" fmla="*/ 156 h 294"/>
              <a:gd name="T52" fmla="*/ 0 w 3773"/>
              <a:gd name="T53" fmla="*/ 172 h 294"/>
              <a:gd name="T54" fmla="*/ 0 w 3773"/>
              <a:gd name="T55" fmla="*/ 193 h 294"/>
              <a:gd name="T56" fmla="*/ 14 w 3773"/>
              <a:gd name="T57" fmla="*/ 210 h 294"/>
              <a:gd name="T58" fmla="*/ 27 w 3773"/>
              <a:gd name="T59" fmla="*/ 211 h 294"/>
              <a:gd name="T60" fmla="*/ 257 w 3773"/>
              <a:gd name="T61" fmla="*/ 219 h 294"/>
              <a:gd name="T62" fmla="*/ 718 w 3773"/>
              <a:gd name="T63" fmla="*/ 219 h 294"/>
              <a:gd name="T64" fmla="*/ 1410 w 3773"/>
              <a:gd name="T65" fmla="*/ 202 h 294"/>
              <a:gd name="T66" fmla="*/ 1870 w 3773"/>
              <a:gd name="T67" fmla="*/ 197 h 294"/>
              <a:gd name="T68" fmla="*/ 2272 w 3773"/>
              <a:gd name="T69" fmla="*/ 196 h 294"/>
              <a:gd name="T70" fmla="*/ 3073 w 3773"/>
              <a:gd name="T71" fmla="*/ 201 h 294"/>
              <a:gd name="T72" fmla="*/ 3475 w 3773"/>
              <a:gd name="T73" fmla="*/ 206 h 294"/>
              <a:gd name="T74" fmla="*/ 3475 w 3773"/>
              <a:gd name="T75" fmla="*/ 248 h 294"/>
              <a:gd name="T76" fmla="*/ 3475 w 3773"/>
              <a:gd name="T77" fmla="*/ 258 h 294"/>
              <a:gd name="T78" fmla="*/ 3485 w 3773"/>
              <a:gd name="T79" fmla="*/ 277 h 294"/>
              <a:gd name="T80" fmla="*/ 3502 w 3773"/>
              <a:gd name="T81" fmla="*/ 290 h 294"/>
              <a:gd name="T82" fmla="*/ 3523 w 3773"/>
              <a:gd name="T83" fmla="*/ 294 h 294"/>
              <a:gd name="T84" fmla="*/ 3533 w 3773"/>
              <a:gd name="T85" fmla="*/ 293 h 294"/>
              <a:gd name="T86" fmla="*/ 3584 w 3773"/>
              <a:gd name="T87" fmla="*/ 276 h 294"/>
              <a:gd name="T88" fmla="*/ 3686 w 3773"/>
              <a:gd name="T89" fmla="*/ 235 h 294"/>
              <a:gd name="T90" fmla="*/ 3733 w 3773"/>
              <a:gd name="T91" fmla="*/ 207 h 294"/>
              <a:gd name="T92" fmla="*/ 3739 w 3773"/>
              <a:gd name="T93" fmla="*/ 204 h 294"/>
              <a:gd name="T94" fmla="*/ 3745 w 3773"/>
              <a:gd name="T95" fmla="*/ 200 h 294"/>
              <a:gd name="T96" fmla="*/ 3754 w 3773"/>
              <a:gd name="T97" fmla="*/ 192 h 294"/>
              <a:gd name="T98" fmla="*/ 3764 w 3773"/>
              <a:gd name="T99" fmla="*/ 185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73" h="294">
                <a:moveTo>
                  <a:pt x="3764" y="185"/>
                </a:moveTo>
                <a:lnTo>
                  <a:pt x="3769" y="179"/>
                </a:lnTo>
                <a:lnTo>
                  <a:pt x="3773" y="166"/>
                </a:lnTo>
                <a:lnTo>
                  <a:pt x="3765" y="146"/>
                </a:lnTo>
                <a:lnTo>
                  <a:pt x="3752" y="139"/>
                </a:lnTo>
                <a:lnTo>
                  <a:pt x="3756" y="124"/>
                </a:lnTo>
                <a:lnTo>
                  <a:pt x="3749" y="93"/>
                </a:lnTo>
                <a:lnTo>
                  <a:pt x="3733" y="82"/>
                </a:lnTo>
                <a:lnTo>
                  <a:pt x="3686" y="54"/>
                </a:lnTo>
                <a:lnTo>
                  <a:pt x="3587" y="14"/>
                </a:lnTo>
                <a:lnTo>
                  <a:pt x="3535" y="1"/>
                </a:lnTo>
                <a:lnTo>
                  <a:pt x="3523" y="0"/>
                </a:lnTo>
                <a:lnTo>
                  <a:pt x="3502" y="4"/>
                </a:lnTo>
                <a:lnTo>
                  <a:pt x="3485" y="17"/>
                </a:lnTo>
                <a:lnTo>
                  <a:pt x="3475" y="35"/>
                </a:lnTo>
                <a:lnTo>
                  <a:pt x="3474" y="47"/>
                </a:lnTo>
                <a:lnTo>
                  <a:pt x="3474" y="83"/>
                </a:lnTo>
                <a:lnTo>
                  <a:pt x="3474" y="119"/>
                </a:lnTo>
                <a:lnTo>
                  <a:pt x="3073" y="113"/>
                </a:lnTo>
                <a:lnTo>
                  <a:pt x="2272" y="109"/>
                </a:lnTo>
                <a:lnTo>
                  <a:pt x="1870" y="110"/>
                </a:lnTo>
                <a:lnTo>
                  <a:pt x="1410" y="109"/>
                </a:lnTo>
                <a:lnTo>
                  <a:pt x="717" y="114"/>
                </a:lnTo>
                <a:lnTo>
                  <a:pt x="255" y="134"/>
                </a:lnTo>
                <a:lnTo>
                  <a:pt x="27" y="153"/>
                </a:lnTo>
                <a:lnTo>
                  <a:pt x="14" y="156"/>
                </a:lnTo>
                <a:lnTo>
                  <a:pt x="0" y="172"/>
                </a:lnTo>
                <a:lnTo>
                  <a:pt x="0" y="193"/>
                </a:lnTo>
                <a:lnTo>
                  <a:pt x="14" y="210"/>
                </a:lnTo>
                <a:lnTo>
                  <a:pt x="27" y="211"/>
                </a:lnTo>
                <a:lnTo>
                  <a:pt x="257" y="219"/>
                </a:lnTo>
                <a:lnTo>
                  <a:pt x="718" y="219"/>
                </a:lnTo>
                <a:lnTo>
                  <a:pt x="1410" y="202"/>
                </a:lnTo>
                <a:lnTo>
                  <a:pt x="1870" y="197"/>
                </a:lnTo>
                <a:lnTo>
                  <a:pt x="2272" y="196"/>
                </a:lnTo>
                <a:lnTo>
                  <a:pt x="3073" y="201"/>
                </a:lnTo>
                <a:lnTo>
                  <a:pt x="3475" y="206"/>
                </a:lnTo>
                <a:lnTo>
                  <a:pt x="3475" y="248"/>
                </a:lnTo>
                <a:lnTo>
                  <a:pt x="3475" y="258"/>
                </a:lnTo>
                <a:lnTo>
                  <a:pt x="3485" y="277"/>
                </a:lnTo>
                <a:lnTo>
                  <a:pt x="3502" y="290"/>
                </a:lnTo>
                <a:lnTo>
                  <a:pt x="3523" y="294"/>
                </a:lnTo>
                <a:lnTo>
                  <a:pt x="3533" y="293"/>
                </a:lnTo>
                <a:lnTo>
                  <a:pt x="3584" y="276"/>
                </a:lnTo>
                <a:lnTo>
                  <a:pt x="3686" y="235"/>
                </a:lnTo>
                <a:lnTo>
                  <a:pt x="3733" y="207"/>
                </a:lnTo>
                <a:lnTo>
                  <a:pt x="3739" y="204"/>
                </a:lnTo>
                <a:lnTo>
                  <a:pt x="3745" y="200"/>
                </a:lnTo>
                <a:lnTo>
                  <a:pt x="3754" y="192"/>
                </a:lnTo>
                <a:lnTo>
                  <a:pt x="3764" y="18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/>
          </a:p>
        </p:txBody>
      </p:sp>
      <p:sp>
        <p:nvSpPr>
          <p:cNvPr id="174" name="Shape 166">
            <a:extLst>
              <a:ext uri="{FF2B5EF4-FFF2-40B4-BE49-F238E27FC236}">
                <a16:creationId xmlns:a16="http://schemas.microsoft.com/office/drawing/2014/main" id="{39778545-8949-4F9E-8329-3B0F9E998576}"/>
              </a:ext>
            </a:extLst>
          </p:cNvPr>
          <p:cNvSpPr/>
          <p:nvPr/>
        </p:nvSpPr>
        <p:spPr>
          <a:xfrm>
            <a:off x="5497217" y="5293042"/>
            <a:ext cx="2073042" cy="5793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sz="2400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sz="240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77" name="Freeform 287">
            <a:extLst>
              <a:ext uri="{FF2B5EF4-FFF2-40B4-BE49-F238E27FC236}">
                <a16:creationId xmlns:a16="http://schemas.microsoft.com/office/drawing/2014/main" id="{4F346139-ED4D-47FC-83EF-8355A2B5F0AB}"/>
              </a:ext>
            </a:extLst>
          </p:cNvPr>
          <p:cNvSpPr>
            <a:spLocks/>
          </p:cNvSpPr>
          <p:nvPr/>
        </p:nvSpPr>
        <p:spPr bwMode="auto">
          <a:xfrm rot="7711772">
            <a:off x="-130906" y="3337970"/>
            <a:ext cx="1796982" cy="1154806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1" name="Freeform 295">
            <a:extLst>
              <a:ext uri="{FF2B5EF4-FFF2-40B4-BE49-F238E27FC236}">
                <a16:creationId xmlns:a16="http://schemas.microsoft.com/office/drawing/2014/main" id="{C914529C-AC77-4F88-97E4-88BA3F880423}"/>
              </a:ext>
            </a:extLst>
          </p:cNvPr>
          <p:cNvSpPr>
            <a:spLocks/>
          </p:cNvSpPr>
          <p:nvPr/>
        </p:nvSpPr>
        <p:spPr bwMode="auto">
          <a:xfrm>
            <a:off x="5035833" y="2994512"/>
            <a:ext cx="737973" cy="46344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4" name="Freeform 288">
            <a:extLst>
              <a:ext uri="{FF2B5EF4-FFF2-40B4-BE49-F238E27FC236}">
                <a16:creationId xmlns:a16="http://schemas.microsoft.com/office/drawing/2014/main" id="{0EA86D25-E44F-4EAF-909B-0C0A3DD9E8AF}"/>
              </a:ext>
            </a:extLst>
          </p:cNvPr>
          <p:cNvSpPr>
            <a:spLocks/>
          </p:cNvSpPr>
          <p:nvPr/>
        </p:nvSpPr>
        <p:spPr bwMode="auto">
          <a:xfrm rot="11686673">
            <a:off x="4969746" y="1862829"/>
            <a:ext cx="779762" cy="216965"/>
          </a:xfrm>
          <a:custGeom>
            <a:avLst/>
            <a:gdLst>
              <a:gd name="T0" fmla="*/ 1453 w 1482"/>
              <a:gd name="T1" fmla="*/ 0 h 302"/>
              <a:gd name="T2" fmla="*/ 1285 w 1482"/>
              <a:gd name="T3" fmla="*/ 34 h 302"/>
              <a:gd name="T4" fmla="*/ 1033 w 1482"/>
              <a:gd name="T5" fmla="*/ 85 h 302"/>
              <a:gd name="T6" fmla="*/ 865 w 1482"/>
              <a:gd name="T7" fmla="*/ 114 h 302"/>
              <a:gd name="T8" fmla="*/ 779 w 1482"/>
              <a:gd name="T9" fmla="*/ 124 h 302"/>
              <a:gd name="T10" fmla="*/ 658 w 1482"/>
              <a:gd name="T11" fmla="*/ 136 h 302"/>
              <a:gd name="T12" fmla="*/ 415 w 1482"/>
              <a:gd name="T13" fmla="*/ 144 h 302"/>
              <a:gd name="T14" fmla="*/ 293 w 1482"/>
              <a:gd name="T15" fmla="*/ 146 h 302"/>
              <a:gd name="T16" fmla="*/ 296 w 1482"/>
              <a:gd name="T17" fmla="*/ 115 h 302"/>
              <a:gd name="T18" fmla="*/ 297 w 1482"/>
              <a:gd name="T19" fmla="*/ 84 h 302"/>
              <a:gd name="T20" fmla="*/ 297 w 1482"/>
              <a:gd name="T21" fmla="*/ 74 h 302"/>
              <a:gd name="T22" fmla="*/ 289 w 1482"/>
              <a:gd name="T23" fmla="*/ 58 h 302"/>
              <a:gd name="T24" fmla="*/ 277 w 1482"/>
              <a:gd name="T25" fmla="*/ 49 h 302"/>
              <a:gd name="T26" fmla="*/ 260 w 1482"/>
              <a:gd name="T27" fmla="*/ 46 h 302"/>
              <a:gd name="T28" fmla="*/ 251 w 1482"/>
              <a:gd name="T29" fmla="*/ 48 h 302"/>
              <a:gd name="T30" fmla="*/ 226 w 1482"/>
              <a:gd name="T31" fmla="*/ 48 h 302"/>
              <a:gd name="T32" fmla="*/ 175 w 1482"/>
              <a:gd name="T33" fmla="*/ 61 h 302"/>
              <a:gd name="T34" fmla="*/ 153 w 1482"/>
              <a:gd name="T35" fmla="*/ 69 h 302"/>
              <a:gd name="T36" fmla="*/ 83 w 1482"/>
              <a:gd name="T37" fmla="*/ 91 h 302"/>
              <a:gd name="T38" fmla="*/ 15 w 1482"/>
              <a:gd name="T39" fmla="*/ 119 h 302"/>
              <a:gd name="T40" fmla="*/ 4 w 1482"/>
              <a:gd name="T41" fmla="*/ 127 h 302"/>
              <a:gd name="T42" fmla="*/ 0 w 1482"/>
              <a:gd name="T43" fmla="*/ 149 h 302"/>
              <a:gd name="T44" fmla="*/ 4 w 1482"/>
              <a:gd name="T45" fmla="*/ 159 h 302"/>
              <a:gd name="T46" fmla="*/ 2 w 1482"/>
              <a:gd name="T47" fmla="*/ 168 h 302"/>
              <a:gd name="T48" fmla="*/ 7 w 1482"/>
              <a:gd name="T49" fmla="*/ 185 h 302"/>
              <a:gd name="T50" fmla="*/ 15 w 1482"/>
              <a:gd name="T51" fmla="*/ 192 h 302"/>
              <a:gd name="T52" fmla="*/ 121 w 1482"/>
              <a:gd name="T53" fmla="*/ 245 h 302"/>
              <a:gd name="T54" fmla="*/ 229 w 1482"/>
              <a:gd name="T55" fmla="*/ 297 h 302"/>
              <a:gd name="T56" fmla="*/ 238 w 1482"/>
              <a:gd name="T57" fmla="*/ 302 h 302"/>
              <a:gd name="T58" fmla="*/ 257 w 1482"/>
              <a:gd name="T59" fmla="*/ 301 h 302"/>
              <a:gd name="T60" fmla="*/ 273 w 1482"/>
              <a:gd name="T61" fmla="*/ 291 h 302"/>
              <a:gd name="T62" fmla="*/ 283 w 1482"/>
              <a:gd name="T63" fmla="*/ 275 h 302"/>
              <a:gd name="T64" fmla="*/ 284 w 1482"/>
              <a:gd name="T65" fmla="*/ 264 h 302"/>
              <a:gd name="T66" fmla="*/ 286 w 1482"/>
              <a:gd name="T67" fmla="*/ 250 h 302"/>
              <a:gd name="T68" fmla="*/ 287 w 1482"/>
              <a:gd name="T69" fmla="*/ 234 h 302"/>
              <a:gd name="T70" fmla="*/ 352 w 1482"/>
              <a:gd name="T71" fmla="*/ 236 h 302"/>
              <a:gd name="T72" fmla="*/ 481 w 1482"/>
              <a:gd name="T73" fmla="*/ 233 h 302"/>
              <a:gd name="T74" fmla="*/ 674 w 1482"/>
              <a:gd name="T75" fmla="*/ 218 h 302"/>
              <a:gd name="T76" fmla="*/ 800 w 1482"/>
              <a:gd name="T77" fmla="*/ 203 h 302"/>
              <a:gd name="T78" fmla="*/ 884 w 1482"/>
              <a:gd name="T79" fmla="*/ 192 h 302"/>
              <a:gd name="T80" fmla="*/ 1054 w 1482"/>
              <a:gd name="T81" fmla="*/ 164 h 302"/>
              <a:gd name="T82" fmla="*/ 1223 w 1482"/>
              <a:gd name="T83" fmla="*/ 127 h 302"/>
              <a:gd name="T84" fmla="*/ 1386 w 1482"/>
              <a:gd name="T85" fmla="*/ 76 h 302"/>
              <a:gd name="T86" fmla="*/ 1466 w 1482"/>
              <a:gd name="T87" fmla="*/ 45 h 302"/>
              <a:gd name="T88" fmla="*/ 1475 w 1482"/>
              <a:gd name="T89" fmla="*/ 40 h 302"/>
              <a:gd name="T90" fmla="*/ 1482 w 1482"/>
              <a:gd name="T91" fmla="*/ 24 h 302"/>
              <a:gd name="T92" fmla="*/ 1478 w 1482"/>
              <a:gd name="T93" fmla="*/ 9 h 302"/>
              <a:gd name="T94" fmla="*/ 1464 w 1482"/>
              <a:gd name="T95" fmla="*/ 0 h 302"/>
              <a:gd name="T96" fmla="*/ 1453 w 1482"/>
              <a:gd name="T97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82" h="302">
                <a:moveTo>
                  <a:pt x="1453" y="0"/>
                </a:moveTo>
                <a:lnTo>
                  <a:pt x="1285" y="34"/>
                </a:lnTo>
                <a:lnTo>
                  <a:pt x="1033" y="85"/>
                </a:lnTo>
                <a:lnTo>
                  <a:pt x="865" y="114"/>
                </a:lnTo>
                <a:lnTo>
                  <a:pt x="779" y="124"/>
                </a:lnTo>
                <a:lnTo>
                  <a:pt x="658" y="136"/>
                </a:lnTo>
                <a:lnTo>
                  <a:pt x="415" y="144"/>
                </a:lnTo>
                <a:lnTo>
                  <a:pt x="293" y="146"/>
                </a:lnTo>
                <a:lnTo>
                  <a:pt x="296" y="115"/>
                </a:lnTo>
                <a:lnTo>
                  <a:pt x="297" y="84"/>
                </a:lnTo>
                <a:lnTo>
                  <a:pt x="297" y="74"/>
                </a:lnTo>
                <a:lnTo>
                  <a:pt x="289" y="58"/>
                </a:lnTo>
                <a:lnTo>
                  <a:pt x="277" y="49"/>
                </a:lnTo>
                <a:lnTo>
                  <a:pt x="260" y="46"/>
                </a:lnTo>
                <a:lnTo>
                  <a:pt x="251" y="48"/>
                </a:lnTo>
                <a:lnTo>
                  <a:pt x="226" y="48"/>
                </a:lnTo>
                <a:lnTo>
                  <a:pt x="175" y="61"/>
                </a:lnTo>
                <a:lnTo>
                  <a:pt x="153" y="69"/>
                </a:lnTo>
                <a:lnTo>
                  <a:pt x="83" y="91"/>
                </a:lnTo>
                <a:lnTo>
                  <a:pt x="15" y="119"/>
                </a:lnTo>
                <a:lnTo>
                  <a:pt x="4" y="127"/>
                </a:lnTo>
                <a:lnTo>
                  <a:pt x="0" y="149"/>
                </a:lnTo>
                <a:lnTo>
                  <a:pt x="4" y="159"/>
                </a:lnTo>
                <a:lnTo>
                  <a:pt x="2" y="168"/>
                </a:lnTo>
                <a:lnTo>
                  <a:pt x="7" y="185"/>
                </a:lnTo>
                <a:lnTo>
                  <a:pt x="15" y="192"/>
                </a:lnTo>
                <a:lnTo>
                  <a:pt x="121" y="245"/>
                </a:lnTo>
                <a:lnTo>
                  <a:pt x="229" y="297"/>
                </a:lnTo>
                <a:lnTo>
                  <a:pt x="238" y="302"/>
                </a:lnTo>
                <a:lnTo>
                  <a:pt x="257" y="301"/>
                </a:lnTo>
                <a:lnTo>
                  <a:pt x="273" y="291"/>
                </a:lnTo>
                <a:lnTo>
                  <a:pt x="283" y="275"/>
                </a:lnTo>
                <a:lnTo>
                  <a:pt x="284" y="264"/>
                </a:lnTo>
                <a:lnTo>
                  <a:pt x="286" y="250"/>
                </a:lnTo>
                <a:lnTo>
                  <a:pt x="287" y="234"/>
                </a:lnTo>
                <a:lnTo>
                  <a:pt x="352" y="236"/>
                </a:lnTo>
                <a:lnTo>
                  <a:pt x="481" y="233"/>
                </a:lnTo>
                <a:lnTo>
                  <a:pt x="674" y="218"/>
                </a:lnTo>
                <a:lnTo>
                  <a:pt x="800" y="203"/>
                </a:lnTo>
                <a:lnTo>
                  <a:pt x="884" y="192"/>
                </a:lnTo>
                <a:lnTo>
                  <a:pt x="1054" y="164"/>
                </a:lnTo>
                <a:lnTo>
                  <a:pt x="1223" y="127"/>
                </a:lnTo>
                <a:lnTo>
                  <a:pt x="1386" y="76"/>
                </a:lnTo>
                <a:lnTo>
                  <a:pt x="1466" y="45"/>
                </a:lnTo>
                <a:lnTo>
                  <a:pt x="1475" y="40"/>
                </a:lnTo>
                <a:lnTo>
                  <a:pt x="1482" y="24"/>
                </a:lnTo>
                <a:lnTo>
                  <a:pt x="1478" y="9"/>
                </a:lnTo>
                <a:lnTo>
                  <a:pt x="1464" y="0"/>
                </a:lnTo>
                <a:lnTo>
                  <a:pt x="145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91" name="Titre 1">
            <a:extLst>
              <a:ext uri="{FF2B5EF4-FFF2-40B4-BE49-F238E27FC236}">
                <a16:creationId xmlns:a16="http://schemas.microsoft.com/office/drawing/2014/main" id="{4D80D231-7264-4C9F-810A-75AC5EA54E41}"/>
              </a:ext>
            </a:extLst>
          </p:cNvPr>
          <p:cNvSpPr txBox="1">
            <a:spLocks/>
          </p:cNvSpPr>
          <p:nvPr/>
        </p:nvSpPr>
        <p:spPr>
          <a:xfrm>
            <a:off x="346641" y="182561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>
                <a:solidFill>
                  <a:srgbClr val="FFC000"/>
                </a:solidFill>
                <a:latin typeface="Open Sans" panose="020B0606030504020204" pitchFamily="34" charset="0"/>
              </a:rPr>
              <a:t>Model of the other: </a:t>
            </a:r>
            <a:r>
              <a:rPr lang="en-US" sz="3200" b="1" cap="all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</a:rPr>
              <a:t>Naïve approach</a:t>
            </a:r>
            <a:endParaRPr lang="fr-FR" sz="3200" b="1" cap="all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</a:endParaRP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ADFAF2AB-F530-4F77-AB98-DE7BB86032E0}"/>
              </a:ext>
            </a:extLst>
          </p:cNvPr>
          <p:cNvSpPr txBox="1"/>
          <p:nvPr/>
        </p:nvSpPr>
        <p:spPr>
          <a:xfrm>
            <a:off x="1149749" y="2247995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F664A1B-0138-418F-935F-51FBC1F4187C}"/>
              </a:ext>
            </a:extLst>
          </p:cNvPr>
          <p:cNvSpPr/>
          <p:nvPr/>
        </p:nvSpPr>
        <p:spPr bwMode="auto">
          <a:xfrm>
            <a:off x="5848285" y="2130769"/>
            <a:ext cx="1460846" cy="117338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SELF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DECISIONAL MODEL</a:t>
            </a:r>
          </a:p>
        </p:txBody>
      </p:sp>
      <p:sp>
        <p:nvSpPr>
          <p:cNvPr id="179" name="Freeform 295">
            <a:extLst>
              <a:ext uri="{FF2B5EF4-FFF2-40B4-BE49-F238E27FC236}">
                <a16:creationId xmlns:a16="http://schemas.microsoft.com/office/drawing/2014/main" id="{CEF1E0D5-4719-4E11-A949-B952A5BB6F40}"/>
              </a:ext>
            </a:extLst>
          </p:cNvPr>
          <p:cNvSpPr>
            <a:spLocks/>
          </p:cNvSpPr>
          <p:nvPr/>
        </p:nvSpPr>
        <p:spPr bwMode="auto">
          <a:xfrm rot="20040970" flipV="1">
            <a:off x="7453998" y="2474571"/>
            <a:ext cx="809081" cy="405966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C0D8612-2130-4CE5-9BDD-1FA3204B1809}"/>
              </a:ext>
            </a:extLst>
          </p:cNvPr>
          <p:cNvSpPr/>
          <p:nvPr/>
        </p:nvSpPr>
        <p:spPr>
          <a:xfrm>
            <a:off x="8444435" y="1748951"/>
            <a:ext cx="1240152" cy="733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>
                <a:solidFill>
                  <a:schemeClr val="tx1"/>
                </a:solidFill>
              </a:rPr>
              <a:t>Utterance</a:t>
            </a:r>
            <a:r>
              <a:rPr lang="fr-FR" i="1" baseline="-25000" dirty="0">
                <a:solidFill>
                  <a:schemeClr val="tx1"/>
                </a:solidFill>
              </a:rPr>
              <a:t>1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5CE2E5D8-A2D8-4B59-A6C5-DB42C5557995}"/>
              </a:ext>
            </a:extLst>
          </p:cNvPr>
          <p:cNvSpPr txBox="1"/>
          <p:nvPr/>
        </p:nvSpPr>
        <p:spPr>
          <a:xfrm>
            <a:off x="8720294" y="2433044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D162B4F-5447-4338-A8D1-CE2AF59F6E43}"/>
              </a:ext>
            </a:extLst>
          </p:cNvPr>
          <p:cNvSpPr/>
          <p:nvPr/>
        </p:nvSpPr>
        <p:spPr>
          <a:xfrm>
            <a:off x="8423229" y="2960544"/>
            <a:ext cx="1253177" cy="70815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 err="1">
                <a:solidFill>
                  <a:schemeClr val="tx1"/>
                </a:solidFill>
              </a:rPr>
              <a:t>Utterance</a:t>
            </a:r>
            <a:r>
              <a:rPr lang="fr-FR" i="1" baseline="-25000" dirty="0" err="1">
                <a:solidFill>
                  <a:schemeClr val="tx1"/>
                </a:solidFill>
              </a:rPr>
              <a:t>N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88" name="Freeform 295">
            <a:extLst>
              <a:ext uri="{FF2B5EF4-FFF2-40B4-BE49-F238E27FC236}">
                <a16:creationId xmlns:a16="http://schemas.microsoft.com/office/drawing/2014/main" id="{D1F0372C-FFB0-4DD3-9DD7-79BB53B5E6E1}"/>
              </a:ext>
            </a:extLst>
          </p:cNvPr>
          <p:cNvSpPr>
            <a:spLocks/>
          </p:cNvSpPr>
          <p:nvPr/>
        </p:nvSpPr>
        <p:spPr bwMode="auto">
          <a:xfrm rot="19665857" flipV="1">
            <a:off x="9829485" y="2476902"/>
            <a:ext cx="729891" cy="44211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192" name="Groupe 191">
            <a:extLst>
              <a:ext uri="{FF2B5EF4-FFF2-40B4-BE49-F238E27FC236}">
                <a16:creationId xmlns:a16="http://schemas.microsoft.com/office/drawing/2014/main" id="{65848367-01B2-4515-A820-38ABD0CA0040}"/>
              </a:ext>
            </a:extLst>
          </p:cNvPr>
          <p:cNvGrpSpPr/>
          <p:nvPr/>
        </p:nvGrpSpPr>
        <p:grpSpPr>
          <a:xfrm>
            <a:off x="10686930" y="2301683"/>
            <a:ext cx="1250892" cy="924551"/>
            <a:chOff x="10902798" y="1599044"/>
            <a:chExt cx="1250892" cy="924551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71619233-FEDD-4840-AF0B-33F2B63C4344}"/>
                </a:ext>
              </a:extLst>
            </p:cNvPr>
            <p:cNvSpPr/>
            <p:nvPr/>
          </p:nvSpPr>
          <p:spPr>
            <a:xfrm>
              <a:off x="10902798" y="1599044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8608CBF9-289F-4867-BCDC-FB6E4E999DAC}"/>
                </a:ext>
              </a:extLst>
            </p:cNvPr>
            <p:cNvSpPr/>
            <p:nvPr/>
          </p:nvSpPr>
          <p:spPr>
            <a:xfrm>
              <a:off x="10983802" y="1702245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91E14AA-7039-4EA7-97FE-DF66EB2FDA01}"/>
                </a:ext>
              </a:extLst>
            </p:cNvPr>
            <p:cNvSpPr/>
            <p:nvPr/>
          </p:nvSpPr>
          <p:spPr>
            <a:xfrm>
              <a:off x="11064806" y="1789795"/>
              <a:ext cx="1088884" cy="733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i="1" dirty="0">
                  <a:solidFill>
                    <a:schemeClr val="tx1"/>
                  </a:solidFill>
                </a:rPr>
                <a:t>Possible</a:t>
              </a:r>
            </a:p>
            <a:p>
              <a:pPr algn="ctr"/>
              <a:r>
                <a:rPr lang="fr-FR" sz="2000" b="1" i="1" dirty="0" err="1">
                  <a:solidFill>
                    <a:schemeClr val="tx1"/>
                  </a:solidFill>
                </a:rPr>
                <a:t>pow</a:t>
              </a:r>
              <a:r>
                <a:rPr lang="fr-FR" sz="2000" b="1" i="1" baseline="-25000" dirty="0" err="1">
                  <a:solidFill>
                    <a:schemeClr val="tx1"/>
                  </a:solidFill>
                </a:rPr>
                <a:t>i</a:t>
              </a:r>
              <a:endParaRPr lang="fr-FR" sz="2000" b="1" i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7" name="Image 132">
            <a:extLst>
              <a:ext uri="{FF2B5EF4-FFF2-40B4-BE49-F238E27FC236}">
                <a16:creationId xmlns:a16="http://schemas.microsoft.com/office/drawing/2014/main" id="{23B9257B-906D-44E7-A49E-D43B64391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292" y="3344458"/>
            <a:ext cx="934148" cy="68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8" name="Espace réservé du numéro de diapositive 3">
            <a:extLst>
              <a:ext uri="{FF2B5EF4-FFF2-40B4-BE49-F238E27FC236}">
                <a16:creationId xmlns:a16="http://schemas.microsoft.com/office/drawing/2014/main" id="{34F2E6C1-692E-48E6-B565-E66551F7201D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sp>
        <p:nvSpPr>
          <p:cNvPr id="186" name="Freeform 287">
            <a:extLst>
              <a:ext uri="{FF2B5EF4-FFF2-40B4-BE49-F238E27FC236}">
                <a16:creationId xmlns:a16="http://schemas.microsoft.com/office/drawing/2014/main" id="{E98FCDBB-1F2B-40CB-9608-6710EC791799}"/>
              </a:ext>
            </a:extLst>
          </p:cNvPr>
          <p:cNvSpPr>
            <a:spLocks/>
          </p:cNvSpPr>
          <p:nvPr/>
        </p:nvSpPr>
        <p:spPr bwMode="auto">
          <a:xfrm rot="20277183">
            <a:off x="7413595" y="3839538"/>
            <a:ext cx="1796982" cy="1154806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26F47BE-651A-4F51-9672-1A720BAB8550}"/>
              </a:ext>
            </a:extLst>
          </p:cNvPr>
          <p:cNvSpPr/>
          <p:nvPr/>
        </p:nvSpPr>
        <p:spPr bwMode="auto">
          <a:xfrm>
            <a:off x="7570259" y="4242718"/>
            <a:ext cx="1859684" cy="3484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4546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  <a:endParaRPr kumimoji="0" lang="en-US" sz="2400" b="0" i="0" u="none" strike="noStrike" kern="0" cap="none" spc="0" normalizeH="0" baseline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85" name="Groupe 184">
            <a:extLst>
              <a:ext uri="{FF2B5EF4-FFF2-40B4-BE49-F238E27FC236}">
                <a16:creationId xmlns:a16="http://schemas.microsoft.com/office/drawing/2014/main" id="{BC9AE3D2-BF4F-4465-9B16-8630EE09D0F5}"/>
              </a:ext>
            </a:extLst>
          </p:cNvPr>
          <p:cNvGrpSpPr/>
          <p:nvPr/>
        </p:nvGrpSpPr>
        <p:grpSpPr>
          <a:xfrm>
            <a:off x="2271445" y="1457687"/>
            <a:ext cx="210621" cy="819088"/>
            <a:chOff x="1533767" y="2696891"/>
            <a:chExt cx="383574" cy="1497498"/>
          </a:xfrm>
        </p:grpSpPr>
        <p:sp>
          <p:nvSpPr>
            <p:cNvPr id="189" name="Oval 18">
              <a:extLst>
                <a:ext uri="{FF2B5EF4-FFF2-40B4-BE49-F238E27FC236}">
                  <a16:creationId xmlns:a16="http://schemas.microsoft.com/office/drawing/2014/main" id="{6C88D506-3B57-48C8-A2C1-9722C7429B15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0" name="Oval 18">
              <a:extLst>
                <a:ext uri="{FF2B5EF4-FFF2-40B4-BE49-F238E27FC236}">
                  <a16:creationId xmlns:a16="http://schemas.microsoft.com/office/drawing/2014/main" id="{5A826C7D-94B5-4F0D-BE56-8D1517B5E104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8" name="Oval 18">
              <a:extLst>
                <a:ext uri="{FF2B5EF4-FFF2-40B4-BE49-F238E27FC236}">
                  <a16:creationId xmlns:a16="http://schemas.microsoft.com/office/drawing/2014/main" id="{DB0F6963-9AC8-4B51-A549-89CF73196BEB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9" name="Oval 18">
              <a:extLst>
                <a:ext uri="{FF2B5EF4-FFF2-40B4-BE49-F238E27FC236}">
                  <a16:creationId xmlns:a16="http://schemas.microsoft.com/office/drawing/2014/main" id="{46D27679-7471-4963-A43E-89B6AFF1C579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0" name="Groupe 209">
            <a:extLst>
              <a:ext uri="{FF2B5EF4-FFF2-40B4-BE49-F238E27FC236}">
                <a16:creationId xmlns:a16="http://schemas.microsoft.com/office/drawing/2014/main" id="{AD4F173C-66FB-484B-82B8-F7ABDD71074A}"/>
              </a:ext>
            </a:extLst>
          </p:cNvPr>
          <p:cNvGrpSpPr/>
          <p:nvPr/>
        </p:nvGrpSpPr>
        <p:grpSpPr>
          <a:xfrm>
            <a:off x="2994794" y="1442342"/>
            <a:ext cx="210621" cy="803820"/>
            <a:chOff x="1533767" y="2696891"/>
            <a:chExt cx="383574" cy="1497498"/>
          </a:xfrm>
        </p:grpSpPr>
        <p:sp>
          <p:nvSpPr>
            <p:cNvPr id="211" name="Oval 18">
              <a:extLst>
                <a:ext uri="{FF2B5EF4-FFF2-40B4-BE49-F238E27FC236}">
                  <a16:creationId xmlns:a16="http://schemas.microsoft.com/office/drawing/2014/main" id="{960DC691-602B-4DDD-9016-167325DD269C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2" name="Oval 18">
              <a:extLst>
                <a:ext uri="{FF2B5EF4-FFF2-40B4-BE49-F238E27FC236}">
                  <a16:creationId xmlns:a16="http://schemas.microsoft.com/office/drawing/2014/main" id="{80CB9CE5-21F2-44A0-A9E2-8708CE5FD928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3" name="Oval 18">
              <a:extLst>
                <a:ext uri="{FF2B5EF4-FFF2-40B4-BE49-F238E27FC236}">
                  <a16:creationId xmlns:a16="http://schemas.microsoft.com/office/drawing/2014/main" id="{3AF04A73-7CB7-4F3D-A5EE-B0FC181718C8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4" name="Oval 18">
              <a:extLst>
                <a:ext uri="{FF2B5EF4-FFF2-40B4-BE49-F238E27FC236}">
                  <a16:creationId xmlns:a16="http://schemas.microsoft.com/office/drawing/2014/main" id="{6AD2D93B-7201-435E-A7DB-49A6E9726B63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5" name="Groupe 224">
            <a:extLst>
              <a:ext uri="{FF2B5EF4-FFF2-40B4-BE49-F238E27FC236}">
                <a16:creationId xmlns:a16="http://schemas.microsoft.com/office/drawing/2014/main" id="{D14ED982-ACCF-4609-BE25-FD25D52C411B}"/>
              </a:ext>
            </a:extLst>
          </p:cNvPr>
          <p:cNvGrpSpPr/>
          <p:nvPr/>
        </p:nvGrpSpPr>
        <p:grpSpPr>
          <a:xfrm>
            <a:off x="3666078" y="1457687"/>
            <a:ext cx="210621" cy="803820"/>
            <a:chOff x="1533767" y="2696891"/>
            <a:chExt cx="383574" cy="1497498"/>
          </a:xfrm>
        </p:grpSpPr>
        <p:sp>
          <p:nvSpPr>
            <p:cNvPr id="226" name="Oval 18">
              <a:extLst>
                <a:ext uri="{FF2B5EF4-FFF2-40B4-BE49-F238E27FC236}">
                  <a16:creationId xmlns:a16="http://schemas.microsoft.com/office/drawing/2014/main" id="{847DA5CB-FADC-442B-B389-5273771C402E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7" name="Oval 18">
              <a:extLst>
                <a:ext uri="{FF2B5EF4-FFF2-40B4-BE49-F238E27FC236}">
                  <a16:creationId xmlns:a16="http://schemas.microsoft.com/office/drawing/2014/main" id="{34506AAC-955B-470D-A888-85AAC15C095F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8" name="Oval 18">
              <a:extLst>
                <a:ext uri="{FF2B5EF4-FFF2-40B4-BE49-F238E27FC236}">
                  <a16:creationId xmlns:a16="http://schemas.microsoft.com/office/drawing/2014/main" id="{36C36AD9-6828-42DF-9ACC-C503354B3425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9" name="Oval 18">
              <a:extLst>
                <a:ext uri="{FF2B5EF4-FFF2-40B4-BE49-F238E27FC236}">
                  <a16:creationId xmlns:a16="http://schemas.microsoft.com/office/drawing/2014/main" id="{BF0FF612-FD9D-4F1F-9939-B8B4FCBCB338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0" name="Groupe 229">
            <a:extLst>
              <a:ext uri="{FF2B5EF4-FFF2-40B4-BE49-F238E27FC236}">
                <a16:creationId xmlns:a16="http://schemas.microsoft.com/office/drawing/2014/main" id="{8FE8D0D5-D08C-4971-9930-94757F1C14D0}"/>
              </a:ext>
            </a:extLst>
          </p:cNvPr>
          <p:cNvGrpSpPr/>
          <p:nvPr/>
        </p:nvGrpSpPr>
        <p:grpSpPr>
          <a:xfrm>
            <a:off x="4403640" y="1446767"/>
            <a:ext cx="210621" cy="803820"/>
            <a:chOff x="1533767" y="2696891"/>
            <a:chExt cx="383574" cy="1497498"/>
          </a:xfrm>
        </p:grpSpPr>
        <p:sp>
          <p:nvSpPr>
            <p:cNvPr id="231" name="Oval 18">
              <a:extLst>
                <a:ext uri="{FF2B5EF4-FFF2-40B4-BE49-F238E27FC236}">
                  <a16:creationId xmlns:a16="http://schemas.microsoft.com/office/drawing/2014/main" id="{D415D0D0-D702-4D99-8CAA-3321794BB4F5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2" name="Oval 18">
              <a:extLst>
                <a:ext uri="{FF2B5EF4-FFF2-40B4-BE49-F238E27FC236}">
                  <a16:creationId xmlns:a16="http://schemas.microsoft.com/office/drawing/2014/main" id="{0933B547-919F-403A-8862-42E2732B3970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Oval 18">
              <a:extLst>
                <a:ext uri="{FF2B5EF4-FFF2-40B4-BE49-F238E27FC236}">
                  <a16:creationId xmlns:a16="http://schemas.microsoft.com/office/drawing/2014/main" id="{9F90BF5E-BFE0-49A9-A4A9-BE1085F9ADA2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Oval 18">
              <a:extLst>
                <a:ext uri="{FF2B5EF4-FFF2-40B4-BE49-F238E27FC236}">
                  <a16:creationId xmlns:a16="http://schemas.microsoft.com/office/drawing/2014/main" id="{E35E7FD4-715C-45CC-80B8-26B65369F6EA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5" name="Rectangle 234">
            <a:extLst>
              <a:ext uri="{FF2B5EF4-FFF2-40B4-BE49-F238E27FC236}">
                <a16:creationId xmlns:a16="http://schemas.microsoft.com/office/drawing/2014/main" id="{A403D0EA-7B09-4A00-ACFA-EE045D3D188F}"/>
              </a:ext>
            </a:extLst>
          </p:cNvPr>
          <p:cNvSpPr/>
          <p:nvPr/>
        </p:nvSpPr>
        <p:spPr>
          <a:xfrm>
            <a:off x="1868725" y="2915228"/>
            <a:ext cx="3030279" cy="9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73B9ABA4-06FE-48FD-B3A0-7B19692D8EFA}"/>
              </a:ext>
            </a:extLst>
          </p:cNvPr>
          <p:cNvSpPr/>
          <p:nvPr/>
        </p:nvSpPr>
        <p:spPr>
          <a:xfrm>
            <a:off x="1075403" y="2915228"/>
            <a:ext cx="743781" cy="944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i="1" dirty="0" err="1">
                <a:solidFill>
                  <a:schemeClr val="tx1"/>
                </a:solidFill>
              </a:rPr>
              <a:t>Pow</a:t>
            </a:r>
            <a:r>
              <a:rPr lang="fr-FR" sz="2400" i="1" dirty="0">
                <a:solidFill>
                  <a:schemeClr val="tx1"/>
                </a:solidFill>
              </a:rPr>
              <a:t> N</a:t>
            </a:r>
          </a:p>
        </p:txBody>
      </p:sp>
      <p:grpSp>
        <p:nvGrpSpPr>
          <p:cNvPr id="237" name="Groupe 236">
            <a:extLst>
              <a:ext uri="{FF2B5EF4-FFF2-40B4-BE49-F238E27FC236}">
                <a16:creationId xmlns:a16="http://schemas.microsoft.com/office/drawing/2014/main" id="{E93CF6F3-F57E-46CC-B034-7F3CDFF30899}"/>
              </a:ext>
            </a:extLst>
          </p:cNvPr>
          <p:cNvGrpSpPr/>
          <p:nvPr/>
        </p:nvGrpSpPr>
        <p:grpSpPr>
          <a:xfrm>
            <a:off x="2276739" y="2995713"/>
            <a:ext cx="210621" cy="819088"/>
            <a:chOff x="1533767" y="2696891"/>
            <a:chExt cx="383574" cy="1497498"/>
          </a:xfrm>
        </p:grpSpPr>
        <p:sp>
          <p:nvSpPr>
            <p:cNvPr id="238" name="Oval 18">
              <a:extLst>
                <a:ext uri="{FF2B5EF4-FFF2-40B4-BE49-F238E27FC236}">
                  <a16:creationId xmlns:a16="http://schemas.microsoft.com/office/drawing/2014/main" id="{5086B412-FC6A-4F74-89A4-8B00B1E16E36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9" name="Oval 18">
              <a:extLst>
                <a:ext uri="{FF2B5EF4-FFF2-40B4-BE49-F238E27FC236}">
                  <a16:creationId xmlns:a16="http://schemas.microsoft.com/office/drawing/2014/main" id="{27CCDC0B-36DA-4D3D-99B9-F0F50A59BC40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0" name="Oval 18">
              <a:extLst>
                <a:ext uri="{FF2B5EF4-FFF2-40B4-BE49-F238E27FC236}">
                  <a16:creationId xmlns:a16="http://schemas.microsoft.com/office/drawing/2014/main" id="{802D7AA4-7037-456A-8FD4-0BB16D05D262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1" name="Oval 18">
              <a:extLst>
                <a:ext uri="{FF2B5EF4-FFF2-40B4-BE49-F238E27FC236}">
                  <a16:creationId xmlns:a16="http://schemas.microsoft.com/office/drawing/2014/main" id="{B835D4ED-B97F-4CBB-BC8A-F5F976712721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2" name="Groupe 241">
            <a:extLst>
              <a:ext uri="{FF2B5EF4-FFF2-40B4-BE49-F238E27FC236}">
                <a16:creationId xmlns:a16="http://schemas.microsoft.com/office/drawing/2014/main" id="{981F8122-139D-4EAA-8035-21EFFC8008F0}"/>
              </a:ext>
            </a:extLst>
          </p:cNvPr>
          <p:cNvGrpSpPr/>
          <p:nvPr/>
        </p:nvGrpSpPr>
        <p:grpSpPr>
          <a:xfrm>
            <a:off x="3000088" y="2980368"/>
            <a:ext cx="210621" cy="803820"/>
            <a:chOff x="1533767" y="2696891"/>
            <a:chExt cx="383574" cy="1497498"/>
          </a:xfrm>
        </p:grpSpPr>
        <p:sp>
          <p:nvSpPr>
            <p:cNvPr id="243" name="Oval 18">
              <a:extLst>
                <a:ext uri="{FF2B5EF4-FFF2-40B4-BE49-F238E27FC236}">
                  <a16:creationId xmlns:a16="http://schemas.microsoft.com/office/drawing/2014/main" id="{A8275EEA-ECF4-486F-B72D-D4E3D5059045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4" name="Oval 18">
              <a:extLst>
                <a:ext uri="{FF2B5EF4-FFF2-40B4-BE49-F238E27FC236}">
                  <a16:creationId xmlns:a16="http://schemas.microsoft.com/office/drawing/2014/main" id="{F60D80A9-2DB7-4815-B952-980153C6D861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5" name="Oval 18">
              <a:extLst>
                <a:ext uri="{FF2B5EF4-FFF2-40B4-BE49-F238E27FC236}">
                  <a16:creationId xmlns:a16="http://schemas.microsoft.com/office/drawing/2014/main" id="{3880F7B4-6619-4990-A77E-52D737D0ACE4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6" name="Oval 18">
              <a:extLst>
                <a:ext uri="{FF2B5EF4-FFF2-40B4-BE49-F238E27FC236}">
                  <a16:creationId xmlns:a16="http://schemas.microsoft.com/office/drawing/2014/main" id="{F6052CE2-2D2B-4FCD-A491-A64F38D3C88D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7" name="Groupe 246">
            <a:extLst>
              <a:ext uri="{FF2B5EF4-FFF2-40B4-BE49-F238E27FC236}">
                <a16:creationId xmlns:a16="http://schemas.microsoft.com/office/drawing/2014/main" id="{9CBD06FF-FC15-4192-934E-7BC2D06A01B4}"/>
              </a:ext>
            </a:extLst>
          </p:cNvPr>
          <p:cNvGrpSpPr/>
          <p:nvPr/>
        </p:nvGrpSpPr>
        <p:grpSpPr>
          <a:xfrm>
            <a:off x="3671372" y="2995713"/>
            <a:ext cx="210621" cy="803820"/>
            <a:chOff x="1533767" y="2696891"/>
            <a:chExt cx="383574" cy="1497498"/>
          </a:xfrm>
        </p:grpSpPr>
        <p:sp>
          <p:nvSpPr>
            <p:cNvPr id="248" name="Oval 18">
              <a:extLst>
                <a:ext uri="{FF2B5EF4-FFF2-40B4-BE49-F238E27FC236}">
                  <a16:creationId xmlns:a16="http://schemas.microsoft.com/office/drawing/2014/main" id="{FE865BFF-BE0A-4794-BD97-50BE6E215DE0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9" name="Oval 18">
              <a:extLst>
                <a:ext uri="{FF2B5EF4-FFF2-40B4-BE49-F238E27FC236}">
                  <a16:creationId xmlns:a16="http://schemas.microsoft.com/office/drawing/2014/main" id="{B8026B1D-B508-4C1A-B4DF-0886A0BF3FA9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0" name="Oval 18">
              <a:extLst>
                <a:ext uri="{FF2B5EF4-FFF2-40B4-BE49-F238E27FC236}">
                  <a16:creationId xmlns:a16="http://schemas.microsoft.com/office/drawing/2014/main" id="{2C51D57F-4ADD-4FD8-98B0-E70B54BEF78F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1" name="Oval 18">
              <a:extLst>
                <a:ext uri="{FF2B5EF4-FFF2-40B4-BE49-F238E27FC236}">
                  <a16:creationId xmlns:a16="http://schemas.microsoft.com/office/drawing/2014/main" id="{C1717392-620B-4C93-AFEB-17BD8590904A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2" name="Groupe 251">
            <a:extLst>
              <a:ext uri="{FF2B5EF4-FFF2-40B4-BE49-F238E27FC236}">
                <a16:creationId xmlns:a16="http://schemas.microsoft.com/office/drawing/2014/main" id="{A2D1B3CC-633F-403A-A1D3-447A70945168}"/>
              </a:ext>
            </a:extLst>
          </p:cNvPr>
          <p:cNvGrpSpPr/>
          <p:nvPr/>
        </p:nvGrpSpPr>
        <p:grpSpPr>
          <a:xfrm>
            <a:off x="4408934" y="2984793"/>
            <a:ext cx="210621" cy="803820"/>
            <a:chOff x="1533767" y="2696891"/>
            <a:chExt cx="383574" cy="1497498"/>
          </a:xfrm>
        </p:grpSpPr>
        <p:sp>
          <p:nvSpPr>
            <p:cNvPr id="253" name="Oval 18">
              <a:extLst>
                <a:ext uri="{FF2B5EF4-FFF2-40B4-BE49-F238E27FC236}">
                  <a16:creationId xmlns:a16="http://schemas.microsoft.com/office/drawing/2014/main" id="{523A507C-E573-45FD-B133-AC1973C8BAE3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4" name="Oval 18">
              <a:extLst>
                <a:ext uri="{FF2B5EF4-FFF2-40B4-BE49-F238E27FC236}">
                  <a16:creationId xmlns:a16="http://schemas.microsoft.com/office/drawing/2014/main" id="{24825F3F-EBC3-4D4B-BC3C-70B188F9764A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5" name="Oval 18">
              <a:extLst>
                <a:ext uri="{FF2B5EF4-FFF2-40B4-BE49-F238E27FC236}">
                  <a16:creationId xmlns:a16="http://schemas.microsoft.com/office/drawing/2014/main" id="{EDEBD7DC-78CD-4FEB-8E0D-67588F058DB0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6" name="Oval 18">
              <a:extLst>
                <a:ext uri="{FF2B5EF4-FFF2-40B4-BE49-F238E27FC236}">
                  <a16:creationId xmlns:a16="http://schemas.microsoft.com/office/drawing/2014/main" id="{167E4094-8A2D-4110-88D9-5AD0CC03BA77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96" name="ZoneTexte 195">
            <a:extLst>
              <a:ext uri="{FF2B5EF4-FFF2-40B4-BE49-F238E27FC236}">
                <a16:creationId xmlns:a16="http://schemas.microsoft.com/office/drawing/2014/main" id="{0C1D4028-99A5-4623-9EDA-C2D351B0B417}"/>
              </a:ext>
            </a:extLst>
          </p:cNvPr>
          <p:cNvSpPr txBox="1"/>
          <p:nvPr/>
        </p:nvSpPr>
        <p:spPr>
          <a:xfrm>
            <a:off x="4111335" y="1292105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34EDE78-77B0-4280-9901-2C13A9BBE5C5}"/>
              </a:ext>
            </a:extLst>
          </p:cNvPr>
          <p:cNvSpPr txBox="1"/>
          <p:nvPr/>
        </p:nvSpPr>
        <p:spPr>
          <a:xfrm>
            <a:off x="3413098" y="2849499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257" name="ZoneTexte 256">
            <a:extLst>
              <a:ext uri="{FF2B5EF4-FFF2-40B4-BE49-F238E27FC236}">
                <a16:creationId xmlns:a16="http://schemas.microsoft.com/office/drawing/2014/main" id="{1B818BEC-37A6-4BCC-A11E-58B2A40415CB}"/>
              </a:ext>
            </a:extLst>
          </p:cNvPr>
          <p:cNvSpPr txBox="1"/>
          <p:nvPr/>
        </p:nvSpPr>
        <p:spPr>
          <a:xfrm>
            <a:off x="1984598" y="1269304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070E8C-2E7B-45B2-B812-F6CF73474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797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  <p:bldP spid="2" grpId="0"/>
      <p:bldP spid="2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 119">
            <a:extLst>
              <a:ext uri="{FF2B5EF4-FFF2-40B4-BE49-F238E27FC236}">
                <a16:creationId xmlns:a16="http://schemas.microsoft.com/office/drawing/2014/main" id="{C7406F84-908E-491F-A2FB-7FC8C8C37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10" y="4641112"/>
            <a:ext cx="1156884" cy="130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A3A3DF8C-F8CB-4949-8167-4B213E87A230}"/>
              </a:ext>
            </a:extLst>
          </p:cNvPr>
          <p:cNvSpPr/>
          <p:nvPr/>
        </p:nvSpPr>
        <p:spPr bwMode="auto">
          <a:xfrm>
            <a:off x="307663" y="6014378"/>
            <a:ext cx="2931777" cy="526416"/>
          </a:xfrm>
          <a:prstGeom prst="rect">
            <a:avLst/>
          </a:prstGeom>
          <a:solidFill>
            <a:srgbClr val="E7E6E6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SIMULATION THEORY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4" name="Image 124">
            <a:extLst>
              <a:ext uri="{FF2B5EF4-FFF2-40B4-BE49-F238E27FC236}">
                <a16:creationId xmlns:a16="http://schemas.microsoft.com/office/drawing/2014/main" id="{62E439F5-0368-4F9B-AC18-CA0AAF939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373" y="4641112"/>
            <a:ext cx="1352227" cy="130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0601B4F-C4E0-4800-A51A-B2F988AF4268}"/>
              </a:ext>
            </a:extLst>
          </p:cNvPr>
          <p:cNvSpPr/>
          <p:nvPr/>
        </p:nvSpPr>
        <p:spPr bwMode="auto">
          <a:xfrm rot="16200000">
            <a:off x="-611420" y="3732370"/>
            <a:ext cx="1859684" cy="3484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4546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Revision</a:t>
            </a:r>
            <a:endParaRPr kumimoji="0" lang="en-US" sz="2400" b="0" i="0" u="none" strike="noStrike" kern="0" cap="none" spc="0" normalizeH="0" baseline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A8045C-1F09-48A8-8CE8-256BF11EC496}"/>
              </a:ext>
            </a:extLst>
          </p:cNvPr>
          <p:cNvSpPr/>
          <p:nvPr/>
        </p:nvSpPr>
        <p:spPr>
          <a:xfrm>
            <a:off x="1863431" y="1377202"/>
            <a:ext cx="3030279" cy="9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FF3259-DB43-4AE7-A9C9-5733D2AF0BC3}"/>
              </a:ext>
            </a:extLst>
          </p:cNvPr>
          <p:cNvSpPr txBox="1"/>
          <p:nvPr/>
        </p:nvSpPr>
        <p:spPr>
          <a:xfrm>
            <a:off x="3156570" y="2256743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F248BC-B65A-449F-A1A4-99BA16C5D578}"/>
              </a:ext>
            </a:extLst>
          </p:cNvPr>
          <p:cNvSpPr/>
          <p:nvPr/>
        </p:nvSpPr>
        <p:spPr>
          <a:xfrm>
            <a:off x="1070109" y="1377202"/>
            <a:ext cx="743781" cy="944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i="1" dirty="0" err="1">
                <a:solidFill>
                  <a:schemeClr val="tx1"/>
                </a:solidFill>
              </a:rPr>
              <a:t>Pow</a:t>
            </a:r>
            <a:r>
              <a:rPr lang="fr-FR" sz="2400" i="1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75" name="Freeform 296">
            <a:extLst>
              <a:ext uri="{FF2B5EF4-FFF2-40B4-BE49-F238E27FC236}">
                <a16:creationId xmlns:a16="http://schemas.microsoft.com/office/drawing/2014/main" id="{A00D7812-D824-473F-B0D5-FB5101E45492}"/>
              </a:ext>
            </a:extLst>
          </p:cNvPr>
          <p:cNvSpPr>
            <a:spLocks/>
          </p:cNvSpPr>
          <p:nvPr/>
        </p:nvSpPr>
        <p:spPr bwMode="auto">
          <a:xfrm rot="10800000">
            <a:off x="3519470" y="5478312"/>
            <a:ext cx="5898850" cy="248780"/>
          </a:xfrm>
          <a:custGeom>
            <a:avLst/>
            <a:gdLst>
              <a:gd name="T0" fmla="*/ 3764 w 3773"/>
              <a:gd name="T1" fmla="*/ 185 h 294"/>
              <a:gd name="T2" fmla="*/ 3769 w 3773"/>
              <a:gd name="T3" fmla="*/ 179 h 294"/>
              <a:gd name="T4" fmla="*/ 3773 w 3773"/>
              <a:gd name="T5" fmla="*/ 166 h 294"/>
              <a:gd name="T6" fmla="*/ 3765 w 3773"/>
              <a:gd name="T7" fmla="*/ 146 h 294"/>
              <a:gd name="T8" fmla="*/ 3752 w 3773"/>
              <a:gd name="T9" fmla="*/ 139 h 294"/>
              <a:gd name="T10" fmla="*/ 3756 w 3773"/>
              <a:gd name="T11" fmla="*/ 124 h 294"/>
              <a:gd name="T12" fmla="*/ 3749 w 3773"/>
              <a:gd name="T13" fmla="*/ 93 h 294"/>
              <a:gd name="T14" fmla="*/ 3733 w 3773"/>
              <a:gd name="T15" fmla="*/ 82 h 294"/>
              <a:gd name="T16" fmla="*/ 3686 w 3773"/>
              <a:gd name="T17" fmla="*/ 54 h 294"/>
              <a:gd name="T18" fmla="*/ 3587 w 3773"/>
              <a:gd name="T19" fmla="*/ 14 h 294"/>
              <a:gd name="T20" fmla="*/ 3535 w 3773"/>
              <a:gd name="T21" fmla="*/ 1 h 294"/>
              <a:gd name="T22" fmla="*/ 3523 w 3773"/>
              <a:gd name="T23" fmla="*/ 0 h 294"/>
              <a:gd name="T24" fmla="*/ 3502 w 3773"/>
              <a:gd name="T25" fmla="*/ 4 h 294"/>
              <a:gd name="T26" fmla="*/ 3485 w 3773"/>
              <a:gd name="T27" fmla="*/ 17 h 294"/>
              <a:gd name="T28" fmla="*/ 3475 w 3773"/>
              <a:gd name="T29" fmla="*/ 35 h 294"/>
              <a:gd name="T30" fmla="*/ 3474 w 3773"/>
              <a:gd name="T31" fmla="*/ 47 h 294"/>
              <a:gd name="T32" fmla="*/ 3474 w 3773"/>
              <a:gd name="T33" fmla="*/ 83 h 294"/>
              <a:gd name="T34" fmla="*/ 3474 w 3773"/>
              <a:gd name="T35" fmla="*/ 119 h 294"/>
              <a:gd name="T36" fmla="*/ 3073 w 3773"/>
              <a:gd name="T37" fmla="*/ 113 h 294"/>
              <a:gd name="T38" fmla="*/ 2272 w 3773"/>
              <a:gd name="T39" fmla="*/ 109 h 294"/>
              <a:gd name="T40" fmla="*/ 1870 w 3773"/>
              <a:gd name="T41" fmla="*/ 110 h 294"/>
              <a:gd name="T42" fmla="*/ 1410 w 3773"/>
              <a:gd name="T43" fmla="*/ 109 h 294"/>
              <a:gd name="T44" fmla="*/ 717 w 3773"/>
              <a:gd name="T45" fmla="*/ 114 h 294"/>
              <a:gd name="T46" fmla="*/ 255 w 3773"/>
              <a:gd name="T47" fmla="*/ 134 h 294"/>
              <a:gd name="T48" fmla="*/ 27 w 3773"/>
              <a:gd name="T49" fmla="*/ 153 h 294"/>
              <a:gd name="T50" fmla="*/ 14 w 3773"/>
              <a:gd name="T51" fmla="*/ 156 h 294"/>
              <a:gd name="T52" fmla="*/ 0 w 3773"/>
              <a:gd name="T53" fmla="*/ 172 h 294"/>
              <a:gd name="T54" fmla="*/ 0 w 3773"/>
              <a:gd name="T55" fmla="*/ 193 h 294"/>
              <a:gd name="T56" fmla="*/ 14 w 3773"/>
              <a:gd name="T57" fmla="*/ 210 h 294"/>
              <a:gd name="T58" fmla="*/ 27 w 3773"/>
              <a:gd name="T59" fmla="*/ 211 h 294"/>
              <a:gd name="T60" fmla="*/ 257 w 3773"/>
              <a:gd name="T61" fmla="*/ 219 h 294"/>
              <a:gd name="T62" fmla="*/ 718 w 3773"/>
              <a:gd name="T63" fmla="*/ 219 h 294"/>
              <a:gd name="T64" fmla="*/ 1410 w 3773"/>
              <a:gd name="T65" fmla="*/ 202 h 294"/>
              <a:gd name="T66" fmla="*/ 1870 w 3773"/>
              <a:gd name="T67" fmla="*/ 197 h 294"/>
              <a:gd name="T68" fmla="*/ 2272 w 3773"/>
              <a:gd name="T69" fmla="*/ 196 h 294"/>
              <a:gd name="T70" fmla="*/ 3073 w 3773"/>
              <a:gd name="T71" fmla="*/ 201 h 294"/>
              <a:gd name="T72" fmla="*/ 3475 w 3773"/>
              <a:gd name="T73" fmla="*/ 206 h 294"/>
              <a:gd name="T74" fmla="*/ 3475 w 3773"/>
              <a:gd name="T75" fmla="*/ 248 h 294"/>
              <a:gd name="T76" fmla="*/ 3475 w 3773"/>
              <a:gd name="T77" fmla="*/ 258 h 294"/>
              <a:gd name="T78" fmla="*/ 3485 w 3773"/>
              <a:gd name="T79" fmla="*/ 277 h 294"/>
              <a:gd name="T80" fmla="*/ 3502 w 3773"/>
              <a:gd name="T81" fmla="*/ 290 h 294"/>
              <a:gd name="T82" fmla="*/ 3523 w 3773"/>
              <a:gd name="T83" fmla="*/ 294 h 294"/>
              <a:gd name="T84" fmla="*/ 3533 w 3773"/>
              <a:gd name="T85" fmla="*/ 293 h 294"/>
              <a:gd name="T86" fmla="*/ 3584 w 3773"/>
              <a:gd name="T87" fmla="*/ 276 h 294"/>
              <a:gd name="T88" fmla="*/ 3686 w 3773"/>
              <a:gd name="T89" fmla="*/ 235 h 294"/>
              <a:gd name="T90" fmla="*/ 3733 w 3773"/>
              <a:gd name="T91" fmla="*/ 207 h 294"/>
              <a:gd name="T92" fmla="*/ 3739 w 3773"/>
              <a:gd name="T93" fmla="*/ 204 h 294"/>
              <a:gd name="T94" fmla="*/ 3745 w 3773"/>
              <a:gd name="T95" fmla="*/ 200 h 294"/>
              <a:gd name="T96" fmla="*/ 3754 w 3773"/>
              <a:gd name="T97" fmla="*/ 192 h 294"/>
              <a:gd name="T98" fmla="*/ 3764 w 3773"/>
              <a:gd name="T99" fmla="*/ 185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73" h="294">
                <a:moveTo>
                  <a:pt x="3764" y="185"/>
                </a:moveTo>
                <a:lnTo>
                  <a:pt x="3769" y="179"/>
                </a:lnTo>
                <a:lnTo>
                  <a:pt x="3773" y="166"/>
                </a:lnTo>
                <a:lnTo>
                  <a:pt x="3765" y="146"/>
                </a:lnTo>
                <a:lnTo>
                  <a:pt x="3752" y="139"/>
                </a:lnTo>
                <a:lnTo>
                  <a:pt x="3756" y="124"/>
                </a:lnTo>
                <a:lnTo>
                  <a:pt x="3749" y="93"/>
                </a:lnTo>
                <a:lnTo>
                  <a:pt x="3733" y="82"/>
                </a:lnTo>
                <a:lnTo>
                  <a:pt x="3686" y="54"/>
                </a:lnTo>
                <a:lnTo>
                  <a:pt x="3587" y="14"/>
                </a:lnTo>
                <a:lnTo>
                  <a:pt x="3535" y="1"/>
                </a:lnTo>
                <a:lnTo>
                  <a:pt x="3523" y="0"/>
                </a:lnTo>
                <a:lnTo>
                  <a:pt x="3502" y="4"/>
                </a:lnTo>
                <a:lnTo>
                  <a:pt x="3485" y="17"/>
                </a:lnTo>
                <a:lnTo>
                  <a:pt x="3475" y="35"/>
                </a:lnTo>
                <a:lnTo>
                  <a:pt x="3474" y="47"/>
                </a:lnTo>
                <a:lnTo>
                  <a:pt x="3474" y="83"/>
                </a:lnTo>
                <a:lnTo>
                  <a:pt x="3474" y="119"/>
                </a:lnTo>
                <a:lnTo>
                  <a:pt x="3073" y="113"/>
                </a:lnTo>
                <a:lnTo>
                  <a:pt x="2272" y="109"/>
                </a:lnTo>
                <a:lnTo>
                  <a:pt x="1870" y="110"/>
                </a:lnTo>
                <a:lnTo>
                  <a:pt x="1410" y="109"/>
                </a:lnTo>
                <a:lnTo>
                  <a:pt x="717" y="114"/>
                </a:lnTo>
                <a:lnTo>
                  <a:pt x="255" y="134"/>
                </a:lnTo>
                <a:lnTo>
                  <a:pt x="27" y="153"/>
                </a:lnTo>
                <a:lnTo>
                  <a:pt x="14" y="156"/>
                </a:lnTo>
                <a:lnTo>
                  <a:pt x="0" y="172"/>
                </a:lnTo>
                <a:lnTo>
                  <a:pt x="0" y="193"/>
                </a:lnTo>
                <a:lnTo>
                  <a:pt x="14" y="210"/>
                </a:lnTo>
                <a:lnTo>
                  <a:pt x="27" y="211"/>
                </a:lnTo>
                <a:lnTo>
                  <a:pt x="257" y="219"/>
                </a:lnTo>
                <a:lnTo>
                  <a:pt x="718" y="219"/>
                </a:lnTo>
                <a:lnTo>
                  <a:pt x="1410" y="202"/>
                </a:lnTo>
                <a:lnTo>
                  <a:pt x="1870" y="197"/>
                </a:lnTo>
                <a:lnTo>
                  <a:pt x="2272" y="196"/>
                </a:lnTo>
                <a:lnTo>
                  <a:pt x="3073" y="201"/>
                </a:lnTo>
                <a:lnTo>
                  <a:pt x="3475" y="206"/>
                </a:lnTo>
                <a:lnTo>
                  <a:pt x="3475" y="248"/>
                </a:lnTo>
                <a:lnTo>
                  <a:pt x="3475" y="258"/>
                </a:lnTo>
                <a:lnTo>
                  <a:pt x="3485" y="277"/>
                </a:lnTo>
                <a:lnTo>
                  <a:pt x="3502" y="290"/>
                </a:lnTo>
                <a:lnTo>
                  <a:pt x="3523" y="294"/>
                </a:lnTo>
                <a:lnTo>
                  <a:pt x="3533" y="293"/>
                </a:lnTo>
                <a:lnTo>
                  <a:pt x="3584" y="276"/>
                </a:lnTo>
                <a:lnTo>
                  <a:pt x="3686" y="235"/>
                </a:lnTo>
                <a:lnTo>
                  <a:pt x="3733" y="207"/>
                </a:lnTo>
                <a:lnTo>
                  <a:pt x="3739" y="204"/>
                </a:lnTo>
                <a:lnTo>
                  <a:pt x="3745" y="200"/>
                </a:lnTo>
                <a:lnTo>
                  <a:pt x="3754" y="192"/>
                </a:lnTo>
                <a:lnTo>
                  <a:pt x="3764" y="18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/>
          </a:p>
        </p:txBody>
      </p:sp>
      <p:sp>
        <p:nvSpPr>
          <p:cNvPr id="174" name="Shape 166">
            <a:extLst>
              <a:ext uri="{FF2B5EF4-FFF2-40B4-BE49-F238E27FC236}">
                <a16:creationId xmlns:a16="http://schemas.microsoft.com/office/drawing/2014/main" id="{39778545-8949-4F9E-8329-3B0F9E998576}"/>
              </a:ext>
            </a:extLst>
          </p:cNvPr>
          <p:cNvSpPr/>
          <p:nvPr/>
        </p:nvSpPr>
        <p:spPr>
          <a:xfrm>
            <a:off x="5497217" y="5293042"/>
            <a:ext cx="2073042" cy="5793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sz="2400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sz="240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77" name="Freeform 287">
            <a:extLst>
              <a:ext uri="{FF2B5EF4-FFF2-40B4-BE49-F238E27FC236}">
                <a16:creationId xmlns:a16="http://schemas.microsoft.com/office/drawing/2014/main" id="{4F346139-ED4D-47FC-83EF-8355A2B5F0AB}"/>
              </a:ext>
            </a:extLst>
          </p:cNvPr>
          <p:cNvSpPr>
            <a:spLocks/>
          </p:cNvSpPr>
          <p:nvPr/>
        </p:nvSpPr>
        <p:spPr bwMode="auto">
          <a:xfrm rot="7711772">
            <a:off x="-130906" y="3337970"/>
            <a:ext cx="1796982" cy="1154806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1" name="Freeform 295">
            <a:extLst>
              <a:ext uri="{FF2B5EF4-FFF2-40B4-BE49-F238E27FC236}">
                <a16:creationId xmlns:a16="http://schemas.microsoft.com/office/drawing/2014/main" id="{C914529C-AC77-4F88-97E4-88BA3F880423}"/>
              </a:ext>
            </a:extLst>
          </p:cNvPr>
          <p:cNvSpPr>
            <a:spLocks/>
          </p:cNvSpPr>
          <p:nvPr/>
        </p:nvSpPr>
        <p:spPr bwMode="auto">
          <a:xfrm>
            <a:off x="5035833" y="2994512"/>
            <a:ext cx="737973" cy="46344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4" name="Freeform 288">
            <a:extLst>
              <a:ext uri="{FF2B5EF4-FFF2-40B4-BE49-F238E27FC236}">
                <a16:creationId xmlns:a16="http://schemas.microsoft.com/office/drawing/2014/main" id="{0EA86D25-E44F-4EAF-909B-0C0A3DD9E8AF}"/>
              </a:ext>
            </a:extLst>
          </p:cNvPr>
          <p:cNvSpPr>
            <a:spLocks/>
          </p:cNvSpPr>
          <p:nvPr/>
        </p:nvSpPr>
        <p:spPr bwMode="auto">
          <a:xfrm rot="11686673">
            <a:off x="4969746" y="1862829"/>
            <a:ext cx="779762" cy="216965"/>
          </a:xfrm>
          <a:custGeom>
            <a:avLst/>
            <a:gdLst>
              <a:gd name="T0" fmla="*/ 1453 w 1482"/>
              <a:gd name="T1" fmla="*/ 0 h 302"/>
              <a:gd name="T2" fmla="*/ 1285 w 1482"/>
              <a:gd name="T3" fmla="*/ 34 h 302"/>
              <a:gd name="T4" fmla="*/ 1033 w 1482"/>
              <a:gd name="T5" fmla="*/ 85 h 302"/>
              <a:gd name="T6" fmla="*/ 865 w 1482"/>
              <a:gd name="T7" fmla="*/ 114 h 302"/>
              <a:gd name="T8" fmla="*/ 779 w 1482"/>
              <a:gd name="T9" fmla="*/ 124 h 302"/>
              <a:gd name="T10" fmla="*/ 658 w 1482"/>
              <a:gd name="T11" fmla="*/ 136 h 302"/>
              <a:gd name="T12" fmla="*/ 415 w 1482"/>
              <a:gd name="T13" fmla="*/ 144 h 302"/>
              <a:gd name="T14" fmla="*/ 293 w 1482"/>
              <a:gd name="T15" fmla="*/ 146 h 302"/>
              <a:gd name="T16" fmla="*/ 296 w 1482"/>
              <a:gd name="T17" fmla="*/ 115 h 302"/>
              <a:gd name="T18" fmla="*/ 297 w 1482"/>
              <a:gd name="T19" fmla="*/ 84 h 302"/>
              <a:gd name="T20" fmla="*/ 297 w 1482"/>
              <a:gd name="T21" fmla="*/ 74 h 302"/>
              <a:gd name="T22" fmla="*/ 289 w 1482"/>
              <a:gd name="T23" fmla="*/ 58 h 302"/>
              <a:gd name="T24" fmla="*/ 277 w 1482"/>
              <a:gd name="T25" fmla="*/ 49 h 302"/>
              <a:gd name="T26" fmla="*/ 260 w 1482"/>
              <a:gd name="T27" fmla="*/ 46 h 302"/>
              <a:gd name="T28" fmla="*/ 251 w 1482"/>
              <a:gd name="T29" fmla="*/ 48 h 302"/>
              <a:gd name="T30" fmla="*/ 226 w 1482"/>
              <a:gd name="T31" fmla="*/ 48 h 302"/>
              <a:gd name="T32" fmla="*/ 175 w 1482"/>
              <a:gd name="T33" fmla="*/ 61 h 302"/>
              <a:gd name="T34" fmla="*/ 153 w 1482"/>
              <a:gd name="T35" fmla="*/ 69 h 302"/>
              <a:gd name="T36" fmla="*/ 83 w 1482"/>
              <a:gd name="T37" fmla="*/ 91 h 302"/>
              <a:gd name="T38" fmla="*/ 15 w 1482"/>
              <a:gd name="T39" fmla="*/ 119 h 302"/>
              <a:gd name="T40" fmla="*/ 4 w 1482"/>
              <a:gd name="T41" fmla="*/ 127 h 302"/>
              <a:gd name="T42" fmla="*/ 0 w 1482"/>
              <a:gd name="T43" fmla="*/ 149 h 302"/>
              <a:gd name="T44" fmla="*/ 4 w 1482"/>
              <a:gd name="T45" fmla="*/ 159 h 302"/>
              <a:gd name="T46" fmla="*/ 2 w 1482"/>
              <a:gd name="T47" fmla="*/ 168 h 302"/>
              <a:gd name="T48" fmla="*/ 7 w 1482"/>
              <a:gd name="T49" fmla="*/ 185 h 302"/>
              <a:gd name="T50" fmla="*/ 15 w 1482"/>
              <a:gd name="T51" fmla="*/ 192 h 302"/>
              <a:gd name="T52" fmla="*/ 121 w 1482"/>
              <a:gd name="T53" fmla="*/ 245 h 302"/>
              <a:gd name="T54" fmla="*/ 229 w 1482"/>
              <a:gd name="T55" fmla="*/ 297 h 302"/>
              <a:gd name="T56" fmla="*/ 238 w 1482"/>
              <a:gd name="T57" fmla="*/ 302 h 302"/>
              <a:gd name="T58" fmla="*/ 257 w 1482"/>
              <a:gd name="T59" fmla="*/ 301 h 302"/>
              <a:gd name="T60" fmla="*/ 273 w 1482"/>
              <a:gd name="T61" fmla="*/ 291 h 302"/>
              <a:gd name="T62" fmla="*/ 283 w 1482"/>
              <a:gd name="T63" fmla="*/ 275 h 302"/>
              <a:gd name="T64" fmla="*/ 284 w 1482"/>
              <a:gd name="T65" fmla="*/ 264 h 302"/>
              <a:gd name="T66" fmla="*/ 286 w 1482"/>
              <a:gd name="T67" fmla="*/ 250 h 302"/>
              <a:gd name="T68" fmla="*/ 287 w 1482"/>
              <a:gd name="T69" fmla="*/ 234 h 302"/>
              <a:gd name="T70" fmla="*/ 352 w 1482"/>
              <a:gd name="T71" fmla="*/ 236 h 302"/>
              <a:gd name="T72" fmla="*/ 481 w 1482"/>
              <a:gd name="T73" fmla="*/ 233 h 302"/>
              <a:gd name="T74" fmla="*/ 674 w 1482"/>
              <a:gd name="T75" fmla="*/ 218 h 302"/>
              <a:gd name="T76" fmla="*/ 800 w 1482"/>
              <a:gd name="T77" fmla="*/ 203 h 302"/>
              <a:gd name="T78" fmla="*/ 884 w 1482"/>
              <a:gd name="T79" fmla="*/ 192 h 302"/>
              <a:gd name="T80" fmla="*/ 1054 w 1482"/>
              <a:gd name="T81" fmla="*/ 164 h 302"/>
              <a:gd name="T82" fmla="*/ 1223 w 1482"/>
              <a:gd name="T83" fmla="*/ 127 h 302"/>
              <a:gd name="T84" fmla="*/ 1386 w 1482"/>
              <a:gd name="T85" fmla="*/ 76 h 302"/>
              <a:gd name="T86" fmla="*/ 1466 w 1482"/>
              <a:gd name="T87" fmla="*/ 45 h 302"/>
              <a:gd name="T88" fmla="*/ 1475 w 1482"/>
              <a:gd name="T89" fmla="*/ 40 h 302"/>
              <a:gd name="T90" fmla="*/ 1482 w 1482"/>
              <a:gd name="T91" fmla="*/ 24 h 302"/>
              <a:gd name="T92" fmla="*/ 1478 w 1482"/>
              <a:gd name="T93" fmla="*/ 9 h 302"/>
              <a:gd name="T94" fmla="*/ 1464 w 1482"/>
              <a:gd name="T95" fmla="*/ 0 h 302"/>
              <a:gd name="T96" fmla="*/ 1453 w 1482"/>
              <a:gd name="T97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82" h="302">
                <a:moveTo>
                  <a:pt x="1453" y="0"/>
                </a:moveTo>
                <a:lnTo>
                  <a:pt x="1285" y="34"/>
                </a:lnTo>
                <a:lnTo>
                  <a:pt x="1033" y="85"/>
                </a:lnTo>
                <a:lnTo>
                  <a:pt x="865" y="114"/>
                </a:lnTo>
                <a:lnTo>
                  <a:pt x="779" y="124"/>
                </a:lnTo>
                <a:lnTo>
                  <a:pt x="658" y="136"/>
                </a:lnTo>
                <a:lnTo>
                  <a:pt x="415" y="144"/>
                </a:lnTo>
                <a:lnTo>
                  <a:pt x="293" y="146"/>
                </a:lnTo>
                <a:lnTo>
                  <a:pt x="296" y="115"/>
                </a:lnTo>
                <a:lnTo>
                  <a:pt x="297" y="84"/>
                </a:lnTo>
                <a:lnTo>
                  <a:pt x="297" y="74"/>
                </a:lnTo>
                <a:lnTo>
                  <a:pt x="289" y="58"/>
                </a:lnTo>
                <a:lnTo>
                  <a:pt x="277" y="49"/>
                </a:lnTo>
                <a:lnTo>
                  <a:pt x="260" y="46"/>
                </a:lnTo>
                <a:lnTo>
                  <a:pt x="251" y="48"/>
                </a:lnTo>
                <a:lnTo>
                  <a:pt x="226" y="48"/>
                </a:lnTo>
                <a:lnTo>
                  <a:pt x="175" y="61"/>
                </a:lnTo>
                <a:lnTo>
                  <a:pt x="153" y="69"/>
                </a:lnTo>
                <a:lnTo>
                  <a:pt x="83" y="91"/>
                </a:lnTo>
                <a:lnTo>
                  <a:pt x="15" y="119"/>
                </a:lnTo>
                <a:lnTo>
                  <a:pt x="4" y="127"/>
                </a:lnTo>
                <a:lnTo>
                  <a:pt x="0" y="149"/>
                </a:lnTo>
                <a:lnTo>
                  <a:pt x="4" y="159"/>
                </a:lnTo>
                <a:lnTo>
                  <a:pt x="2" y="168"/>
                </a:lnTo>
                <a:lnTo>
                  <a:pt x="7" y="185"/>
                </a:lnTo>
                <a:lnTo>
                  <a:pt x="15" y="192"/>
                </a:lnTo>
                <a:lnTo>
                  <a:pt x="121" y="245"/>
                </a:lnTo>
                <a:lnTo>
                  <a:pt x="229" y="297"/>
                </a:lnTo>
                <a:lnTo>
                  <a:pt x="238" y="302"/>
                </a:lnTo>
                <a:lnTo>
                  <a:pt x="257" y="301"/>
                </a:lnTo>
                <a:lnTo>
                  <a:pt x="273" y="291"/>
                </a:lnTo>
                <a:lnTo>
                  <a:pt x="283" y="275"/>
                </a:lnTo>
                <a:lnTo>
                  <a:pt x="284" y="264"/>
                </a:lnTo>
                <a:lnTo>
                  <a:pt x="286" y="250"/>
                </a:lnTo>
                <a:lnTo>
                  <a:pt x="287" y="234"/>
                </a:lnTo>
                <a:lnTo>
                  <a:pt x="352" y="236"/>
                </a:lnTo>
                <a:lnTo>
                  <a:pt x="481" y="233"/>
                </a:lnTo>
                <a:lnTo>
                  <a:pt x="674" y="218"/>
                </a:lnTo>
                <a:lnTo>
                  <a:pt x="800" y="203"/>
                </a:lnTo>
                <a:lnTo>
                  <a:pt x="884" y="192"/>
                </a:lnTo>
                <a:lnTo>
                  <a:pt x="1054" y="164"/>
                </a:lnTo>
                <a:lnTo>
                  <a:pt x="1223" y="127"/>
                </a:lnTo>
                <a:lnTo>
                  <a:pt x="1386" y="76"/>
                </a:lnTo>
                <a:lnTo>
                  <a:pt x="1466" y="45"/>
                </a:lnTo>
                <a:lnTo>
                  <a:pt x="1475" y="40"/>
                </a:lnTo>
                <a:lnTo>
                  <a:pt x="1482" y="24"/>
                </a:lnTo>
                <a:lnTo>
                  <a:pt x="1478" y="9"/>
                </a:lnTo>
                <a:lnTo>
                  <a:pt x="1464" y="0"/>
                </a:lnTo>
                <a:lnTo>
                  <a:pt x="1453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91" name="Titre 1">
            <a:extLst>
              <a:ext uri="{FF2B5EF4-FFF2-40B4-BE49-F238E27FC236}">
                <a16:creationId xmlns:a16="http://schemas.microsoft.com/office/drawing/2014/main" id="{4D80D231-7264-4C9F-810A-75AC5EA54E41}"/>
              </a:ext>
            </a:extLst>
          </p:cNvPr>
          <p:cNvSpPr txBox="1">
            <a:spLocks/>
          </p:cNvSpPr>
          <p:nvPr/>
        </p:nvSpPr>
        <p:spPr>
          <a:xfrm>
            <a:off x="346641" y="182561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>
                <a:solidFill>
                  <a:srgbClr val="FFC000"/>
                </a:solidFill>
                <a:latin typeface="Open Sans" panose="020B0606030504020204" pitchFamily="34" charset="0"/>
              </a:rPr>
              <a:t>Model of the other: </a:t>
            </a:r>
            <a:r>
              <a:rPr lang="en-US" sz="3200" b="1" cap="all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</a:rPr>
              <a:t>Naïve approach</a:t>
            </a:r>
            <a:endParaRPr lang="fr-FR" sz="3200" b="1" cap="all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</a:endParaRP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ADFAF2AB-F530-4F77-AB98-DE7BB86032E0}"/>
              </a:ext>
            </a:extLst>
          </p:cNvPr>
          <p:cNvSpPr txBox="1"/>
          <p:nvPr/>
        </p:nvSpPr>
        <p:spPr>
          <a:xfrm>
            <a:off x="1149749" y="2247995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F664A1B-0138-418F-935F-51FBC1F4187C}"/>
              </a:ext>
            </a:extLst>
          </p:cNvPr>
          <p:cNvSpPr/>
          <p:nvPr/>
        </p:nvSpPr>
        <p:spPr bwMode="auto">
          <a:xfrm>
            <a:off x="5848285" y="2130769"/>
            <a:ext cx="1460846" cy="117338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SELF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DECISIONAL MODEL</a:t>
            </a:r>
          </a:p>
        </p:txBody>
      </p:sp>
      <p:sp>
        <p:nvSpPr>
          <p:cNvPr id="179" name="Freeform 295">
            <a:extLst>
              <a:ext uri="{FF2B5EF4-FFF2-40B4-BE49-F238E27FC236}">
                <a16:creationId xmlns:a16="http://schemas.microsoft.com/office/drawing/2014/main" id="{CEF1E0D5-4719-4E11-A949-B952A5BB6F40}"/>
              </a:ext>
            </a:extLst>
          </p:cNvPr>
          <p:cNvSpPr>
            <a:spLocks/>
          </p:cNvSpPr>
          <p:nvPr/>
        </p:nvSpPr>
        <p:spPr bwMode="auto">
          <a:xfrm rot="20040970" flipV="1">
            <a:off x="7453998" y="2474571"/>
            <a:ext cx="809081" cy="405966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C0D8612-2130-4CE5-9BDD-1FA3204B1809}"/>
              </a:ext>
            </a:extLst>
          </p:cNvPr>
          <p:cNvSpPr/>
          <p:nvPr/>
        </p:nvSpPr>
        <p:spPr>
          <a:xfrm>
            <a:off x="8444435" y="1748951"/>
            <a:ext cx="1240152" cy="733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>
                <a:solidFill>
                  <a:schemeClr val="tx1"/>
                </a:solidFill>
              </a:rPr>
              <a:t>Utterance</a:t>
            </a:r>
            <a:r>
              <a:rPr lang="fr-FR" i="1" baseline="-25000" dirty="0">
                <a:solidFill>
                  <a:schemeClr val="tx1"/>
                </a:solidFill>
              </a:rPr>
              <a:t>1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5CE2E5D8-A2D8-4B59-A6C5-DB42C5557995}"/>
              </a:ext>
            </a:extLst>
          </p:cNvPr>
          <p:cNvSpPr txBox="1"/>
          <p:nvPr/>
        </p:nvSpPr>
        <p:spPr>
          <a:xfrm>
            <a:off x="8720294" y="2433044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D162B4F-5447-4338-A8D1-CE2AF59F6E43}"/>
              </a:ext>
            </a:extLst>
          </p:cNvPr>
          <p:cNvSpPr/>
          <p:nvPr/>
        </p:nvSpPr>
        <p:spPr>
          <a:xfrm>
            <a:off x="8423229" y="2960544"/>
            <a:ext cx="1253177" cy="70815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 err="1">
                <a:solidFill>
                  <a:schemeClr val="tx1"/>
                </a:solidFill>
              </a:rPr>
              <a:t>Utterance</a:t>
            </a:r>
            <a:r>
              <a:rPr lang="fr-FR" i="1" baseline="-25000" dirty="0" err="1">
                <a:solidFill>
                  <a:schemeClr val="tx1"/>
                </a:solidFill>
              </a:rPr>
              <a:t>N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88" name="Freeform 295">
            <a:extLst>
              <a:ext uri="{FF2B5EF4-FFF2-40B4-BE49-F238E27FC236}">
                <a16:creationId xmlns:a16="http://schemas.microsoft.com/office/drawing/2014/main" id="{D1F0372C-FFB0-4DD3-9DD7-79BB53B5E6E1}"/>
              </a:ext>
            </a:extLst>
          </p:cNvPr>
          <p:cNvSpPr>
            <a:spLocks/>
          </p:cNvSpPr>
          <p:nvPr/>
        </p:nvSpPr>
        <p:spPr bwMode="auto">
          <a:xfrm rot="19665857" flipV="1">
            <a:off x="9829485" y="2476902"/>
            <a:ext cx="729891" cy="44211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192" name="Groupe 191">
            <a:extLst>
              <a:ext uri="{FF2B5EF4-FFF2-40B4-BE49-F238E27FC236}">
                <a16:creationId xmlns:a16="http://schemas.microsoft.com/office/drawing/2014/main" id="{65848367-01B2-4515-A820-38ABD0CA0040}"/>
              </a:ext>
            </a:extLst>
          </p:cNvPr>
          <p:cNvGrpSpPr/>
          <p:nvPr/>
        </p:nvGrpSpPr>
        <p:grpSpPr>
          <a:xfrm>
            <a:off x="10686930" y="2301683"/>
            <a:ext cx="1250892" cy="924551"/>
            <a:chOff x="10902798" y="1599044"/>
            <a:chExt cx="1250892" cy="924551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71619233-FEDD-4840-AF0B-33F2B63C4344}"/>
                </a:ext>
              </a:extLst>
            </p:cNvPr>
            <p:cNvSpPr/>
            <p:nvPr/>
          </p:nvSpPr>
          <p:spPr>
            <a:xfrm>
              <a:off x="10902798" y="1599044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8608CBF9-289F-4867-BCDC-FB6E4E999DAC}"/>
                </a:ext>
              </a:extLst>
            </p:cNvPr>
            <p:cNvSpPr/>
            <p:nvPr/>
          </p:nvSpPr>
          <p:spPr>
            <a:xfrm>
              <a:off x="10983802" y="1702245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91E14AA-7039-4EA7-97FE-DF66EB2FDA01}"/>
                </a:ext>
              </a:extLst>
            </p:cNvPr>
            <p:cNvSpPr/>
            <p:nvPr/>
          </p:nvSpPr>
          <p:spPr>
            <a:xfrm>
              <a:off x="11064806" y="1789795"/>
              <a:ext cx="1088884" cy="733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i="1" dirty="0">
                  <a:solidFill>
                    <a:schemeClr val="tx1"/>
                  </a:solidFill>
                </a:rPr>
                <a:t>Possible</a:t>
              </a:r>
            </a:p>
            <a:p>
              <a:pPr algn="ctr"/>
              <a:r>
                <a:rPr lang="fr-FR" sz="2000" b="1" i="1" dirty="0" err="1">
                  <a:solidFill>
                    <a:schemeClr val="tx1"/>
                  </a:solidFill>
                </a:rPr>
                <a:t>pow</a:t>
              </a:r>
              <a:r>
                <a:rPr lang="fr-FR" sz="2000" b="1" i="1" baseline="-25000" dirty="0" err="1">
                  <a:solidFill>
                    <a:schemeClr val="tx1"/>
                  </a:solidFill>
                </a:rPr>
                <a:t>i</a:t>
              </a:r>
              <a:endParaRPr lang="fr-FR" sz="2000" b="1" i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7" name="Image 132">
            <a:extLst>
              <a:ext uri="{FF2B5EF4-FFF2-40B4-BE49-F238E27FC236}">
                <a16:creationId xmlns:a16="http://schemas.microsoft.com/office/drawing/2014/main" id="{23B9257B-906D-44E7-A49E-D43B64391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292" y="3344458"/>
            <a:ext cx="934148" cy="68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8" name="Espace réservé du numéro de diapositive 3">
            <a:extLst>
              <a:ext uri="{FF2B5EF4-FFF2-40B4-BE49-F238E27FC236}">
                <a16:creationId xmlns:a16="http://schemas.microsoft.com/office/drawing/2014/main" id="{34F2E6C1-692E-48E6-B565-E66551F7201D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sp>
        <p:nvSpPr>
          <p:cNvPr id="186" name="Freeform 287">
            <a:extLst>
              <a:ext uri="{FF2B5EF4-FFF2-40B4-BE49-F238E27FC236}">
                <a16:creationId xmlns:a16="http://schemas.microsoft.com/office/drawing/2014/main" id="{E98FCDBB-1F2B-40CB-9608-6710EC791799}"/>
              </a:ext>
            </a:extLst>
          </p:cNvPr>
          <p:cNvSpPr>
            <a:spLocks/>
          </p:cNvSpPr>
          <p:nvPr/>
        </p:nvSpPr>
        <p:spPr bwMode="auto">
          <a:xfrm rot="20277183">
            <a:off x="7413595" y="3839538"/>
            <a:ext cx="1796982" cy="1154806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26F47BE-651A-4F51-9672-1A720BAB8550}"/>
              </a:ext>
            </a:extLst>
          </p:cNvPr>
          <p:cNvSpPr/>
          <p:nvPr/>
        </p:nvSpPr>
        <p:spPr bwMode="auto">
          <a:xfrm>
            <a:off x="7570259" y="4242718"/>
            <a:ext cx="1859684" cy="3484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4546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  <a:endParaRPr kumimoji="0" lang="en-US" sz="2400" b="0" i="0" u="none" strike="noStrike" kern="0" cap="none" spc="0" normalizeH="0" baseline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85" name="Groupe 184">
            <a:extLst>
              <a:ext uri="{FF2B5EF4-FFF2-40B4-BE49-F238E27FC236}">
                <a16:creationId xmlns:a16="http://schemas.microsoft.com/office/drawing/2014/main" id="{BC9AE3D2-BF4F-4465-9B16-8630EE09D0F5}"/>
              </a:ext>
            </a:extLst>
          </p:cNvPr>
          <p:cNvGrpSpPr/>
          <p:nvPr/>
        </p:nvGrpSpPr>
        <p:grpSpPr>
          <a:xfrm>
            <a:off x="2271445" y="1457687"/>
            <a:ext cx="210621" cy="819088"/>
            <a:chOff x="1533767" y="2696891"/>
            <a:chExt cx="383574" cy="1497498"/>
          </a:xfrm>
        </p:grpSpPr>
        <p:sp>
          <p:nvSpPr>
            <p:cNvPr id="189" name="Oval 18">
              <a:extLst>
                <a:ext uri="{FF2B5EF4-FFF2-40B4-BE49-F238E27FC236}">
                  <a16:creationId xmlns:a16="http://schemas.microsoft.com/office/drawing/2014/main" id="{6C88D506-3B57-48C8-A2C1-9722C7429B15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0" name="Oval 18">
              <a:extLst>
                <a:ext uri="{FF2B5EF4-FFF2-40B4-BE49-F238E27FC236}">
                  <a16:creationId xmlns:a16="http://schemas.microsoft.com/office/drawing/2014/main" id="{5A826C7D-94B5-4F0D-BE56-8D1517B5E104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8" name="Oval 18">
              <a:extLst>
                <a:ext uri="{FF2B5EF4-FFF2-40B4-BE49-F238E27FC236}">
                  <a16:creationId xmlns:a16="http://schemas.microsoft.com/office/drawing/2014/main" id="{DB0F6963-9AC8-4B51-A549-89CF73196BEB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9" name="Oval 18">
              <a:extLst>
                <a:ext uri="{FF2B5EF4-FFF2-40B4-BE49-F238E27FC236}">
                  <a16:creationId xmlns:a16="http://schemas.microsoft.com/office/drawing/2014/main" id="{46D27679-7471-4963-A43E-89B6AFF1C579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0" name="Groupe 209">
            <a:extLst>
              <a:ext uri="{FF2B5EF4-FFF2-40B4-BE49-F238E27FC236}">
                <a16:creationId xmlns:a16="http://schemas.microsoft.com/office/drawing/2014/main" id="{AD4F173C-66FB-484B-82B8-F7ABDD71074A}"/>
              </a:ext>
            </a:extLst>
          </p:cNvPr>
          <p:cNvGrpSpPr/>
          <p:nvPr/>
        </p:nvGrpSpPr>
        <p:grpSpPr>
          <a:xfrm>
            <a:off x="2994794" y="1442342"/>
            <a:ext cx="210621" cy="803820"/>
            <a:chOff x="1533767" y="2696891"/>
            <a:chExt cx="383574" cy="1497498"/>
          </a:xfrm>
        </p:grpSpPr>
        <p:sp>
          <p:nvSpPr>
            <p:cNvPr id="211" name="Oval 18">
              <a:extLst>
                <a:ext uri="{FF2B5EF4-FFF2-40B4-BE49-F238E27FC236}">
                  <a16:creationId xmlns:a16="http://schemas.microsoft.com/office/drawing/2014/main" id="{960DC691-602B-4DDD-9016-167325DD269C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2" name="Oval 18">
              <a:extLst>
                <a:ext uri="{FF2B5EF4-FFF2-40B4-BE49-F238E27FC236}">
                  <a16:creationId xmlns:a16="http://schemas.microsoft.com/office/drawing/2014/main" id="{80CB9CE5-21F2-44A0-A9E2-8708CE5FD928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3" name="Oval 18">
              <a:extLst>
                <a:ext uri="{FF2B5EF4-FFF2-40B4-BE49-F238E27FC236}">
                  <a16:creationId xmlns:a16="http://schemas.microsoft.com/office/drawing/2014/main" id="{3AF04A73-7CB7-4F3D-A5EE-B0FC181718C8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4" name="Oval 18">
              <a:extLst>
                <a:ext uri="{FF2B5EF4-FFF2-40B4-BE49-F238E27FC236}">
                  <a16:creationId xmlns:a16="http://schemas.microsoft.com/office/drawing/2014/main" id="{6AD2D93B-7201-435E-A7DB-49A6E9726B63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5" name="Groupe 224">
            <a:extLst>
              <a:ext uri="{FF2B5EF4-FFF2-40B4-BE49-F238E27FC236}">
                <a16:creationId xmlns:a16="http://schemas.microsoft.com/office/drawing/2014/main" id="{D14ED982-ACCF-4609-BE25-FD25D52C411B}"/>
              </a:ext>
            </a:extLst>
          </p:cNvPr>
          <p:cNvGrpSpPr/>
          <p:nvPr/>
        </p:nvGrpSpPr>
        <p:grpSpPr>
          <a:xfrm>
            <a:off x="3666078" y="1457687"/>
            <a:ext cx="210621" cy="803820"/>
            <a:chOff x="1533767" y="2696891"/>
            <a:chExt cx="383574" cy="1497498"/>
          </a:xfrm>
        </p:grpSpPr>
        <p:sp>
          <p:nvSpPr>
            <p:cNvPr id="226" name="Oval 18">
              <a:extLst>
                <a:ext uri="{FF2B5EF4-FFF2-40B4-BE49-F238E27FC236}">
                  <a16:creationId xmlns:a16="http://schemas.microsoft.com/office/drawing/2014/main" id="{847DA5CB-FADC-442B-B389-5273771C402E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7" name="Oval 18">
              <a:extLst>
                <a:ext uri="{FF2B5EF4-FFF2-40B4-BE49-F238E27FC236}">
                  <a16:creationId xmlns:a16="http://schemas.microsoft.com/office/drawing/2014/main" id="{34506AAC-955B-470D-A888-85AAC15C095F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8" name="Oval 18">
              <a:extLst>
                <a:ext uri="{FF2B5EF4-FFF2-40B4-BE49-F238E27FC236}">
                  <a16:creationId xmlns:a16="http://schemas.microsoft.com/office/drawing/2014/main" id="{36C36AD9-6828-42DF-9ACC-C503354B3425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9" name="Oval 18">
              <a:extLst>
                <a:ext uri="{FF2B5EF4-FFF2-40B4-BE49-F238E27FC236}">
                  <a16:creationId xmlns:a16="http://schemas.microsoft.com/office/drawing/2014/main" id="{BF0FF612-FD9D-4F1F-9939-B8B4FCBCB338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0" name="Groupe 229">
            <a:extLst>
              <a:ext uri="{FF2B5EF4-FFF2-40B4-BE49-F238E27FC236}">
                <a16:creationId xmlns:a16="http://schemas.microsoft.com/office/drawing/2014/main" id="{8FE8D0D5-D08C-4971-9930-94757F1C14D0}"/>
              </a:ext>
            </a:extLst>
          </p:cNvPr>
          <p:cNvGrpSpPr/>
          <p:nvPr/>
        </p:nvGrpSpPr>
        <p:grpSpPr>
          <a:xfrm>
            <a:off x="4403640" y="1446767"/>
            <a:ext cx="210621" cy="803820"/>
            <a:chOff x="1533767" y="2696891"/>
            <a:chExt cx="383574" cy="1497498"/>
          </a:xfrm>
        </p:grpSpPr>
        <p:sp>
          <p:nvSpPr>
            <p:cNvPr id="231" name="Oval 18">
              <a:extLst>
                <a:ext uri="{FF2B5EF4-FFF2-40B4-BE49-F238E27FC236}">
                  <a16:creationId xmlns:a16="http://schemas.microsoft.com/office/drawing/2014/main" id="{D415D0D0-D702-4D99-8CAA-3321794BB4F5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2" name="Oval 18">
              <a:extLst>
                <a:ext uri="{FF2B5EF4-FFF2-40B4-BE49-F238E27FC236}">
                  <a16:creationId xmlns:a16="http://schemas.microsoft.com/office/drawing/2014/main" id="{0933B547-919F-403A-8862-42E2732B3970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Oval 18">
              <a:extLst>
                <a:ext uri="{FF2B5EF4-FFF2-40B4-BE49-F238E27FC236}">
                  <a16:creationId xmlns:a16="http://schemas.microsoft.com/office/drawing/2014/main" id="{9F90BF5E-BFE0-49A9-A4A9-BE1085F9ADA2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Oval 18">
              <a:extLst>
                <a:ext uri="{FF2B5EF4-FFF2-40B4-BE49-F238E27FC236}">
                  <a16:creationId xmlns:a16="http://schemas.microsoft.com/office/drawing/2014/main" id="{E35E7FD4-715C-45CC-80B8-26B65369F6EA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5" name="Rectangle 234">
            <a:extLst>
              <a:ext uri="{FF2B5EF4-FFF2-40B4-BE49-F238E27FC236}">
                <a16:creationId xmlns:a16="http://schemas.microsoft.com/office/drawing/2014/main" id="{A403D0EA-7B09-4A00-ACFA-EE045D3D188F}"/>
              </a:ext>
            </a:extLst>
          </p:cNvPr>
          <p:cNvSpPr/>
          <p:nvPr/>
        </p:nvSpPr>
        <p:spPr>
          <a:xfrm>
            <a:off x="1868725" y="2915228"/>
            <a:ext cx="3030279" cy="9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73B9ABA4-06FE-48FD-B3A0-7B19692D8EFA}"/>
              </a:ext>
            </a:extLst>
          </p:cNvPr>
          <p:cNvSpPr/>
          <p:nvPr/>
        </p:nvSpPr>
        <p:spPr>
          <a:xfrm>
            <a:off x="1075403" y="2915228"/>
            <a:ext cx="743781" cy="944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i="1" dirty="0" err="1">
                <a:solidFill>
                  <a:schemeClr val="tx1"/>
                </a:solidFill>
              </a:rPr>
              <a:t>Pow</a:t>
            </a:r>
            <a:r>
              <a:rPr lang="fr-FR" sz="2400" i="1" dirty="0">
                <a:solidFill>
                  <a:schemeClr val="tx1"/>
                </a:solidFill>
              </a:rPr>
              <a:t> N</a:t>
            </a:r>
          </a:p>
        </p:txBody>
      </p:sp>
      <p:grpSp>
        <p:nvGrpSpPr>
          <p:cNvPr id="237" name="Groupe 236">
            <a:extLst>
              <a:ext uri="{FF2B5EF4-FFF2-40B4-BE49-F238E27FC236}">
                <a16:creationId xmlns:a16="http://schemas.microsoft.com/office/drawing/2014/main" id="{E93CF6F3-F57E-46CC-B034-7F3CDFF30899}"/>
              </a:ext>
            </a:extLst>
          </p:cNvPr>
          <p:cNvGrpSpPr/>
          <p:nvPr/>
        </p:nvGrpSpPr>
        <p:grpSpPr>
          <a:xfrm>
            <a:off x="2276739" y="2995713"/>
            <a:ext cx="210621" cy="819088"/>
            <a:chOff x="1533767" y="2696891"/>
            <a:chExt cx="383574" cy="1497498"/>
          </a:xfrm>
        </p:grpSpPr>
        <p:sp>
          <p:nvSpPr>
            <p:cNvPr id="238" name="Oval 18">
              <a:extLst>
                <a:ext uri="{FF2B5EF4-FFF2-40B4-BE49-F238E27FC236}">
                  <a16:creationId xmlns:a16="http://schemas.microsoft.com/office/drawing/2014/main" id="{5086B412-FC6A-4F74-89A4-8B00B1E16E36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9" name="Oval 18">
              <a:extLst>
                <a:ext uri="{FF2B5EF4-FFF2-40B4-BE49-F238E27FC236}">
                  <a16:creationId xmlns:a16="http://schemas.microsoft.com/office/drawing/2014/main" id="{27CCDC0B-36DA-4D3D-99B9-F0F50A59BC40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0" name="Oval 18">
              <a:extLst>
                <a:ext uri="{FF2B5EF4-FFF2-40B4-BE49-F238E27FC236}">
                  <a16:creationId xmlns:a16="http://schemas.microsoft.com/office/drawing/2014/main" id="{802D7AA4-7037-456A-8FD4-0BB16D05D262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1" name="Oval 18">
              <a:extLst>
                <a:ext uri="{FF2B5EF4-FFF2-40B4-BE49-F238E27FC236}">
                  <a16:creationId xmlns:a16="http://schemas.microsoft.com/office/drawing/2014/main" id="{B835D4ED-B97F-4CBB-BC8A-F5F976712721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2" name="Groupe 241">
            <a:extLst>
              <a:ext uri="{FF2B5EF4-FFF2-40B4-BE49-F238E27FC236}">
                <a16:creationId xmlns:a16="http://schemas.microsoft.com/office/drawing/2014/main" id="{981F8122-139D-4EAA-8035-21EFFC8008F0}"/>
              </a:ext>
            </a:extLst>
          </p:cNvPr>
          <p:cNvGrpSpPr/>
          <p:nvPr/>
        </p:nvGrpSpPr>
        <p:grpSpPr>
          <a:xfrm>
            <a:off x="3000088" y="2980368"/>
            <a:ext cx="210621" cy="803820"/>
            <a:chOff x="1533767" y="2696891"/>
            <a:chExt cx="383574" cy="1497498"/>
          </a:xfrm>
        </p:grpSpPr>
        <p:sp>
          <p:nvSpPr>
            <p:cNvPr id="243" name="Oval 18">
              <a:extLst>
                <a:ext uri="{FF2B5EF4-FFF2-40B4-BE49-F238E27FC236}">
                  <a16:creationId xmlns:a16="http://schemas.microsoft.com/office/drawing/2014/main" id="{A8275EEA-ECF4-486F-B72D-D4E3D5059045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4" name="Oval 18">
              <a:extLst>
                <a:ext uri="{FF2B5EF4-FFF2-40B4-BE49-F238E27FC236}">
                  <a16:creationId xmlns:a16="http://schemas.microsoft.com/office/drawing/2014/main" id="{F60D80A9-2DB7-4815-B952-980153C6D861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5" name="Oval 18">
              <a:extLst>
                <a:ext uri="{FF2B5EF4-FFF2-40B4-BE49-F238E27FC236}">
                  <a16:creationId xmlns:a16="http://schemas.microsoft.com/office/drawing/2014/main" id="{3880F7B4-6619-4990-A77E-52D737D0ACE4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6" name="Oval 18">
              <a:extLst>
                <a:ext uri="{FF2B5EF4-FFF2-40B4-BE49-F238E27FC236}">
                  <a16:creationId xmlns:a16="http://schemas.microsoft.com/office/drawing/2014/main" id="{F6052CE2-2D2B-4FCD-A491-A64F38D3C88D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7" name="Groupe 246">
            <a:extLst>
              <a:ext uri="{FF2B5EF4-FFF2-40B4-BE49-F238E27FC236}">
                <a16:creationId xmlns:a16="http://schemas.microsoft.com/office/drawing/2014/main" id="{9CBD06FF-FC15-4192-934E-7BC2D06A01B4}"/>
              </a:ext>
            </a:extLst>
          </p:cNvPr>
          <p:cNvGrpSpPr/>
          <p:nvPr/>
        </p:nvGrpSpPr>
        <p:grpSpPr>
          <a:xfrm>
            <a:off x="3671372" y="2995713"/>
            <a:ext cx="210621" cy="803820"/>
            <a:chOff x="1533767" y="2696891"/>
            <a:chExt cx="383574" cy="1497498"/>
          </a:xfrm>
        </p:grpSpPr>
        <p:sp>
          <p:nvSpPr>
            <p:cNvPr id="248" name="Oval 18">
              <a:extLst>
                <a:ext uri="{FF2B5EF4-FFF2-40B4-BE49-F238E27FC236}">
                  <a16:creationId xmlns:a16="http://schemas.microsoft.com/office/drawing/2014/main" id="{FE865BFF-BE0A-4794-BD97-50BE6E215DE0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9" name="Oval 18">
              <a:extLst>
                <a:ext uri="{FF2B5EF4-FFF2-40B4-BE49-F238E27FC236}">
                  <a16:creationId xmlns:a16="http://schemas.microsoft.com/office/drawing/2014/main" id="{B8026B1D-B508-4C1A-B4DF-0886A0BF3FA9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0" name="Oval 18">
              <a:extLst>
                <a:ext uri="{FF2B5EF4-FFF2-40B4-BE49-F238E27FC236}">
                  <a16:creationId xmlns:a16="http://schemas.microsoft.com/office/drawing/2014/main" id="{2C51D57F-4ADD-4FD8-98B0-E70B54BEF78F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1" name="Oval 18">
              <a:extLst>
                <a:ext uri="{FF2B5EF4-FFF2-40B4-BE49-F238E27FC236}">
                  <a16:creationId xmlns:a16="http://schemas.microsoft.com/office/drawing/2014/main" id="{C1717392-620B-4C93-AFEB-17BD8590904A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2" name="Groupe 251">
            <a:extLst>
              <a:ext uri="{FF2B5EF4-FFF2-40B4-BE49-F238E27FC236}">
                <a16:creationId xmlns:a16="http://schemas.microsoft.com/office/drawing/2014/main" id="{A2D1B3CC-633F-403A-A1D3-447A70945168}"/>
              </a:ext>
            </a:extLst>
          </p:cNvPr>
          <p:cNvGrpSpPr/>
          <p:nvPr/>
        </p:nvGrpSpPr>
        <p:grpSpPr>
          <a:xfrm>
            <a:off x="4408934" y="2984793"/>
            <a:ext cx="210621" cy="803820"/>
            <a:chOff x="1533767" y="2696891"/>
            <a:chExt cx="383574" cy="1497498"/>
          </a:xfrm>
        </p:grpSpPr>
        <p:sp>
          <p:nvSpPr>
            <p:cNvPr id="253" name="Oval 18">
              <a:extLst>
                <a:ext uri="{FF2B5EF4-FFF2-40B4-BE49-F238E27FC236}">
                  <a16:creationId xmlns:a16="http://schemas.microsoft.com/office/drawing/2014/main" id="{523A507C-E573-45FD-B133-AC1973C8BAE3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4" name="Oval 18">
              <a:extLst>
                <a:ext uri="{FF2B5EF4-FFF2-40B4-BE49-F238E27FC236}">
                  <a16:creationId xmlns:a16="http://schemas.microsoft.com/office/drawing/2014/main" id="{24825F3F-EBC3-4D4B-BC3C-70B188F9764A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5" name="Oval 18">
              <a:extLst>
                <a:ext uri="{FF2B5EF4-FFF2-40B4-BE49-F238E27FC236}">
                  <a16:creationId xmlns:a16="http://schemas.microsoft.com/office/drawing/2014/main" id="{EDEBD7DC-78CD-4FEB-8E0D-67588F058DB0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6" name="Oval 18">
              <a:extLst>
                <a:ext uri="{FF2B5EF4-FFF2-40B4-BE49-F238E27FC236}">
                  <a16:creationId xmlns:a16="http://schemas.microsoft.com/office/drawing/2014/main" id="{167E4094-8A2D-4110-88D9-5AD0CC03BA77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96" name="ZoneTexte 195">
            <a:extLst>
              <a:ext uri="{FF2B5EF4-FFF2-40B4-BE49-F238E27FC236}">
                <a16:creationId xmlns:a16="http://schemas.microsoft.com/office/drawing/2014/main" id="{0C1D4028-99A5-4623-9EDA-C2D351B0B417}"/>
              </a:ext>
            </a:extLst>
          </p:cNvPr>
          <p:cNvSpPr txBox="1"/>
          <p:nvPr/>
        </p:nvSpPr>
        <p:spPr>
          <a:xfrm>
            <a:off x="4111335" y="1292105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34EDE78-77B0-4280-9901-2C13A9BBE5C5}"/>
              </a:ext>
            </a:extLst>
          </p:cNvPr>
          <p:cNvSpPr txBox="1"/>
          <p:nvPr/>
        </p:nvSpPr>
        <p:spPr>
          <a:xfrm>
            <a:off x="3413098" y="2849499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257" name="ZoneTexte 256">
            <a:extLst>
              <a:ext uri="{FF2B5EF4-FFF2-40B4-BE49-F238E27FC236}">
                <a16:creationId xmlns:a16="http://schemas.microsoft.com/office/drawing/2014/main" id="{1B818BEC-37A6-4BCC-A11E-58B2A40415CB}"/>
              </a:ext>
            </a:extLst>
          </p:cNvPr>
          <p:cNvSpPr txBox="1"/>
          <p:nvPr/>
        </p:nvSpPr>
        <p:spPr>
          <a:xfrm>
            <a:off x="1984598" y="1269304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76" name="Signe de multiplication 75">
            <a:extLst>
              <a:ext uri="{FF2B5EF4-FFF2-40B4-BE49-F238E27FC236}">
                <a16:creationId xmlns:a16="http://schemas.microsoft.com/office/drawing/2014/main" id="{B544F0DA-ADF0-474C-A1F3-764647249DAE}"/>
              </a:ext>
            </a:extLst>
          </p:cNvPr>
          <p:cNvSpPr/>
          <p:nvPr/>
        </p:nvSpPr>
        <p:spPr>
          <a:xfrm>
            <a:off x="3360953" y="4130673"/>
            <a:ext cx="873686" cy="92560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B40BF6B-AAFD-4B87-B348-C7B01F14611B}"/>
              </a:ext>
            </a:extLst>
          </p:cNvPr>
          <p:cNvSpPr/>
          <p:nvPr/>
        </p:nvSpPr>
        <p:spPr>
          <a:xfrm>
            <a:off x="4319211" y="4104000"/>
            <a:ext cx="4457589" cy="920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COMBINATORY EXPLOSION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7F2081-F939-4EF1-969B-AF11CF5B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9316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B329964-C7DE-4029-8EC0-3AF4CE42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Model of the other: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reasoning with uncertainty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967C4AA-75B2-4257-8443-BBCB579D3523}"/>
              </a:ext>
            </a:extLst>
          </p:cNvPr>
          <p:cNvSpPr txBox="1"/>
          <p:nvPr/>
        </p:nvSpPr>
        <p:spPr>
          <a:xfrm>
            <a:off x="716020" y="1381534"/>
            <a:ext cx="2025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For </a:t>
            </a:r>
            <a:r>
              <a:rPr lang="fr-FR" sz="2000" b="1" dirty="0" err="1"/>
              <a:t>each</a:t>
            </a:r>
            <a:r>
              <a:rPr lang="fr-FR" sz="2000" b="1" dirty="0"/>
              <a:t> </a:t>
            </a:r>
            <a:r>
              <a:rPr lang="fr-FR" sz="2000" b="1" dirty="0" err="1"/>
              <a:t>Pow</a:t>
            </a:r>
            <a:r>
              <a:rPr lang="fr-FR" sz="2000" b="1" baseline="-25000" dirty="0" err="1"/>
              <a:t>i</a:t>
            </a:r>
            <a:r>
              <a:rPr lang="fr-FR" sz="2000" b="1" dirty="0"/>
              <a:t> 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6E6F95C0-1361-4E8E-8C1A-4EF482DCC338}"/>
              </a:ext>
            </a:extLst>
          </p:cNvPr>
          <p:cNvSpPr txBox="1"/>
          <p:nvPr/>
        </p:nvSpPr>
        <p:spPr>
          <a:xfrm>
            <a:off x="456450" y="1981130"/>
            <a:ext cx="5258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Compute the number of satisfiable values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DD6F2464-899F-47A9-ADC2-2446D628DF9E}"/>
              </a:ext>
            </a:extLst>
          </p:cNvPr>
          <p:cNvSpPr txBox="1"/>
          <p:nvPr/>
        </p:nvSpPr>
        <p:spPr>
          <a:xfrm>
            <a:off x="682787" y="2643651"/>
            <a:ext cx="252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Extract hypotheses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62D3A8CC-9A94-49DD-BC94-FB639D86301E}"/>
              </a:ext>
            </a:extLst>
          </p:cNvPr>
          <p:cNvSpPr txBox="1"/>
          <p:nvPr/>
        </p:nvSpPr>
        <p:spPr>
          <a:xfrm>
            <a:off x="716020" y="4902250"/>
            <a:ext cx="2989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Adapt decisional model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2571464-3243-41CA-A999-0CDCCCFA0CED}"/>
              </a:ext>
            </a:extLst>
          </p:cNvPr>
          <p:cNvGrpSpPr/>
          <p:nvPr/>
        </p:nvGrpSpPr>
        <p:grpSpPr>
          <a:xfrm>
            <a:off x="480755" y="5363479"/>
            <a:ext cx="1902203" cy="1201838"/>
            <a:chOff x="9092963" y="2498266"/>
            <a:chExt cx="1902203" cy="1201838"/>
          </a:xfrm>
        </p:grpSpPr>
        <p:sp>
          <p:nvSpPr>
            <p:cNvPr id="92" name="Oval 30">
              <a:extLst>
                <a:ext uri="{FF2B5EF4-FFF2-40B4-BE49-F238E27FC236}">
                  <a16:creationId xmlns:a16="http://schemas.microsoft.com/office/drawing/2014/main" id="{FF51FAED-6C94-4EA0-BD10-7BFDD00437D1}"/>
                </a:ext>
              </a:extLst>
            </p:cNvPr>
            <p:cNvSpPr/>
            <p:nvPr/>
          </p:nvSpPr>
          <p:spPr>
            <a:xfrm>
              <a:off x="9092963" y="2970241"/>
              <a:ext cx="269659" cy="269659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3" name="Oval 31">
              <a:extLst>
                <a:ext uri="{FF2B5EF4-FFF2-40B4-BE49-F238E27FC236}">
                  <a16:creationId xmlns:a16="http://schemas.microsoft.com/office/drawing/2014/main" id="{D50AA7B9-000E-4E87-A602-1270C2F6BD63}"/>
                </a:ext>
              </a:extLst>
            </p:cNvPr>
            <p:cNvSpPr/>
            <p:nvPr/>
          </p:nvSpPr>
          <p:spPr>
            <a:xfrm>
              <a:off x="9092963" y="2562265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4" name="TextBox 32">
              <a:extLst>
                <a:ext uri="{FF2B5EF4-FFF2-40B4-BE49-F238E27FC236}">
                  <a16:creationId xmlns:a16="http://schemas.microsoft.com/office/drawing/2014/main" id="{636AEEA4-32C2-4AD8-AFE4-EEF350799438}"/>
                </a:ext>
              </a:extLst>
            </p:cNvPr>
            <p:cNvSpPr txBox="1"/>
            <p:nvPr/>
          </p:nvSpPr>
          <p:spPr>
            <a:xfrm>
              <a:off x="9460259" y="2498266"/>
              <a:ext cx="144469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dirty="0"/>
                <a:t>Satisfiability</a:t>
              </a:r>
            </a:p>
          </p:txBody>
        </p:sp>
        <p:sp>
          <p:nvSpPr>
            <p:cNvPr id="95" name="TextBox 33">
              <a:extLst>
                <a:ext uri="{FF2B5EF4-FFF2-40B4-BE49-F238E27FC236}">
                  <a16:creationId xmlns:a16="http://schemas.microsoft.com/office/drawing/2014/main" id="{91CEBCBD-7B31-4468-8C15-EEB1D75765C9}"/>
                </a:ext>
              </a:extLst>
            </p:cNvPr>
            <p:cNvSpPr txBox="1"/>
            <p:nvPr/>
          </p:nvSpPr>
          <p:spPr>
            <a:xfrm>
              <a:off x="9460259" y="2899130"/>
              <a:ext cx="153490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dirty="0"/>
                <a:t>Acceptability</a:t>
              </a:r>
            </a:p>
          </p:txBody>
        </p:sp>
        <p:sp>
          <p:nvSpPr>
            <p:cNvPr id="96" name="TextBox 34">
              <a:extLst>
                <a:ext uri="{FF2B5EF4-FFF2-40B4-BE49-F238E27FC236}">
                  <a16:creationId xmlns:a16="http://schemas.microsoft.com/office/drawing/2014/main" id="{DB4C7E1E-9C31-4CE7-B5B1-E68FD1282CF6}"/>
                </a:ext>
              </a:extLst>
            </p:cNvPr>
            <p:cNvSpPr txBox="1"/>
            <p:nvPr/>
          </p:nvSpPr>
          <p:spPr>
            <a:xfrm>
              <a:off x="9460259" y="3299994"/>
              <a:ext cx="18473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en-US" sz="2000" dirty="0"/>
            </a:p>
          </p:txBody>
        </p:sp>
      </p:grpSp>
      <p:sp>
        <p:nvSpPr>
          <p:cNvPr id="98" name="ZoneTexte 97">
            <a:extLst>
              <a:ext uri="{FF2B5EF4-FFF2-40B4-BE49-F238E27FC236}">
                <a16:creationId xmlns:a16="http://schemas.microsoft.com/office/drawing/2014/main" id="{863DB910-7548-45C0-A2F8-442EDD9B6D88}"/>
              </a:ext>
            </a:extLst>
          </p:cNvPr>
          <p:cNvSpPr txBox="1"/>
          <p:nvPr/>
        </p:nvSpPr>
        <p:spPr>
          <a:xfrm>
            <a:off x="7392442" y="4925161"/>
            <a:ext cx="2989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Revision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973F258-A57F-4974-9927-0FC9FEC3B1B2}"/>
              </a:ext>
            </a:extLst>
          </p:cNvPr>
          <p:cNvSpPr/>
          <p:nvPr/>
        </p:nvSpPr>
        <p:spPr>
          <a:xfrm>
            <a:off x="224683" y="1352555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7A10167-2C1D-4F7D-9659-08F584C6E4E2}"/>
              </a:ext>
            </a:extLst>
          </p:cNvPr>
          <p:cNvSpPr/>
          <p:nvPr/>
        </p:nvSpPr>
        <p:spPr>
          <a:xfrm>
            <a:off x="224683" y="2646819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/>
              <a:t>2</a:t>
            </a:r>
            <a:endParaRPr lang="en-US" sz="2100" b="1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7F10496-9A3D-4040-8537-A9855426B335}"/>
              </a:ext>
            </a:extLst>
          </p:cNvPr>
          <p:cNvSpPr/>
          <p:nvPr/>
        </p:nvSpPr>
        <p:spPr>
          <a:xfrm>
            <a:off x="224683" y="4964179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597120E-35C7-4EDC-A0F7-ACD2D60AE76E}"/>
              </a:ext>
            </a:extLst>
          </p:cNvPr>
          <p:cNvSpPr/>
          <p:nvPr/>
        </p:nvSpPr>
        <p:spPr>
          <a:xfrm>
            <a:off x="6841050" y="4930455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4</a:t>
            </a:r>
          </a:p>
        </p:txBody>
      </p: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C978C4F1-22B7-40DE-8139-FEF6A6FC8DB5}"/>
              </a:ext>
            </a:extLst>
          </p:cNvPr>
          <p:cNvGrpSpPr/>
          <p:nvPr/>
        </p:nvGrpSpPr>
        <p:grpSpPr>
          <a:xfrm>
            <a:off x="6833388" y="1274462"/>
            <a:ext cx="4090568" cy="1454731"/>
            <a:chOff x="3711320" y="2668694"/>
            <a:chExt cx="4090568" cy="1454731"/>
          </a:xfrm>
        </p:grpSpPr>
        <p:grpSp>
          <p:nvGrpSpPr>
            <p:cNvPr id="110" name="Groupe 109">
              <a:extLst>
                <a:ext uri="{FF2B5EF4-FFF2-40B4-BE49-F238E27FC236}">
                  <a16:creationId xmlns:a16="http://schemas.microsoft.com/office/drawing/2014/main" id="{E685C946-8D33-43B0-BC22-D452F2335DF3}"/>
                </a:ext>
              </a:extLst>
            </p:cNvPr>
            <p:cNvGrpSpPr/>
            <p:nvPr/>
          </p:nvGrpSpPr>
          <p:grpSpPr>
            <a:xfrm>
              <a:off x="3711320" y="3073400"/>
              <a:ext cx="2850510" cy="1050025"/>
              <a:chOff x="3711320" y="3073400"/>
              <a:chExt cx="2850510" cy="1050025"/>
            </a:xfrm>
          </p:grpSpPr>
          <p:pic>
            <p:nvPicPr>
              <p:cNvPr id="113" name="Image 119">
                <a:extLst>
                  <a:ext uri="{FF2B5EF4-FFF2-40B4-BE49-F238E27FC236}">
                    <a16:creationId xmlns:a16="http://schemas.microsoft.com/office/drawing/2014/main" id="{F8FCA28D-3A61-435B-B564-78E48543FC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0170" y="3073400"/>
                <a:ext cx="931660" cy="1050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2A5CE5A9-8739-4AC9-8447-B6B9FB4A3A79}"/>
                  </a:ext>
                </a:extLst>
              </p:cNvPr>
              <p:cNvSpPr/>
              <p:nvPr/>
            </p:nvSpPr>
            <p:spPr bwMode="auto">
              <a:xfrm>
                <a:off x="3711320" y="3338940"/>
                <a:ext cx="1835150" cy="654050"/>
              </a:xfrm>
              <a:prstGeom prst="rect">
                <a:avLst/>
              </a:prstGeom>
              <a:solidFill>
                <a:srgbClr val="E7E6E6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SIMULATION THEORY</a:t>
                </a:r>
                <a:endParaRPr kumimoji="0" lang="fr-F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pic>
          <p:nvPicPr>
            <p:cNvPr id="111" name="Image 124">
              <a:extLst>
                <a:ext uri="{FF2B5EF4-FFF2-40B4-BE49-F238E27FC236}">
                  <a16:creationId xmlns:a16="http://schemas.microsoft.com/office/drawing/2014/main" id="{CF62D163-1F1F-4415-8579-68AB0F78C9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6834" y="2856849"/>
              <a:ext cx="558904" cy="673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" name="Phylactère : pensées 111">
              <a:extLst>
                <a:ext uri="{FF2B5EF4-FFF2-40B4-BE49-F238E27FC236}">
                  <a16:creationId xmlns:a16="http://schemas.microsoft.com/office/drawing/2014/main" id="{CE31E31F-FBBD-416C-AB61-CFBC512C781A}"/>
                </a:ext>
              </a:extLst>
            </p:cNvPr>
            <p:cNvSpPr/>
            <p:nvPr/>
          </p:nvSpPr>
          <p:spPr>
            <a:xfrm>
              <a:off x="6970684" y="2668694"/>
              <a:ext cx="831204" cy="1050026"/>
            </a:xfrm>
            <a:prstGeom prst="cloudCallout">
              <a:avLst>
                <a:gd name="adj1" fmla="val -101365"/>
                <a:gd name="adj2" fmla="val 19835"/>
              </a:avLst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15" name="ZoneTexte 114">
            <a:extLst>
              <a:ext uri="{FF2B5EF4-FFF2-40B4-BE49-F238E27FC236}">
                <a16:creationId xmlns:a16="http://schemas.microsoft.com/office/drawing/2014/main" id="{F6CD5D36-6784-49A2-8BC2-341C885BF341}"/>
              </a:ext>
            </a:extLst>
          </p:cNvPr>
          <p:cNvSpPr txBox="1"/>
          <p:nvPr/>
        </p:nvSpPr>
        <p:spPr>
          <a:xfrm>
            <a:off x="7299587" y="5382511"/>
            <a:ext cx="2378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Highest number of accurate hypotheses </a:t>
            </a:r>
          </a:p>
        </p:txBody>
      </p:sp>
      <p:sp>
        <p:nvSpPr>
          <p:cNvPr id="51" name="Espace réservé du numéro de diapositive 3">
            <a:extLst>
              <a:ext uri="{FF2B5EF4-FFF2-40B4-BE49-F238E27FC236}">
                <a16:creationId xmlns:a16="http://schemas.microsoft.com/office/drawing/2014/main" id="{D6FDE789-ECAF-4686-AD11-7E2D4FB0E9A6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142FD71-8500-4544-95FA-CF1ED5A691EB}"/>
              </a:ext>
            </a:extLst>
          </p:cNvPr>
          <p:cNvGrpSpPr/>
          <p:nvPr/>
        </p:nvGrpSpPr>
        <p:grpSpPr>
          <a:xfrm>
            <a:off x="1032140" y="3178786"/>
            <a:ext cx="1965074" cy="1309583"/>
            <a:chOff x="2741898" y="2311053"/>
            <a:chExt cx="1916805" cy="1423623"/>
          </a:xfrm>
        </p:grpSpPr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1E64E2A8-AA81-49C9-A6D6-638CC2C3B4BE}"/>
                </a:ext>
              </a:extLst>
            </p:cNvPr>
            <p:cNvGrpSpPr/>
            <p:nvPr/>
          </p:nvGrpSpPr>
          <p:grpSpPr>
            <a:xfrm>
              <a:off x="2744532" y="2311053"/>
              <a:ext cx="896953" cy="407926"/>
              <a:chOff x="1633243" y="2185375"/>
              <a:chExt cx="1107562" cy="57048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66" name="Oval 18">
                <a:extLst>
                  <a:ext uri="{FF2B5EF4-FFF2-40B4-BE49-F238E27FC236}">
                    <a16:creationId xmlns:a16="http://schemas.microsoft.com/office/drawing/2014/main" id="{20F388DB-4282-4809-9A3B-83EC933935CB}"/>
                  </a:ext>
                </a:extLst>
              </p:cNvPr>
              <p:cNvSpPr/>
              <p:nvPr/>
            </p:nvSpPr>
            <p:spPr>
              <a:xfrm>
                <a:off x="1633243" y="2185375"/>
                <a:ext cx="1107562" cy="570482"/>
              </a:xfrm>
              <a:prstGeom prst="ellipse">
                <a:avLst/>
              </a:prstGeom>
              <a:grpFill/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DFD033EC-7B1B-4844-867E-C948345BE6A2}"/>
                  </a:ext>
                </a:extLst>
              </p:cNvPr>
              <p:cNvSpPr txBox="1"/>
              <p:nvPr/>
            </p:nvSpPr>
            <p:spPr>
              <a:xfrm>
                <a:off x="1723444" y="2237262"/>
                <a:ext cx="967218" cy="473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French</a:t>
                </a:r>
                <a:endParaRPr lang="fr-FR" sz="1600" dirty="0"/>
              </a:p>
            </p:txBody>
          </p:sp>
        </p:grp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8527AB12-AACF-4D30-9E12-7A177F89A647}"/>
                </a:ext>
              </a:extLst>
            </p:cNvPr>
            <p:cNvGrpSpPr/>
            <p:nvPr/>
          </p:nvGrpSpPr>
          <p:grpSpPr>
            <a:xfrm>
              <a:off x="2741898" y="2816613"/>
              <a:ext cx="896952" cy="399071"/>
              <a:chOff x="1630609" y="3216269"/>
              <a:chExt cx="1107561" cy="558099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69" name="Oval 18">
                <a:extLst>
                  <a:ext uri="{FF2B5EF4-FFF2-40B4-BE49-F238E27FC236}">
                    <a16:creationId xmlns:a16="http://schemas.microsoft.com/office/drawing/2014/main" id="{8DF43EB8-23CD-47E8-83BC-3A21058F65DC}"/>
                  </a:ext>
                </a:extLst>
              </p:cNvPr>
              <p:cNvSpPr/>
              <p:nvPr/>
            </p:nvSpPr>
            <p:spPr>
              <a:xfrm>
                <a:off x="1630609" y="3216269"/>
                <a:ext cx="1107561" cy="558099"/>
              </a:xfrm>
              <a:prstGeom prst="ellipse">
                <a:avLst/>
              </a:prstGeom>
              <a:grpFill/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436B7EA8-9099-4B22-B8EA-D45471B79711}"/>
                  </a:ext>
                </a:extLst>
              </p:cNvPr>
              <p:cNvSpPr txBox="1"/>
              <p:nvPr/>
            </p:nvSpPr>
            <p:spPr>
              <a:xfrm>
                <a:off x="1745267" y="3233746"/>
                <a:ext cx="719684" cy="338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Italian</a:t>
                </a:r>
                <a:endParaRPr lang="fr-FR" sz="1600" dirty="0"/>
              </a:p>
            </p:txBody>
          </p:sp>
        </p:grp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107AC12D-AAEE-482C-B022-4D7A445ADF36}"/>
                </a:ext>
              </a:extLst>
            </p:cNvPr>
            <p:cNvGrpSpPr/>
            <p:nvPr/>
          </p:nvGrpSpPr>
          <p:grpSpPr>
            <a:xfrm>
              <a:off x="2760753" y="3334566"/>
              <a:ext cx="896952" cy="400110"/>
              <a:chOff x="1566924" y="4044328"/>
              <a:chExt cx="1107561" cy="559552"/>
            </a:xfrm>
            <a:solidFill>
              <a:srgbClr val="FF0000"/>
            </a:solidFill>
          </p:grpSpPr>
          <p:sp>
            <p:nvSpPr>
              <p:cNvPr id="72" name="Oval 18">
                <a:extLst>
                  <a:ext uri="{FF2B5EF4-FFF2-40B4-BE49-F238E27FC236}">
                    <a16:creationId xmlns:a16="http://schemas.microsoft.com/office/drawing/2014/main" id="{C6DE3ABA-25A5-48CD-8FFB-CB5C804A8931}"/>
                  </a:ext>
                </a:extLst>
              </p:cNvPr>
              <p:cNvSpPr/>
              <p:nvPr/>
            </p:nvSpPr>
            <p:spPr>
              <a:xfrm>
                <a:off x="1566924" y="4044328"/>
                <a:ext cx="1107561" cy="55955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9928CC1-B79C-41D4-8C26-D2A97430E6D4}"/>
                  </a:ext>
                </a:extLst>
              </p:cNvPr>
              <p:cNvSpPr txBox="1"/>
              <p:nvPr/>
            </p:nvSpPr>
            <p:spPr>
              <a:xfrm>
                <a:off x="1592278" y="4095670"/>
                <a:ext cx="904799" cy="338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Mexican</a:t>
                </a:r>
                <a:endParaRPr lang="fr-FR" sz="1600" dirty="0"/>
              </a:p>
            </p:txBody>
          </p:sp>
        </p:grpSp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BD30B94F-AC7E-4378-BDD3-9BD149152C27}"/>
                </a:ext>
              </a:extLst>
            </p:cNvPr>
            <p:cNvGrpSpPr/>
            <p:nvPr/>
          </p:nvGrpSpPr>
          <p:grpSpPr>
            <a:xfrm>
              <a:off x="3750560" y="3041496"/>
              <a:ext cx="891222" cy="407142"/>
              <a:chOff x="3014012" y="5453217"/>
              <a:chExt cx="1100485" cy="569386"/>
            </a:xfrm>
            <a:solidFill>
              <a:srgbClr val="FF0000"/>
            </a:solidFill>
          </p:grpSpPr>
          <p:sp>
            <p:nvSpPr>
              <p:cNvPr id="75" name="Oval 18">
                <a:extLst>
                  <a:ext uri="{FF2B5EF4-FFF2-40B4-BE49-F238E27FC236}">
                    <a16:creationId xmlns:a16="http://schemas.microsoft.com/office/drawing/2014/main" id="{B3B54977-5357-490F-A04F-EE9C54437242}"/>
                  </a:ext>
                </a:extLst>
              </p:cNvPr>
              <p:cNvSpPr/>
              <p:nvPr/>
            </p:nvSpPr>
            <p:spPr>
              <a:xfrm>
                <a:off x="3014012" y="5453217"/>
                <a:ext cx="1100485" cy="569386"/>
              </a:xfrm>
              <a:prstGeom prst="ellipse">
                <a:avLst/>
              </a:prstGeom>
              <a:grp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4B43D72C-88CB-4A64-AF3F-6D8D7D32374E}"/>
                  </a:ext>
                </a:extLst>
              </p:cNvPr>
              <p:cNvSpPr txBox="1"/>
              <p:nvPr/>
            </p:nvSpPr>
            <p:spPr>
              <a:xfrm>
                <a:off x="3120173" y="5501177"/>
                <a:ext cx="951268" cy="473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Indian</a:t>
                </a:r>
                <a:endParaRPr lang="fr-FR" sz="1600" dirty="0"/>
              </a:p>
            </p:txBody>
          </p:sp>
        </p:grpSp>
        <p:grpSp>
          <p:nvGrpSpPr>
            <p:cNvPr id="77" name="Groupe 76">
              <a:extLst>
                <a:ext uri="{FF2B5EF4-FFF2-40B4-BE49-F238E27FC236}">
                  <a16:creationId xmlns:a16="http://schemas.microsoft.com/office/drawing/2014/main" id="{C911CAAA-792A-479D-8573-309D696C9E54}"/>
                </a:ext>
              </a:extLst>
            </p:cNvPr>
            <p:cNvGrpSpPr/>
            <p:nvPr/>
          </p:nvGrpSpPr>
          <p:grpSpPr>
            <a:xfrm>
              <a:off x="3761753" y="2530799"/>
              <a:ext cx="896950" cy="399854"/>
              <a:chOff x="1660639" y="4712172"/>
              <a:chExt cx="1107559" cy="559192"/>
            </a:xfrm>
            <a:solidFill>
              <a:srgbClr val="FF0000"/>
            </a:solidFill>
          </p:grpSpPr>
          <p:sp>
            <p:nvSpPr>
              <p:cNvPr id="78" name="Oval 18">
                <a:extLst>
                  <a:ext uri="{FF2B5EF4-FFF2-40B4-BE49-F238E27FC236}">
                    <a16:creationId xmlns:a16="http://schemas.microsoft.com/office/drawing/2014/main" id="{705A4921-4A22-4379-AA62-9892294EBD17}"/>
                  </a:ext>
                </a:extLst>
              </p:cNvPr>
              <p:cNvSpPr/>
              <p:nvPr/>
            </p:nvSpPr>
            <p:spPr>
              <a:xfrm>
                <a:off x="1660639" y="4712172"/>
                <a:ext cx="1107559" cy="559192"/>
              </a:xfrm>
              <a:prstGeom prst="ellipse">
                <a:avLst/>
              </a:prstGeom>
              <a:grp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4778DFE7-326A-4574-A380-03099B484A7B}"/>
                  </a:ext>
                </a:extLst>
              </p:cNvPr>
              <p:cNvSpPr txBox="1"/>
              <p:nvPr/>
            </p:nvSpPr>
            <p:spPr>
              <a:xfrm>
                <a:off x="1738882" y="4749680"/>
                <a:ext cx="1021251" cy="4734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Korean</a:t>
                </a:r>
                <a:endParaRPr lang="fr-FR" sz="1600" dirty="0"/>
              </a:p>
            </p:txBody>
          </p:sp>
        </p:grpSp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F6772CAF-C5BC-4AE0-8D04-0D7387AE8874}"/>
              </a:ext>
            </a:extLst>
          </p:cNvPr>
          <p:cNvGrpSpPr/>
          <p:nvPr/>
        </p:nvGrpSpPr>
        <p:grpSpPr>
          <a:xfrm>
            <a:off x="6685712" y="3120679"/>
            <a:ext cx="1916805" cy="1423623"/>
            <a:chOff x="2741898" y="2311053"/>
            <a:chExt cx="1916805" cy="1423623"/>
          </a:xfrm>
        </p:grpSpPr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BCB96402-2376-4E37-8A84-A948972E1E82}"/>
                </a:ext>
              </a:extLst>
            </p:cNvPr>
            <p:cNvGrpSpPr/>
            <p:nvPr/>
          </p:nvGrpSpPr>
          <p:grpSpPr>
            <a:xfrm>
              <a:off x="2744532" y="2311053"/>
              <a:ext cx="896953" cy="407926"/>
              <a:chOff x="1633243" y="2185375"/>
              <a:chExt cx="1107562" cy="57048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18" name="Oval 18">
                <a:extLst>
                  <a:ext uri="{FF2B5EF4-FFF2-40B4-BE49-F238E27FC236}">
                    <a16:creationId xmlns:a16="http://schemas.microsoft.com/office/drawing/2014/main" id="{1907D496-DB6D-466C-BEDD-0CFA6B83ECA1}"/>
                  </a:ext>
                </a:extLst>
              </p:cNvPr>
              <p:cNvSpPr/>
              <p:nvPr/>
            </p:nvSpPr>
            <p:spPr>
              <a:xfrm>
                <a:off x="1633243" y="2185375"/>
                <a:ext cx="1107562" cy="570482"/>
              </a:xfrm>
              <a:prstGeom prst="ellipse">
                <a:avLst/>
              </a:prstGeom>
              <a:grpFill/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A3630090-0FD8-4023-B154-54932C014D42}"/>
                  </a:ext>
                </a:extLst>
              </p:cNvPr>
              <p:cNvSpPr txBox="1"/>
              <p:nvPr/>
            </p:nvSpPr>
            <p:spPr>
              <a:xfrm>
                <a:off x="1723444" y="2237262"/>
                <a:ext cx="967218" cy="473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French</a:t>
                </a:r>
                <a:endParaRPr lang="fr-FR" sz="1600" dirty="0"/>
              </a:p>
            </p:txBody>
          </p:sp>
        </p:grp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3A80930B-9789-499C-B308-DA68C3400A55}"/>
                </a:ext>
              </a:extLst>
            </p:cNvPr>
            <p:cNvGrpSpPr/>
            <p:nvPr/>
          </p:nvGrpSpPr>
          <p:grpSpPr>
            <a:xfrm>
              <a:off x="2741898" y="2816613"/>
              <a:ext cx="896952" cy="399071"/>
              <a:chOff x="1630609" y="3216269"/>
              <a:chExt cx="1107561" cy="558099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16" name="Oval 18">
                <a:extLst>
                  <a:ext uri="{FF2B5EF4-FFF2-40B4-BE49-F238E27FC236}">
                    <a16:creationId xmlns:a16="http://schemas.microsoft.com/office/drawing/2014/main" id="{FEB483FE-1141-4960-89FE-5F96EA42F4A2}"/>
                  </a:ext>
                </a:extLst>
              </p:cNvPr>
              <p:cNvSpPr/>
              <p:nvPr/>
            </p:nvSpPr>
            <p:spPr>
              <a:xfrm>
                <a:off x="1630609" y="3216269"/>
                <a:ext cx="1107561" cy="558099"/>
              </a:xfrm>
              <a:prstGeom prst="ellipse">
                <a:avLst/>
              </a:prstGeom>
              <a:grpFill/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B558D641-407B-4AFC-AE57-8F0D0EB838E1}"/>
                  </a:ext>
                </a:extLst>
              </p:cNvPr>
              <p:cNvSpPr txBox="1"/>
              <p:nvPr/>
            </p:nvSpPr>
            <p:spPr>
              <a:xfrm>
                <a:off x="1745267" y="3233746"/>
                <a:ext cx="975210" cy="473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Korean</a:t>
                </a:r>
                <a:endParaRPr lang="fr-FR" sz="1600" dirty="0"/>
              </a:p>
            </p:txBody>
          </p:sp>
        </p:grpSp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7F0079C9-F9A2-4AE5-B708-7A283D90A038}"/>
                </a:ext>
              </a:extLst>
            </p:cNvPr>
            <p:cNvGrpSpPr/>
            <p:nvPr/>
          </p:nvGrpSpPr>
          <p:grpSpPr>
            <a:xfrm>
              <a:off x="2760753" y="3334566"/>
              <a:ext cx="896952" cy="400110"/>
              <a:chOff x="1566924" y="4044328"/>
              <a:chExt cx="1107561" cy="559552"/>
            </a:xfrm>
            <a:solidFill>
              <a:srgbClr val="FF0000"/>
            </a:solidFill>
          </p:grpSpPr>
          <p:sp>
            <p:nvSpPr>
              <p:cNvPr id="102" name="Oval 18">
                <a:extLst>
                  <a:ext uri="{FF2B5EF4-FFF2-40B4-BE49-F238E27FC236}">
                    <a16:creationId xmlns:a16="http://schemas.microsoft.com/office/drawing/2014/main" id="{9D1DB50B-EA78-436E-8FD2-478D7241F15F}"/>
                  </a:ext>
                </a:extLst>
              </p:cNvPr>
              <p:cNvSpPr/>
              <p:nvPr/>
            </p:nvSpPr>
            <p:spPr>
              <a:xfrm>
                <a:off x="1566924" y="4044328"/>
                <a:ext cx="1107561" cy="55955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BC56B4B6-6660-421E-985C-2524B0348D37}"/>
                  </a:ext>
                </a:extLst>
              </p:cNvPr>
              <p:cNvSpPr txBox="1"/>
              <p:nvPr/>
            </p:nvSpPr>
            <p:spPr>
              <a:xfrm>
                <a:off x="1592278" y="4095670"/>
                <a:ext cx="904799" cy="338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Mexican</a:t>
                </a:r>
                <a:endParaRPr lang="fr-FR" sz="1600" dirty="0"/>
              </a:p>
            </p:txBody>
          </p:sp>
        </p:grpSp>
        <p:grpSp>
          <p:nvGrpSpPr>
            <p:cNvPr id="87" name="Groupe 86">
              <a:extLst>
                <a:ext uri="{FF2B5EF4-FFF2-40B4-BE49-F238E27FC236}">
                  <a16:creationId xmlns:a16="http://schemas.microsoft.com/office/drawing/2014/main" id="{DB1F6B6E-FA19-44B3-A3E4-F7CC153409EF}"/>
                </a:ext>
              </a:extLst>
            </p:cNvPr>
            <p:cNvGrpSpPr/>
            <p:nvPr/>
          </p:nvGrpSpPr>
          <p:grpSpPr>
            <a:xfrm>
              <a:off x="3750560" y="3041496"/>
              <a:ext cx="891222" cy="407142"/>
              <a:chOff x="3014012" y="5453217"/>
              <a:chExt cx="1100485" cy="569386"/>
            </a:xfrm>
            <a:solidFill>
              <a:srgbClr val="FF0000"/>
            </a:solidFill>
          </p:grpSpPr>
          <p:sp>
            <p:nvSpPr>
              <p:cNvPr id="100" name="Oval 18">
                <a:extLst>
                  <a:ext uri="{FF2B5EF4-FFF2-40B4-BE49-F238E27FC236}">
                    <a16:creationId xmlns:a16="http://schemas.microsoft.com/office/drawing/2014/main" id="{7B62208F-A261-4DE4-901A-93E811662ED2}"/>
                  </a:ext>
                </a:extLst>
              </p:cNvPr>
              <p:cNvSpPr/>
              <p:nvPr/>
            </p:nvSpPr>
            <p:spPr>
              <a:xfrm>
                <a:off x="3014012" y="5453217"/>
                <a:ext cx="1100485" cy="569386"/>
              </a:xfrm>
              <a:prstGeom prst="ellipse">
                <a:avLst/>
              </a:prstGeom>
              <a:grp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FC9CE3A3-7F40-4DFD-B481-48541D7553D1}"/>
                  </a:ext>
                </a:extLst>
              </p:cNvPr>
              <p:cNvSpPr txBox="1"/>
              <p:nvPr/>
            </p:nvSpPr>
            <p:spPr>
              <a:xfrm>
                <a:off x="3120173" y="5501177"/>
                <a:ext cx="951268" cy="473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Indian</a:t>
                </a:r>
                <a:endParaRPr lang="fr-FR" sz="1600" dirty="0"/>
              </a:p>
            </p:txBody>
          </p:sp>
        </p:grpSp>
        <p:grpSp>
          <p:nvGrpSpPr>
            <p:cNvPr id="89" name="Groupe 88">
              <a:extLst>
                <a:ext uri="{FF2B5EF4-FFF2-40B4-BE49-F238E27FC236}">
                  <a16:creationId xmlns:a16="http://schemas.microsoft.com/office/drawing/2014/main" id="{667EC685-0F56-48D9-A0EF-52862E4E2B91}"/>
                </a:ext>
              </a:extLst>
            </p:cNvPr>
            <p:cNvGrpSpPr/>
            <p:nvPr/>
          </p:nvGrpSpPr>
          <p:grpSpPr>
            <a:xfrm>
              <a:off x="3761753" y="2530799"/>
              <a:ext cx="896950" cy="399854"/>
              <a:chOff x="1660639" y="4712172"/>
              <a:chExt cx="1107559" cy="559192"/>
            </a:xfrm>
            <a:solidFill>
              <a:srgbClr val="FF0000"/>
            </a:solidFill>
          </p:grpSpPr>
          <p:sp>
            <p:nvSpPr>
              <p:cNvPr id="90" name="Oval 18">
                <a:extLst>
                  <a:ext uri="{FF2B5EF4-FFF2-40B4-BE49-F238E27FC236}">
                    <a16:creationId xmlns:a16="http://schemas.microsoft.com/office/drawing/2014/main" id="{6B8BECFD-2C02-4397-A73A-1E172A0459F8}"/>
                  </a:ext>
                </a:extLst>
              </p:cNvPr>
              <p:cNvSpPr/>
              <p:nvPr/>
            </p:nvSpPr>
            <p:spPr>
              <a:xfrm>
                <a:off x="1660639" y="4712172"/>
                <a:ext cx="1107559" cy="559192"/>
              </a:xfrm>
              <a:prstGeom prst="ellipse">
                <a:avLst/>
              </a:prstGeom>
              <a:grp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31544E0F-83F4-4ADB-A526-1525BE9D770A}"/>
                  </a:ext>
                </a:extLst>
              </p:cNvPr>
              <p:cNvSpPr txBox="1"/>
              <p:nvPr/>
            </p:nvSpPr>
            <p:spPr>
              <a:xfrm>
                <a:off x="1738882" y="4749680"/>
                <a:ext cx="1021251" cy="4734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Italian</a:t>
                </a:r>
                <a:endParaRPr lang="fr-FR" sz="1600" dirty="0"/>
              </a:p>
            </p:txBody>
          </p:sp>
        </p:grpSp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7CED6218-C0C9-4EEE-BAE4-9E832FF2E9FA}"/>
              </a:ext>
            </a:extLst>
          </p:cNvPr>
          <p:cNvGrpSpPr/>
          <p:nvPr/>
        </p:nvGrpSpPr>
        <p:grpSpPr>
          <a:xfrm>
            <a:off x="3898998" y="3149986"/>
            <a:ext cx="2062010" cy="1423623"/>
            <a:chOff x="2741898" y="2311053"/>
            <a:chExt cx="2062010" cy="1423623"/>
          </a:xfrm>
        </p:grpSpPr>
        <p:grpSp>
          <p:nvGrpSpPr>
            <p:cNvPr id="154" name="Groupe 153">
              <a:extLst>
                <a:ext uri="{FF2B5EF4-FFF2-40B4-BE49-F238E27FC236}">
                  <a16:creationId xmlns:a16="http://schemas.microsoft.com/office/drawing/2014/main" id="{941AA0DC-0C1E-4D8F-854A-6B0DFA61F226}"/>
                </a:ext>
              </a:extLst>
            </p:cNvPr>
            <p:cNvGrpSpPr/>
            <p:nvPr/>
          </p:nvGrpSpPr>
          <p:grpSpPr>
            <a:xfrm>
              <a:off x="2744532" y="2311053"/>
              <a:ext cx="896953" cy="407926"/>
              <a:chOff x="1633243" y="2185375"/>
              <a:chExt cx="1107562" cy="57048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67" name="Oval 18">
                <a:extLst>
                  <a:ext uri="{FF2B5EF4-FFF2-40B4-BE49-F238E27FC236}">
                    <a16:creationId xmlns:a16="http://schemas.microsoft.com/office/drawing/2014/main" id="{546B11D3-0646-462C-8975-376DDD4D6B2E}"/>
                  </a:ext>
                </a:extLst>
              </p:cNvPr>
              <p:cNvSpPr/>
              <p:nvPr/>
            </p:nvSpPr>
            <p:spPr>
              <a:xfrm>
                <a:off x="1633243" y="2185375"/>
                <a:ext cx="1107562" cy="570482"/>
              </a:xfrm>
              <a:prstGeom prst="ellipse">
                <a:avLst/>
              </a:prstGeom>
              <a:grpFill/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ZoneTexte 167">
                <a:extLst>
                  <a:ext uri="{FF2B5EF4-FFF2-40B4-BE49-F238E27FC236}">
                    <a16:creationId xmlns:a16="http://schemas.microsoft.com/office/drawing/2014/main" id="{F69D16E3-96A2-41B0-9A46-05D68411E1E7}"/>
                  </a:ext>
                </a:extLst>
              </p:cNvPr>
              <p:cNvSpPr txBox="1"/>
              <p:nvPr/>
            </p:nvSpPr>
            <p:spPr>
              <a:xfrm>
                <a:off x="1723444" y="2237262"/>
                <a:ext cx="967218" cy="473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Korean</a:t>
                </a:r>
                <a:endParaRPr lang="fr-FR" sz="1600" dirty="0"/>
              </a:p>
            </p:txBody>
          </p:sp>
        </p:grpSp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AACE34EB-4258-4805-A460-BE19B3308092}"/>
                </a:ext>
              </a:extLst>
            </p:cNvPr>
            <p:cNvGrpSpPr/>
            <p:nvPr/>
          </p:nvGrpSpPr>
          <p:grpSpPr>
            <a:xfrm>
              <a:off x="2741898" y="2816613"/>
              <a:ext cx="896952" cy="399071"/>
              <a:chOff x="1630609" y="3216269"/>
              <a:chExt cx="1107561" cy="558099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65" name="Oval 18">
                <a:extLst>
                  <a:ext uri="{FF2B5EF4-FFF2-40B4-BE49-F238E27FC236}">
                    <a16:creationId xmlns:a16="http://schemas.microsoft.com/office/drawing/2014/main" id="{9925EC98-D460-4834-A330-650AE5D41048}"/>
                  </a:ext>
                </a:extLst>
              </p:cNvPr>
              <p:cNvSpPr/>
              <p:nvPr/>
            </p:nvSpPr>
            <p:spPr>
              <a:xfrm>
                <a:off x="1630609" y="3216269"/>
                <a:ext cx="1107561" cy="558099"/>
              </a:xfrm>
              <a:prstGeom prst="ellipse">
                <a:avLst/>
              </a:prstGeom>
              <a:grpFill/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ZoneTexte 165">
                <a:extLst>
                  <a:ext uri="{FF2B5EF4-FFF2-40B4-BE49-F238E27FC236}">
                    <a16:creationId xmlns:a16="http://schemas.microsoft.com/office/drawing/2014/main" id="{FA7D6B52-CA5E-4113-BC7D-0B331E46ACB9}"/>
                  </a:ext>
                </a:extLst>
              </p:cNvPr>
              <p:cNvSpPr txBox="1"/>
              <p:nvPr/>
            </p:nvSpPr>
            <p:spPr>
              <a:xfrm>
                <a:off x="1745267" y="3233746"/>
                <a:ext cx="719684" cy="338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Italian</a:t>
                </a:r>
                <a:endParaRPr lang="fr-FR" sz="1600" dirty="0"/>
              </a:p>
            </p:txBody>
          </p:sp>
        </p:grpSp>
        <p:grpSp>
          <p:nvGrpSpPr>
            <p:cNvPr id="156" name="Groupe 155">
              <a:extLst>
                <a:ext uri="{FF2B5EF4-FFF2-40B4-BE49-F238E27FC236}">
                  <a16:creationId xmlns:a16="http://schemas.microsoft.com/office/drawing/2014/main" id="{D0ED4BE9-819A-4DB0-B114-0FA1CDB3768C}"/>
                </a:ext>
              </a:extLst>
            </p:cNvPr>
            <p:cNvGrpSpPr/>
            <p:nvPr/>
          </p:nvGrpSpPr>
          <p:grpSpPr>
            <a:xfrm>
              <a:off x="2760753" y="3334566"/>
              <a:ext cx="896952" cy="400110"/>
              <a:chOff x="1566924" y="4044328"/>
              <a:chExt cx="1107561" cy="559552"/>
            </a:xfrm>
            <a:solidFill>
              <a:srgbClr val="FF0000"/>
            </a:solidFill>
          </p:grpSpPr>
          <p:sp>
            <p:nvSpPr>
              <p:cNvPr id="163" name="Oval 18">
                <a:extLst>
                  <a:ext uri="{FF2B5EF4-FFF2-40B4-BE49-F238E27FC236}">
                    <a16:creationId xmlns:a16="http://schemas.microsoft.com/office/drawing/2014/main" id="{D1758EE9-18C6-49FD-995F-C4A9EA1768AE}"/>
                  </a:ext>
                </a:extLst>
              </p:cNvPr>
              <p:cNvSpPr/>
              <p:nvPr/>
            </p:nvSpPr>
            <p:spPr>
              <a:xfrm>
                <a:off x="1566924" y="4044328"/>
                <a:ext cx="1107561" cy="55955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ZoneTexte 163">
                <a:extLst>
                  <a:ext uri="{FF2B5EF4-FFF2-40B4-BE49-F238E27FC236}">
                    <a16:creationId xmlns:a16="http://schemas.microsoft.com/office/drawing/2014/main" id="{A9435208-47B7-4ECC-831C-B628B01D1D8E}"/>
                  </a:ext>
                </a:extLst>
              </p:cNvPr>
              <p:cNvSpPr txBox="1"/>
              <p:nvPr/>
            </p:nvSpPr>
            <p:spPr>
              <a:xfrm>
                <a:off x="1675142" y="4100385"/>
                <a:ext cx="891124" cy="473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Indian</a:t>
                </a:r>
                <a:endParaRPr lang="fr-FR" sz="1600" dirty="0"/>
              </a:p>
            </p:txBody>
          </p:sp>
        </p:grpSp>
        <p:grpSp>
          <p:nvGrpSpPr>
            <p:cNvPr id="157" name="Groupe 156">
              <a:extLst>
                <a:ext uri="{FF2B5EF4-FFF2-40B4-BE49-F238E27FC236}">
                  <a16:creationId xmlns:a16="http://schemas.microsoft.com/office/drawing/2014/main" id="{822C1A3F-7BAE-4E3C-97D4-7F9F37C24E55}"/>
                </a:ext>
              </a:extLst>
            </p:cNvPr>
            <p:cNvGrpSpPr/>
            <p:nvPr/>
          </p:nvGrpSpPr>
          <p:grpSpPr>
            <a:xfrm>
              <a:off x="3750562" y="3041496"/>
              <a:ext cx="1053346" cy="407142"/>
              <a:chOff x="3014012" y="5453217"/>
              <a:chExt cx="1300675" cy="569386"/>
            </a:xfrm>
            <a:solidFill>
              <a:srgbClr val="FF0000"/>
            </a:solidFill>
          </p:grpSpPr>
          <p:sp>
            <p:nvSpPr>
              <p:cNvPr id="161" name="Oval 18">
                <a:extLst>
                  <a:ext uri="{FF2B5EF4-FFF2-40B4-BE49-F238E27FC236}">
                    <a16:creationId xmlns:a16="http://schemas.microsoft.com/office/drawing/2014/main" id="{3E8E8955-6935-4870-A121-EAD4DBB80D8A}"/>
                  </a:ext>
                </a:extLst>
              </p:cNvPr>
              <p:cNvSpPr/>
              <p:nvPr/>
            </p:nvSpPr>
            <p:spPr>
              <a:xfrm>
                <a:off x="3014012" y="5453217"/>
                <a:ext cx="1100485" cy="569386"/>
              </a:xfrm>
              <a:prstGeom prst="ellipse">
                <a:avLst/>
              </a:prstGeom>
              <a:grp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ZoneTexte 161">
                <a:extLst>
                  <a:ext uri="{FF2B5EF4-FFF2-40B4-BE49-F238E27FC236}">
                    <a16:creationId xmlns:a16="http://schemas.microsoft.com/office/drawing/2014/main" id="{75E72AEA-82D2-4FAF-A288-523AD8F8DA90}"/>
                  </a:ext>
                </a:extLst>
              </p:cNvPr>
              <p:cNvSpPr txBox="1"/>
              <p:nvPr/>
            </p:nvSpPr>
            <p:spPr>
              <a:xfrm>
                <a:off x="3064644" y="5501177"/>
                <a:ext cx="1250043" cy="473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Mexican</a:t>
                </a:r>
                <a:endParaRPr lang="fr-FR" sz="1600" dirty="0"/>
              </a:p>
            </p:txBody>
          </p:sp>
        </p:grpSp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EC3336EB-DA81-4391-B8F6-138187959BA1}"/>
                </a:ext>
              </a:extLst>
            </p:cNvPr>
            <p:cNvGrpSpPr/>
            <p:nvPr/>
          </p:nvGrpSpPr>
          <p:grpSpPr>
            <a:xfrm>
              <a:off x="3761753" y="2530799"/>
              <a:ext cx="896950" cy="399854"/>
              <a:chOff x="1660639" y="4712172"/>
              <a:chExt cx="1107559" cy="559192"/>
            </a:xfrm>
            <a:solidFill>
              <a:srgbClr val="FF0000"/>
            </a:solidFill>
          </p:grpSpPr>
          <p:sp>
            <p:nvSpPr>
              <p:cNvPr id="159" name="Oval 18">
                <a:extLst>
                  <a:ext uri="{FF2B5EF4-FFF2-40B4-BE49-F238E27FC236}">
                    <a16:creationId xmlns:a16="http://schemas.microsoft.com/office/drawing/2014/main" id="{64E6D4AF-36AB-4F8C-A159-66A2DF24184F}"/>
                  </a:ext>
                </a:extLst>
              </p:cNvPr>
              <p:cNvSpPr/>
              <p:nvPr/>
            </p:nvSpPr>
            <p:spPr>
              <a:xfrm>
                <a:off x="1660639" y="4712172"/>
                <a:ext cx="1107559" cy="559192"/>
              </a:xfrm>
              <a:prstGeom prst="ellipse">
                <a:avLst/>
              </a:prstGeom>
              <a:grp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ZoneTexte 159">
                <a:extLst>
                  <a:ext uri="{FF2B5EF4-FFF2-40B4-BE49-F238E27FC236}">
                    <a16:creationId xmlns:a16="http://schemas.microsoft.com/office/drawing/2014/main" id="{6211519E-EDF3-4D29-9D4A-933752B7C374}"/>
                  </a:ext>
                </a:extLst>
              </p:cNvPr>
              <p:cNvSpPr txBox="1"/>
              <p:nvPr/>
            </p:nvSpPr>
            <p:spPr>
              <a:xfrm>
                <a:off x="1738882" y="4749680"/>
                <a:ext cx="1021251" cy="4734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French</a:t>
                </a:r>
                <a:endParaRPr lang="fr-FR" sz="1600" dirty="0"/>
              </a:p>
            </p:txBody>
          </p:sp>
        </p:grpSp>
      </p:grpSp>
      <p:grpSp>
        <p:nvGrpSpPr>
          <p:cNvPr id="169" name="Groupe 168">
            <a:extLst>
              <a:ext uri="{FF2B5EF4-FFF2-40B4-BE49-F238E27FC236}">
                <a16:creationId xmlns:a16="http://schemas.microsoft.com/office/drawing/2014/main" id="{F785020B-4D04-4A35-9023-2C62BF466EA4}"/>
              </a:ext>
            </a:extLst>
          </p:cNvPr>
          <p:cNvGrpSpPr/>
          <p:nvPr/>
        </p:nvGrpSpPr>
        <p:grpSpPr>
          <a:xfrm>
            <a:off x="9533083" y="3100611"/>
            <a:ext cx="1916805" cy="1423623"/>
            <a:chOff x="2741898" y="2311053"/>
            <a:chExt cx="1916805" cy="1423623"/>
          </a:xfrm>
        </p:grpSpPr>
        <p:grpSp>
          <p:nvGrpSpPr>
            <p:cNvPr id="170" name="Groupe 169">
              <a:extLst>
                <a:ext uri="{FF2B5EF4-FFF2-40B4-BE49-F238E27FC236}">
                  <a16:creationId xmlns:a16="http://schemas.microsoft.com/office/drawing/2014/main" id="{0BCEE4CC-AA00-494E-9CC9-F48F9E794B52}"/>
                </a:ext>
              </a:extLst>
            </p:cNvPr>
            <p:cNvGrpSpPr/>
            <p:nvPr/>
          </p:nvGrpSpPr>
          <p:grpSpPr>
            <a:xfrm>
              <a:off x="2744532" y="2311053"/>
              <a:ext cx="896953" cy="407926"/>
              <a:chOff x="1633243" y="2185375"/>
              <a:chExt cx="1107562" cy="57048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83" name="Oval 18">
                <a:extLst>
                  <a:ext uri="{FF2B5EF4-FFF2-40B4-BE49-F238E27FC236}">
                    <a16:creationId xmlns:a16="http://schemas.microsoft.com/office/drawing/2014/main" id="{389946F3-71E7-40E8-9ADE-4C5CFC884127}"/>
                  </a:ext>
                </a:extLst>
              </p:cNvPr>
              <p:cNvSpPr/>
              <p:nvPr/>
            </p:nvSpPr>
            <p:spPr>
              <a:xfrm>
                <a:off x="1633243" y="2185375"/>
                <a:ext cx="1107562" cy="570482"/>
              </a:xfrm>
              <a:prstGeom prst="ellipse">
                <a:avLst/>
              </a:prstGeom>
              <a:grpFill/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ZoneTexte 183">
                <a:extLst>
                  <a:ext uri="{FF2B5EF4-FFF2-40B4-BE49-F238E27FC236}">
                    <a16:creationId xmlns:a16="http://schemas.microsoft.com/office/drawing/2014/main" id="{D562A65E-D714-4EA8-8AC3-BB4F575FCA22}"/>
                  </a:ext>
                </a:extLst>
              </p:cNvPr>
              <p:cNvSpPr txBox="1"/>
              <p:nvPr/>
            </p:nvSpPr>
            <p:spPr>
              <a:xfrm>
                <a:off x="1723444" y="2237262"/>
                <a:ext cx="967218" cy="473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Indian</a:t>
                </a:r>
                <a:endParaRPr lang="fr-FR" sz="1600" dirty="0"/>
              </a:p>
            </p:txBody>
          </p:sp>
        </p:grpSp>
        <p:grpSp>
          <p:nvGrpSpPr>
            <p:cNvPr id="171" name="Groupe 170">
              <a:extLst>
                <a:ext uri="{FF2B5EF4-FFF2-40B4-BE49-F238E27FC236}">
                  <a16:creationId xmlns:a16="http://schemas.microsoft.com/office/drawing/2014/main" id="{E9BE069B-9790-4BA7-87A9-2A3238F9CB5E}"/>
                </a:ext>
              </a:extLst>
            </p:cNvPr>
            <p:cNvGrpSpPr/>
            <p:nvPr/>
          </p:nvGrpSpPr>
          <p:grpSpPr>
            <a:xfrm>
              <a:off x="2741898" y="2816613"/>
              <a:ext cx="896952" cy="399071"/>
              <a:chOff x="1630609" y="3216269"/>
              <a:chExt cx="1107561" cy="558099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81" name="Oval 18">
                <a:extLst>
                  <a:ext uri="{FF2B5EF4-FFF2-40B4-BE49-F238E27FC236}">
                    <a16:creationId xmlns:a16="http://schemas.microsoft.com/office/drawing/2014/main" id="{CA1701B2-22FB-4C37-9DDF-02EBD4FA8A1D}"/>
                  </a:ext>
                </a:extLst>
              </p:cNvPr>
              <p:cNvSpPr/>
              <p:nvPr/>
            </p:nvSpPr>
            <p:spPr>
              <a:xfrm>
                <a:off x="1630609" y="3216269"/>
                <a:ext cx="1107561" cy="558099"/>
              </a:xfrm>
              <a:prstGeom prst="ellipse">
                <a:avLst/>
              </a:prstGeom>
              <a:grpFill/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ZoneTexte 181">
                <a:extLst>
                  <a:ext uri="{FF2B5EF4-FFF2-40B4-BE49-F238E27FC236}">
                    <a16:creationId xmlns:a16="http://schemas.microsoft.com/office/drawing/2014/main" id="{AFA8A315-FFAB-4B2D-9380-674359AFEFE0}"/>
                  </a:ext>
                </a:extLst>
              </p:cNvPr>
              <p:cNvSpPr txBox="1"/>
              <p:nvPr/>
            </p:nvSpPr>
            <p:spPr>
              <a:xfrm>
                <a:off x="1745267" y="3233746"/>
                <a:ext cx="975210" cy="473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Korean</a:t>
                </a:r>
                <a:endParaRPr lang="fr-FR" sz="1600" dirty="0"/>
              </a:p>
            </p:txBody>
          </p:sp>
        </p:grpSp>
        <p:grpSp>
          <p:nvGrpSpPr>
            <p:cNvPr id="172" name="Groupe 171">
              <a:extLst>
                <a:ext uri="{FF2B5EF4-FFF2-40B4-BE49-F238E27FC236}">
                  <a16:creationId xmlns:a16="http://schemas.microsoft.com/office/drawing/2014/main" id="{CAC9A41F-DB60-4591-B098-6CCAE41F4E77}"/>
                </a:ext>
              </a:extLst>
            </p:cNvPr>
            <p:cNvGrpSpPr/>
            <p:nvPr/>
          </p:nvGrpSpPr>
          <p:grpSpPr>
            <a:xfrm>
              <a:off x="2760753" y="3334566"/>
              <a:ext cx="896952" cy="400110"/>
              <a:chOff x="1566924" y="4044328"/>
              <a:chExt cx="1107561" cy="559552"/>
            </a:xfrm>
            <a:solidFill>
              <a:srgbClr val="FF0000"/>
            </a:solidFill>
          </p:grpSpPr>
          <p:sp>
            <p:nvSpPr>
              <p:cNvPr id="179" name="Oval 18">
                <a:extLst>
                  <a:ext uri="{FF2B5EF4-FFF2-40B4-BE49-F238E27FC236}">
                    <a16:creationId xmlns:a16="http://schemas.microsoft.com/office/drawing/2014/main" id="{5F333432-7CF2-43BF-ACDA-CF917D983D19}"/>
                  </a:ext>
                </a:extLst>
              </p:cNvPr>
              <p:cNvSpPr/>
              <p:nvPr/>
            </p:nvSpPr>
            <p:spPr>
              <a:xfrm>
                <a:off x="1566924" y="4044328"/>
                <a:ext cx="1107561" cy="55955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ZoneTexte 179">
                <a:extLst>
                  <a:ext uri="{FF2B5EF4-FFF2-40B4-BE49-F238E27FC236}">
                    <a16:creationId xmlns:a16="http://schemas.microsoft.com/office/drawing/2014/main" id="{47E02076-AA31-4267-B69C-4DB61E28EC47}"/>
                  </a:ext>
                </a:extLst>
              </p:cNvPr>
              <p:cNvSpPr txBox="1"/>
              <p:nvPr/>
            </p:nvSpPr>
            <p:spPr>
              <a:xfrm>
                <a:off x="1592278" y="4095670"/>
                <a:ext cx="904799" cy="338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Mexican</a:t>
                </a:r>
                <a:endParaRPr lang="fr-FR" sz="1600" dirty="0"/>
              </a:p>
            </p:txBody>
          </p:sp>
        </p:grpSp>
        <p:grpSp>
          <p:nvGrpSpPr>
            <p:cNvPr id="173" name="Groupe 172">
              <a:extLst>
                <a:ext uri="{FF2B5EF4-FFF2-40B4-BE49-F238E27FC236}">
                  <a16:creationId xmlns:a16="http://schemas.microsoft.com/office/drawing/2014/main" id="{DE6DA376-4E9F-4BE3-83AF-FF71421F43E0}"/>
                </a:ext>
              </a:extLst>
            </p:cNvPr>
            <p:cNvGrpSpPr/>
            <p:nvPr/>
          </p:nvGrpSpPr>
          <p:grpSpPr>
            <a:xfrm>
              <a:off x="3750560" y="3041496"/>
              <a:ext cx="891222" cy="407142"/>
              <a:chOff x="3014012" y="5453217"/>
              <a:chExt cx="1100485" cy="569386"/>
            </a:xfrm>
            <a:solidFill>
              <a:srgbClr val="FF0000"/>
            </a:solidFill>
          </p:grpSpPr>
          <p:sp>
            <p:nvSpPr>
              <p:cNvPr id="177" name="Oval 18">
                <a:extLst>
                  <a:ext uri="{FF2B5EF4-FFF2-40B4-BE49-F238E27FC236}">
                    <a16:creationId xmlns:a16="http://schemas.microsoft.com/office/drawing/2014/main" id="{22EE8CBF-DCB9-46E6-A245-EBA7C4F92997}"/>
                  </a:ext>
                </a:extLst>
              </p:cNvPr>
              <p:cNvSpPr/>
              <p:nvPr/>
            </p:nvSpPr>
            <p:spPr>
              <a:xfrm>
                <a:off x="3014012" y="5453217"/>
                <a:ext cx="1100485" cy="569386"/>
              </a:xfrm>
              <a:prstGeom prst="ellipse">
                <a:avLst/>
              </a:prstGeom>
              <a:grp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ZoneTexte 177">
                <a:extLst>
                  <a:ext uri="{FF2B5EF4-FFF2-40B4-BE49-F238E27FC236}">
                    <a16:creationId xmlns:a16="http://schemas.microsoft.com/office/drawing/2014/main" id="{0E162CBB-5B4E-4E50-BBAA-B15A91B48323}"/>
                  </a:ext>
                </a:extLst>
              </p:cNvPr>
              <p:cNvSpPr txBox="1"/>
              <p:nvPr/>
            </p:nvSpPr>
            <p:spPr>
              <a:xfrm>
                <a:off x="3120173" y="5501177"/>
                <a:ext cx="951268" cy="473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French</a:t>
                </a:r>
                <a:endParaRPr lang="fr-FR" sz="1600" dirty="0"/>
              </a:p>
            </p:txBody>
          </p:sp>
        </p:grpSp>
        <p:grpSp>
          <p:nvGrpSpPr>
            <p:cNvPr id="174" name="Groupe 173">
              <a:extLst>
                <a:ext uri="{FF2B5EF4-FFF2-40B4-BE49-F238E27FC236}">
                  <a16:creationId xmlns:a16="http://schemas.microsoft.com/office/drawing/2014/main" id="{89625C35-AE9D-4880-8BBA-A7134E1CAF1C}"/>
                </a:ext>
              </a:extLst>
            </p:cNvPr>
            <p:cNvGrpSpPr/>
            <p:nvPr/>
          </p:nvGrpSpPr>
          <p:grpSpPr>
            <a:xfrm>
              <a:off x="3761753" y="2530799"/>
              <a:ext cx="896950" cy="399854"/>
              <a:chOff x="1660639" y="4712172"/>
              <a:chExt cx="1107559" cy="559192"/>
            </a:xfrm>
            <a:solidFill>
              <a:srgbClr val="FF0000"/>
            </a:solidFill>
          </p:grpSpPr>
          <p:sp>
            <p:nvSpPr>
              <p:cNvPr id="175" name="Oval 18">
                <a:extLst>
                  <a:ext uri="{FF2B5EF4-FFF2-40B4-BE49-F238E27FC236}">
                    <a16:creationId xmlns:a16="http://schemas.microsoft.com/office/drawing/2014/main" id="{B8E7992D-6D0F-4F74-A300-E4C8820B69CA}"/>
                  </a:ext>
                </a:extLst>
              </p:cNvPr>
              <p:cNvSpPr/>
              <p:nvPr/>
            </p:nvSpPr>
            <p:spPr>
              <a:xfrm>
                <a:off x="1660639" y="4712172"/>
                <a:ext cx="1107559" cy="559192"/>
              </a:xfrm>
              <a:prstGeom prst="ellipse">
                <a:avLst/>
              </a:prstGeom>
              <a:grp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ZoneTexte 175">
                <a:extLst>
                  <a:ext uri="{FF2B5EF4-FFF2-40B4-BE49-F238E27FC236}">
                    <a16:creationId xmlns:a16="http://schemas.microsoft.com/office/drawing/2014/main" id="{B7FDE979-E4CC-46EE-9E25-883BB624A3AA}"/>
                  </a:ext>
                </a:extLst>
              </p:cNvPr>
              <p:cNvSpPr txBox="1"/>
              <p:nvPr/>
            </p:nvSpPr>
            <p:spPr>
              <a:xfrm>
                <a:off x="1738882" y="4749680"/>
                <a:ext cx="1021251" cy="4734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Italian</a:t>
                </a:r>
                <a:endParaRPr lang="fr-FR" sz="1600" dirty="0"/>
              </a:p>
            </p:txBody>
          </p:sp>
        </p:grpSp>
      </p:grpSp>
      <p:sp>
        <p:nvSpPr>
          <p:cNvPr id="185" name="Oval 29">
            <a:extLst>
              <a:ext uri="{FF2B5EF4-FFF2-40B4-BE49-F238E27FC236}">
                <a16:creationId xmlns:a16="http://schemas.microsoft.com/office/drawing/2014/main" id="{D9DFA581-ECBC-4346-A140-869EE2033C30}"/>
              </a:ext>
            </a:extLst>
          </p:cNvPr>
          <p:cNvSpPr/>
          <p:nvPr/>
        </p:nvSpPr>
        <p:spPr>
          <a:xfrm>
            <a:off x="480755" y="6216463"/>
            <a:ext cx="269659" cy="26965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6" name="TextBox 34">
            <a:extLst>
              <a:ext uri="{FF2B5EF4-FFF2-40B4-BE49-F238E27FC236}">
                <a16:creationId xmlns:a16="http://schemas.microsoft.com/office/drawing/2014/main" id="{01FFA109-7BC0-4E7E-8A6B-406E0898A101}"/>
              </a:ext>
            </a:extLst>
          </p:cNvPr>
          <p:cNvSpPr txBox="1"/>
          <p:nvPr/>
        </p:nvSpPr>
        <p:spPr>
          <a:xfrm>
            <a:off x="848051" y="6153801"/>
            <a:ext cx="174714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/>
              <a:t>Utterance type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AEAD4327-2218-4C10-98DB-56CEB3095669}"/>
              </a:ext>
            </a:extLst>
          </p:cNvPr>
          <p:cNvGrpSpPr/>
          <p:nvPr/>
        </p:nvGrpSpPr>
        <p:grpSpPr>
          <a:xfrm>
            <a:off x="890954" y="3100611"/>
            <a:ext cx="2379031" cy="1526598"/>
            <a:chOff x="890954" y="3100611"/>
            <a:chExt cx="2379031" cy="15265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9C4B05-4B5C-4FFE-AA03-CEA4BDAEE5CE}"/>
                </a:ext>
              </a:extLst>
            </p:cNvPr>
            <p:cNvSpPr/>
            <p:nvPr/>
          </p:nvSpPr>
          <p:spPr>
            <a:xfrm>
              <a:off x="890954" y="3100611"/>
              <a:ext cx="2345010" cy="1510921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EFC3885D-1432-43F1-AF0C-4F316C73B410}"/>
                </a:ext>
              </a:extLst>
            </p:cNvPr>
            <p:cNvSpPr txBox="1"/>
            <p:nvPr/>
          </p:nvSpPr>
          <p:spPr>
            <a:xfrm>
              <a:off x="2824029" y="4257877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H1</a:t>
              </a:r>
            </a:p>
          </p:txBody>
        </p:sp>
      </p:grpSp>
      <p:grpSp>
        <p:nvGrpSpPr>
          <p:cNvPr id="187" name="Groupe 186">
            <a:extLst>
              <a:ext uri="{FF2B5EF4-FFF2-40B4-BE49-F238E27FC236}">
                <a16:creationId xmlns:a16="http://schemas.microsoft.com/office/drawing/2014/main" id="{70C5E579-3935-4405-8075-6D09E5EDD964}"/>
              </a:ext>
            </a:extLst>
          </p:cNvPr>
          <p:cNvGrpSpPr/>
          <p:nvPr/>
        </p:nvGrpSpPr>
        <p:grpSpPr>
          <a:xfrm>
            <a:off x="3727262" y="3092753"/>
            <a:ext cx="2380633" cy="1534456"/>
            <a:chOff x="890954" y="3100611"/>
            <a:chExt cx="2380633" cy="1526598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4D3CCE8-D517-4DBE-AA22-892C1DEDECC1}"/>
                </a:ext>
              </a:extLst>
            </p:cNvPr>
            <p:cNvSpPr/>
            <p:nvPr/>
          </p:nvSpPr>
          <p:spPr>
            <a:xfrm>
              <a:off x="890954" y="3100611"/>
              <a:ext cx="2345010" cy="1510921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9" name="ZoneTexte 188">
              <a:extLst>
                <a:ext uri="{FF2B5EF4-FFF2-40B4-BE49-F238E27FC236}">
                  <a16:creationId xmlns:a16="http://schemas.microsoft.com/office/drawing/2014/main" id="{8A653BC3-1480-4780-B744-D066F149489B}"/>
                </a:ext>
              </a:extLst>
            </p:cNvPr>
            <p:cNvSpPr txBox="1"/>
            <p:nvPr/>
          </p:nvSpPr>
          <p:spPr>
            <a:xfrm>
              <a:off x="2824029" y="4257877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H2</a:t>
              </a:r>
            </a:p>
          </p:txBody>
        </p:sp>
      </p:grpSp>
      <p:grpSp>
        <p:nvGrpSpPr>
          <p:cNvPr id="190" name="Groupe 189">
            <a:extLst>
              <a:ext uri="{FF2B5EF4-FFF2-40B4-BE49-F238E27FC236}">
                <a16:creationId xmlns:a16="http://schemas.microsoft.com/office/drawing/2014/main" id="{322C5B6D-4629-4945-A011-DB28319F234C}"/>
              </a:ext>
            </a:extLst>
          </p:cNvPr>
          <p:cNvGrpSpPr/>
          <p:nvPr/>
        </p:nvGrpSpPr>
        <p:grpSpPr>
          <a:xfrm>
            <a:off x="6412003" y="3071520"/>
            <a:ext cx="2380633" cy="1555689"/>
            <a:chOff x="890954" y="3100611"/>
            <a:chExt cx="2380633" cy="1530430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3442A318-1539-402F-B13E-CA82A8BDD3B8}"/>
                </a:ext>
              </a:extLst>
            </p:cNvPr>
            <p:cNvSpPr/>
            <p:nvPr/>
          </p:nvSpPr>
          <p:spPr>
            <a:xfrm>
              <a:off x="890954" y="3100611"/>
              <a:ext cx="2345010" cy="1510921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2" name="ZoneTexte 191">
              <a:extLst>
                <a:ext uri="{FF2B5EF4-FFF2-40B4-BE49-F238E27FC236}">
                  <a16:creationId xmlns:a16="http://schemas.microsoft.com/office/drawing/2014/main" id="{9724734A-A081-44E7-AA2C-A2AA79456D84}"/>
                </a:ext>
              </a:extLst>
            </p:cNvPr>
            <p:cNvSpPr txBox="1"/>
            <p:nvPr/>
          </p:nvSpPr>
          <p:spPr>
            <a:xfrm>
              <a:off x="2824029" y="4257877"/>
              <a:ext cx="447558" cy="373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H3</a:t>
              </a:r>
            </a:p>
          </p:txBody>
        </p:sp>
      </p:grpSp>
      <p:grpSp>
        <p:nvGrpSpPr>
          <p:cNvPr id="193" name="Groupe 192">
            <a:extLst>
              <a:ext uri="{FF2B5EF4-FFF2-40B4-BE49-F238E27FC236}">
                <a16:creationId xmlns:a16="http://schemas.microsoft.com/office/drawing/2014/main" id="{219E9E4F-56CF-4490-A9D4-98C4A591F1E1}"/>
              </a:ext>
            </a:extLst>
          </p:cNvPr>
          <p:cNvGrpSpPr/>
          <p:nvPr/>
        </p:nvGrpSpPr>
        <p:grpSpPr>
          <a:xfrm>
            <a:off x="9237254" y="3074401"/>
            <a:ext cx="2380633" cy="1532978"/>
            <a:chOff x="890954" y="3100611"/>
            <a:chExt cx="2380633" cy="1530430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32BDFCFE-C0FA-44E3-AD13-9356C52130CA}"/>
                </a:ext>
              </a:extLst>
            </p:cNvPr>
            <p:cNvSpPr/>
            <p:nvPr/>
          </p:nvSpPr>
          <p:spPr>
            <a:xfrm>
              <a:off x="890954" y="3100611"/>
              <a:ext cx="2345010" cy="1510921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5" name="ZoneTexte 194">
              <a:extLst>
                <a:ext uri="{FF2B5EF4-FFF2-40B4-BE49-F238E27FC236}">
                  <a16:creationId xmlns:a16="http://schemas.microsoft.com/office/drawing/2014/main" id="{93D61622-E0F9-4C5A-A3ED-D965779B817C}"/>
                </a:ext>
              </a:extLst>
            </p:cNvPr>
            <p:cNvSpPr txBox="1"/>
            <p:nvPr/>
          </p:nvSpPr>
          <p:spPr>
            <a:xfrm>
              <a:off x="2824029" y="4257877"/>
              <a:ext cx="447558" cy="373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H4</a:t>
              </a: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93CEB8F-CC7F-4354-AC07-781A75A2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5817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C7554A57-51DF-4C94-BBA9-1D887C79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" y="210929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Evaluation: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reasoning with uncertainty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20E04C6-AF48-44A7-99F3-12E3AF2AEC9D}"/>
              </a:ext>
            </a:extLst>
          </p:cNvPr>
          <p:cNvSpPr txBox="1"/>
          <p:nvPr/>
        </p:nvSpPr>
        <p:spPr>
          <a:xfrm>
            <a:off x="889399" y="1724728"/>
            <a:ext cx="6383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Goal</a:t>
            </a:r>
          </a:p>
          <a:p>
            <a:pPr marL="800100" lvl="1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400" b="1" dirty="0"/>
              <a:t>Evaluate the accuracy of predictions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FD3A345-D3F1-4B4D-9282-1819136B7970}"/>
              </a:ext>
            </a:extLst>
          </p:cNvPr>
          <p:cNvGrpSpPr/>
          <p:nvPr/>
        </p:nvGrpSpPr>
        <p:grpSpPr>
          <a:xfrm>
            <a:off x="6812450" y="1525389"/>
            <a:ext cx="4864556" cy="1928506"/>
            <a:chOff x="4191558" y="2674858"/>
            <a:chExt cx="3924361" cy="1928506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C6DC980-D1AD-4E89-B0B6-C3634409D971}"/>
                </a:ext>
              </a:extLst>
            </p:cNvPr>
            <p:cNvGrpSpPr/>
            <p:nvPr/>
          </p:nvGrpSpPr>
          <p:grpSpPr>
            <a:xfrm>
              <a:off x="4412176" y="2674858"/>
              <a:ext cx="3703743" cy="1714060"/>
              <a:chOff x="4967760" y="1419240"/>
              <a:chExt cx="3703743" cy="1714060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750A17C0-96F5-4104-BB44-B83D73293697}"/>
                  </a:ext>
                </a:extLst>
              </p:cNvPr>
              <p:cNvGrpSpPr/>
              <p:nvPr/>
            </p:nvGrpSpPr>
            <p:grpSpPr>
              <a:xfrm>
                <a:off x="4967760" y="1419240"/>
                <a:ext cx="1245424" cy="1570239"/>
                <a:chOff x="1782205" y="1419240"/>
                <a:chExt cx="1245424" cy="1570239"/>
              </a:xfrm>
            </p:grpSpPr>
            <p:pic>
              <p:nvPicPr>
                <p:cNvPr id="10" name="Image 119">
                  <a:extLst>
                    <a:ext uri="{FF2B5EF4-FFF2-40B4-BE49-F238E27FC236}">
                      <a16:creationId xmlns:a16="http://schemas.microsoft.com/office/drawing/2014/main" id="{3C146A18-BFD5-4454-A888-FE35AFA6D5A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8615" y="1574087"/>
                  <a:ext cx="384615" cy="4539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" name="Groupe 1">
                  <a:extLst>
                    <a:ext uri="{FF2B5EF4-FFF2-40B4-BE49-F238E27FC236}">
                      <a16:creationId xmlns:a16="http://schemas.microsoft.com/office/drawing/2014/main" id="{8461097D-B9F4-4B92-908D-D196B5BC8B0A}"/>
                    </a:ext>
                  </a:extLst>
                </p:cNvPr>
                <p:cNvGrpSpPr/>
                <p:nvPr/>
              </p:nvGrpSpPr>
              <p:grpSpPr>
                <a:xfrm>
                  <a:off x="1782205" y="1419240"/>
                  <a:ext cx="1245424" cy="1570239"/>
                  <a:chOff x="1782205" y="1419240"/>
                  <a:chExt cx="1245424" cy="1570239"/>
                </a:xfrm>
              </p:grpSpPr>
              <p:pic>
                <p:nvPicPr>
                  <p:cNvPr id="3" name="Image 119">
                    <a:extLst>
                      <a:ext uri="{FF2B5EF4-FFF2-40B4-BE49-F238E27FC236}">
                        <a16:creationId xmlns:a16="http://schemas.microsoft.com/office/drawing/2014/main" id="{E4CAD769-F2A5-4510-A5FE-E75A36DD777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782205" y="2164466"/>
                    <a:ext cx="732013" cy="8250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" name="Phylactère : pensées 3">
                    <a:extLst>
                      <a:ext uri="{FF2B5EF4-FFF2-40B4-BE49-F238E27FC236}">
                        <a16:creationId xmlns:a16="http://schemas.microsoft.com/office/drawing/2014/main" id="{80329696-1605-45B5-9B61-FCA82235803B}"/>
                      </a:ext>
                    </a:extLst>
                  </p:cNvPr>
                  <p:cNvSpPr/>
                  <p:nvPr/>
                </p:nvSpPr>
                <p:spPr>
                  <a:xfrm>
                    <a:off x="2514218" y="1419240"/>
                    <a:ext cx="513411" cy="825014"/>
                  </a:xfrm>
                  <a:prstGeom prst="cloudCallout">
                    <a:avLst>
                      <a:gd name="adj1" fmla="val -51771"/>
                      <a:gd name="adj2" fmla="val 73370"/>
                    </a:avLst>
                  </a:prstGeom>
                  <a:noFill/>
                  <a:ln w="1905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181B7E5B-C349-4E24-A432-2C17A1EC92AC}"/>
                  </a:ext>
                </a:extLst>
              </p:cNvPr>
              <p:cNvGrpSpPr/>
              <p:nvPr/>
            </p:nvGrpSpPr>
            <p:grpSpPr>
              <a:xfrm>
                <a:off x="7405672" y="1419240"/>
                <a:ext cx="1265831" cy="1570239"/>
                <a:chOff x="7525177" y="1419240"/>
                <a:chExt cx="1265831" cy="1570239"/>
              </a:xfrm>
            </p:grpSpPr>
            <p:pic>
              <p:nvPicPr>
                <p:cNvPr id="9" name="Image 119">
                  <a:extLst>
                    <a:ext uri="{FF2B5EF4-FFF2-40B4-BE49-F238E27FC236}">
                      <a16:creationId xmlns:a16="http://schemas.microsoft.com/office/drawing/2014/main" id="{D2BED25B-BD70-45FC-AC3D-77FE5A134E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12512" y="1604779"/>
                  <a:ext cx="402765" cy="4539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7" name="Groupe 6">
                  <a:extLst>
                    <a:ext uri="{FF2B5EF4-FFF2-40B4-BE49-F238E27FC236}">
                      <a16:creationId xmlns:a16="http://schemas.microsoft.com/office/drawing/2014/main" id="{673E6754-F1E3-41B9-B240-77FC4B4699CA}"/>
                    </a:ext>
                  </a:extLst>
                </p:cNvPr>
                <p:cNvGrpSpPr/>
                <p:nvPr/>
              </p:nvGrpSpPr>
              <p:grpSpPr>
                <a:xfrm>
                  <a:off x="7525177" y="1419240"/>
                  <a:ext cx="1265831" cy="1570239"/>
                  <a:chOff x="7525177" y="1419240"/>
                  <a:chExt cx="1265831" cy="1570239"/>
                </a:xfrm>
              </p:grpSpPr>
              <p:pic>
                <p:nvPicPr>
                  <p:cNvPr id="5" name="Image 119">
                    <a:extLst>
                      <a:ext uri="{FF2B5EF4-FFF2-40B4-BE49-F238E27FC236}">
                        <a16:creationId xmlns:a16="http://schemas.microsoft.com/office/drawing/2014/main" id="{04FCE152-B934-4723-9663-82BEE9BB129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525177" y="2164466"/>
                    <a:ext cx="732013" cy="8250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" name="Phylactère : pensées 5">
                    <a:extLst>
                      <a:ext uri="{FF2B5EF4-FFF2-40B4-BE49-F238E27FC236}">
                        <a16:creationId xmlns:a16="http://schemas.microsoft.com/office/drawing/2014/main" id="{8696171D-E00D-4A35-A838-0B35402B2768}"/>
                      </a:ext>
                    </a:extLst>
                  </p:cNvPr>
                  <p:cNvSpPr/>
                  <p:nvPr/>
                </p:nvSpPr>
                <p:spPr>
                  <a:xfrm>
                    <a:off x="8257190" y="1419240"/>
                    <a:ext cx="533818" cy="825014"/>
                  </a:xfrm>
                  <a:prstGeom prst="cloudCallout">
                    <a:avLst>
                      <a:gd name="adj1" fmla="val -51771"/>
                      <a:gd name="adj2" fmla="val 73370"/>
                    </a:avLst>
                  </a:prstGeom>
                  <a:noFill/>
                  <a:ln w="190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</p:grpSp>
          <p:sp>
            <p:nvSpPr>
              <p:cNvPr id="14" name="Shape 166">
                <a:extLst>
                  <a:ext uri="{FF2B5EF4-FFF2-40B4-BE49-F238E27FC236}">
                    <a16:creationId xmlns:a16="http://schemas.microsoft.com/office/drawing/2014/main" id="{A32207DA-3FAB-442A-A5B3-99725592C22F}"/>
                  </a:ext>
                </a:extLst>
              </p:cNvPr>
              <p:cNvSpPr/>
              <p:nvPr/>
            </p:nvSpPr>
            <p:spPr>
              <a:xfrm>
                <a:off x="6331277" y="2896393"/>
                <a:ext cx="613920" cy="23690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 cap="flat" cmpd="sng">
                <a:noFill/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Utt1</a:t>
                </a:r>
                <a:endParaRPr kumimoji="0" sz="17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Freeform 295">
                <a:extLst>
                  <a:ext uri="{FF2B5EF4-FFF2-40B4-BE49-F238E27FC236}">
                    <a16:creationId xmlns:a16="http://schemas.microsoft.com/office/drawing/2014/main" id="{06E395A2-7BA7-4D0F-8615-A61ECE19641C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49791" flipH="1">
                <a:off x="5958659" y="2520065"/>
                <a:ext cx="1207739" cy="487177"/>
              </a:xfrm>
              <a:custGeom>
                <a:avLst/>
                <a:gdLst>
                  <a:gd name="T0" fmla="*/ 1392 w 1460"/>
                  <a:gd name="T1" fmla="*/ 10 h 959"/>
                  <a:gd name="T2" fmla="*/ 1384 w 1460"/>
                  <a:gd name="T3" fmla="*/ 10 h 959"/>
                  <a:gd name="T4" fmla="*/ 1377 w 1460"/>
                  <a:gd name="T5" fmla="*/ 11 h 959"/>
                  <a:gd name="T6" fmla="*/ 1370 w 1460"/>
                  <a:gd name="T7" fmla="*/ 6 h 959"/>
                  <a:gd name="T8" fmla="*/ 1359 w 1460"/>
                  <a:gd name="T9" fmla="*/ 6 h 959"/>
                  <a:gd name="T10" fmla="*/ 1233 w 1460"/>
                  <a:gd name="T11" fmla="*/ 23 h 959"/>
                  <a:gd name="T12" fmla="*/ 1109 w 1460"/>
                  <a:gd name="T13" fmla="*/ 48 h 959"/>
                  <a:gd name="T14" fmla="*/ 1100 w 1460"/>
                  <a:gd name="T15" fmla="*/ 50 h 959"/>
                  <a:gd name="T16" fmla="*/ 1086 w 1460"/>
                  <a:gd name="T17" fmla="*/ 65 h 959"/>
                  <a:gd name="T18" fmla="*/ 1078 w 1460"/>
                  <a:gd name="T19" fmla="*/ 83 h 959"/>
                  <a:gd name="T20" fmla="*/ 1079 w 1460"/>
                  <a:gd name="T21" fmla="*/ 102 h 959"/>
                  <a:gd name="T22" fmla="*/ 1083 w 1460"/>
                  <a:gd name="T23" fmla="*/ 111 h 959"/>
                  <a:gd name="T24" fmla="*/ 1106 w 1460"/>
                  <a:gd name="T25" fmla="*/ 145 h 959"/>
                  <a:gd name="T26" fmla="*/ 1130 w 1460"/>
                  <a:gd name="T27" fmla="*/ 180 h 959"/>
                  <a:gd name="T28" fmla="*/ 996 w 1460"/>
                  <a:gd name="T29" fmla="*/ 282 h 959"/>
                  <a:gd name="T30" fmla="*/ 723 w 1460"/>
                  <a:gd name="T31" fmla="*/ 474 h 959"/>
                  <a:gd name="T32" fmla="*/ 443 w 1460"/>
                  <a:gd name="T33" fmla="*/ 656 h 959"/>
                  <a:gd name="T34" fmla="*/ 156 w 1460"/>
                  <a:gd name="T35" fmla="*/ 829 h 959"/>
                  <a:gd name="T36" fmla="*/ 11 w 1460"/>
                  <a:gd name="T37" fmla="*/ 915 h 959"/>
                  <a:gd name="T38" fmla="*/ 2 w 1460"/>
                  <a:gd name="T39" fmla="*/ 921 h 959"/>
                  <a:gd name="T40" fmla="*/ 0 w 1460"/>
                  <a:gd name="T41" fmla="*/ 938 h 959"/>
                  <a:gd name="T42" fmla="*/ 7 w 1460"/>
                  <a:gd name="T43" fmla="*/ 952 h 959"/>
                  <a:gd name="T44" fmla="*/ 24 w 1460"/>
                  <a:gd name="T45" fmla="*/ 959 h 959"/>
                  <a:gd name="T46" fmla="*/ 34 w 1460"/>
                  <a:gd name="T47" fmla="*/ 956 h 959"/>
                  <a:gd name="T48" fmla="*/ 111 w 1460"/>
                  <a:gd name="T49" fmla="*/ 923 h 959"/>
                  <a:gd name="T50" fmla="*/ 263 w 1460"/>
                  <a:gd name="T51" fmla="*/ 849 h 959"/>
                  <a:gd name="T52" fmla="*/ 484 w 1460"/>
                  <a:gd name="T53" fmla="*/ 728 h 959"/>
                  <a:gd name="T54" fmla="*/ 769 w 1460"/>
                  <a:gd name="T55" fmla="*/ 549 h 959"/>
                  <a:gd name="T56" fmla="*/ 1044 w 1460"/>
                  <a:gd name="T57" fmla="*/ 352 h 959"/>
                  <a:gd name="T58" fmla="*/ 1176 w 1460"/>
                  <a:gd name="T59" fmla="*/ 249 h 959"/>
                  <a:gd name="T60" fmla="*/ 1182 w 1460"/>
                  <a:gd name="T61" fmla="*/ 256 h 959"/>
                  <a:gd name="T62" fmla="*/ 1185 w 1460"/>
                  <a:gd name="T63" fmla="*/ 263 h 959"/>
                  <a:gd name="T64" fmla="*/ 1201 w 1460"/>
                  <a:gd name="T65" fmla="*/ 285 h 959"/>
                  <a:gd name="T66" fmla="*/ 1231 w 1460"/>
                  <a:gd name="T67" fmla="*/ 308 h 959"/>
                  <a:gd name="T68" fmla="*/ 1254 w 1460"/>
                  <a:gd name="T69" fmla="*/ 316 h 959"/>
                  <a:gd name="T70" fmla="*/ 1268 w 1460"/>
                  <a:gd name="T71" fmla="*/ 315 h 959"/>
                  <a:gd name="T72" fmla="*/ 1284 w 1460"/>
                  <a:gd name="T73" fmla="*/ 312 h 959"/>
                  <a:gd name="T74" fmla="*/ 1310 w 1460"/>
                  <a:gd name="T75" fmla="*/ 295 h 959"/>
                  <a:gd name="T76" fmla="*/ 1340 w 1460"/>
                  <a:gd name="T77" fmla="*/ 259 h 959"/>
                  <a:gd name="T78" fmla="*/ 1357 w 1460"/>
                  <a:gd name="T79" fmla="*/ 233 h 959"/>
                  <a:gd name="T80" fmla="*/ 1384 w 1460"/>
                  <a:gd name="T81" fmla="*/ 192 h 959"/>
                  <a:gd name="T82" fmla="*/ 1433 w 1460"/>
                  <a:gd name="T83" fmla="*/ 103 h 959"/>
                  <a:gd name="T84" fmla="*/ 1455 w 1460"/>
                  <a:gd name="T85" fmla="*/ 59 h 959"/>
                  <a:gd name="T86" fmla="*/ 1460 w 1460"/>
                  <a:gd name="T87" fmla="*/ 43 h 959"/>
                  <a:gd name="T88" fmla="*/ 1451 w 1460"/>
                  <a:gd name="T89" fmla="*/ 17 h 959"/>
                  <a:gd name="T90" fmla="*/ 1429 w 1460"/>
                  <a:gd name="T91" fmla="*/ 0 h 959"/>
                  <a:gd name="T92" fmla="*/ 1403 w 1460"/>
                  <a:gd name="T93" fmla="*/ 0 h 959"/>
                  <a:gd name="T94" fmla="*/ 1392 w 1460"/>
                  <a:gd name="T95" fmla="*/ 1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60" h="959">
                    <a:moveTo>
                      <a:pt x="1392" y="10"/>
                    </a:moveTo>
                    <a:lnTo>
                      <a:pt x="1384" y="10"/>
                    </a:lnTo>
                    <a:lnTo>
                      <a:pt x="1377" y="11"/>
                    </a:lnTo>
                    <a:lnTo>
                      <a:pt x="1370" y="6"/>
                    </a:lnTo>
                    <a:lnTo>
                      <a:pt x="1359" y="6"/>
                    </a:lnTo>
                    <a:lnTo>
                      <a:pt x="1233" y="23"/>
                    </a:lnTo>
                    <a:lnTo>
                      <a:pt x="1109" y="48"/>
                    </a:lnTo>
                    <a:lnTo>
                      <a:pt x="1100" y="50"/>
                    </a:lnTo>
                    <a:lnTo>
                      <a:pt x="1086" y="65"/>
                    </a:lnTo>
                    <a:lnTo>
                      <a:pt x="1078" y="83"/>
                    </a:lnTo>
                    <a:lnTo>
                      <a:pt x="1079" y="102"/>
                    </a:lnTo>
                    <a:lnTo>
                      <a:pt x="1083" y="111"/>
                    </a:lnTo>
                    <a:lnTo>
                      <a:pt x="1106" y="145"/>
                    </a:lnTo>
                    <a:lnTo>
                      <a:pt x="1130" y="180"/>
                    </a:lnTo>
                    <a:lnTo>
                      <a:pt x="996" y="282"/>
                    </a:lnTo>
                    <a:lnTo>
                      <a:pt x="723" y="474"/>
                    </a:lnTo>
                    <a:lnTo>
                      <a:pt x="443" y="656"/>
                    </a:lnTo>
                    <a:lnTo>
                      <a:pt x="156" y="829"/>
                    </a:lnTo>
                    <a:lnTo>
                      <a:pt x="11" y="915"/>
                    </a:lnTo>
                    <a:lnTo>
                      <a:pt x="2" y="921"/>
                    </a:lnTo>
                    <a:lnTo>
                      <a:pt x="0" y="938"/>
                    </a:lnTo>
                    <a:lnTo>
                      <a:pt x="7" y="952"/>
                    </a:lnTo>
                    <a:lnTo>
                      <a:pt x="24" y="959"/>
                    </a:lnTo>
                    <a:lnTo>
                      <a:pt x="34" y="956"/>
                    </a:lnTo>
                    <a:lnTo>
                      <a:pt x="111" y="923"/>
                    </a:lnTo>
                    <a:lnTo>
                      <a:pt x="263" y="849"/>
                    </a:lnTo>
                    <a:lnTo>
                      <a:pt x="484" y="728"/>
                    </a:lnTo>
                    <a:lnTo>
                      <a:pt x="769" y="549"/>
                    </a:lnTo>
                    <a:lnTo>
                      <a:pt x="1044" y="352"/>
                    </a:lnTo>
                    <a:lnTo>
                      <a:pt x="1176" y="249"/>
                    </a:lnTo>
                    <a:lnTo>
                      <a:pt x="1182" y="256"/>
                    </a:lnTo>
                    <a:lnTo>
                      <a:pt x="1185" y="263"/>
                    </a:lnTo>
                    <a:lnTo>
                      <a:pt x="1201" y="285"/>
                    </a:lnTo>
                    <a:lnTo>
                      <a:pt x="1231" y="308"/>
                    </a:lnTo>
                    <a:lnTo>
                      <a:pt x="1254" y="316"/>
                    </a:lnTo>
                    <a:lnTo>
                      <a:pt x="1268" y="315"/>
                    </a:lnTo>
                    <a:lnTo>
                      <a:pt x="1284" y="312"/>
                    </a:lnTo>
                    <a:lnTo>
                      <a:pt x="1310" y="295"/>
                    </a:lnTo>
                    <a:lnTo>
                      <a:pt x="1340" y="259"/>
                    </a:lnTo>
                    <a:lnTo>
                      <a:pt x="1357" y="233"/>
                    </a:lnTo>
                    <a:lnTo>
                      <a:pt x="1384" y="192"/>
                    </a:lnTo>
                    <a:lnTo>
                      <a:pt x="1433" y="103"/>
                    </a:lnTo>
                    <a:lnTo>
                      <a:pt x="1455" y="59"/>
                    </a:lnTo>
                    <a:lnTo>
                      <a:pt x="1460" y="43"/>
                    </a:lnTo>
                    <a:lnTo>
                      <a:pt x="1451" y="17"/>
                    </a:lnTo>
                    <a:lnTo>
                      <a:pt x="1429" y="0"/>
                    </a:lnTo>
                    <a:lnTo>
                      <a:pt x="1403" y="0"/>
                    </a:lnTo>
                    <a:lnTo>
                      <a:pt x="1392" y="1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6" name="Freeform 295">
                <a:extLst>
                  <a:ext uri="{FF2B5EF4-FFF2-40B4-BE49-F238E27FC236}">
                    <a16:creationId xmlns:a16="http://schemas.microsoft.com/office/drawing/2014/main" id="{569743D0-7357-4F98-A56F-92737C14C4F2}"/>
                  </a:ext>
                </a:extLst>
              </p:cNvPr>
              <p:cNvSpPr>
                <a:spLocks/>
              </p:cNvSpPr>
              <p:nvPr/>
            </p:nvSpPr>
            <p:spPr bwMode="auto">
              <a:xfrm rot="19815642" flipV="1">
                <a:off x="6164141" y="2205087"/>
                <a:ext cx="1027334" cy="566919"/>
              </a:xfrm>
              <a:custGeom>
                <a:avLst/>
                <a:gdLst>
                  <a:gd name="T0" fmla="*/ 1392 w 1460"/>
                  <a:gd name="T1" fmla="*/ 10 h 959"/>
                  <a:gd name="T2" fmla="*/ 1384 w 1460"/>
                  <a:gd name="T3" fmla="*/ 10 h 959"/>
                  <a:gd name="T4" fmla="*/ 1377 w 1460"/>
                  <a:gd name="T5" fmla="*/ 11 h 959"/>
                  <a:gd name="T6" fmla="*/ 1370 w 1460"/>
                  <a:gd name="T7" fmla="*/ 6 h 959"/>
                  <a:gd name="T8" fmla="*/ 1359 w 1460"/>
                  <a:gd name="T9" fmla="*/ 6 h 959"/>
                  <a:gd name="T10" fmla="*/ 1233 w 1460"/>
                  <a:gd name="T11" fmla="*/ 23 h 959"/>
                  <a:gd name="T12" fmla="*/ 1109 w 1460"/>
                  <a:gd name="T13" fmla="*/ 48 h 959"/>
                  <a:gd name="T14" fmla="*/ 1100 w 1460"/>
                  <a:gd name="T15" fmla="*/ 50 h 959"/>
                  <a:gd name="T16" fmla="*/ 1086 w 1460"/>
                  <a:gd name="T17" fmla="*/ 65 h 959"/>
                  <a:gd name="T18" fmla="*/ 1078 w 1460"/>
                  <a:gd name="T19" fmla="*/ 83 h 959"/>
                  <a:gd name="T20" fmla="*/ 1079 w 1460"/>
                  <a:gd name="T21" fmla="*/ 102 h 959"/>
                  <a:gd name="T22" fmla="*/ 1083 w 1460"/>
                  <a:gd name="T23" fmla="*/ 111 h 959"/>
                  <a:gd name="T24" fmla="*/ 1106 w 1460"/>
                  <a:gd name="T25" fmla="*/ 145 h 959"/>
                  <a:gd name="T26" fmla="*/ 1130 w 1460"/>
                  <a:gd name="T27" fmla="*/ 180 h 959"/>
                  <a:gd name="T28" fmla="*/ 996 w 1460"/>
                  <a:gd name="T29" fmla="*/ 282 h 959"/>
                  <a:gd name="T30" fmla="*/ 723 w 1460"/>
                  <a:gd name="T31" fmla="*/ 474 h 959"/>
                  <a:gd name="T32" fmla="*/ 443 w 1460"/>
                  <a:gd name="T33" fmla="*/ 656 h 959"/>
                  <a:gd name="T34" fmla="*/ 156 w 1460"/>
                  <a:gd name="T35" fmla="*/ 829 h 959"/>
                  <a:gd name="T36" fmla="*/ 11 w 1460"/>
                  <a:gd name="T37" fmla="*/ 915 h 959"/>
                  <a:gd name="T38" fmla="*/ 2 w 1460"/>
                  <a:gd name="T39" fmla="*/ 921 h 959"/>
                  <a:gd name="T40" fmla="*/ 0 w 1460"/>
                  <a:gd name="T41" fmla="*/ 938 h 959"/>
                  <a:gd name="T42" fmla="*/ 7 w 1460"/>
                  <a:gd name="T43" fmla="*/ 952 h 959"/>
                  <a:gd name="T44" fmla="*/ 24 w 1460"/>
                  <a:gd name="T45" fmla="*/ 959 h 959"/>
                  <a:gd name="T46" fmla="*/ 34 w 1460"/>
                  <a:gd name="T47" fmla="*/ 956 h 959"/>
                  <a:gd name="T48" fmla="*/ 111 w 1460"/>
                  <a:gd name="T49" fmla="*/ 923 h 959"/>
                  <a:gd name="T50" fmla="*/ 263 w 1460"/>
                  <a:gd name="T51" fmla="*/ 849 h 959"/>
                  <a:gd name="T52" fmla="*/ 484 w 1460"/>
                  <a:gd name="T53" fmla="*/ 728 h 959"/>
                  <a:gd name="T54" fmla="*/ 769 w 1460"/>
                  <a:gd name="T55" fmla="*/ 549 h 959"/>
                  <a:gd name="T56" fmla="*/ 1044 w 1460"/>
                  <a:gd name="T57" fmla="*/ 352 h 959"/>
                  <a:gd name="T58" fmla="*/ 1176 w 1460"/>
                  <a:gd name="T59" fmla="*/ 249 h 959"/>
                  <a:gd name="T60" fmla="*/ 1182 w 1460"/>
                  <a:gd name="T61" fmla="*/ 256 h 959"/>
                  <a:gd name="T62" fmla="*/ 1185 w 1460"/>
                  <a:gd name="T63" fmla="*/ 263 h 959"/>
                  <a:gd name="T64" fmla="*/ 1201 w 1460"/>
                  <a:gd name="T65" fmla="*/ 285 h 959"/>
                  <a:gd name="T66" fmla="*/ 1231 w 1460"/>
                  <a:gd name="T67" fmla="*/ 308 h 959"/>
                  <a:gd name="T68" fmla="*/ 1254 w 1460"/>
                  <a:gd name="T69" fmla="*/ 316 h 959"/>
                  <a:gd name="T70" fmla="*/ 1268 w 1460"/>
                  <a:gd name="T71" fmla="*/ 315 h 959"/>
                  <a:gd name="T72" fmla="*/ 1284 w 1460"/>
                  <a:gd name="T73" fmla="*/ 312 h 959"/>
                  <a:gd name="T74" fmla="*/ 1310 w 1460"/>
                  <a:gd name="T75" fmla="*/ 295 h 959"/>
                  <a:gd name="T76" fmla="*/ 1340 w 1460"/>
                  <a:gd name="T77" fmla="*/ 259 h 959"/>
                  <a:gd name="T78" fmla="*/ 1357 w 1460"/>
                  <a:gd name="T79" fmla="*/ 233 h 959"/>
                  <a:gd name="T80" fmla="*/ 1384 w 1460"/>
                  <a:gd name="T81" fmla="*/ 192 h 959"/>
                  <a:gd name="T82" fmla="*/ 1433 w 1460"/>
                  <a:gd name="T83" fmla="*/ 103 h 959"/>
                  <a:gd name="T84" fmla="*/ 1455 w 1460"/>
                  <a:gd name="T85" fmla="*/ 59 h 959"/>
                  <a:gd name="T86" fmla="*/ 1460 w 1460"/>
                  <a:gd name="T87" fmla="*/ 43 h 959"/>
                  <a:gd name="T88" fmla="*/ 1451 w 1460"/>
                  <a:gd name="T89" fmla="*/ 17 h 959"/>
                  <a:gd name="T90" fmla="*/ 1429 w 1460"/>
                  <a:gd name="T91" fmla="*/ 0 h 959"/>
                  <a:gd name="T92" fmla="*/ 1403 w 1460"/>
                  <a:gd name="T93" fmla="*/ 0 h 959"/>
                  <a:gd name="T94" fmla="*/ 1392 w 1460"/>
                  <a:gd name="T95" fmla="*/ 1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60" h="959">
                    <a:moveTo>
                      <a:pt x="1392" y="10"/>
                    </a:moveTo>
                    <a:lnTo>
                      <a:pt x="1384" y="10"/>
                    </a:lnTo>
                    <a:lnTo>
                      <a:pt x="1377" y="11"/>
                    </a:lnTo>
                    <a:lnTo>
                      <a:pt x="1370" y="6"/>
                    </a:lnTo>
                    <a:lnTo>
                      <a:pt x="1359" y="6"/>
                    </a:lnTo>
                    <a:lnTo>
                      <a:pt x="1233" y="23"/>
                    </a:lnTo>
                    <a:lnTo>
                      <a:pt x="1109" y="48"/>
                    </a:lnTo>
                    <a:lnTo>
                      <a:pt x="1100" y="50"/>
                    </a:lnTo>
                    <a:lnTo>
                      <a:pt x="1086" y="65"/>
                    </a:lnTo>
                    <a:lnTo>
                      <a:pt x="1078" y="83"/>
                    </a:lnTo>
                    <a:lnTo>
                      <a:pt x="1079" y="102"/>
                    </a:lnTo>
                    <a:lnTo>
                      <a:pt x="1083" y="111"/>
                    </a:lnTo>
                    <a:lnTo>
                      <a:pt x="1106" y="145"/>
                    </a:lnTo>
                    <a:lnTo>
                      <a:pt x="1130" y="180"/>
                    </a:lnTo>
                    <a:lnTo>
                      <a:pt x="996" y="282"/>
                    </a:lnTo>
                    <a:lnTo>
                      <a:pt x="723" y="474"/>
                    </a:lnTo>
                    <a:lnTo>
                      <a:pt x="443" y="656"/>
                    </a:lnTo>
                    <a:lnTo>
                      <a:pt x="156" y="829"/>
                    </a:lnTo>
                    <a:lnTo>
                      <a:pt x="11" y="915"/>
                    </a:lnTo>
                    <a:lnTo>
                      <a:pt x="2" y="921"/>
                    </a:lnTo>
                    <a:lnTo>
                      <a:pt x="0" y="938"/>
                    </a:lnTo>
                    <a:lnTo>
                      <a:pt x="7" y="952"/>
                    </a:lnTo>
                    <a:lnTo>
                      <a:pt x="24" y="959"/>
                    </a:lnTo>
                    <a:lnTo>
                      <a:pt x="34" y="956"/>
                    </a:lnTo>
                    <a:lnTo>
                      <a:pt x="111" y="923"/>
                    </a:lnTo>
                    <a:lnTo>
                      <a:pt x="263" y="849"/>
                    </a:lnTo>
                    <a:lnTo>
                      <a:pt x="484" y="728"/>
                    </a:lnTo>
                    <a:lnTo>
                      <a:pt x="769" y="549"/>
                    </a:lnTo>
                    <a:lnTo>
                      <a:pt x="1044" y="352"/>
                    </a:lnTo>
                    <a:lnTo>
                      <a:pt x="1176" y="249"/>
                    </a:lnTo>
                    <a:lnTo>
                      <a:pt x="1182" y="256"/>
                    </a:lnTo>
                    <a:lnTo>
                      <a:pt x="1185" y="263"/>
                    </a:lnTo>
                    <a:lnTo>
                      <a:pt x="1201" y="285"/>
                    </a:lnTo>
                    <a:lnTo>
                      <a:pt x="1231" y="308"/>
                    </a:lnTo>
                    <a:lnTo>
                      <a:pt x="1254" y="316"/>
                    </a:lnTo>
                    <a:lnTo>
                      <a:pt x="1268" y="315"/>
                    </a:lnTo>
                    <a:lnTo>
                      <a:pt x="1284" y="312"/>
                    </a:lnTo>
                    <a:lnTo>
                      <a:pt x="1310" y="295"/>
                    </a:lnTo>
                    <a:lnTo>
                      <a:pt x="1340" y="259"/>
                    </a:lnTo>
                    <a:lnTo>
                      <a:pt x="1357" y="233"/>
                    </a:lnTo>
                    <a:lnTo>
                      <a:pt x="1384" y="192"/>
                    </a:lnTo>
                    <a:lnTo>
                      <a:pt x="1433" y="103"/>
                    </a:lnTo>
                    <a:lnTo>
                      <a:pt x="1455" y="59"/>
                    </a:lnTo>
                    <a:lnTo>
                      <a:pt x="1460" y="43"/>
                    </a:lnTo>
                    <a:lnTo>
                      <a:pt x="1451" y="17"/>
                    </a:lnTo>
                    <a:lnTo>
                      <a:pt x="1429" y="0"/>
                    </a:lnTo>
                    <a:lnTo>
                      <a:pt x="1403" y="0"/>
                    </a:lnTo>
                    <a:lnTo>
                      <a:pt x="1392" y="1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7" name="Shape 166">
                <a:extLst>
                  <a:ext uri="{FF2B5EF4-FFF2-40B4-BE49-F238E27FC236}">
                    <a16:creationId xmlns:a16="http://schemas.microsoft.com/office/drawing/2014/main" id="{25C4DAA4-C68C-4C7C-8069-E990601A1D36}"/>
                  </a:ext>
                </a:extLst>
              </p:cNvPr>
              <p:cNvSpPr/>
              <p:nvPr/>
            </p:nvSpPr>
            <p:spPr>
              <a:xfrm>
                <a:off x="6331277" y="2050825"/>
                <a:ext cx="613920" cy="26668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9050" cap="flat" cmpd="sng">
                <a:noFill/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Utt2</a:t>
                </a:r>
                <a:endParaRPr kumimoji="0" sz="17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D13842-787B-4491-992A-FCDF081DF542}"/>
                </a:ext>
              </a:extLst>
            </p:cNvPr>
            <p:cNvSpPr/>
            <p:nvPr/>
          </p:nvSpPr>
          <p:spPr>
            <a:xfrm>
              <a:off x="4191558" y="4320095"/>
              <a:ext cx="1173247" cy="28326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Dominant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2A4F4D-D0C4-4588-AB1A-256AD62E7DC8}"/>
                </a:ext>
              </a:extLst>
            </p:cNvPr>
            <p:cNvSpPr/>
            <p:nvPr/>
          </p:nvSpPr>
          <p:spPr>
            <a:xfrm>
              <a:off x="6630596" y="4282231"/>
              <a:ext cx="1173247" cy="25129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Submissive</a:t>
              </a:r>
              <a:endParaRPr lang="fr-FR" dirty="0"/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57EA8BCA-E4B6-4DE6-8100-ACC9CF2E6B64}"/>
              </a:ext>
            </a:extLst>
          </p:cNvPr>
          <p:cNvSpPr txBox="1"/>
          <p:nvPr/>
        </p:nvSpPr>
        <p:spPr>
          <a:xfrm>
            <a:off x="969522" y="3223559"/>
            <a:ext cx="6383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Conditions: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977ACC-2D5B-4F9E-B71F-B086E1080F37}"/>
              </a:ext>
            </a:extLst>
          </p:cNvPr>
          <p:cNvSpPr/>
          <p:nvPr/>
        </p:nvSpPr>
        <p:spPr>
          <a:xfrm>
            <a:off x="453950" y="1768359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4122DF-B7DF-4A49-B453-92E5D3182777}"/>
              </a:ext>
            </a:extLst>
          </p:cNvPr>
          <p:cNvSpPr/>
          <p:nvPr/>
        </p:nvSpPr>
        <p:spPr>
          <a:xfrm>
            <a:off x="514995" y="3266693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2</a:t>
            </a:r>
          </a:p>
        </p:txBody>
      </p:sp>
      <p:sp>
        <p:nvSpPr>
          <p:cNvPr id="29" name="Oval 14">
            <a:extLst>
              <a:ext uri="{FF2B5EF4-FFF2-40B4-BE49-F238E27FC236}">
                <a16:creationId xmlns:a16="http://schemas.microsoft.com/office/drawing/2014/main" id="{65DA8092-C7F6-4643-A2DA-104BAD3E5BF0}"/>
              </a:ext>
            </a:extLst>
          </p:cNvPr>
          <p:cNvSpPr/>
          <p:nvPr/>
        </p:nvSpPr>
        <p:spPr>
          <a:xfrm>
            <a:off x="836080" y="4012454"/>
            <a:ext cx="269659" cy="269659"/>
          </a:xfrm>
          <a:prstGeom prst="ellipse">
            <a:avLst/>
          </a:prstGeom>
          <a:gradFill rotWithShape="1">
            <a:gsLst>
              <a:gs pos="0">
                <a:schemeClr val="accent4">
                  <a:lumMod val="60000"/>
                  <a:lumOff val="40000"/>
                </a:schemeClr>
              </a:gs>
              <a:gs pos="80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15">
            <a:extLst>
              <a:ext uri="{FF2B5EF4-FFF2-40B4-BE49-F238E27FC236}">
                <a16:creationId xmlns:a16="http://schemas.microsoft.com/office/drawing/2014/main" id="{D7FC69E5-EB17-4C06-A4B9-D12300FCF724}"/>
              </a:ext>
            </a:extLst>
          </p:cNvPr>
          <p:cNvSpPr txBox="1"/>
          <p:nvPr/>
        </p:nvSpPr>
        <p:spPr>
          <a:xfrm>
            <a:off x="1207763" y="3859107"/>
            <a:ext cx="296638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b="1" dirty="0">
                <a:solidFill>
                  <a:prstClr val="black"/>
                </a:solidFill>
              </a:rPr>
              <a:t>Initial value of power </a:t>
            </a:r>
            <a:endParaRPr lang="fr-FR" sz="2000" dirty="0">
              <a:solidFill>
                <a:prstClr val="black"/>
              </a:solidFill>
            </a:endParaRPr>
          </a:p>
        </p:txBody>
      </p:sp>
      <p:graphicFrame>
        <p:nvGraphicFramePr>
          <p:cNvPr id="31" name="Tableau 30">
            <a:extLst>
              <a:ext uri="{FF2B5EF4-FFF2-40B4-BE49-F238E27FC236}">
                <a16:creationId xmlns:a16="http://schemas.microsoft.com/office/drawing/2014/main" id="{18AD3B63-1515-4785-9518-656FE3E41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130254"/>
              </p:ext>
            </p:extLst>
          </p:nvPr>
        </p:nvGraphicFramePr>
        <p:xfrm>
          <a:off x="1054962" y="4449324"/>
          <a:ext cx="4835298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8617">
                  <a:extLst>
                    <a:ext uri="{9D8B030D-6E8A-4147-A177-3AD203B41FA5}">
                      <a16:colId xmlns:a16="http://schemas.microsoft.com/office/drawing/2014/main" val="842695176"/>
                    </a:ext>
                  </a:extLst>
                </a:gridCol>
                <a:gridCol w="3246681">
                  <a:extLst>
                    <a:ext uri="{9D8B030D-6E8A-4147-A177-3AD203B41FA5}">
                      <a16:colId xmlns:a16="http://schemas.microsoft.com/office/drawing/2014/main" val="1883303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noProof="0" dirty="0"/>
                        <a:t>Submissive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 0.3         0.4        0.5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32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noProof="0" dirty="0"/>
                        <a:t>Dominant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0.6         0.7       0.8       0.9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517541"/>
                  </a:ext>
                </a:extLst>
              </a:tr>
            </a:tbl>
          </a:graphicData>
        </a:graphic>
      </p:graphicFrame>
      <p:grpSp>
        <p:nvGrpSpPr>
          <p:cNvPr id="34" name="Groupe 33">
            <a:extLst>
              <a:ext uri="{FF2B5EF4-FFF2-40B4-BE49-F238E27FC236}">
                <a16:creationId xmlns:a16="http://schemas.microsoft.com/office/drawing/2014/main" id="{4C5C3F98-86F1-497A-9696-3BD81247A465}"/>
              </a:ext>
            </a:extLst>
          </p:cNvPr>
          <p:cNvGrpSpPr/>
          <p:nvPr/>
        </p:nvGrpSpPr>
        <p:grpSpPr>
          <a:xfrm>
            <a:off x="6404645" y="3891587"/>
            <a:ext cx="2899063" cy="461665"/>
            <a:chOff x="1051400" y="4833681"/>
            <a:chExt cx="2899063" cy="461665"/>
          </a:xfrm>
        </p:grpSpPr>
        <p:sp>
          <p:nvSpPr>
            <p:cNvPr id="32" name="Oval 14">
              <a:extLst>
                <a:ext uri="{FF2B5EF4-FFF2-40B4-BE49-F238E27FC236}">
                  <a16:creationId xmlns:a16="http://schemas.microsoft.com/office/drawing/2014/main" id="{61E3F2E5-2658-4FDC-89F8-44A7247021FE}"/>
                </a:ext>
              </a:extLst>
            </p:cNvPr>
            <p:cNvSpPr/>
            <p:nvPr/>
          </p:nvSpPr>
          <p:spPr>
            <a:xfrm>
              <a:off x="1051400" y="4936663"/>
              <a:ext cx="269659" cy="269659"/>
            </a:xfrm>
            <a:prstGeom prst="ellipse">
              <a:avLst/>
            </a:prstGeom>
            <a:gradFill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80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15">
              <a:extLst>
                <a:ext uri="{FF2B5EF4-FFF2-40B4-BE49-F238E27FC236}">
                  <a16:creationId xmlns:a16="http://schemas.microsoft.com/office/drawing/2014/main" id="{DDC84DF0-5ECB-4573-A45A-FFE897D92159}"/>
                </a:ext>
              </a:extLst>
            </p:cNvPr>
            <p:cNvSpPr txBox="1"/>
            <p:nvPr/>
          </p:nvSpPr>
          <p:spPr>
            <a:xfrm>
              <a:off x="1459204" y="4833681"/>
              <a:ext cx="249125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sz="2400" b="1" dirty="0">
                  <a:solidFill>
                    <a:prstClr val="black"/>
                  </a:solidFill>
                </a:rPr>
                <a:t>Initial preferences</a:t>
              </a:r>
              <a:endParaRPr lang="fr-FR" sz="2000" dirty="0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36" name="Tableau 35">
            <a:extLst>
              <a:ext uri="{FF2B5EF4-FFF2-40B4-BE49-F238E27FC236}">
                <a16:creationId xmlns:a16="http://schemas.microsoft.com/office/drawing/2014/main" id="{FE8AEA01-5CF5-46AC-B9B9-B1C976984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297189"/>
              </p:ext>
            </p:extLst>
          </p:nvPr>
        </p:nvGraphicFramePr>
        <p:xfrm>
          <a:off x="6613947" y="4491608"/>
          <a:ext cx="4767868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4147">
                  <a:extLst>
                    <a:ext uri="{9D8B030D-6E8A-4147-A177-3AD203B41FA5}">
                      <a16:colId xmlns:a16="http://schemas.microsoft.com/office/drawing/2014/main" val="3707696596"/>
                    </a:ext>
                  </a:extLst>
                </a:gridCol>
                <a:gridCol w="3093721">
                  <a:extLst>
                    <a:ext uri="{9D8B030D-6E8A-4147-A177-3AD203B41FA5}">
                      <a16:colId xmlns:a16="http://schemas.microsoft.com/office/drawing/2014/main" val="1551804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b="1" dirty="0"/>
                        <a:t>Domain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Nb possible </a:t>
                      </a:r>
                      <a:r>
                        <a:rPr lang="en-US" sz="2000" b="1" noProof="0" dirty="0"/>
                        <a:t>hypotheses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72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1296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768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4.14 x 10</a:t>
                      </a:r>
                      <a:r>
                        <a:rPr lang="fr-FR" sz="2200" b="1" baseline="30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18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0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2.6 x 10</a:t>
                      </a:r>
                      <a:r>
                        <a:rPr lang="fr-FR" sz="2200" b="1" baseline="30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58152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6B6E5DF4-D18D-406A-AA23-FE27B413E05E}"/>
              </a:ext>
            </a:extLst>
          </p:cNvPr>
          <p:cNvSpPr/>
          <p:nvPr/>
        </p:nvSpPr>
        <p:spPr>
          <a:xfrm>
            <a:off x="1694235" y="5618566"/>
            <a:ext cx="3292463" cy="9160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Total dialogues : 1080</a:t>
            </a:r>
          </a:p>
        </p:txBody>
      </p:sp>
      <p:sp>
        <p:nvSpPr>
          <p:cNvPr id="35" name="Espace réservé du numéro de diapositive 3">
            <a:extLst>
              <a:ext uri="{FF2B5EF4-FFF2-40B4-BE49-F238E27FC236}">
                <a16:creationId xmlns:a16="http://schemas.microsoft.com/office/drawing/2014/main" id="{0BC9D58F-B483-4406-828E-FE91ACBCDD08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A564FD08-E7F5-4BE9-82EC-28C22808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2619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3B79D026-250A-401C-A7E3-F9B31597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" y="210929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Results: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accuracy of predictions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E4DC9F3F-FCFB-43C5-A3FB-DCBB92581A0C}"/>
              </a:ext>
            </a:extLst>
          </p:cNvPr>
          <p:cNvGrpSpPr/>
          <p:nvPr/>
        </p:nvGrpSpPr>
        <p:grpSpPr>
          <a:xfrm>
            <a:off x="6671490" y="1419030"/>
            <a:ext cx="4869074" cy="2151358"/>
            <a:chOff x="7813087" y="1445602"/>
            <a:chExt cx="4086490" cy="173099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704CCBF-2CDE-4660-9762-C72694FECD21}"/>
                </a:ext>
              </a:extLst>
            </p:cNvPr>
            <p:cNvGrpSpPr/>
            <p:nvPr/>
          </p:nvGrpSpPr>
          <p:grpSpPr>
            <a:xfrm>
              <a:off x="7813087" y="1525389"/>
              <a:ext cx="3746145" cy="1651208"/>
              <a:chOff x="5554383" y="1419240"/>
              <a:chExt cx="3022111" cy="1651208"/>
            </a:xfrm>
          </p:grpSpPr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FEAF7BB9-A48B-4D2F-AFE3-4FAE9E6D12D5}"/>
                  </a:ext>
                </a:extLst>
              </p:cNvPr>
              <p:cNvGrpSpPr/>
              <p:nvPr/>
            </p:nvGrpSpPr>
            <p:grpSpPr>
              <a:xfrm>
                <a:off x="5554383" y="1419240"/>
                <a:ext cx="1264285" cy="1613989"/>
                <a:chOff x="2368828" y="1419240"/>
                <a:chExt cx="1264285" cy="1613989"/>
              </a:xfrm>
            </p:grpSpPr>
            <p:pic>
              <p:nvPicPr>
                <p:cNvPr id="22" name="Image 119">
                  <a:extLst>
                    <a:ext uri="{FF2B5EF4-FFF2-40B4-BE49-F238E27FC236}">
                      <a16:creationId xmlns:a16="http://schemas.microsoft.com/office/drawing/2014/main" id="{196E79AC-B3A8-4D28-994D-E78E527333C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68828" y="2208216"/>
                  <a:ext cx="732013" cy="8250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" name="Phylactère : pensées 22">
                  <a:extLst>
                    <a:ext uri="{FF2B5EF4-FFF2-40B4-BE49-F238E27FC236}">
                      <a16:creationId xmlns:a16="http://schemas.microsoft.com/office/drawing/2014/main" id="{A30D289F-41B1-49A3-8F57-620E7D085DE9}"/>
                    </a:ext>
                  </a:extLst>
                </p:cNvPr>
                <p:cNvSpPr/>
                <p:nvPr/>
              </p:nvSpPr>
              <p:spPr>
                <a:xfrm>
                  <a:off x="2514217" y="1419240"/>
                  <a:ext cx="1118896" cy="670228"/>
                </a:xfrm>
                <a:prstGeom prst="cloudCallout">
                  <a:avLst>
                    <a:gd name="adj1" fmla="val 1672"/>
                    <a:gd name="adj2" fmla="val 97245"/>
                  </a:avLst>
                </a:prstGeom>
                <a:noFill/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pic>
            <p:nvPicPr>
              <p:cNvPr id="18" name="Image 119">
                <a:extLst>
                  <a:ext uri="{FF2B5EF4-FFF2-40B4-BE49-F238E27FC236}">
                    <a16:creationId xmlns:a16="http://schemas.microsoft.com/office/drawing/2014/main" id="{76896D39-8C45-495D-916C-C3406D2A37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4481" y="2245435"/>
                <a:ext cx="732013" cy="825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Freeform 295">
                <a:extLst>
                  <a:ext uri="{FF2B5EF4-FFF2-40B4-BE49-F238E27FC236}">
                    <a16:creationId xmlns:a16="http://schemas.microsoft.com/office/drawing/2014/main" id="{BCB7D9C2-318B-42E5-89C6-AE1577038472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49791" flipH="1">
                <a:off x="6706696" y="2295721"/>
                <a:ext cx="1207739" cy="487177"/>
              </a:xfrm>
              <a:custGeom>
                <a:avLst/>
                <a:gdLst>
                  <a:gd name="T0" fmla="*/ 1392 w 1460"/>
                  <a:gd name="T1" fmla="*/ 10 h 959"/>
                  <a:gd name="T2" fmla="*/ 1384 w 1460"/>
                  <a:gd name="T3" fmla="*/ 10 h 959"/>
                  <a:gd name="T4" fmla="*/ 1377 w 1460"/>
                  <a:gd name="T5" fmla="*/ 11 h 959"/>
                  <a:gd name="T6" fmla="*/ 1370 w 1460"/>
                  <a:gd name="T7" fmla="*/ 6 h 959"/>
                  <a:gd name="T8" fmla="*/ 1359 w 1460"/>
                  <a:gd name="T9" fmla="*/ 6 h 959"/>
                  <a:gd name="T10" fmla="*/ 1233 w 1460"/>
                  <a:gd name="T11" fmla="*/ 23 h 959"/>
                  <a:gd name="T12" fmla="*/ 1109 w 1460"/>
                  <a:gd name="T13" fmla="*/ 48 h 959"/>
                  <a:gd name="T14" fmla="*/ 1100 w 1460"/>
                  <a:gd name="T15" fmla="*/ 50 h 959"/>
                  <a:gd name="T16" fmla="*/ 1086 w 1460"/>
                  <a:gd name="T17" fmla="*/ 65 h 959"/>
                  <a:gd name="T18" fmla="*/ 1078 w 1460"/>
                  <a:gd name="T19" fmla="*/ 83 h 959"/>
                  <a:gd name="T20" fmla="*/ 1079 w 1460"/>
                  <a:gd name="T21" fmla="*/ 102 h 959"/>
                  <a:gd name="T22" fmla="*/ 1083 w 1460"/>
                  <a:gd name="T23" fmla="*/ 111 h 959"/>
                  <a:gd name="T24" fmla="*/ 1106 w 1460"/>
                  <a:gd name="T25" fmla="*/ 145 h 959"/>
                  <a:gd name="T26" fmla="*/ 1130 w 1460"/>
                  <a:gd name="T27" fmla="*/ 180 h 959"/>
                  <a:gd name="T28" fmla="*/ 996 w 1460"/>
                  <a:gd name="T29" fmla="*/ 282 h 959"/>
                  <a:gd name="T30" fmla="*/ 723 w 1460"/>
                  <a:gd name="T31" fmla="*/ 474 h 959"/>
                  <a:gd name="T32" fmla="*/ 443 w 1460"/>
                  <a:gd name="T33" fmla="*/ 656 h 959"/>
                  <a:gd name="T34" fmla="*/ 156 w 1460"/>
                  <a:gd name="T35" fmla="*/ 829 h 959"/>
                  <a:gd name="T36" fmla="*/ 11 w 1460"/>
                  <a:gd name="T37" fmla="*/ 915 h 959"/>
                  <a:gd name="T38" fmla="*/ 2 w 1460"/>
                  <a:gd name="T39" fmla="*/ 921 h 959"/>
                  <a:gd name="T40" fmla="*/ 0 w 1460"/>
                  <a:gd name="T41" fmla="*/ 938 h 959"/>
                  <a:gd name="T42" fmla="*/ 7 w 1460"/>
                  <a:gd name="T43" fmla="*/ 952 h 959"/>
                  <a:gd name="T44" fmla="*/ 24 w 1460"/>
                  <a:gd name="T45" fmla="*/ 959 h 959"/>
                  <a:gd name="T46" fmla="*/ 34 w 1460"/>
                  <a:gd name="T47" fmla="*/ 956 h 959"/>
                  <a:gd name="T48" fmla="*/ 111 w 1460"/>
                  <a:gd name="T49" fmla="*/ 923 h 959"/>
                  <a:gd name="T50" fmla="*/ 263 w 1460"/>
                  <a:gd name="T51" fmla="*/ 849 h 959"/>
                  <a:gd name="T52" fmla="*/ 484 w 1460"/>
                  <a:gd name="T53" fmla="*/ 728 h 959"/>
                  <a:gd name="T54" fmla="*/ 769 w 1460"/>
                  <a:gd name="T55" fmla="*/ 549 h 959"/>
                  <a:gd name="T56" fmla="*/ 1044 w 1460"/>
                  <a:gd name="T57" fmla="*/ 352 h 959"/>
                  <a:gd name="T58" fmla="*/ 1176 w 1460"/>
                  <a:gd name="T59" fmla="*/ 249 h 959"/>
                  <a:gd name="T60" fmla="*/ 1182 w 1460"/>
                  <a:gd name="T61" fmla="*/ 256 h 959"/>
                  <a:gd name="T62" fmla="*/ 1185 w 1460"/>
                  <a:gd name="T63" fmla="*/ 263 h 959"/>
                  <a:gd name="T64" fmla="*/ 1201 w 1460"/>
                  <a:gd name="T65" fmla="*/ 285 h 959"/>
                  <a:gd name="T66" fmla="*/ 1231 w 1460"/>
                  <a:gd name="T67" fmla="*/ 308 h 959"/>
                  <a:gd name="T68" fmla="*/ 1254 w 1460"/>
                  <a:gd name="T69" fmla="*/ 316 h 959"/>
                  <a:gd name="T70" fmla="*/ 1268 w 1460"/>
                  <a:gd name="T71" fmla="*/ 315 h 959"/>
                  <a:gd name="T72" fmla="*/ 1284 w 1460"/>
                  <a:gd name="T73" fmla="*/ 312 h 959"/>
                  <a:gd name="T74" fmla="*/ 1310 w 1460"/>
                  <a:gd name="T75" fmla="*/ 295 h 959"/>
                  <a:gd name="T76" fmla="*/ 1340 w 1460"/>
                  <a:gd name="T77" fmla="*/ 259 h 959"/>
                  <a:gd name="T78" fmla="*/ 1357 w 1460"/>
                  <a:gd name="T79" fmla="*/ 233 h 959"/>
                  <a:gd name="T80" fmla="*/ 1384 w 1460"/>
                  <a:gd name="T81" fmla="*/ 192 h 959"/>
                  <a:gd name="T82" fmla="*/ 1433 w 1460"/>
                  <a:gd name="T83" fmla="*/ 103 h 959"/>
                  <a:gd name="T84" fmla="*/ 1455 w 1460"/>
                  <a:gd name="T85" fmla="*/ 59 h 959"/>
                  <a:gd name="T86" fmla="*/ 1460 w 1460"/>
                  <a:gd name="T87" fmla="*/ 43 h 959"/>
                  <a:gd name="T88" fmla="*/ 1451 w 1460"/>
                  <a:gd name="T89" fmla="*/ 17 h 959"/>
                  <a:gd name="T90" fmla="*/ 1429 w 1460"/>
                  <a:gd name="T91" fmla="*/ 0 h 959"/>
                  <a:gd name="T92" fmla="*/ 1403 w 1460"/>
                  <a:gd name="T93" fmla="*/ 0 h 959"/>
                  <a:gd name="T94" fmla="*/ 1392 w 1460"/>
                  <a:gd name="T95" fmla="*/ 1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60" h="959">
                    <a:moveTo>
                      <a:pt x="1392" y="10"/>
                    </a:moveTo>
                    <a:lnTo>
                      <a:pt x="1384" y="10"/>
                    </a:lnTo>
                    <a:lnTo>
                      <a:pt x="1377" y="11"/>
                    </a:lnTo>
                    <a:lnTo>
                      <a:pt x="1370" y="6"/>
                    </a:lnTo>
                    <a:lnTo>
                      <a:pt x="1359" y="6"/>
                    </a:lnTo>
                    <a:lnTo>
                      <a:pt x="1233" y="23"/>
                    </a:lnTo>
                    <a:lnTo>
                      <a:pt x="1109" y="48"/>
                    </a:lnTo>
                    <a:lnTo>
                      <a:pt x="1100" y="50"/>
                    </a:lnTo>
                    <a:lnTo>
                      <a:pt x="1086" y="65"/>
                    </a:lnTo>
                    <a:lnTo>
                      <a:pt x="1078" y="83"/>
                    </a:lnTo>
                    <a:lnTo>
                      <a:pt x="1079" y="102"/>
                    </a:lnTo>
                    <a:lnTo>
                      <a:pt x="1083" y="111"/>
                    </a:lnTo>
                    <a:lnTo>
                      <a:pt x="1106" y="145"/>
                    </a:lnTo>
                    <a:lnTo>
                      <a:pt x="1130" y="180"/>
                    </a:lnTo>
                    <a:lnTo>
                      <a:pt x="996" y="282"/>
                    </a:lnTo>
                    <a:lnTo>
                      <a:pt x="723" y="474"/>
                    </a:lnTo>
                    <a:lnTo>
                      <a:pt x="443" y="656"/>
                    </a:lnTo>
                    <a:lnTo>
                      <a:pt x="156" y="829"/>
                    </a:lnTo>
                    <a:lnTo>
                      <a:pt x="11" y="915"/>
                    </a:lnTo>
                    <a:lnTo>
                      <a:pt x="2" y="921"/>
                    </a:lnTo>
                    <a:lnTo>
                      <a:pt x="0" y="938"/>
                    </a:lnTo>
                    <a:lnTo>
                      <a:pt x="7" y="952"/>
                    </a:lnTo>
                    <a:lnTo>
                      <a:pt x="24" y="959"/>
                    </a:lnTo>
                    <a:lnTo>
                      <a:pt x="34" y="956"/>
                    </a:lnTo>
                    <a:lnTo>
                      <a:pt x="111" y="923"/>
                    </a:lnTo>
                    <a:lnTo>
                      <a:pt x="263" y="849"/>
                    </a:lnTo>
                    <a:lnTo>
                      <a:pt x="484" y="728"/>
                    </a:lnTo>
                    <a:lnTo>
                      <a:pt x="769" y="549"/>
                    </a:lnTo>
                    <a:lnTo>
                      <a:pt x="1044" y="352"/>
                    </a:lnTo>
                    <a:lnTo>
                      <a:pt x="1176" y="249"/>
                    </a:lnTo>
                    <a:lnTo>
                      <a:pt x="1182" y="256"/>
                    </a:lnTo>
                    <a:lnTo>
                      <a:pt x="1185" y="263"/>
                    </a:lnTo>
                    <a:lnTo>
                      <a:pt x="1201" y="285"/>
                    </a:lnTo>
                    <a:lnTo>
                      <a:pt x="1231" y="308"/>
                    </a:lnTo>
                    <a:lnTo>
                      <a:pt x="1254" y="316"/>
                    </a:lnTo>
                    <a:lnTo>
                      <a:pt x="1268" y="315"/>
                    </a:lnTo>
                    <a:lnTo>
                      <a:pt x="1284" y="312"/>
                    </a:lnTo>
                    <a:lnTo>
                      <a:pt x="1310" y="295"/>
                    </a:lnTo>
                    <a:lnTo>
                      <a:pt x="1340" y="259"/>
                    </a:lnTo>
                    <a:lnTo>
                      <a:pt x="1357" y="233"/>
                    </a:lnTo>
                    <a:lnTo>
                      <a:pt x="1384" y="192"/>
                    </a:lnTo>
                    <a:lnTo>
                      <a:pt x="1433" y="103"/>
                    </a:lnTo>
                    <a:lnTo>
                      <a:pt x="1455" y="59"/>
                    </a:lnTo>
                    <a:lnTo>
                      <a:pt x="1460" y="43"/>
                    </a:lnTo>
                    <a:lnTo>
                      <a:pt x="1451" y="17"/>
                    </a:lnTo>
                    <a:lnTo>
                      <a:pt x="1429" y="0"/>
                    </a:lnTo>
                    <a:lnTo>
                      <a:pt x="1403" y="0"/>
                    </a:lnTo>
                    <a:lnTo>
                      <a:pt x="1392" y="1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4" name="Freeform 295">
                <a:extLst>
                  <a:ext uri="{FF2B5EF4-FFF2-40B4-BE49-F238E27FC236}">
                    <a16:creationId xmlns:a16="http://schemas.microsoft.com/office/drawing/2014/main" id="{B5762045-1882-4DAE-88C8-4A95FAF39981}"/>
                  </a:ext>
                </a:extLst>
              </p:cNvPr>
              <p:cNvSpPr>
                <a:spLocks/>
              </p:cNvSpPr>
              <p:nvPr/>
            </p:nvSpPr>
            <p:spPr bwMode="auto">
              <a:xfrm rot="19815642" flipV="1">
                <a:off x="6827117" y="1762455"/>
                <a:ext cx="1027334" cy="566919"/>
              </a:xfrm>
              <a:custGeom>
                <a:avLst/>
                <a:gdLst>
                  <a:gd name="T0" fmla="*/ 1392 w 1460"/>
                  <a:gd name="T1" fmla="*/ 10 h 959"/>
                  <a:gd name="T2" fmla="*/ 1384 w 1460"/>
                  <a:gd name="T3" fmla="*/ 10 h 959"/>
                  <a:gd name="T4" fmla="*/ 1377 w 1460"/>
                  <a:gd name="T5" fmla="*/ 11 h 959"/>
                  <a:gd name="T6" fmla="*/ 1370 w 1460"/>
                  <a:gd name="T7" fmla="*/ 6 h 959"/>
                  <a:gd name="T8" fmla="*/ 1359 w 1460"/>
                  <a:gd name="T9" fmla="*/ 6 h 959"/>
                  <a:gd name="T10" fmla="*/ 1233 w 1460"/>
                  <a:gd name="T11" fmla="*/ 23 h 959"/>
                  <a:gd name="T12" fmla="*/ 1109 w 1460"/>
                  <a:gd name="T13" fmla="*/ 48 h 959"/>
                  <a:gd name="T14" fmla="*/ 1100 w 1460"/>
                  <a:gd name="T15" fmla="*/ 50 h 959"/>
                  <a:gd name="T16" fmla="*/ 1086 w 1460"/>
                  <a:gd name="T17" fmla="*/ 65 h 959"/>
                  <a:gd name="T18" fmla="*/ 1078 w 1460"/>
                  <a:gd name="T19" fmla="*/ 83 h 959"/>
                  <a:gd name="T20" fmla="*/ 1079 w 1460"/>
                  <a:gd name="T21" fmla="*/ 102 h 959"/>
                  <a:gd name="T22" fmla="*/ 1083 w 1460"/>
                  <a:gd name="T23" fmla="*/ 111 h 959"/>
                  <a:gd name="T24" fmla="*/ 1106 w 1460"/>
                  <a:gd name="T25" fmla="*/ 145 h 959"/>
                  <a:gd name="T26" fmla="*/ 1130 w 1460"/>
                  <a:gd name="T27" fmla="*/ 180 h 959"/>
                  <a:gd name="T28" fmla="*/ 996 w 1460"/>
                  <a:gd name="T29" fmla="*/ 282 h 959"/>
                  <a:gd name="T30" fmla="*/ 723 w 1460"/>
                  <a:gd name="T31" fmla="*/ 474 h 959"/>
                  <a:gd name="T32" fmla="*/ 443 w 1460"/>
                  <a:gd name="T33" fmla="*/ 656 h 959"/>
                  <a:gd name="T34" fmla="*/ 156 w 1460"/>
                  <a:gd name="T35" fmla="*/ 829 h 959"/>
                  <a:gd name="T36" fmla="*/ 11 w 1460"/>
                  <a:gd name="T37" fmla="*/ 915 h 959"/>
                  <a:gd name="T38" fmla="*/ 2 w 1460"/>
                  <a:gd name="T39" fmla="*/ 921 h 959"/>
                  <a:gd name="T40" fmla="*/ 0 w 1460"/>
                  <a:gd name="T41" fmla="*/ 938 h 959"/>
                  <a:gd name="T42" fmla="*/ 7 w 1460"/>
                  <a:gd name="T43" fmla="*/ 952 h 959"/>
                  <a:gd name="T44" fmla="*/ 24 w 1460"/>
                  <a:gd name="T45" fmla="*/ 959 h 959"/>
                  <a:gd name="T46" fmla="*/ 34 w 1460"/>
                  <a:gd name="T47" fmla="*/ 956 h 959"/>
                  <a:gd name="T48" fmla="*/ 111 w 1460"/>
                  <a:gd name="T49" fmla="*/ 923 h 959"/>
                  <a:gd name="T50" fmla="*/ 263 w 1460"/>
                  <a:gd name="T51" fmla="*/ 849 h 959"/>
                  <a:gd name="T52" fmla="*/ 484 w 1460"/>
                  <a:gd name="T53" fmla="*/ 728 h 959"/>
                  <a:gd name="T54" fmla="*/ 769 w 1460"/>
                  <a:gd name="T55" fmla="*/ 549 h 959"/>
                  <a:gd name="T56" fmla="*/ 1044 w 1460"/>
                  <a:gd name="T57" fmla="*/ 352 h 959"/>
                  <a:gd name="T58" fmla="*/ 1176 w 1460"/>
                  <a:gd name="T59" fmla="*/ 249 h 959"/>
                  <a:gd name="T60" fmla="*/ 1182 w 1460"/>
                  <a:gd name="T61" fmla="*/ 256 h 959"/>
                  <a:gd name="T62" fmla="*/ 1185 w 1460"/>
                  <a:gd name="T63" fmla="*/ 263 h 959"/>
                  <a:gd name="T64" fmla="*/ 1201 w 1460"/>
                  <a:gd name="T65" fmla="*/ 285 h 959"/>
                  <a:gd name="T66" fmla="*/ 1231 w 1460"/>
                  <a:gd name="T67" fmla="*/ 308 h 959"/>
                  <a:gd name="T68" fmla="*/ 1254 w 1460"/>
                  <a:gd name="T69" fmla="*/ 316 h 959"/>
                  <a:gd name="T70" fmla="*/ 1268 w 1460"/>
                  <a:gd name="T71" fmla="*/ 315 h 959"/>
                  <a:gd name="T72" fmla="*/ 1284 w 1460"/>
                  <a:gd name="T73" fmla="*/ 312 h 959"/>
                  <a:gd name="T74" fmla="*/ 1310 w 1460"/>
                  <a:gd name="T75" fmla="*/ 295 h 959"/>
                  <a:gd name="T76" fmla="*/ 1340 w 1460"/>
                  <a:gd name="T77" fmla="*/ 259 h 959"/>
                  <a:gd name="T78" fmla="*/ 1357 w 1460"/>
                  <a:gd name="T79" fmla="*/ 233 h 959"/>
                  <a:gd name="T80" fmla="*/ 1384 w 1460"/>
                  <a:gd name="T81" fmla="*/ 192 h 959"/>
                  <a:gd name="T82" fmla="*/ 1433 w 1460"/>
                  <a:gd name="T83" fmla="*/ 103 h 959"/>
                  <a:gd name="T84" fmla="*/ 1455 w 1460"/>
                  <a:gd name="T85" fmla="*/ 59 h 959"/>
                  <a:gd name="T86" fmla="*/ 1460 w 1460"/>
                  <a:gd name="T87" fmla="*/ 43 h 959"/>
                  <a:gd name="T88" fmla="*/ 1451 w 1460"/>
                  <a:gd name="T89" fmla="*/ 17 h 959"/>
                  <a:gd name="T90" fmla="*/ 1429 w 1460"/>
                  <a:gd name="T91" fmla="*/ 0 h 959"/>
                  <a:gd name="T92" fmla="*/ 1403 w 1460"/>
                  <a:gd name="T93" fmla="*/ 0 h 959"/>
                  <a:gd name="T94" fmla="*/ 1392 w 1460"/>
                  <a:gd name="T95" fmla="*/ 1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60" h="959">
                    <a:moveTo>
                      <a:pt x="1392" y="10"/>
                    </a:moveTo>
                    <a:lnTo>
                      <a:pt x="1384" y="10"/>
                    </a:lnTo>
                    <a:lnTo>
                      <a:pt x="1377" y="11"/>
                    </a:lnTo>
                    <a:lnTo>
                      <a:pt x="1370" y="6"/>
                    </a:lnTo>
                    <a:lnTo>
                      <a:pt x="1359" y="6"/>
                    </a:lnTo>
                    <a:lnTo>
                      <a:pt x="1233" y="23"/>
                    </a:lnTo>
                    <a:lnTo>
                      <a:pt x="1109" y="48"/>
                    </a:lnTo>
                    <a:lnTo>
                      <a:pt x="1100" y="50"/>
                    </a:lnTo>
                    <a:lnTo>
                      <a:pt x="1086" y="65"/>
                    </a:lnTo>
                    <a:lnTo>
                      <a:pt x="1078" y="83"/>
                    </a:lnTo>
                    <a:lnTo>
                      <a:pt x="1079" y="102"/>
                    </a:lnTo>
                    <a:lnTo>
                      <a:pt x="1083" y="111"/>
                    </a:lnTo>
                    <a:lnTo>
                      <a:pt x="1106" y="145"/>
                    </a:lnTo>
                    <a:lnTo>
                      <a:pt x="1130" y="180"/>
                    </a:lnTo>
                    <a:lnTo>
                      <a:pt x="996" y="282"/>
                    </a:lnTo>
                    <a:lnTo>
                      <a:pt x="723" y="474"/>
                    </a:lnTo>
                    <a:lnTo>
                      <a:pt x="443" y="656"/>
                    </a:lnTo>
                    <a:lnTo>
                      <a:pt x="156" y="829"/>
                    </a:lnTo>
                    <a:lnTo>
                      <a:pt x="11" y="915"/>
                    </a:lnTo>
                    <a:lnTo>
                      <a:pt x="2" y="921"/>
                    </a:lnTo>
                    <a:lnTo>
                      <a:pt x="0" y="938"/>
                    </a:lnTo>
                    <a:lnTo>
                      <a:pt x="7" y="952"/>
                    </a:lnTo>
                    <a:lnTo>
                      <a:pt x="24" y="959"/>
                    </a:lnTo>
                    <a:lnTo>
                      <a:pt x="34" y="956"/>
                    </a:lnTo>
                    <a:lnTo>
                      <a:pt x="111" y="923"/>
                    </a:lnTo>
                    <a:lnTo>
                      <a:pt x="263" y="849"/>
                    </a:lnTo>
                    <a:lnTo>
                      <a:pt x="484" y="728"/>
                    </a:lnTo>
                    <a:lnTo>
                      <a:pt x="769" y="549"/>
                    </a:lnTo>
                    <a:lnTo>
                      <a:pt x="1044" y="352"/>
                    </a:lnTo>
                    <a:lnTo>
                      <a:pt x="1176" y="249"/>
                    </a:lnTo>
                    <a:lnTo>
                      <a:pt x="1182" y="256"/>
                    </a:lnTo>
                    <a:lnTo>
                      <a:pt x="1185" y="263"/>
                    </a:lnTo>
                    <a:lnTo>
                      <a:pt x="1201" y="285"/>
                    </a:lnTo>
                    <a:lnTo>
                      <a:pt x="1231" y="308"/>
                    </a:lnTo>
                    <a:lnTo>
                      <a:pt x="1254" y="316"/>
                    </a:lnTo>
                    <a:lnTo>
                      <a:pt x="1268" y="315"/>
                    </a:lnTo>
                    <a:lnTo>
                      <a:pt x="1284" y="312"/>
                    </a:lnTo>
                    <a:lnTo>
                      <a:pt x="1310" y="295"/>
                    </a:lnTo>
                    <a:lnTo>
                      <a:pt x="1340" y="259"/>
                    </a:lnTo>
                    <a:lnTo>
                      <a:pt x="1357" y="233"/>
                    </a:lnTo>
                    <a:lnTo>
                      <a:pt x="1384" y="192"/>
                    </a:lnTo>
                    <a:lnTo>
                      <a:pt x="1433" y="103"/>
                    </a:lnTo>
                    <a:lnTo>
                      <a:pt x="1455" y="59"/>
                    </a:lnTo>
                    <a:lnTo>
                      <a:pt x="1460" y="43"/>
                    </a:lnTo>
                    <a:lnTo>
                      <a:pt x="1451" y="17"/>
                    </a:lnTo>
                    <a:lnTo>
                      <a:pt x="1429" y="0"/>
                    </a:lnTo>
                    <a:lnTo>
                      <a:pt x="1403" y="0"/>
                    </a:lnTo>
                    <a:lnTo>
                      <a:pt x="1392" y="1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9BF77C5-CEAA-414F-B085-EFCF6022207B}"/>
                </a:ext>
              </a:extLst>
            </p:cNvPr>
            <p:cNvSpPr txBox="1"/>
            <p:nvPr/>
          </p:nvSpPr>
          <p:spPr>
            <a:xfrm>
              <a:off x="8197601" y="1565589"/>
              <a:ext cx="934110" cy="3714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2000" b="1" dirty="0" err="1">
                  <a:solidFill>
                    <a:schemeClr val="tx2">
                      <a:lumMod val="50000"/>
                    </a:schemeClr>
                  </a:solidFill>
                </a:rPr>
                <a:t>Pow</a:t>
              </a:r>
              <a:r>
                <a:rPr lang="fr-FR" sz="2400" b="1" baseline="-25000" dirty="0" err="1">
                  <a:solidFill>
                    <a:schemeClr val="tx2">
                      <a:lumMod val="50000"/>
                    </a:schemeClr>
                  </a:solidFill>
                </a:rPr>
                <a:t>other</a:t>
              </a:r>
              <a:endParaRPr lang="fr-FR" sz="2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DFBD5CC1-535C-40B5-BC0C-D78D2D67201A}"/>
                </a:ext>
              </a:extLst>
            </p:cNvPr>
            <p:cNvGrpSpPr/>
            <p:nvPr/>
          </p:nvGrpSpPr>
          <p:grpSpPr>
            <a:xfrm>
              <a:off x="10955698" y="1445602"/>
              <a:ext cx="943879" cy="707887"/>
              <a:chOff x="10789919" y="1417337"/>
              <a:chExt cx="943879" cy="707887"/>
            </a:xfrm>
          </p:grpSpPr>
          <p:sp>
            <p:nvSpPr>
              <p:cNvPr id="25" name="Freeform 191">
                <a:extLst>
                  <a:ext uri="{FF2B5EF4-FFF2-40B4-BE49-F238E27FC236}">
                    <a16:creationId xmlns:a16="http://schemas.microsoft.com/office/drawing/2014/main" id="{ACF7C291-64B8-4E33-BC7B-553455658F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9919" y="1417337"/>
                <a:ext cx="943879" cy="679571"/>
              </a:xfrm>
              <a:custGeom>
                <a:avLst/>
                <a:gdLst>
                  <a:gd name="T0" fmla="*/ 4017 w 4210"/>
                  <a:gd name="T1" fmla="*/ 53 h 1948"/>
                  <a:gd name="T2" fmla="*/ 3974 w 4210"/>
                  <a:gd name="T3" fmla="*/ 58 h 1948"/>
                  <a:gd name="T4" fmla="*/ 3956 w 4210"/>
                  <a:gd name="T5" fmla="*/ 49 h 1948"/>
                  <a:gd name="T6" fmla="*/ 3788 w 4210"/>
                  <a:gd name="T7" fmla="*/ 27 h 1948"/>
                  <a:gd name="T8" fmla="*/ 3503 w 4210"/>
                  <a:gd name="T9" fmla="*/ 17 h 1948"/>
                  <a:gd name="T10" fmla="*/ 3017 w 4210"/>
                  <a:gd name="T11" fmla="*/ 2 h 1948"/>
                  <a:gd name="T12" fmla="*/ 2302 w 4210"/>
                  <a:gd name="T13" fmla="*/ 6 h 1948"/>
                  <a:gd name="T14" fmla="*/ 1829 w 4210"/>
                  <a:gd name="T15" fmla="*/ 27 h 1948"/>
                  <a:gd name="T16" fmla="*/ 882 w 4210"/>
                  <a:gd name="T17" fmla="*/ 104 h 1948"/>
                  <a:gd name="T18" fmla="*/ 299 w 4210"/>
                  <a:gd name="T19" fmla="*/ 199 h 1948"/>
                  <a:gd name="T20" fmla="*/ 174 w 4210"/>
                  <a:gd name="T21" fmla="*/ 228 h 1948"/>
                  <a:gd name="T22" fmla="*/ 166 w 4210"/>
                  <a:gd name="T23" fmla="*/ 264 h 1948"/>
                  <a:gd name="T24" fmla="*/ 191 w 4210"/>
                  <a:gd name="T25" fmla="*/ 277 h 1948"/>
                  <a:gd name="T26" fmla="*/ 1360 w 4210"/>
                  <a:gd name="T27" fmla="*/ 153 h 1948"/>
                  <a:gd name="T28" fmla="*/ 2064 w 4210"/>
                  <a:gd name="T29" fmla="*/ 101 h 1948"/>
                  <a:gd name="T30" fmla="*/ 2763 w 4210"/>
                  <a:gd name="T31" fmla="*/ 84 h 1948"/>
                  <a:gd name="T32" fmla="*/ 3228 w 4210"/>
                  <a:gd name="T33" fmla="*/ 91 h 1948"/>
                  <a:gd name="T34" fmla="*/ 3578 w 4210"/>
                  <a:gd name="T35" fmla="*/ 107 h 1948"/>
                  <a:gd name="T36" fmla="*/ 3875 w 4210"/>
                  <a:gd name="T37" fmla="*/ 124 h 1948"/>
                  <a:gd name="T38" fmla="*/ 3959 w 4210"/>
                  <a:gd name="T39" fmla="*/ 220 h 1948"/>
                  <a:gd name="T40" fmla="*/ 4002 w 4210"/>
                  <a:gd name="T41" fmla="*/ 610 h 1948"/>
                  <a:gd name="T42" fmla="*/ 3983 w 4210"/>
                  <a:gd name="T43" fmla="*/ 1100 h 1948"/>
                  <a:gd name="T44" fmla="*/ 3965 w 4210"/>
                  <a:gd name="T45" fmla="*/ 1593 h 1948"/>
                  <a:gd name="T46" fmla="*/ 3965 w 4210"/>
                  <a:gd name="T47" fmla="*/ 1690 h 1948"/>
                  <a:gd name="T48" fmla="*/ 3862 w 4210"/>
                  <a:gd name="T49" fmla="*/ 1684 h 1948"/>
                  <a:gd name="T50" fmla="*/ 3680 w 4210"/>
                  <a:gd name="T51" fmla="*/ 1662 h 1948"/>
                  <a:gd name="T52" fmla="*/ 3267 w 4210"/>
                  <a:gd name="T53" fmla="*/ 1611 h 1948"/>
                  <a:gd name="T54" fmla="*/ 2598 w 4210"/>
                  <a:gd name="T55" fmla="*/ 1592 h 1948"/>
                  <a:gd name="T56" fmla="*/ 2218 w 4210"/>
                  <a:gd name="T57" fmla="*/ 1582 h 1948"/>
                  <a:gd name="T58" fmla="*/ 1529 w 4210"/>
                  <a:gd name="T59" fmla="*/ 1547 h 1948"/>
                  <a:gd name="T60" fmla="*/ 330 w 4210"/>
                  <a:gd name="T61" fmla="*/ 1514 h 1948"/>
                  <a:gd name="T62" fmla="*/ 89 w 4210"/>
                  <a:gd name="T63" fmla="*/ 1441 h 1948"/>
                  <a:gd name="T64" fmla="*/ 113 w 4210"/>
                  <a:gd name="T65" fmla="*/ 1050 h 1948"/>
                  <a:gd name="T66" fmla="*/ 140 w 4210"/>
                  <a:gd name="T67" fmla="*/ 722 h 1948"/>
                  <a:gd name="T68" fmla="*/ 159 w 4210"/>
                  <a:gd name="T69" fmla="*/ 473 h 1948"/>
                  <a:gd name="T70" fmla="*/ 160 w 4210"/>
                  <a:gd name="T71" fmla="*/ 281 h 1948"/>
                  <a:gd name="T72" fmla="*/ 152 w 4210"/>
                  <a:gd name="T73" fmla="*/ 238 h 1948"/>
                  <a:gd name="T74" fmla="*/ 127 w 4210"/>
                  <a:gd name="T75" fmla="*/ 234 h 1948"/>
                  <a:gd name="T76" fmla="*/ 108 w 4210"/>
                  <a:gd name="T77" fmla="*/ 282 h 1948"/>
                  <a:gd name="T78" fmla="*/ 78 w 4210"/>
                  <a:gd name="T79" fmla="*/ 490 h 1948"/>
                  <a:gd name="T80" fmla="*/ 55 w 4210"/>
                  <a:gd name="T81" fmla="*/ 753 h 1948"/>
                  <a:gd name="T82" fmla="*/ 25 w 4210"/>
                  <a:gd name="T83" fmla="*/ 1108 h 1948"/>
                  <a:gd name="T84" fmla="*/ 4 w 4210"/>
                  <a:gd name="T85" fmla="*/ 1350 h 1948"/>
                  <a:gd name="T86" fmla="*/ 12 w 4210"/>
                  <a:gd name="T87" fmla="*/ 1527 h 1948"/>
                  <a:gd name="T88" fmla="*/ 24 w 4210"/>
                  <a:gd name="T89" fmla="*/ 1569 h 1948"/>
                  <a:gd name="T90" fmla="*/ 37 w 4210"/>
                  <a:gd name="T91" fmla="*/ 1599 h 1948"/>
                  <a:gd name="T92" fmla="*/ 159 w 4210"/>
                  <a:gd name="T93" fmla="*/ 1693 h 1948"/>
                  <a:gd name="T94" fmla="*/ 353 w 4210"/>
                  <a:gd name="T95" fmla="*/ 1757 h 1948"/>
                  <a:gd name="T96" fmla="*/ 724 w 4210"/>
                  <a:gd name="T97" fmla="*/ 1783 h 1948"/>
                  <a:gd name="T98" fmla="*/ 1368 w 4210"/>
                  <a:gd name="T99" fmla="*/ 1814 h 1948"/>
                  <a:gd name="T100" fmla="*/ 2992 w 4210"/>
                  <a:gd name="T101" fmla="*/ 1897 h 1948"/>
                  <a:gd name="T102" fmla="*/ 4087 w 4210"/>
                  <a:gd name="T103" fmla="*/ 1948 h 1948"/>
                  <a:gd name="T104" fmla="*/ 4138 w 4210"/>
                  <a:gd name="T105" fmla="*/ 1913 h 1948"/>
                  <a:gd name="T106" fmla="*/ 4152 w 4210"/>
                  <a:gd name="T107" fmla="*/ 1868 h 1948"/>
                  <a:gd name="T108" fmla="*/ 4192 w 4210"/>
                  <a:gd name="T109" fmla="*/ 767 h 1948"/>
                  <a:gd name="T110" fmla="*/ 4208 w 4210"/>
                  <a:gd name="T111" fmla="*/ 531 h 1948"/>
                  <a:gd name="T112" fmla="*/ 4203 w 4210"/>
                  <a:gd name="T113" fmla="*/ 326 h 1948"/>
                  <a:gd name="T114" fmla="*/ 4151 w 4210"/>
                  <a:gd name="T115" fmla="*/ 170 h 1948"/>
                  <a:gd name="T116" fmla="*/ 4094 w 4210"/>
                  <a:gd name="T117" fmla="*/ 100 h 1948"/>
                  <a:gd name="T118" fmla="*/ 4033 w 4210"/>
                  <a:gd name="T119" fmla="*/ 59 h 1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210" h="1948">
                    <a:moveTo>
                      <a:pt x="4033" y="59"/>
                    </a:moveTo>
                    <a:lnTo>
                      <a:pt x="4017" y="53"/>
                    </a:lnTo>
                    <a:lnTo>
                      <a:pt x="3987" y="53"/>
                    </a:lnTo>
                    <a:lnTo>
                      <a:pt x="3974" y="58"/>
                    </a:lnTo>
                    <a:lnTo>
                      <a:pt x="3968" y="53"/>
                    </a:lnTo>
                    <a:lnTo>
                      <a:pt x="3956" y="49"/>
                    </a:lnTo>
                    <a:lnTo>
                      <a:pt x="3902" y="39"/>
                    </a:lnTo>
                    <a:lnTo>
                      <a:pt x="3788" y="27"/>
                    </a:lnTo>
                    <a:lnTo>
                      <a:pt x="3617" y="21"/>
                    </a:lnTo>
                    <a:lnTo>
                      <a:pt x="3503" y="17"/>
                    </a:lnTo>
                    <a:lnTo>
                      <a:pt x="3260" y="6"/>
                    </a:lnTo>
                    <a:lnTo>
                      <a:pt x="3017" y="2"/>
                    </a:lnTo>
                    <a:lnTo>
                      <a:pt x="2778" y="0"/>
                    </a:lnTo>
                    <a:lnTo>
                      <a:pt x="2302" y="6"/>
                    </a:lnTo>
                    <a:lnTo>
                      <a:pt x="2064" y="15"/>
                    </a:lnTo>
                    <a:lnTo>
                      <a:pt x="1829" y="27"/>
                    </a:lnTo>
                    <a:lnTo>
                      <a:pt x="1355" y="57"/>
                    </a:lnTo>
                    <a:lnTo>
                      <a:pt x="882" y="104"/>
                    </a:lnTo>
                    <a:lnTo>
                      <a:pt x="531" y="155"/>
                    </a:lnTo>
                    <a:lnTo>
                      <a:pt x="299" y="199"/>
                    </a:lnTo>
                    <a:lnTo>
                      <a:pt x="183" y="224"/>
                    </a:lnTo>
                    <a:lnTo>
                      <a:pt x="174" y="228"/>
                    </a:lnTo>
                    <a:lnTo>
                      <a:pt x="165" y="245"/>
                    </a:lnTo>
                    <a:lnTo>
                      <a:pt x="166" y="264"/>
                    </a:lnTo>
                    <a:lnTo>
                      <a:pt x="181" y="277"/>
                    </a:lnTo>
                    <a:lnTo>
                      <a:pt x="191" y="277"/>
                    </a:lnTo>
                    <a:lnTo>
                      <a:pt x="659" y="229"/>
                    </a:lnTo>
                    <a:lnTo>
                      <a:pt x="1360" y="153"/>
                    </a:lnTo>
                    <a:lnTo>
                      <a:pt x="1828" y="113"/>
                    </a:lnTo>
                    <a:lnTo>
                      <a:pt x="2064" y="101"/>
                    </a:lnTo>
                    <a:lnTo>
                      <a:pt x="2297" y="92"/>
                    </a:lnTo>
                    <a:lnTo>
                      <a:pt x="2763" y="84"/>
                    </a:lnTo>
                    <a:lnTo>
                      <a:pt x="2996" y="87"/>
                    </a:lnTo>
                    <a:lnTo>
                      <a:pt x="3228" y="91"/>
                    </a:lnTo>
                    <a:lnTo>
                      <a:pt x="3461" y="100"/>
                    </a:lnTo>
                    <a:lnTo>
                      <a:pt x="3578" y="107"/>
                    </a:lnTo>
                    <a:lnTo>
                      <a:pt x="3757" y="120"/>
                    </a:lnTo>
                    <a:lnTo>
                      <a:pt x="3875" y="124"/>
                    </a:lnTo>
                    <a:lnTo>
                      <a:pt x="3934" y="123"/>
                    </a:lnTo>
                    <a:lnTo>
                      <a:pt x="3959" y="220"/>
                    </a:lnTo>
                    <a:lnTo>
                      <a:pt x="3990" y="415"/>
                    </a:lnTo>
                    <a:lnTo>
                      <a:pt x="4002" y="610"/>
                    </a:lnTo>
                    <a:lnTo>
                      <a:pt x="4000" y="806"/>
                    </a:lnTo>
                    <a:lnTo>
                      <a:pt x="3983" y="1100"/>
                    </a:lnTo>
                    <a:lnTo>
                      <a:pt x="3967" y="1396"/>
                    </a:lnTo>
                    <a:lnTo>
                      <a:pt x="3965" y="1593"/>
                    </a:lnTo>
                    <a:lnTo>
                      <a:pt x="3971" y="1691"/>
                    </a:lnTo>
                    <a:lnTo>
                      <a:pt x="3965" y="1690"/>
                    </a:lnTo>
                    <a:lnTo>
                      <a:pt x="3960" y="1690"/>
                    </a:lnTo>
                    <a:lnTo>
                      <a:pt x="3862" y="1684"/>
                    </a:lnTo>
                    <a:lnTo>
                      <a:pt x="3762" y="1676"/>
                    </a:lnTo>
                    <a:lnTo>
                      <a:pt x="3680" y="1662"/>
                    </a:lnTo>
                    <a:lnTo>
                      <a:pt x="3516" y="1637"/>
                    </a:lnTo>
                    <a:lnTo>
                      <a:pt x="3267" y="1611"/>
                    </a:lnTo>
                    <a:lnTo>
                      <a:pt x="2932" y="1594"/>
                    </a:lnTo>
                    <a:lnTo>
                      <a:pt x="2598" y="1592"/>
                    </a:lnTo>
                    <a:lnTo>
                      <a:pt x="2431" y="1593"/>
                    </a:lnTo>
                    <a:lnTo>
                      <a:pt x="2218" y="1582"/>
                    </a:lnTo>
                    <a:lnTo>
                      <a:pt x="2007" y="1572"/>
                    </a:lnTo>
                    <a:lnTo>
                      <a:pt x="1529" y="1547"/>
                    </a:lnTo>
                    <a:lnTo>
                      <a:pt x="809" y="1519"/>
                    </a:lnTo>
                    <a:lnTo>
                      <a:pt x="330" y="1514"/>
                    </a:lnTo>
                    <a:lnTo>
                      <a:pt x="91" y="1519"/>
                    </a:lnTo>
                    <a:lnTo>
                      <a:pt x="89" y="1441"/>
                    </a:lnTo>
                    <a:lnTo>
                      <a:pt x="94" y="1284"/>
                    </a:lnTo>
                    <a:lnTo>
                      <a:pt x="113" y="1050"/>
                    </a:lnTo>
                    <a:lnTo>
                      <a:pt x="127" y="893"/>
                    </a:lnTo>
                    <a:lnTo>
                      <a:pt x="140" y="722"/>
                    </a:lnTo>
                    <a:lnTo>
                      <a:pt x="152" y="549"/>
                    </a:lnTo>
                    <a:lnTo>
                      <a:pt x="159" y="473"/>
                    </a:lnTo>
                    <a:lnTo>
                      <a:pt x="164" y="358"/>
                    </a:lnTo>
                    <a:lnTo>
                      <a:pt x="160" y="281"/>
                    </a:lnTo>
                    <a:lnTo>
                      <a:pt x="155" y="245"/>
                    </a:lnTo>
                    <a:lnTo>
                      <a:pt x="152" y="238"/>
                    </a:lnTo>
                    <a:lnTo>
                      <a:pt x="143" y="232"/>
                    </a:lnTo>
                    <a:lnTo>
                      <a:pt x="127" y="234"/>
                    </a:lnTo>
                    <a:lnTo>
                      <a:pt x="121" y="245"/>
                    </a:lnTo>
                    <a:lnTo>
                      <a:pt x="108" y="282"/>
                    </a:lnTo>
                    <a:lnTo>
                      <a:pt x="91" y="364"/>
                    </a:lnTo>
                    <a:lnTo>
                      <a:pt x="78" y="490"/>
                    </a:lnTo>
                    <a:lnTo>
                      <a:pt x="72" y="571"/>
                    </a:lnTo>
                    <a:lnTo>
                      <a:pt x="55" y="753"/>
                    </a:lnTo>
                    <a:lnTo>
                      <a:pt x="39" y="936"/>
                    </a:lnTo>
                    <a:lnTo>
                      <a:pt x="25" y="1108"/>
                    </a:lnTo>
                    <a:lnTo>
                      <a:pt x="11" y="1279"/>
                    </a:lnTo>
                    <a:lnTo>
                      <a:pt x="4" y="1350"/>
                    </a:lnTo>
                    <a:lnTo>
                      <a:pt x="0" y="1457"/>
                    </a:lnTo>
                    <a:lnTo>
                      <a:pt x="12" y="1527"/>
                    </a:lnTo>
                    <a:lnTo>
                      <a:pt x="26" y="1559"/>
                    </a:lnTo>
                    <a:lnTo>
                      <a:pt x="24" y="1569"/>
                    </a:lnTo>
                    <a:lnTo>
                      <a:pt x="29" y="1590"/>
                    </a:lnTo>
                    <a:lnTo>
                      <a:pt x="37" y="1599"/>
                    </a:lnTo>
                    <a:lnTo>
                      <a:pt x="73" y="1636"/>
                    </a:lnTo>
                    <a:lnTo>
                      <a:pt x="159" y="1693"/>
                    </a:lnTo>
                    <a:lnTo>
                      <a:pt x="252" y="1732"/>
                    </a:lnTo>
                    <a:lnTo>
                      <a:pt x="353" y="1757"/>
                    </a:lnTo>
                    <a:lnTo>
                      <a:pt x="512" y="1777"/>
                    </a:lnTo>
                    <a:lnTo>
                      <a:pt x="724" y="1783"/>
                    </a:lnTo>
                    <a:lnTo>
                      <a:pt x="824" y="1786"/>
                    </a:lnTo>
                    <a:lnTo>
                      <a:pt x="1368" y="1814"/>
                    </a:lnTo>
                    <a:lnTo>
                      <a:pt x="1912" y="1843"/>
                    </a:lnTo>
                    <a:lnTo>
                      <a:pt x="2992" y="1897"/>
                    </a:lnTo>
                    <a:lnTo>
                      <a:pt x="4070" y="1948"/>
                    </a:lnTo>
                    <a:lnTo>
                      <a:pt x="4087" y="1948"/>
                    </a:lnTo>
                    <a:lnTo>
                      <a:pt x="4116" y="1935"/>
                    </a:lnTo>
                    <a:lnTo>
                      <a:pt x="4138" y="1913"/>
                    </a:lnTo>
                    <a:lnTo>
                      <a:pt x="4151" y="1883"/>
                    </a:lnTo>
                    <a:lnTo>
                      <a:pt x="4152" y="1868"/>
                    </a:lnTo>
                    <a:lnTo>
                      <a:pt x="4171" y="1317"/>
                    </a:lnTo>
                    <a:lnTo>
                      <a:pt x="4192" y="767"/>
                    </a:lnTo>
                    <a:lnTo>
                      <a:pt x="4197" y="680"/>
                    </a:lnTo>
                    <a:lnTo>
                      <a:pt x="4208" y="531"/>
                    </a:lnTo>
                    <a:lnTo>
                      <a:pt x="4210" y="428"/>
                    </a:lnTo>
                    <a:lnTo>
                      <a:pt x="4203" y="326"/>
                    </a:lnTo>
                    <a:lnTo>
                      <a:pt x="4180" y="233"/>
                    </a:lnTo>
                    <a:lnTo>
                      <a:pt x="4151" y="170"/>
                    </a:lnTo>
                    <a:lnTo>
                      <a:pt x="4125" y="132"/>
                    </a:lnTo>
                    <a:lnTo>
                      <a:pt x="4094" y="100"/>
                    </a:lnTo>
                    <a:lnTo>
                      <a:pt x="4055" y="71"/>
                    </a:lnTo>
                    <a:lnTo>
                      <a:pt x="4033" y="59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 dirty="0"/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4E7E847-0273-4961-A332-A1E5FFF83240}"/>
                  </a:ext>
                </a:extLst>
              </p:cNvPr>
              <p:cNvSpPr txBox="1"/>
              <p:nvPr/>
            </p:nvSpPr>
            <p:spPr>
              <a:xfrm>
                <a:off x="10939762" y="1417338"/>
                <a:ext cx="71493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b="1" dirty="0" err="1"/>
                  <a:t>True</a:t>
                </a:r>
                <a:r>
                  <a:rPr lang="fr-FR" sz="2000" b="1" dirty="0"/>
                  <a:t> </a:t>
                </a:r>
              </a:p>
              <a:p>
                <a:r>
                  <a:rPr lang="fr-FR" sz="2000" b="1" dirty="0" err="1"/>
                  <a:t>Pow</a:t>
                </a:r>
                <a:endParaRPr lang="fr-FR" sz="2000" b="1" dirty="0"/>
              </a:p>
            </p:txBody>
          </p:sp>
        </p:grp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977595D-5BC7-42FA-88C9-3E0366391F26}"/>
                </a:ext>
              </a:extLst>
            </p:cNvPr>
            <p:cNvSpPr txBox="1"/>
            <p:nvPr/>
          </p:nvSpPr>
          <p:spPr>
            <a:xfrm>
              <a:off x="9370882" y="2195617"/>
              <a:ext cx="14638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Comparison</a:t>
              </a:r>
              <a:endParaRPr lang="en-US" b="1" dirty="0"/>
            </a:p>
          </p:txBody>
        </p:sp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2E5EC41F-0200-4B61-9FCD-67DD46461129}"/>
              </a:ext>
            </a:extLst>
          </p:cNvPr>
          <p:cNvSpPr txBox="1"/>
          <p:nvPr/>
        </p:nvSpPr>
        <p:spPr>
          <a:xfrm>
            <a:off x="694914" y="1613986"/>
            <a:ext cx="6858000" cy="961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35" name="Tableau 34">
            <a:extLst>
              <a:ext uri="{FF2B5EF4-FFF2-40B4-BE49-F238E27FC236}">
                <a16:creationId xmlns:a16="http://schemas.microsoft.com/office/drawing/2014/main" id="{332FC08B-FD18-47CE-8F49-0311283F7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090664"/>
              </p:ext>
            </p:extLst>
          </p:nvPr>
        </p:nvGraphicFramePr>
        <p:xfrm>
          <a:off x="412686" y="2343020"/>
          <a:ext cx="4226401" cy="93384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298702">
                  <a:extLst>
                    <a:ext uri="{9D8B030D-6E8A-4147-A177-3AD203B41FA5}">
                      <a16:colId xmlns:a16="http://schemas.microsoft.com/office/drawing/2014/main" val="1218044714"/>
                    </a:ext>
                  </a:extLst>
                </a:gridCol>
                <a:gridCol w="927699">
                  <a:extLst>
                    <a:ext uri="{9D8B030D-6E8A-4147-A177-3AD203B41FA5}">
                      <a16:colId xmlns:a16="http://schemas.microsoft.com/office/drawing/2014/main" val="2864711047"/>
                    </a:ext>
                  </a:extLst>
                </a:gridCol>
              </a:tblGrid>
              <a:tr h="466924"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Root mean square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90767"/>
                  </a:ext>
                </a:extLst>
              </a:tr>
              <a:tr h="466924"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Residual variation </a:t>
                      </a:r>
                      <a:r>
                        <a:rPr lang="en-US" sz="2200" i="1" noProof="0" dirty="0"/>
                        <a:t>(</a:t>
                      </a:r>
                      <a:r>
                        <a:rPr lang="en-US" sz="2200" i="1" noProof="0" dirty="0" err="1"/>
                        <a:t>rv</a:t>
                      </a:r>
                      <a:r>
                        <a:rPr lang="en-US" sz="2200" i="1" noProof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0.015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00389"/>
                  </a:ext>
                </a:extLst>
              </a:tr>
            </a:tbl>
          </a:graphicData>
        </a:graphic>
      </p:graphicFrame>
      <p:sp>
        <p:nvSpPr>
          <p:cNvPr id="36" name="ZoneTexte 35">
            <a:extLst>
              <a:ext uri="{FF2B5EF4-FFF2-40B4-BE49-F238E27FC236}">
                <a16:creationId xmlns:a16="http://schemas.microsoft.com/office/drawing/2014/main" id="{C2A5B55C-B183-4FDD-89B3-E3F3D9020CEF}"/>
              </a:ext>
            </a:extLst>
          </p:cNvPr>
          <p:cNvSpPr txBox="1"/>
          <p:nvPr/>
        </p:nvSpPr>
        <p:spPr>
          <a:xfrm>
            <a:off x="855222" y="1774295"/>
            <a:ext cx="6383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Accuracy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35708D8-BCE5-4090-81A6-56571E61F3FE}"/>
              </a:ext>
            </a:extLst>
          </p:cNvPr>
          <p:cNvSpPr/>
          <p:nvPr/>
        </p:nvSpPr>
        <p:spPr>
          <a:xfrm>
            <a:off x="400695" y="1817429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1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23D96D4-762E-47F9-831A-4D3923F65371}"/>
              </a:ext>
            </a:extLst>
          </p:cNvPr>
          <p:cNvSpPr txBox="1"/>
          <p:nvPr/>
        </p:nvSpPr>
        <p:spPr>
          <a:xfrm>
            <a:off x="7228179" y="4203489"/>
            <a:ext cx="4891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Frequency of correct predictions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1A0658-3194-43B9-93F1-12925365CACD}"/>
              </a:ext>
            </a:extLst>
          </p:cNvPr>
          <p:cNvSpPr/>
          <p:nvPr/>
        </p:nvSpPr>
        <p:spPr>
          <a:xfrm>
            <a:off x="6809826" y="4203489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3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D1CF530-2FBA-43E8-A658-F876F8A56E58}"/>
              </a:ext>
            </a:extLst>
          </p:cNvPr>
          <p:cNvSpPr txBox="1"/>
          <p:nvPr/>
        </p:nvSpPr>
        <p:spPr>
          <a:xfrm>
            <a:off x="868300" y="4203489"/>
            <a:ext cx="5255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Number of dialogue turns to reach a correct prediction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1EE75C-6C6E-4261-BE27-C3AC1D0E05D8}"/>
              </a:ext>
            </a:extLst>
          </p:cNvPr>
          <p:cNvSpPr/>
          <p:nvPr/>
        </p:nvSpPr>
        <p:spPr>
          <a:xfrm>
            <a:off x="421529" y="4193784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2</a:t>
            </a:r>
          </a:p>
        </p:txBody>
      </p:sp>
      <p:graphicFrame>
        <p:nvGraphicFramePr>
          <p:cNvPr id="43" name="Tableau 42">
            <a:extLst>
              <a:ext uri="{FF2B5EF4-FFF2-40B4-BE49-F238E27FC236}">
                <a16:creationId xmlns:a16="http://schemas.microsoft.com/office/drawing/2014/main" id="{E81A83AC-69DC-4FE3-B2F2-D06C22EDF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983168"/>
              </p:ext>
            </p:extLst>
          </p:nvPr>
        </p:nvGraphicFramePr>
        <p:xfrm>
          <a:off x="419886" y="5321192"/>
          <a:ext cx="5628798" cy="8534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320712">
                  <a:extLst>
                    <a:ext uri="{9D8B030D-6E8A-4147-A177-3AD203B41FA5}">
                      <a16:colId xmlns:a16="http://schemas.microsoft.com/office/drawing/2014/main" val="2141322839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3583342488"/>
                    </a:ext>
                  </a:extLst>
                </a:gridCol>
                <a:gridCol w="2124744">
                  <a:extLst>
                    <a:ext uri="{9D8B030D-6E8A-4147-A177-3AD203B41FA5}">
                      <a16:colId xmlns:a16="http://schemas.microsoft.com/office/drawing/2014/main" val="2559626843"/>
                    </a:ext>
                  </a:extLst>
                </a:gridCol>
              </a:tblGrid>
              <a:tr h="280777">
                <a:tc>
                  <a:txBody>
                    <a:bodyPr/>
                    <a:lstStyle/>
                    <a:p>
                      <a:r>
                        <a:rPr lang="en-US" sz="2200" noProof="0"/>
                        <a:t>Correct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 err="1"/>
                        <a:t>Rv</a:t>
                      </a:r>
                      <a:r>
                        <a:rPr lang="en-US" sz="2200" noProof="0" dirty="0"/>
                        <a:t>&lt; 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Best 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576738"/>
                  </a:ext>
                </a:extLst>
              </a:tr>
              <a:tr h="280777"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2.53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3.79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528226"/>
                  </a:ext>
                </a:extLst>
              </a:tr>
            </a:tbl>
          </a:graphicData>
        </a:graphic>
      </p:graphicFrame>
      <p:sp>
        <p:nvSpPr>
          <p:cNvPr id="46" name="ZoneTexte 45">
            <a:extLst>
              <a:ext uri="{FF2B5EF4-FFF2-40B4-BE49-F238E27FC236}">
                <a16:creationId xmlns:a16="http://schemas.microsoft.com/office/drawing/2014/main" id="{4101767B-097C-4D47-A31D-61C51403B46D}"/>
              </a:ext>
            </a:extLst>
          </p:cNvPr>
          <p:cNvSpPr txBox="1"/>
          <p:nvPr/>
        </p:nvSpPr>
        <p:spPr>
          <a:xfrm>
            <a:off x="6601880" y="4957905"/>
            <a:ext cx="55901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2130 correct predictions over 2160 predictions </a:t>
            </a:r>
          </a:p>
          <a:p>
            <a:pPr algn="ctr"/>
            <a:r>
              <a:rPr lang="en-US" sz="2200" b="1" dirty="0"/>
              <a:t> 97.4%</a:t>
            </a:r>
          </a:p>
          <a:p>
            <a:endParaRPr lang="fr-FR" sz="2200" dirty="0"/>
          </a:p>
        </p:txBody>
      </p:sp>
      <p:sp>
        <p:nvSpPr>
          <p:cNvPr id="27" name="Espace réservé du numéro de diapositive 3">
            <a:extLst>
              <a:ext uri="{FF2B5EF4-FFF2-40B4-BE49-F238E27FC236}">
                <a16:creationId xmlns:a16="http://schemas.microsoft.com/office/drawing/2014/main" id="{DEA0E2C8-7C05-4EBD-B4AF-D865CCDFFB30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1645D98-81C9-4341-8A9E-E4997E3F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5324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3B79D026-250A-401C-A7E3-F9B31597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" y="210929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Conclusion and future works: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689DD49-E269-4839-8EAB-9B2C063ADB62}"/>
              </a:ext>
            </a:extLst>
          </p:cNvPr>
          <p:cNvSpPr txBox="1"/>
          <p:nvPr/>
        </p:nvSpPr>
        <p:spPr>
          <a:xfrm>
            <a:off x="902448" y="2673355"/>
            <a:ext cx="8803341" cy="841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pSp>
        <p:nvGrpSpPr>
          <p:cNvPr id="6" name="Group 60">
            <a:extLst>
              <a:ext uri="{FF2B5EF4-FFF2-40B4-BE49-F238E27FC236}">
                <a16:creationId xmlns:a16="http://schemas.microsoft.com/office/drawing/2014/main" id="{921D6E28-9EDF-446B-A5EC-576A06DA58E2}"/>
              </a:ext>
            </a:extLst>
          </p:cNvPr>
          <p:cNvGrpSpPr/>
          <p:nvPr/>
        </p:nvGrpSpPr>
        <p:grpSpPr>
          <a:xfrm>
            <a:off x="1386910" y="1579350"/>
            <a:ext cx="9561983" cy="2026345"/>
            <a:chOff x="8889371" y="1786819"/>
            <a:chExt cx="12749308" cy="2701791"/>
          </a:xfrm>
        </p:grpSpPr>
        <p:sp>
          <p:nvSpPr>
            <p:cNvPr id="8" name="TextBox 61">
              <a:extLst>
                <a:ext uri="{FF2B5EF4-FFF2-40B4-BE49-F238E27FC236}">
                  <a16:creationId xmlns:a16="http://schemas.microsoft.com/office/drawing/2014/main" id="{6A964839-39C5-4C76-BB40-FD4B30AA3DC2}"/>
                </a:ext>
              </a:extLst>
            </p:cNvPr>
            <p:cNvSpPr txBox="1"/>
            <p:nvPr/>
          </p:nvSpPr>
          <p:spPr>
            <a:xfrm>
              <a:off x="8889371" y="1786819"/>
              <a:ext cx="6685184" cy="67710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700" b="1" dirty="0">
                  <a:solidFill>
                    <a:schemeClr val="accent4"/>
                  </a:solidFill>
                </a:rPr>
                <a:t>Simulation of other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A32A458-D2FD-44E8-8D9C-4DBF4FA98F32}"/>
                </a:ext>
              </a:extLst>
            </p:cNvPr>
            <p:cNvSpPr/>
            <p:nvPr/>
          </p:nvSpPr>
          <p:spPr>
            <a:xfrm>
              <a:off x="8889371" y="2826618"/>
              <a:ext cx="12749308" cy="166199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spcBef>
                  <a:spcPts val="900"/>
                </a:spcBef>
              </a:pPr>
              <a:r>
                <a:rPr lang="en-US" sz="2000" dirty="0"/>
                <a:t>Simulation theory is able to reason about other with </a:t>
              </a:r>
              <a:r>
                <a:rPr lang="en-US" sz="2000" b="1" dirty="0"/>
                <a:t>partial knowledge</a:t>
              </a:r>
            </a:p>
            <a:p>
              <a:pPr algn="just">
                <a:spcBef>
                  <a:spcPts val="900"/>
                </a:spcBef>
              </a:pPr>
              <a:endParaRPr lang="en-US" sz="2000" dirty="0"/>
            </a:p>
            <a:p>
              <a:pPr algn="just">
                <a:spcBef>
                  <a:spcPts val="900"/>
                </a:spcBef>
              </a:pPr>
              <a:r>
                <a:rPr lang="en-US" sz="2000" dirty="0"/>
                <a:t>Validation of the model in the context </a:t>
              </a:r>
              <a:r>
                <a:rPr lang="en-US" sz="2000"/>
                <a:t>of agent / </a:t>
              </a:r>
              <a:r>
                <a:rPr lang="en-US" sz="2000" dirty="0"/>
                <a:t>agent interaction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E977ACC-2D5B-4F9E-B71F-B086E1080F37}"/>
              </a:ext>
            </a:extLst>
          </p:cNvPr>
          <p:cNvSpPr/>
          <p:nvPr/>
        </p:nvSpPr>
        <p:spPr>
          <a:xfrm>
            <a:off x="902448" y="1657605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1</a:t>
            </a:r>
          </a:p>
        </p:txBody>
      </p:sp>
      <p:grpSp>
        <p:nvGrpSpPr>
          <p:cNvPr id="10" name="Group 60">
            <a:extLst>
              <a:ext uri="{FF2B5EF4-FFF2-40B4-BE49-F238E27FC236}">
                <a16:creationId xmlns:a16="http://schemas.microsoft.com/office/drawing/2014/main" id="{AD7A879D-F544-40FC-BA8E-52C9DA61F59A}"/>
              </a:ext>
            </a:extLst>
          </p:cNvPr>
          <p:cNvGrpSpPr/>
          <p:nvPr/>
        </p:nvGrpSpPr>
        <p:grpSpPr>
          <a:xfrm>
            <a:off x="1386910" y="3821581"/>
            <a:ext cx="9561983" cy="2787323"/>
            <a:chOff x="8889371" y="1786819"/>
            <a:chExt cx="12749308" cy="3716428"/>
          </a:xfrm>
        </p:grpSpPr>
        <p:sp>
          <p:nvSpPr>
            <p:cNvPr id="11" name="TextBox 61">
              <a:extLst>
                <a:ext uri="{FF2B5EF4-FFF2-40B4-BE49-F238E27FC236}">
                  <a16:creationId xmlns:a16="http://schemas.microsoft.com/office/drawing/2014/main" id="{6DF85676-3B4B-4BF2-8A07-421A2422B537}"/>
                </a:ext>
              </a:extLst>
            </p:cNvPr>
            <p:cNvSpPr txBox="1"/>
            <p:nvPr/>
          </p:nvSpPr>
          <p:spPr>
            <a:xfrm>
              <a:off x="8889371" y="1786819"/>
              <a:ext cx="10597779" cy="67710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700" b="1" dirty="0">
                  <a:solidFill>
                    <a:srgbClr val="002060"/>
                  </a:solidFill>
                </a:rPr>
                <a:t>Interpersonal relation of dominance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EDA769-C6F0-47BA-91D1-BA87563D4FC1}"/>
                </a:ext>
              </a:extLst>
            </p:cNvPr>
            <p:cNvSpPr/>
            <p:nvPr/>
          </p:nvSpPr>
          <p:spPr>
            <a:xfrm>
              <a:off x="8889371" y="2712741"/>
              <a:ext cx="12749308" cy="2790506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spcBef>
                  <a:spcPts val="900"/>
                </a:spcBef>
              </a:pPr>
              <a:r>
                <a:rPr lang="en-US" sz="2000" dirty="0"/>
                <a:t>Simulate an interpersonal relation of dominance.</a:t>
              </a:r>
              <a:endParaRPr lang="en-US" sz="2000" b="1" dirty="0"/>
            </a:p>
            <a:p>
              <a:pPr algn="just">
                <a:spcBef>
                  <a:spcPts val="900"/>
                </a:spcBef>
              </a:pPr>
              <a:endParaRPr lang="en-US" sz="2000" dirty="0"/>
            </a:p>
            <a:p>
              <a:pPr algn="just">
                <a:spcBef>
                  <a:spcPts val="900"/>
                </a:spcBef>
              </a:pPr>
              <a:r>
                <a:rPr lang="en-US" sz="2000" dirty="0"/>
                <a:t>Predict and adapt a complementary behavior </a:t>
              </a:r>
            </a:p>
            <a:p>
              <a:pPr algn="just">
                <a:spcBef>
                  <a:spcPts val="900"/>
                </a:spcBef>
              </a:pPr>
              <a:endParaRPr lang="en-US" sz="2000" dirty="0"/>
            </a:p>
            <a:p>
              <a:pPr algn="just">
                <a:spcBef>
                  <a:spcPts val="900"/>
                </a:spcBef>
              </a:pPr>
              <a:r>
                <a:rPr lang="en-US" sz="2000" dirty="0"/>
                <a:t>Evaluation of the model with a human user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8BDA081-8B40-43BF-8DBF-E7523842088A}"/>
              </a:ext>
            </a:extLst>
          </p:cNvPr>
          <p:cNvSpPr/>
          <p:nvPr/>
        </p:nvSpPr>
        <p:spPr>
          <a:xfrm>
            <a:off x="902448" y="3888294"/>
            <a:ext cx="374404" cy="3744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2</a:t>
            </a:r>
          </a:p>
        </p:txBody>
      </p:sp>
      <p:sp>
        <p:nvSpPr>
          <p:cNvPr id="14" name="Oval 14">
            <a:extLst>
              <a:ext uri="{FF2B5EF4-FFF2-40B4-BE49-F238E27FC236}">
                <a16:creationId xmlns:a16="http://schemas.microsoft.com/office/drawing/2014/main" id="{CD9EA1DE-0B95-43FC-BE3F-358ACB92736C}"/>
              </a:ext>
            </a:extLst>
          </p:cNvPr>
          <p:cNvSpPr/>
          <p:nvPr/>
        </p:nvSpPr>
        <p:spPr>
          <a:xfrm>
            <a:off x="1007193" y="2381448"/>
            <a:ext cx="269659" cy="269659"/>
          </a:xfrm>
          <a:prstGeom prst="ellipse">
            <a:avLst/>
          </a:prstGeom>
          <a:gradFill rotWithShape="1">
            <a:gsLst>
              <a:gs pos="0">
                <a:schemeClr val="accent4">
                  <a:lumMod val="60000"/>
                  <a:lumOff val="40000"/>
                </a:schemeClr>
              </a:gs>
              <a:gs pos="80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4B0965A-B90E-471D-9609-C65923BA6957}"/>
              </a:ext>
            </a:extLst>
          </p:cNvPr>
          <p:cNvSpPr/>
          <p:nvPr/>
        </p:nvSpPr>
        <p:spPr>
          <a:xfrm>
            <a:off x="1007193" y="3237281"/>
            <a:ext cx="269659" cy="269659"/>
          </a:xfrm>
          <a:prstGeom prst="ellipse">
            <a:avLst/>
          </a:prstGeom>
          <a:gradFill rotWithShape="1">
            <a:gsLst>
              <a:gs pos="0">
                <a:schemeClr val="accent4">
                  <a:lumMod val="60000"/>
                  <a:lumOff val="40000"/>
                </a:schemeClr>
              </a:gs>
              <a:gs pos="80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046BA1CC-23F9-46DE-833E-88D36D2A60C3}"/>
              </a:ext>
            </a:extLst>
          </p:cNvPr>
          <p:cNvSpPr/>
          <p:nvPr/>
        </p:nvSpPr>
        <p:spPr>
          <a:xfrm>
            <a:off x="1007193" y="4565848"/>
            <a:ext cx="269659" cy="269659"/>
          </a:xfrm>
          <a:prstGeom prst="ellipse">
            <a:avLst/>
          </a:prstGeom>
          <a:gradFill rotWithShape="1">
            <a:gsLst>
              <a:gs pos="0">
                <a:srgbClr val="002060"/>
              </a:gs>
              <a:gs pos="8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E11C4ED2-2359-4359-8A66-D49B609FE9FD}"/>
              </a:ext>
            </a:extLst>
          </p:cNvPr>
          <p:cNvSpPr/>
          <p:nvPr/>
        </p:nvSpPr>
        <p:spPr>
          <a:xfrm>
            <a:off x="1007193" y="5421681"/>
            <a:ext cx="269659" cy="269659"/>
          </a:xfrm>
          <a:prstGeom prst="ellipse">
            <a:avLst/>
          </a:prstGeom>
          <a:gradFill rotWithShape="1">
            <a:gsLst>
              <a:gs pos="0">
                <a:srgbClr val="002060"/>
              </a:gs>
              <a:gs pos="8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4">
            <a:extLst>
              <a:ext uri="{FF2B5EF4-FFF2-40B4-BE49-F238E27FC236}">
                <a16:creationId xmlns:a16="http://schemas.microsoft.com/office/drawing/2014/main" id="{9D721A64-A04A-4296-A407-530644456B1C}"/>
              </a:ext>
            </a:extLst>
          </p:cNvPr>
          <p:cNvSpPr/>
          <p:nvPr/>
        </p:nvSpPr>
        <p:spPr>
          <a:xfrm>
            <a:off x="1007193" y="6256055"/>
            <a:ext cx="269659" cy="269659"/>
          </a:xfrm>
          <a:prstGeom prst="ellipse">
            <a:avLst/>
          </a:prstGeom>
          <a:gradFill rotWithShape="1">
            <a:gsLst>
              <a:gs pos="0">
                <a:srgbClr val="002060"/>
              </a:gs>
              <a:gs pos="8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19" name="Espace réservé du numéro de diapositive 3">
            <a:extLst>
              <a:ext uri="{FF2B5EF4-FFF2-40B4-BE49-F238E27FC236}">
                <a16:creationId xmlns:a16="http://schemas.microsoft.com/office/drawing/2014/main" id="{92713D8A-33A3-4797-9A38-F6ED57049997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ACDBB69-5213-451C-9319-5495E4C8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792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3F4E6C4-7F44-49E9-B928-084A4F777868}"/>
              </a:ext>
            </a:extLst>
          </p:cNvPr>
          <p:cNvSpPr/>
          <p:nvPr/>
        </p:nvSpPr>
        <p:spPr>
          <a:xfrm>
            <a:off x="0" y="-43200"/>
            <a:ext cx="12192000" cy="557899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 23">
            <a:extLst>
              <a:ext uri="{FF2B5EF4-FFF2-40B4-BE49-F238E27FC236}">
                <a16:creationId xmlns:a16="http://schemas.microsoft.com/office/drawing/2014/main" id="{89C2F0BD-92F5-4F81-9B98-7CC9A3FED526}"/>
              </a:ext>
            </a:extLst>
          </p:cNvPr>
          <p:cNvGrpSpPr/>
          <p:nvPr/>
        </p:nvGrpSpPr>
        <p:grpSpPr>
          <a:xfrm>
            <a:off x="3483553" y="2523729"/>
            <a:ext cx="5224894" cy="968871"/>
            <a:chOff x="2148051" y="2137172"/>
            <a:chExt cx="6966526" cy="1291828"/>
          </a:xfrm>
        </p:grpSpPr>
        <p:grpSp>
          <p:nvGrpSpPr>
            <p:cNvPr id="6" name="Group 24">
              <a:extLst>
                <a:ext uri="{FF2B5EF4-FFF2-40B4-BE49-F238E27FC236}">
                  <a16:creationId xmlns:a16="http://schemas.microsoft.com/office/drawing/2014/main" id="{E2E12797-4C77-49FE-8534-79D2FFC30D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E659507-1EA4-4E4F-9B63-9761C17B456F}"/>
                  </a:ext>
                </a:extLst>
              </p:cNvPr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 8">
                <a:extLst>
                  <a:ext uri="{FF2B5EF4-FFF2-40B4-BE49-F238E27FC236}">
                    <a16:creationId xmlns:a16="http://schemas.microsoft.com/office/drawing/2014/main" id="{BC745D99-6CDB-474C-8837-55CBB065D80F}"/>
                  </a:ext>
                </a:extLst>
              </p:cNvPr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TextBox 33">
                <a:extLst>
                  <a:ext uri="{FF2B5EF4-FFF2-40B4-BE49-F238E27FC236}">
                    <a16:creationId xmlns:a16="http://schemas.microsoft.com/office/drawing/2014/main" id="{6CA8EAFD-1EFF-458B-9379-A9FEE4DDB942}"/>
                  </a:ext>
                </a:extLst>
              </p:cNvPr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25">
              <a:extLst>
                <a:ext uri="{FF2B5EF4-FFF2-40B4-BE49-F238E27FC236}">
                  <a16:creationId xmlns:a16="http://schemas.microsoft.com/office/drawing/2014/main" id="{B7CB68B1-8446-4ABA-973B-08ED7273AF3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56D2E6A-ABE4-4C4A-9A7B-57950C1005EE}"/>
                  </a:ext>
                </a:extLst>
              </p:cNvPr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TextBox 29">
                <a:extLst>
                  <a:ext uri="{FF2B5EF4-FFF2-40B4-BE49-F238E27FC236}">
                    <a16:creationId xmlns:a16="http://schemas.microsoft.com/office/drawing/2014/main" id="{3EEAB7D3-B991-4475-BF8C-0DC26109ACFC}"/>
                  </a:ext>
                </a:extLst>
              </p:cNvPr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Freeform 13">
                <a:extLst>
                  <a:ext uri="{FF2B5EF4-FFF2-40B4-BE49-F238E27FC236}">
                    <a16:creationId xmlns:a16="http://schemas.microsoft.com/office/drawing/2014/main" id="{6514FF13-BC2E-44BB-8B6F-6EB4054450EC}"/>
                  </a:ext>
                </a:extLst>
              </p:cNvPr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" name="Freeform: Shape 26">
              <a:extLst>
                <a:ext uri="{FF2B5EF4-FFF2-40B4-BE49-F238E27FC236}">
                  <a16:creationId xmlns:a16="http://schemas.microsoft.com/office/drawing/2014/main" id="{7CDA4CE6-1764-4CC1-82F3-05881C2AD9AB}"/>
                </a:ext>
              </a:extLst>
            </p:cNvPr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Freeform: Shape 27">
              <a:extLst>
                <a:ext uri="{FF2B5EF4-FFF2-40B4-BE49-F238E27FC236}">
                  <a16:creationId xmlns:a16="http://schemas.microsoft.com/office/drawing/2014/main" id="{B7FDD769-8C4F-46F6-A32C-6F7A5164A2B7}"/>
                </a:ext>
              </a:extLst>
            </p:cNvPr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2F32686-85B0-4DF9-8C70-683602F4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959F1A-071E-4329-979B-C67AE8E4BC0C}"/>
              </a:ext>
            </a:extLst>
          </p:cNvPr>
          <p:cNvSpPr/>
          <p:nvPr/>
        </p:nvSpPr>
        <p:spPr>
          <a:xfrm>
            <a:off x="3795600" y="4056997"/>
            <a:ext cx="46008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Lydia.ouldouali@gmail.com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B9AC62E6-FFE4-48B2-A5CC-472FF82D3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940" y="5560671"/>
            <a:ext cx="1584176" cy="129732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7848D803-3956-4D4B-9DF2-A0E7860FDF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88" y="5816303"/>
            <a:ext cx="912053" cy="91482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6E14EE1-9997-472D-AD8A-3CBDDD08E2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279" y="5747674"/>
            <a:ext cx="1512168" cy="94164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7F3BDF1D-BE02-428B-9127-5DC3E5828E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597" y="5578997"/>
            <a:ext cx="106480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32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B329964-C7DE-4029-8EC0-3AF4CE42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Model of the other: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reasoning with uncertainty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F8B8C64-2E80-476E-9B03-8FBBD8E95CD3}"/>
              </a:ext>
            </a:extLst>
          </p:cNvPr>
          <p:cNvSpPr txBox="1"/>
          <p:nvPr/>
        </p:nvSpPr>
        <p:spPr>
          <a:xfrm>
            <a:off x="581499" y="1344304"/>
            <a:ext cx="3238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Total </a:t>
            </a:r>
            <a:r>
              <a:rPr lang="fr-FR" sz="2000" b="1" dirty="0" err="1"/>
              <a:t>order</a:t>
            </a:r>
            <a:r>
              <a:rPr lang="fr-FR" sz="2000" b="1" dirty="0"/>
              <a:t> on </a:t>
            </a:r>
            <a:r>
              <a:rPr lang="fr-FR" sz="2000" b="1" dirty="0" err="1"/>
              <a:t>preferences</a:t>
            </a:r>
            <a:r>
              <a:rPr lang="fr-FR" sz="2000" b="1" dirty="0"/>
              <a:t> 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967C4AA-75B2-4257-8443-BBCB579D3523}"/>
              </a:ext>
            </a:extLst>
          </p:cNvPr>
          <p:cNvSpPr txBox="1"/>
          <p:nvPr/>
        </p:nvSpPr>
        <p:spPr>
          <a:xfrm>
            <a:off x="5209811" y="1344304"/>
            <a:ext cx="2025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For </a:t>
            </a:r>
            <a:r>
              <a:rPr lang="fr-FR" sz="2000" b="1" dirty="0" err="1"/>
              <a:t>each</a:t>
            </a:r>
            <a:r>
              <a:rPr lang="fr-FR" sz="2000" b="1" dirty="0"/>
              <a:t> </a:t>
            </a:r>
            <a:r>
              <a:rPr lang="fr-FR" sz="2000" b="1" dirty="0" err="1"/>
              <a:t>Pow</a:t>
            </a:r>
            <a:r>
              <a:rPr lang="fr-FR" sz="2000" b="1" baseline="-25000" dirty="0" err="1"/>
              <a:t>i</a:t>
            </a:r>
            <a:r>
              <a:rPr lang="fr-FR" sz="2000" b="1" dirty="0"/>
              <a:t> 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6E6F95C0-1361-4E8E-8C1A-4EF482DCC338}"/>
              </a:ext>
            </a:extLst>
          </p:cNvPr>
          <p:cNvSpPr txBox="1"/>
          <p:nvPr/>
        </p:nvSpPr>
        <p:spPr>
          <a:xfrm>
            <a:off x="5245662" y="2121601"/>
            <a:ext cx="2672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Compute</a:t>
            </a:r>
            <a:r>
              <a:rPr lang="fr-FR" sz="2000" dirty="0"/>
              <a:t> nb </a:t>
            </a:r>
            <a:r>
              <a:rPr lang="fr-FR" sz="2000" dirty="0" err="1"/>
              <a:t>Sat</a:t>
            </a:r>
            <a:r>
              <a:rPr lang="fr-FR" sz="2000" dirty="0"/>
              <a:t> values</a:t>
            </a:r>
          </a:p>
          <a:p>
            <a:r>
              <a:rPr lang="fr-FR" sz="2000" dirty="0" err="1"/>
              <a:t>Pow</a:t>
            </a:r>
            <a:r>
              <a:rPr lang="fr-FR" sz="2000" dirty="0"/>
              <a:t> = 0.6 </a:t>
            </a:r>
          </a:p>
          <a:p>
            <a:r>
              <a:rPr lang="fr-FR" sz="2000" dirty="0"/>
              <a:t>|S| = 4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DD6F2464-899F-47A9-ADC2-2446D628DF9E}"/>
              </a:ext>
            </a:extLst>
          </p:cNvPr>
          <p:cNvSpPr txBox="1"/>
          <p:nvPr/>
        </p:nvSpPr>
        <p:spPr>
          <a:xfrm>
            <a:off x="8799799" y="1339702"/>
            <a:ext cx="252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Extract hypotheses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3AB61ED6-1451-4AAC-835D-0E9044152469}"/>
              </a:ext>
            </a:extLst>
          </p:cNvPr>
          <p:cNvSpPr txBox="1"/>
          <p:nvPr/>
        </p:nvSpPr>
        <p:spPr>
          <a:xfrm>
            <a:off x="8849814" y="1984839"/>
            <a:ext cx="29259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</a:rPr>
              <a:t>Set of possible </a:t>
            </a:r>
            <a:r>
              <a:rPr lang="fr-FR" sz="2000" dirty="0" err="1">
                <a:solidFill>
                  <a:srgbClr val="FF0000"/>
                </a:solidFill>
              </a:rPr>
              <a:t>sat</a:t>
            </a:r>
            <a:r>
              <a:rPr lang="fr-FR" sz="2000" dirty="0">
                <a:solidFill>
                  <a:srgbClr val="FF0000"/>
                </a:solidFill>
              </a:rPr>
              <a:t> values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FF0000"/>
                </a:solidFill>
              </a:rPr>
              <a:t>S = {</a:t>
            </a:r>
            <a:r>
              <a:rPr lang="fr-FR" sz="2000" dirty="0" err="1">
                <a:solidFill>
                  <a:srgbClr val="FF0000"/>
                </a:solidFill>
              </a:rPr>
              <a:t>Jap,It</a:t>
            </a:r>
            <a:r>
              <a:rPr lang="fr-FR" sz="2000" dirty="0">
                <a:solidFill>
                  <a:srgbClr val="FF0000"/>
                </a:solidFill>
              </a:rPr>
              <a:t> ,</a:t>
            </a:r>
            <a:r>
              <a:rPr lang="fr-FR" sz="2000" dirty="0" err="1">
                <a:solidFill>
                  <a:srgbClr val="FF0000"/>
                </a:solidFill>
              </a:rPr>
              <a:t>Ch</a:t>
            </a:r>
            <a:r>
              <a:rPr lang="fr-FR" sz="2000" dirty="0">
                <a:solidFill>
                  <a:srgbClr val="FF0000"/>
                </a:solidFill>
              </a:rPr>
              <a:t>, Fr}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FF0000"/>
                </a:solidFill>
              </a:rPr>
              <a:t>S= {</a:t>
            </a:r>
            <a:r>
              <a:rPr lang="fr-FR" sz="2000" dirty="0" err="1">
                <a:solidFill>
                  <a:srgbClr val="FF0000"/>
                </a:solidFill>
              </a:rPr>
              <a:t>Ind</a:t>
            </a:r>
            <a:r>
              <a:rPr lang="fr-FR" sz="2000" dirty="0">
                <a:solidFill>
                  <a:srgbClr val="FF0000"/>
                </a:solidFill>
              </a:rPr>
              <a:t>, Mex, </a:t>
            </a:r>
            <a:r>
              <a:rPr lang="fr-FR" sz="2000" dirty="0" err="1">
                <a:solidFill>
                  <a:srgbClr val="FF0000"/>
                </a:solidFill>
              </a:rPr>
              <a:t>Kor</a:t>
            </a:r>
            <a:r>
              <a:rPr lang="fr-FR" sz="2000" dirty="0">
                <a:solidFill>
                  <a:srgbClr val="FF0000"/>
                </a:solidFill>
              </a:rPr>
              <a:t>, </a:t>
            </a:r>
            <a:r>
              <a:rPr lang="fr-FR" sz="2000" dirty="0" err="1">
                <a:solidFill>
                  <a:srgbClr val="FF0000"/>
                </a:solidFill>
              </a:rPr>
              <a:t>Ch</a:t>
            </a:r>
            <a:r>
              <a:rPr lang="fr-FR" sz="2000" dirty="0">
                <a:solidFill>
                  <a:srgbClr val="FF0000"/>
                </a:solidFill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FF0000"/>
                </a:solidFill>
              </a:rPr>
              <a:t>S ={ Fr, It, </a:t>
            </a:r>
            <a:r>
              <a:rPr lang="fr-FR" sz="2000" dirty="0" err="1">
                <a:solidFill>
                  <a:srgbClr val="FF0000"/>
                </a:solidFill>
              </a:rPr>
              <a:t>Ch</a:t>
            </a:r>
            <a:r>
              <a:rPr lang="fr-FR" sz="2000" dirty="0">
                <a:solidFill>
                  <a:srgbClr val="FF0000"/>
                </a:solidFill>
              </a:rPr>
              <a:t>, Jap}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FF0000"/>
                </a:solidFill>
              </a:rPr>
              <a:t>. . .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62D3A8CC-9A94-49DD-BC94-FB639D86301E}"/>
              </a:ext>
            </a:extLst>
          </p:cNvPr>
          <p:cNvSpPr txBox="1"/>
          <p:nvPr/>
        </p:nvSpPr>
        <p:spPr>
          <a:xfrm>
            <a:off x="8959555" y="5066011"/>
            <a:ext cx="2989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Adapt decisional model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2571464-3243-41CA-A999-0CDCCCFA0CED}"/>
              </a:ext>
            </a:extLst>
          </p:cNvPr>
          <p:cNvGrpSpPr/>
          <p:nvPr/>
        </p:nvGrpSpPr>
        <p:grpSpPr>
          <a:xfrm>
            <a:off x="9119887" y="5588877"/>
            <a:ext cx="2114441" cy="1201838"/>
            <a:chOff x="9092963" y="2498266"/>
            <a:chExt cx="2114441" cy="1201838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F579C1DB-2BBB-449C-835E-D19BFEE3DDBC}"/>
                </a:ext>
              </a:extLst>
            </p:cNvPr>
            <p:cNvSpPr/>
            <p:nvPr/>
          </p:nvSpPr>
          <p:spPr>
            <a:xfrm>
              <a:off x="9092963" y="3362656"/>
              <a:ext cx="269659" cy="26965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2" name="Oval 30">
              <a:extLst>
                <a:ext uri="{FF2B5EF4-FFF2-40B4-BE49-F238E27FC236}">
                  <a16:creationId xmlns:a16="http://schemas.microsoft.com/office/drawing/2014/main" id="{FF51FAED-6C94-4EA0-BD10-7BFDD00437D1}"/>
                </a:ext>
              </a:extLst>
            </p:cNvPr>
            <p:cNvSpPr/>
            <p:nvPr/>
          </p:nvSpPr>
          <p:spPr>
            <a:xfrm>
              <a:off x="9092963" y="2970241"/>
              <a:ext cx="269659" cy="269659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3" name="Oval 31">
              <a:extLst>
                <a:ext uri="{FF2B5EF4-FFF2-40B4-BE49-F238E27FC236}">
                  <a16:creationId xmlns:a16="http://schemas.microsoft.com/office/drawing/2014/main" id="{D50AA7B9-000E-4E87-A602-1270C2F6BD63}"/>
                </a:ext>
              </a:extLst>
            </p:cNvPr>
            <p:cNvSpPr/>
            <p:nvPr/>
          </p:nvSpPr>
          <p:spPr>
            <a:xfrm>
              <a:off x="9092963" y="2562265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4" name="TextBox 32">
              <a:extLst>
                <a:ext uri="{FF2B5EF4-FFF2-40B4-BE49-F238E27FC236}">
                  <a16:creationId xmlns:a16="http://schemas.microsoft.com/office/drawing/2014/main" id="{636AEEA4-32C2-4AD8-AFE4-EEF350799438}"/>
                </a:ext>
              </a:extLst>
            </p:cNvPr>
            <p:cNvSpPr txBox="1"/>
            <p:nvPr/>
          </p:nvSpPr>
          <p:spPr>
            <a:xfrm>
              <a:off x="9460259" y="2498266"/>
              <a:ext cx="144469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dirty="0"/>
                <a:t>Satisfiability</a:t>
              </a:r>
            </a:p>
          </p:txBody>
        </p:sp>
        <p:sp>
          <p:nvSpPr>
            <p:cNvPr id="95" name="TextBox 33">
              <a:extLst>
                <a:ext uri="{FF2B5EF4-FFF2-40B4-BE49-F238E27FC236}">
                  <a16:creationId xmlns:a16="http://schemas.microsoft.com/office/drawing/2014/main" id="{91CEBCBD-7B31-4468-8C15-EEB1D75765C9}"/>
                </a:ext>
              </a:extLst>
            </p:cNvPr>
            <p:cNvSpPr txBox="1"/>
            <p:nvPr/>
          </p:nvSpPr>
          <p:spPr>
            <a:xfrm>
              <a:off x="9460259" y="2899130"/>
              <a:ext cx="153490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dirty="0"/>
                <a:t>Acceptability</a:t>
              </a:r>
            </a:p>
          </p:txBody>
        </p:sp>
        <p:sp>
          <p:nvSpPr>
            <p:cNvPr id="96" name="TextBox 34">
              <a:extLst>
                <a:ext uri="{FF2B5EF4-FFF2-40B4-BE49-F238E27FC236}">
                  <a16:creationId xmlns:a16="http://schemas.microsoft.com/office/drawing/2014/main" id="{DB4C7E1E-9C31-4CE7-B5B1-E68FD1282CF6}"/>
                </a:ext>
              </a:extLst>
            </p:cNvPr>
            <p:cNvSpPr txBox="1"/>
            <p:nvPr/>
          </p:nvSpPr>
          <p:spPr>
            <a:xfrm>
              <a:off x="9460259" y="3299994"/>
              <a:ext cx="174714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dirty="0"/>
                <a:t>Utterance type</a:t>
              </a:r>
            </a:p>
          </p:txBody>
        </p:sp>
      </p:grpSp>
      <p:sp>
        <p:nvSpPr>
          <p:cNvPr id="98" name="ZoneTexte 97">
            <a:extLst>
              <a:ext uri="{FF2B5EF4-FFF2-40B4-BE49-F238E27FC236}">
                <a16:creationId xmlns:a16="http://schemas.microsoft.com/office/drawing/2014/main" id="{863DB910-7548-45C0-A2F8-442EDD9B6D88}"/>
              </a:ext>
            </a:extLst>
          </p:cNvPr>
          <p:cNvSpPr txBox="1"/>
          <p:nvPr/>
        </p:nvSpPr>
        <p:spPr>
          <a:xfrm>
            <a:off x="840353" y="5070470"/>
            <a:ext cx="2989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Revision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973F258-A57F-4974-9927-0FC9FEC3B1B2}"/>
              </a:ext>
            </a:extLst>
          </p:cNvPr>
          <p:cNvSpPr/>
          <p:nvPr/>
        </p:nvSpPr>
        <p:spPr>
          <a:xfrm>
            <a:off x="224683" y="1352555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7A10167-2C1D-4F7D-9659-08F584C6E4E2}"/>
              </a:ext>
            </a:extLst>
          </p:cNvPr>
          <p:cNvSpPr/>
          <p:nvPr/>
        </p:nvSpPr>
        <p:spPr>
          <a:xfrm>
            <a:off x="4806000" y="1352555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/>
              <a:t>2</a:t>
            </a:r>
            <a:endParaRPr lang="en-US" sz="2100" b="1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7F10496-9A3D-4040-8537-A9855426B335}"/>
              </a:ext>
            </a:extLst>
          </p:cNvPr>
          <p:cNvSpPr/>
          <p:nvPr/>
        </p:nvSpPr>
        <p:spPr>
          <a:xfrm>
            <a:off x="8438300" y="1352555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597120E-35C7-4EDC-A0F7-ACD2D60AE76E}"/>
              </a:ext>
            </a:extLst>
          </p:cNvPr>
          <p:cNvSpPr/>
          <p:nvPr/>
        </p:nvSpPr>
        <p:spPr>
          <a:xfrm>
            <a:off x="8585151" y="5078864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4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6591298-1B0F-45AF-BD6D-15A8C82C7196}"/>
              </a:ext>
            </a:extLst>
          </p:cNvPr>
          <p:cNvSpPr/>
          <p:nvPr/>
        </p:nvSpPr>
        <p:spPr>
          <a:xfrm>
            <a:off x="411885" y="5083323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5</a:t>
            </a:r>
          </a:p>
        </p:txBody>
      </p: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C978C4F1-22B7-40DE-8139-FEF6A6FC8DB5}"/>
              </a:ext>
            </a:extLst>
          </p:cNvPr>
          <p:cNvGrpSpPr/>
          <p:nvPr/>
        </p:nvGrpSpPr>
        <p:grpSpPr>
          <a:xfrm>
            <a:off x="5079671" y="3480227"/>
            <a:ext cx="2160634" cy="2396226"/>
            <a:chOff x="5232400" y="2328174"/>
            <a:chExt cx="2160634" cy="2396226"/>
          </a:xfrm>
        </p:grpSpPr>
        <p:grpSp>
          <p:nvGrpSpPr>
            <p:cNvPr id="110" name="Groupe 109">
              <a:extLst>
                <a:ext uri="{FF2B5EF4-FFF2-40B4-BE49-F238E27FC236}">
                  <a16:creationId xmlns:a16="http://schemas.microsoft.com/office/drawing/2014/main" id="{E685C946-8D33-43B0-BC22-D452F2335DF3}"/>
                </a:ext>
              </a:extLst>
            </p:cNvPr>
            <p:cNvGrpSpPr/>
            <p:nvPr/>
          </p:nvGrpSpPr>
          <p:grpSpPr>
            <a:xfrm>
              <a:off x="5232400" y="3073400"/>
              <a:ext cx="1835150" cy="1651000"/>
              <a:chOff x="5232400" y="3073400"/>
              <a:chExt cx="1835150" cy="1651000"/>
            </a:xfrm>
          </p:grpSpPr>
          <p:pic>
            <p:nvPicPr>
              <p:cNvPr id="113" name="Image 119">
                <a:extLst>
                  <a:ext uri="{FF2B5EF4-FFF2-40B4-BE49-F238E27FC236}">
                    <a16:creationId xmlns:a16="http://schemas.microsoft.com/office/drawing/2014/main" id="{F8FCA28D-3A61-435B-B564-78E48543FC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0170" y="3073400"/>
                <a:ext cx="931660" cy="1050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2A5CE5A9-8739-4AC9-8447-B6B9FB4A3A79}"/>
                  </a:ext>
                </a:extLst>
              </p:cNvPr>
              <p:cNvSpPr/>
              <p:nvPr/>
            </p:nvSpPr>
            <p:spPr bwMode="auto">
              <a:xfrm>
                <a:off x="5232400" y="4070350"/>
                <a:ext cx="1835150" cy="654050"/>
              </a:xfrm>
              <a:prstGeom prst="rect">
                <a:avLst/>
              </a:prstGeom>
              <a:solidFill>
                <a:srgbClr val="E7E6E6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SIMULATION THEORY</a:t>
                </a:r>
                <a:endParaRPr kumimoji="0" lang="fr-F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pic>
          <p:nvPicPr>
            <p:cNvPr id="111" name="Image 124">
              <a:extLst>
                <a:ext uri="{FF2B5EF4-FFF2-40B4-BE49-F238E27FC236}">
                  <a16:creationId xmlns:a16="http://schemas.microsoft.com/office/drawing/2014/main" id="{CF62D163-1F1F-4415-8579-68AB0F78C9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7980" y="2516329"/>
              <a:ext cx="558904" cy="673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" name="Phylactère : pensées 111">
              <a:extLst>
                <a:ext uri="{FF2B5EF4-FFF2-40B4-BE49-F238E27FC236}">
                  <a16:creationId xmlns:a16="http://schemas.microsoft.com/office/drawing/2014/main" id="{CE31E31F-FBBD-416C-AB61-CFBC512C781A}"/>
                </a:ext>
              </a:extLst>
            </p:cNvPr>
            <p:cNvSpPr/>
            <p:nvPr/>
          </p:nvSpPr>
          <p:spPr>
            <a:xfrm>
              <a:off x="6561830" y="2328174"/>
              <a:ext cx="831204" cy="1050026"/>
            </a:xfrm>
            <a:prstGeom prst="cloudCallout">
              <a:avLst>
                <a:gd name="adj1" fmla="val -51771"/>
                <a:gd name="adj2" fmla="val 73370"/>
              </a:avLst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5" name="ZoneTexte 114">
            <a:extLst>
              <a:ext uri="{FF2B5EF4-FFF2-40B4-BE49-F238E27FC236}">
                <a16:creationId xmlns:a16="http://schemas.microsoft.com/office/drawing/2014/main" id="{F6CD5D36-6784-49A2-8BC2-341C885BF341}"/>
              </a:ext>
            </a:extLst>
          </p:cNvPr>
          <p:cNvSpPr txBox="1"/>
          <p:nvPr/>
        </p:nvSpPr>
        <p:spPr>
          <a:xfrm>
            <a:off x="767766" y="5548743"/>
            <a:ext cx="2378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Highest number of accurate hypotheses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020807B-BE67-48D0-AF5B-AECCD7E141A2}"/>
              </a:ext>
            </a:extLst>
          </p:cNvPr>
          <p:cNvSpPr/>
          <p:nvPr/>
        </p:nvSpPr>
        <p:spPr>
          <a:xfrm>
            <a:off x="204220" y="1897372"/>
            <a:ext cx="3574030" cy="1660223"/>
          </a:xfrm>
          <a:prstGeom prst="rect">
            <a:avLst/>
          </a:prstGeom>
          <a:solidFill>
            <a:schemeClr val="accent6">
              <a:alpha val="3200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Espace réservé du numéro de diapositive 3">
            <a:extLst>
              <a:ext uri="{FF2B5EF4-FFF2-40B4-BE49-F238E27FC236}">
                <a16:creationId xmlns:a16="http://schemas.microsoft.com/office/drawing/2014/main" id="{D6FDE789-ECAF-4686-AD11-7E2D4FB0E9A6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grpSp>
        <p:nvGrpSpPr>
          <p:cNvPr id="120" name="Groupe 119">
            <a:extLst>
              <a:ext uri="{FF2B5EF4-FFF2-40B4-BE49-F238E27FC236}">
                <a16:creationId xmlns:a16="http://schemas.microsoft.com/office/drawing/2014/main" id="{0296D8D4-35E6-4294-B503-B9F72100151C}"/>
              </a:ext>
            </a:extLst>
          </p:cNvPr>
          <p:cNvGrpSpPr/>
          <p:nvPr/>
        </p:nvGrpSpPr>
        <p:grpSpPr>
          <a:xfrm>
            <a:off x="346276" y="1932645"/>
            <a:ext cx="3274715" cy="2880739"/>
            <a:chOff x="1705271" y="2147293"/>
            <a:chExt cx="3274715" cy="3286856"/>
          </a:xfrm>
        </p:grpSpPr>
        <p:grpSp>
          <p:nvGrpSpPr>
            <p:cNvPr id="121" name="Groupe 120">
              <a:extLst>
                <a:ext uri="{FF2B5EF4-FFF2-40B4-BE49-F238E27FC236}">
                  <a16:creationId xmlns:a16="http://schemas.microsoft.com/office/drawing/2014/main" id="{B2B206ED-74A0-454B-9635-D0DA6C7F524D}"/>
                </a:ext>
              </a:extLst>
            </p:cNvPr>
            <p:cNvGrpSpPr/>
            <p:nvPr/>
          </p:nvGrpSpPr>
          <p:grpSpPr>
            <a:xfrm>
              <a:off x="1705271" y="2147293"/>
              <a:ext cx="3274715" cy="3286856"/>
              <a:chOff x="843246" y="2203238"/>
              <a:chExt cx="3926613" cy="4464123"/>
            </a:xfrm>
          </p:grpSpPr>
          <p:sp>
            <p:nvSpPr>
              <p:cNvPr id="126" name="Oval 18">
                <a:extLst>
                  <a:ext uri="{FF2B5EF4-FFF2-40B4-BE49-F238E27FC236}">
                    <a16:creationId xmlns:a16="http://schemas.microsoft.com/office/drawing/2014/main" id="{148E42EE-BF6A-4EC1-94DF-B06F1D79CCE6}"/>
                  </a:ext>
                </a:extLst>
              </p:cNvPr>
              <p:cNvSpPr/>
              <p:nvPr/>
            </p:nvSpPr>
            <p:spPr>
              <a:xfrm>
                <a:off x="2157609" y="4730035"/>
                <a:ext cx="1107559" cy="559192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Oval 18">
                <a:extLst>
                  <a:ext uri="{FF2B5EF4-FFF2-40B4-BE49-F238E27FC236}">
                    <a16:creationId xmlns:a16="http://schemas.microsoft.com/office/drawing/2014/main" id="{9D2C2410-4EA7-4905-8254-AE7E6F220F9A}"/>
                  </a:ext>
                </a:extLst>
              </p:cNvPr>
              <p:cNvSpPr/>
              <p:nvPr/>
            </p:nvSpPr>
            <p:spPr>
              <a:xfrm>
                <a:off x="3507443" y="5514987"/>
                <a:ext cx="1100485" cy="56938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Oval 18">
                <a:extLst>
                  <a:ext uri="{FF2B5EF4-FFF2-40B4-BE49-F238E27FC236}">
                    <a16:creationId xmlns:a16="http://schemas.microsoft.com/office/drawing/2014/main" id="{69FBF859-D8DF-4939-B4C8-3A4FB3821999}"/>
                  </a:ext>
                </a:extLst>
              </p:cNvPr>
              <p:cNvSpPr/>
              <p:nvPr/>
            </p:nvSpPr>
            <p:spPr>
              <a:xfrm>
                <a:off x="869823" y="5471080"/>
                <a:ext cx="1107561" cy="56938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Oval 18">
                <a:extLst>
                  <a:ext uri="{FF2B5EF4-FFF2-40B4-BE49-F238E27FC236}">
                    <a16:creationId xmlns:a16="http://schemas.microsoft.com/office/drawing/2014/main" id="{82D2643B-1ECD-4109-8A21-C04B2F08D4ED}"/>
                  </a:ext>
                </a:extLst>
              </p:cNvPr>
              <p:cNvSpPr/>
              <p:nvPr/>
            </p:nvSpPr>
            <p:spPr>
              <a:xfrm>
                <a:off x="871524" y="4016812"/>
                <a:ext cx="1107561" cy="559552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Oval 18">
                <a:extLst>
                  <a:ext uri="{FF2B5EF4-FFF2-40B4-BE49-F238E27FC236}">
                    <a16:creationId xmlns:a16="http://schemas.microsoft.com/office/drawing/2014/main" id="{278EDDBB-6D61-4520-8C31-20BCA03A4455}"/>
                  </a:ext>
                </a:extLst>
              </p:cNvPr>
              <p:cNvSpPr/>
              <p:nvPr/>
            </p:nvSpPr>
            <p:spPr>
              <a:xfrm>
                <a:off x="3507443" y="4015765"/>
                <a:ext cx="1107561" cy="537808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Oval 18">
                <a:extLst>
                  <a:ext uri="{FF2B5EF4-FFF2-40B4-BE49-F238E27FC236}">
                    <a16:creationId xmlns:a16="http://schemas.microsoft.com/office/drawing/2014/main" id="{E028A175-7095-4CAE-AE50-17269E270086}"/>
                  </a:ext>
                </a:extLst>
              </p:cNvPr>
              <p:cNvSpPr/>
              <p:nvPr/>
            </p:nvSpPr>
            <p:spPr>
              <a:xfrm>
                <a:off x="2130213" y="2203238"/>
                <a:ext cx="1107562" cy="570482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Oval 18">
                <a:extLst>
                  <a:ext uri="{FF2B5EF4-FFF2-40B4-BE49-F238E27FC236}">
                    <a16:creationId xmlns:a16="http://schemas.microsoft.com/office/drawing/2014/main" id="{23FE1FB4-1483-4CC9-9423-A774F302280F}"/>
                  </a:ext>
                </a:extLst>
              </p:cNvPr>
              <p:cNvSpPr/>
              <p:nvPr/>
            </p:nvSpPr>
            <p:spPr>
              <a:xfrm>
                <a:off x="2127579" y="3234132"/>
                <a:ext cx="1107561" cy="558099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3" name="Connecteur droit avec flèche 132">
                <a:extLst>
                  <a:ext uri="{FF2B5EF4-FFF2-40B4-BE49-F238E27FC236}">
                    <a16:creationId xmlns:a16="http://schemas.microsoft.com/office/drawing/2014/main" id="{19C4F8A3-4BA8-4D37-8BB9-CB60D41A5CE3}"/>
                  </a:ext>
                </a:extLst>
              </p:cNvPr>
              <p:cNvCxnSpPr>
                <a:cxnSpLocks/>
                <a:stCxn id="127" idx="1"/>
                <a:endCxn id="126" idx="5"/>
              </p:cNvCxnSpPr>
              <p:nvPr/>
            </p:nvCxnSpPr>
            <p:spPr>
              <a:xfrm flipH="1" flipV="1">
                <a:off x="3102970" y="5207336"/>
                <a:ext cx="565635" cy="39103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avec flèche 133">
                <a:extLst>
                  <a:ext uri="{FF2B5EF4-FFF2-40B4-BE49-F238E27FC236}">
                    <a16:creationId xmlns:a16="http://schemas.microsoft.com/office/drawing/2014/main" id="{FD3F0CBD-0508-4321-9A2B-D4336BBC0F77}"/>
                  </a:ext>
                </a:extLst>
              </p:cNvPr>
              <p:cNvCxnSpPr>
                <a:cxnSpLocks/>
                <a:stCxn id="126" idx="1"/>
                <a:endCxn id="129" idx="5"/>
              </p:cNvCxnSpPr>
              <p:nvPr/>
            </p:nvCxnSpPr>
            <p:spPr>
              <a:xfrm flipH="1" flipV="1">
                <a:off x="1816886" y="4494420"/>
                <a:ext cx="502921" cy="31750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avec flèche 134">
                <a:extLst>
                  <a:ext uri="{FF2B5EF4-FFF2-40B4-BE49-F238E27FC236}">
                    <a16:creationId xmlns:a16="http://schemas.microsoft.com/office/drawing/2014/main" id="{7B54C334-37EF-4A4E-BE0B-73235FE32C4F}"/>
                  </a:ext>
                </a:extLst>
              </p:cNvPr>
              <p:cNvCxnSpPr>
                <a:cxnSpLocks/>
                <a:stCxn id="128" idx="0"/>
                <a:endCxn id="129" idx="4"/>
              </p:cNvCxnSpPr>
              <p:nvPr/>
            </p:nvCxnSpPr>
            <p:spPr>
              <a:xfrm flipV="1">
                <a:off x="1423604" y="4576364"/>
                <a:ext cx="1701" cy="89471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avec flèche 135">
                <a:extLst>
                  <a:ext uri="{FF2B5EF4-FFF2-40B4-BE49-F238E27FC236}">
                    <a16:creationId xmlns:a16="http://schemas.microsoft.com/office/drawing/2014/main" id="{DE1D9A09-23B8-4901-A550-1C08050663C0}"/>
                  </a:ext>
                </a:extLst>
              </p:cNvPr>
              <p:cNvCxnSpPr>
                <a:cxnSpLocks/>
                <a:stCxn id="126" idx="7"/>
                <a:endCxn id="130" idx="3"/>
              </p:cNvCxnSpPr>
              <p:nvPr/>
            </p:nvCxnSpPr>
            <p:spPr>
              <a:xfrm flipV="1">
                <a:off x="3102971" y="4474813"/>
                <a:ext cx="566671" cy="33711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necteur droit avec flèche 136">
                <a:extLst>
                  <a:ext uri="{FF2B5EF4-FFF2-40B4-BE49-F238E27FC236}">
                    <a16:creationId xmlns:a16="http://schemas.microsoft.com/office/drawing/2014/main" id="{C4921C28-9D89-470D-8A9C-5BE8C804F924}"/>
                  </a:ext>
                </a:extLst>
              </p:cNvPr>
              <p:cNvCxnSpPr>
                <a:cxnSpLocks/>
                <a:stCxn id="130" idx="1"/>
                <a:endCxn id="132" idx="4"/>
              </p:cNvCxnSpPr>
              <p:nvPr/>
            </p:nvCxnSpPr>
            <p:spPr>
              <a:xfrm flipH="1" flipV="1">
                <a:off x="2681360" y="3792231"/>
                <a:ext cx="988282" cy="30229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avec flèche 137">
                <a:extLst>
                  <a:ext uri="{FF2B5EF4-FFF2-40B4-BE49-F238E27FC236}">
                    <a16:creationId xmlns:a16="http://schemas.microsoft.com/office/drawing/2014/main" id="{46BEBE1F-9CE0-480D-83E1-65EAF42C7185}"/>
                  </a:ext>
                </a:extLst>
              </p:cNvPr>
              <p:cNvCxnSpPr>
                <a:cxnSpLocks/>
                <a:stCxn id="129" idx="7"/>
                <a:endCxn id="132" idx="4"/>
              </p:cNvCxnSpPr>
              <p:nvPr/>
            </p:nvCxnSpPr>
            <p:spPr>
              <a:xfrm flipV="1">
                <a:off x="1816886" y="3792231"/>
                <a:ext cx="864474" cy="30652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avec flèche 138">
                <a:extLst>
                  <a:ext uri="{FF2B5EF4-FFF2-40B4-BE49-F238E27FC236}">
                    <a16:creationId xmlns:a16="http://schemas.microsoft.com/office/drawing/2014/main" id="{230AB4EF-7D8D-4A25-851E-BA8AF4773706}"/>
                  </a:ext>
                </a:extLst>
              </p:cNvPr>
              <p:cNvCxnSpPr>
                <a:cxnSpLocks/>
                <a:stCxn id="132" idx="0"/>
                <a:endCxn id="131" idx="4"/>
              </p:cNvCxnSpPr>
              <p:nvPr/>
            </p:nvCxnSpPr>
            <p:spPr>
              <a:xfrm flipV="1">
                <a:off x="2681360" y="2773720"/>
                <a:ext cx="2634" cy="4604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ZoneTexte 139">
                <a:extLst>
                  <a:ext uri="{FF2B5EF4-FFF2-40B4-BE49-F238E27FC236}">
                    <a16:creationId xmlns:a16="http://schemas.microsoft.com/office/drawing/2014/main" id="{5EB5F06E-C92C-41FF-933C-5519B6852468}"/>
                  </a:ext>
                </a:extLst>
              </p:cNvPr>
              <p:cNvSpPr txBox="1"/>
              <p:nvPr/>
            </p:nvSpPr>
            <p:spPr>
              <a:xfrm>
                <a:off x="3792056" y="6142722"/>
                <a:ext cx="711003" cy="524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0.16</a:t>
                </a:r>
              </a:p>
            </p:txBody>
          </p:sp>
          <p:sp>
            <p:nvSpPr>
              <p:cNvPr id="141" name="ZoneTexte 140">
                <a:extLst>
                  <a:ext uri="{FF2B5EF4-FFF2-40B4-BE49-F238E27FC236}">
                    <a16:creationId xmlns:a16="http://schemas.microsoft.com/office/drawing/2014/main" id="{C0E0C02D-0CA7-456F-AC72-441C8F2F3DC0}"/>
                  </a:ext>
                </a:extLst>
              </p:cNvPr>
              <p:cNvSpPr txBox="1"/>
              <p:nvPr/>
            </p:nvSpPr>
            <p:spPr>
              <a:xfrm>
                <a:off x="1169284" y="6139976"/>
                <a:ext cx="571209" cy="524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</a:t>
                </a:r>
              </a:p>
            </p:txBody>
          </p:sp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F825E83F-A51B-40AF-8BF7-40105AC283D9}"/>
                  </a:ext>
                </a:extLst>
              </p:cNvPr>
              <p:cNvSpPr txBox="1"/>
              <p:nvPr/>
            </p:nvSpPr>
            <p:spPr>
              <a:xfrm>
                <a:off x="2355886" y="5313581"/>
                <a:ext cx="711003" cy="794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0.33</a:t>
                </a:r>
              </a:p>
            </p:txBody>
          </p:sp>
          <p:sp>
            <p:nvSpPr>
              <p:cNvPr id="143" name="ZoneTexte 142">
                <a:extLst>
                  <a:ext uri="{FF2B5EF4-FFF2-40B4-BE49-F238E27FC236}">
                    <a16:creationId xmlns:a16="http://schemas.microsoft.com/office/drawing/2014/main" id="{EFF3AD44-0504-41EE-AB84-E9BE807B284E}"/>
                  </a:ext>
                </a:extLst>
              </p:cNvPr>
              <p:cNvSpPr txBox="1"/>
              <p:nvPr/>
            </p:nvSpPr>
            <p:spPr>
              <a:xfrm>
                <a:off x="843246" y="4593623"/>
                <a:ext cx="711003" cy="794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0.66</a:t>
                </a:r>
              </a:p>
            </p:txBody>
          </p:sp>
          <p:sp>
            <p:nvSpPr>
              <p:cNvPr id="144" name="ZoneTexte 143">
                <a:extLst>
                  <a:ext uri="{FF2B5EF4-FFF2-40B4-BE49-F238E27FC236}">
                    <a16:creationId xmlns:a16="http://schemas.microsoft.com/office/drawing/2014/main" id="{3FC1FE30-1CF0-4C1A-9ED5-A2601CB00A45}"/>
                  </a:ext>
                </a:extLst>
              </p:cNvPr>
              <p:cNvSpPr txBox="1"/>
              <p:nvPr/>
            </p:nvSpPr>
            <p:spPr>
              <a:xfrm>
                <a:off x="4058856" y="4495000"/>
                <a:ext cx="711003" cy="524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0.5</a:t>
                </a:r>
              </a:p>
            </p:txBody>
          </p:sp>
          <p:sp>
            <p:nvSpPr>
              <p:cNvPr id="145" name="ZoneTexte 144">
                <a:extLst>
                  <a:ext uri="{FF2B5EF4-FFF2-40B4-BE49-F238E27FC236}">
                    <a16:creationId xmlns:a16="http://schemas.microsoft.com/office/drawing/2014/main" id="{F61013ED-9203-4F98-8982-663F8497659F}"/>
                  </a:ext>
                </a:extLst>
              </p:cNvPr>
              <p:cNvSpPr txBox="1"/>
              <p:nvPr/>
            </p:nvSpPr>
            <p:spPr>
              <a:xfrm>
                <a:off x="2414927" y="3876161"/>
                <a:ext cx="711003" cy="794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0.83</a:t>
                </a:r>
              </a:p>
            </p:txBody>
          </p:sp>
          <p:sp>
            <p:nvSpPr>
              <p:cNvPr id="146" name="ZoneTexte 145">
                <a:extLst>
                  <a:ext uri="{FF2B5EF4-FFF2-40B4-BE49-F238E27FC236}">
                    <a16:creationId xmlns:a16="http://schemas.microsoft.com/office/drawing/2014/main" id="{5714AF42-81BC-4AD3-B4CC-82F17F0D09F9}"/>
                  </a:ext>
                </a:extLst>
              </p:cNvPr>
              <p:cNvSpPr txBox="1"/>
              <p:nvPr/>
            </p:nvSpPr>
            <p:spPr>
              <a:xfrm>
                <a:off x="2370895" y="2699079"/>
                <a:ext cx="201057" cy="45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>
                  <a:defRPr b="1">
                    <a:solidFill>
                      <a:schemeClr val="tx1"/>
                    </a:solidFill>
                    <a:latin typeface="+mj-lt"/>
                    <a:cs typeface="Arabic Typesetting" panose="03020402040406030203" pitchFamily="66" charset="-78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fr-FR" sz="1600" dirty="0"/>
                  <a:t>1</a:t>
                </a:r>
              </a:p>
            </p:txBody>
          </p:sp>
          <p:sp>
            <p:nvSpPr>
              <p:cNvPr id="147" name="ZoneTexte 146">
                <a:extLst>
                  <a:ext uri="{FF2B5EF4-FFF2-40B4-BE49-F238E27FC236}">
                    <a16:creationId xmlns:a16="http://schemas.microsoft.com/office/drawing/2014/main" id="{8F887970-344C-4C5E-8CDC-FDBA5A5733E8}"/>
                  </a:ext>
                </a:extLst>
              </p:cNvPr>
              <p:cNvSpPr txBox="1"/>
              <p:nvPr/>
            </p:nvSpPr>
            <p:spPr>
              <a:xfrm>
                <a:off x="2221394" y="2228641"/>
                <a:ext cx="1020487" cy="459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French</a:t>
                </a:r>
                <a:endParaRPr lang="fr-FR" sz="1600" dirty="0"/>
              </a:p>
            </p:txBody>
          </p:sp>
          <p:sp>
            <p:nvSpPr>
              <p:cNvPr id="148" name="ZoneTexte 147">
                <a:extLst>
                  <a:ext uri="{FF2B5EF4-FFF2-40B4-BE49-F238E27FC236}">
                    <a16:creationId xmlns:a16="http://schemas.microsoft.com/office/drawing/2014/main" id="{0A30640B-A983-4346-A451-D6B59140346C}"/>
                  </a:ext>
                </a:extLst>
              </p:cNvPr>
              <p:cNvSpPr txBox="1"/>
              <p:nvPr/>
            </p:nvSpPr>
            <p:spPr>
              <a:xfrm>
                <a:off x="2249123" y="3242753"/>
                <a:ext cx="965028" cy="459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Italian</a:t>
                </a:r>
                <a:endParaRPr lang="fr-FR" sz="1600" dirty="0"/>
              </a:p>
            </p:txBody>
          </p:sp>
          <p:sp>
            <p:nvSpPr>
              <p:cNvPr id="149" name="ZoneTexte 148">
                <a:extLst>
                  <a:ext uri="{FF2B5EF4-FFF2-40B4-BE49-F238E27FC236}">
                    <a16:creationId xmlns:a16="http://schemas.microsoft.com/office/drawing/2014/main" id="{B1607380-E190-4393-93EC-F281F47846B8}"/>
                  </a:ext>
                </a:extLst>
              </p:cNvPr>
              <p:cNvSpPr txBox="1"/>
              <p:nvPr/>
            </p:nvSpPr>
            <p:spPr>
              <a:xfrm>
                <a:off x="3652409" y="4022138"/>
                <a:ext cx="967695" cy="459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Indian</a:t>
                </a:r>
              </a:p>
            </p:txBody>
          </p:sp>
          <p:sp>
            <p:nvSpPr>
              <p:cNvPr id="150" name="ZoneTexte 149">
                <a:extLst>
                  <a:ext uri="{FF2B5EF4-FFF2-40B4-BE49-F238E27FC236}">
                    <a16:creationId xmlns:a16="http://schemas.microsoft.com/office/drawing/2014/main" id="{079A33D9-ABB7-41F6-A4A7-76FBC35D1DCA}"/>
                  </a:ext>
                </a:extLst>
              </p:cNvPr>
              <p:cNvSpPr txBox="1"/>
              <p:nvPr/>
            </p:nvSpPr>
            <p:spPr>
              <a:xfrm>
                <a:off x="2261742" y="4767236"/>
                <a:ext cx="959396" cy="45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Korean</a:t>
                </a:r>
                <a:endParaRPr lang="fr-FR" sz="1600" dirty="0"/>
              </a:p>
            </p:txBody>
          </p:sp>
          <p:sp>
            <p:nvSpPr>
              <p:cNvPr id="151" name="ZoneTexte 150">
                <a:extLst>
                  <a:ext uri="{FF2B5EF4-FFF2-40B4-BE49-F238E27FC236}">
                    <a16:creationId xmlns:a16="http://schemas.microsoft.com/office/drawing/2014/main" id="{BC9EFAFE-6234-4599-88BE-8F9A4D9F27CA}"/>
                  </a:ext>
                </a:extLst>
              </p:cNvPr>
              <p:cNvSpPr txBox="1"/>
              <p:nvPr/>
            </p:nvSpPr>
            <p:spPr>
              <a:xfrm>
                <a:off x="927026" y="4051659"/>
                <a:ext cx="1124190" cy="45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Mexican</a:t>
                </a:r>
                <a:endParaRPr lang="fr-FR" sz="1600" dirty="0"/>
              </a:p>
            </p:txBody>
          </p:sp>
          <p:sp>
            <p:nvSpPr>
              <p:cNvPr id="152" name="ZoneTexte 151">
                <a:extLst>
                  <a:ext uri="{FF2B5EF4-FFF2-40B4-BE49-F238E27FC236}">
                    <a16:creationId xmlns:a16="http://schemas.microsoft.com/office/drawing/2014/main" id="{69F0BB03-D7F2-46E3-8BF5-4B525CDC27C5}"/>
                  </a:ext>
                </a:extLst>
              </p:cNvPr>
              <p:cNvSpPr txBox="1"/>
              <p:nvPr/>
            </p:nvSpPr>
            <p:spPr>
              <a:xfrm>
                <a:off x="3510982" y="5532863"/>
                <a:ext cx="1153365" cy="45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Japanese</a:t>
                </a:r>
                <a:endParaRPr lang="fr-FR" sz="1600" dirty="0"/>
              </a:p>
            </p:txBody>
          </p:sp>
          <p:sp>
            <p:nvSpPr>
              <p:cNvPr id="153" name="ZoneTexte 152">
                <a:extLst>
                  <a:ext uri="{FF2B5EF4-FFF2-40B4-BE49-F238E27FC236}">
                    <a16:creationId xmlns:a16="http://schemas.microsoft.com/office/drawing/2014/main" id="{B3DA227B-4821-4DA6-AE4B-B363A4C93460}"/>
                  </a:ext>
                </a:extLst>
              </p:cNvPr>
              <p:cNvSpPr txBox="1"/>
              <p:nvPr/>
            </p:nvSpPr>
            <p:spPr>
              <a:xfrm>
                <a:off x="873692" y="5543305"/>
                <a:ext cx="1076350" cy="45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Chinese</a:t>
                </a:r>
                <a:endParaRPr lang="fr-FR" sz="1600" dirty="0"/>
              </a:p>
            </p:txBody>
          </p:sp>
        </p:grpSp>
        <p:cxnSp>
          <p:nvCxnSpPr>
            <p:cNvPr id="123" name="Connecteur droit avec flèche 122">
              <a:extLst>
                <a:ext uri="{FF2B5EF4-FFF2-40B4-BE49-F238E27FC236}">
                  <a16:creationId xmlns:a16="http://schemas.microsoft.com/office/drawing/2014/main" id="{C8A2B4E7-E35A-4DAA-9D10-28EB55419045}"/>
                </a:ext>
              </a:extLst>
            </p:cNvPr>
            <p:cNvCxnSpPr>
              <a:cxnSpLocks/>
              <a:stCxn id="128" idx="6"/>
              <a:endCxn id="152" idx="1"/>
            </p:cNvCxnSpPr>
            <p:nvPr/>
          </p:nvCxnSpPr>
          <p:spPr>
            <a:xfrm>
              <a:off x="2651119" y="4762963"/>
              <a:ext cx="1278989" cy="51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>
              <a:extLst>
                <a:ext uri="{FF2B5EF4-FFF2-40B4-BE49-F238E27FC236}">
                  <a16:creationId xmlns:a16="http://schemas.microsoft.com/office/drawing/2014/main" id="{A89459B7-584D-490B-907F-A8E5A026CD47}"/>
                </a:ext>
              </a:extLst>
            </p:cNvPr>
            <p:cNvCxnSpPr>
              <a:cxnSpLocks/>
              <a:stCxn id="128" idx="7"/>
              <a:endCxn id="126" idx="3"/>
            </p:cNvCxnSpPr>
            <p:nvPr/>
          </p:nvCxnSpPr>
          <p:spPr>
            <a:xfrm flipV="1">
              <a:off x="2515849" y="4359158"/>
              <a:ext cx="420844" cy="2555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>
              <a:extLst>
                <a:ext uri="{FF2B5EF4-FFF2-40B4-BE49-F238E27FC236}">
                  <a16:creationId xmlns:a16="http://schemas.microsoft.com/office/drawing/2014/main" id="{34932540-0EF4-45A7-B30C-E49BE513F07B}"/>
                </a:ext>
              </a:extLst>
            </p:cNvPr>
            <p:cNvCxnSpPr>
              <a:cxnSpLocks/>
              <a:stCxn id="130" idx="2"/>
              <a:endCxn id="129" idx="6"/>
            </p:cNvCxnSpPr>
            <p:nvPr/>
          </p:nvCxnSpPr>
          <p:spPr>
            <a:xfrm flipH="1">
              <a:off x="2652538" y="3679815"/>
              <a:ext cx="1274619" cy="87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20B3217-550A-479F-85B3-62CE4C87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390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0" grpId="0"/>
      <p:bldP spid="62" grpId="0"/>
      <p:bldP spid="84" grpId="0"/>
      <p:bldP spid="86" grpId="0"/>
      <p:bldP spid="88" grpId="0"/>
      <p:bldP spid="98" grpId="0"/>
      <p:bldP spid="103" grpId="0" animBg="1"/>
      <p:bldP spid="104" grpId="0" animBg="1"/>
      <p:bldP spid="105" grpId="0" animBg="1"/>
      <p:bldP spid="106" grpId="0" animBg="1"/>
      <p:bldP spid="107" grpId="0" animBg="1"/>
      <p:bldP spid="115" grpId="0"/>
      <p:bldP spid="6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AF6271-CED5-4005-BC69-0BF9B1D0EE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02A09FFD-81D6-4FF6-B8B5-EF8A1664DBCA}"/>
              </a:ext>
            </a:extLst>
          </p:cNvPr>
          <p:cNvSpPr txBox="1">
            <a:spLocks/>
          </p:cNvSpPr>
          <p:nvPr/>
        </p:nvSpPr>
        <p:spPr>
          <a:xfrm>
            <a:off x="712774" y="2304155"/>
            <a:ext cx="10766451" cy="2158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500" b="1" kern="1200" cap="all" normalizeH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Model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 of collaborative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negotiation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: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decision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based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on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behavior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of dominance</a:t>
            </a:r>
            <a:endParaRPr kumimoji="0" lang="fr-FR" sz="4000" b="1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Open Sans" panose="020B0606030504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F0C7B3F-529E-481B-8019-7E4BB5A15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76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A7F022-9E9A-4C69-A592-C3276DB8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16717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Context: 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COLLABORATIVE negotiation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B8700C22-6DD7-444D-9C04-1921407EE04A}"/>
              </a:ext>
            </a:extLst>
          </p:cNvPr>
          <p:cNvGrpSpPr/>
          <p:nvPr/>
        </p:nvGrpSpPr>
        <p:grpSpPr>
          <a:xfrm>
            <a:off x="294190" y="4598727"/>
            <a:ext cx="4537277" cy="1876128"/>
            <a:chOff x="960699" y="3515828"/>
            <a:chExt cx="4537277" cy="1876128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AA65907-ABCB-4EAE-91C7-3EE7F3BB9BFD}"/>
                </a:ext>
              </a:extLst>
            </p:cNvPr>
            <p:cNvSpPr txBox="1"/>
            <p:nvPr/>
          </p:nvSpPr>
          <p:spPr>
            <a:xfrm>
              <a:off x="960699" y="3515828"/>
              <a:ext cx="4184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accent1">
                      <a:lumMod val="75000"/>
                    </a:schemeClr>
                  </a:solidFill>
                </a:rPr>
                <a:t>COLLABORATIVE NEGOTIATION</a:t>
              </a:r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9D306C91-2320-43E8-B265-72D3C16644B0}"/>
                </a:ext>
              </a:extLst>
            </p:cNvPr>
            <p:cNvGrpSpPr/>
            <p:nvPr/>
          </p:nvGrpSpPr>
          <p:grpSpPr>
            <a:xfrm>
              <a:off x="1416844" y="4190118"/>
              <a:ext cx="4081132" cy="1201838"/>
              <a:chOff x="5279801" y="2535054"/>
              <a:chExt cx="3855892" cy="1201838"/>
            </a:xfrm>
          </p:grpSpPr>
          <p:sp>
            <p:nvSpPr>
              <p:cNvPr id="27" name="Oval 29">
                <a:extLst>
                  <a:ext uri="{FF2B5EF4-FFF2-40B4-BE49-F238E27FC236}">
                    <a16:creationId xmlns:a16="http://schemas.microsoft.com/office/drawing/2014/main" id="{348C02EE-C78A-4022-9232-AF3F12B47DF5}"/>
                  </a:ext>
                </a:extLst>
              </p:cNvPr>
              <p:cNvSpPr/>
              <p:nvPr/>
            </p:nvSpPr>
            <p:spPr>
              <a:xfrm>
                <a:off x="5279816" y="3399445"/>
                <a:ext cx="269659" cy="26965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Oval 30">
                <a:extLst>
                  <a:ext uri="{FF2B5EF4-FFF2-40B4-BE49-F238E27FC236}">
                    <a16:creationId xmlns:a16="http://schemas.microsoft.com/office/drawing/2014/main" id="{3DB37F7F-3889-4C5E-8767-84A40D14A02E}"/>
                  </a:ext>
                </a:extLst>
              </p:cNvPr>
              <p:cNvSpPr/>
              <p:nvPr/>
            </p:nvSpPr>
            <p:spPr>
              <a:xfrm>
                <a:off x="5279816" y="3007030"/>
                <a:ext cx="269659" cy="269659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Oval 31">
                <a:extLst>
                  <a:ext uri="{FF2B5EF4-FFF2-40B4-BE49-F238E27FC236}">
                    <a16:creationId xmlns:a16="http://schemas.microsoft.com/office/drawing/2014/main" id="{0AD9D1C8-7C99-4E2F-87B5-A696F236B320}"/>
                  </a:ext>
                </a:extLst>
              </p:cNvPr>
              <p:cNvSpPr/>
              <p:nvPr/>
            </p:nvSpPr>
            <p:spPr>
              <a:xfrm>
                <a:off x="5279801" y="2599054"/>
                <a:ext cx="269659" cy="26965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TextBox 32">
                <a:extLst>
                  <a:ext uri="{FF2B5EF4-FFF2-40B4-BE49-F238E27FC236}">
                    <a16:creationId xmlns:a16="http://schemas.microsoft.com/office/drawing/2014/main" id="{67AB68A0-680E-4D58-832B-A64361055917}"/>
                  </a:ext>
                </a:extLst>
              </p:cNvPr>
              <p:cNvSpPr txBox="1"/>
              <p:nvPr/>
            </p:nvSpPr>
            <p:spPr>
              <a:xfrm>
                <a:off x="5647109" y="2535054"/>
                <a:ext cx="3488584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Facilitate mutual understanding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" name="TextBox 33">
                <a:extLst>
                  <a:ext uri="{FF2B5EF4-FFF2-40B4-BE49-F238E27FC236}">
                    <a16:creationId xmlns:a16="http://schemas.microsoft.com/office/drawing/2014/main" id="{63AF55CB-1496-4D36-9062-7D65570E2A2B}"/>
                  </a:ext>
                </a:extLst>
              </p:cNvPr>
              <p:cNvSpPr txBox="1"/>
              <p:nvPr/>
            </p:nvSpPr>
            <p:spPr>
              <a:xfrm>
                <a:off x="5647109" y="2935918"/>
                <a:ext cx="2166619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Agreement making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" name="TextBox 34">
                <a:extLst>
                  <a:ext uri="{FF2B5EF4-FFF2-40B4-BE49-F238E27FC236}">
                    <a16:creationId xmlns:a16="http://schemas.microsoft.com/office/drawing/2014/main" id="{847BB68F-4ED9-4338-A162-375759237968}"/>
                  </a:ext>
                </a:extLst>
              </p:cNvPr>
              <p:cNvSpPr txBox="1"/>
              <p:nvPr/>
            </p:nvSpPr>
            <p:spPr>
              <a:xfrm>
                <a:off x="5647109" y="3336782"/>
                <a:ext cx="2735749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Generation of new ideas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14427CB-4BCC-4839-8AF5-71B259492923}"/>
              </a:ext>
            </a:extLst>
          </p:cNvPr>
          <p:cNvGrpSpPr/>
          <p:nvPr/>
        </p:nvGrpSpPr>
        <p:grpSpPr>
          <a:xfrm>
            <a:off x="6870438" y="4598727"/>
            <a:ext cx="4779481" cy="1929395"/>
            <a:chOff x="810127" y="3451771"/>
            <a:chExt cx="4779481" cy="1970963"/>
          </a:xfrm>
        </p:grpSpPr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635E8D44-A9AB-48A9-9F63-81E9F912AA9D}"/>
                </a:ext>
              </a:extLst>
            </p:cNvPr>
            <p:cNvSpPr txBox="1"/>
            <p:nvPr/>
          </p:nvSpPr>
          <p:spPr>
            <a:xfrm>
              <a:off x="810127" y="3451771"/>
              <a:ext cx="4184247" cy="47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accent1">
                      <a:lumMod val="75000"/>
                    </a:schemeClr>
                  </a:solidFill>
                </a:rPr>
                <a:t>INTERPERSONAL RELATIONSHIP</a:t>
              </a:r>
            </a:p>
          </p:txBody>
        </p: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39D3B65B-47F6-4943-A902-AEDF38DA5022}"/>
                </a:ext>
              </a:extLst>
            </p:cNvPr>
            <p:cNvGrpSpPr/>
            <p:nvPr/>
          </p:nvGrpSpPr>
          <p:grpSpPr>
            <a:xfrm>
              <a:off x="1416846" y="4101397"/>
              <a:ext cx="4172762" cy="1321337"/>
              <a:chOff x="5279801" y="2446333"/>
              <a:chExt cx="3942465" cy="1321337"/>
            </a:xfrm>
          </p:grpSpPr>
          <p:sp>
            <p:nvSpPr>
              <p:cNvPr id="54" name="Oval 29">
                <a:extLst>
                  <a:ext uri="{FF2B5EF4-FFF2-40B4-BE49-F238E27FC236}">
                    <a16:creationId xmlns:a16="http://schemas.microsoft.com/office/drawing/2014/main" id="{CA336420-929D-47C1-9B1E-F81518AE3151}"/>
                  </a:ext>
                </a:extLst>
              </p:cNvPr>
              <p:cNvSpPr/>
              <p:nvPr/>
            </p:nvSpPr>
            <p:spPr>
              <a:xfrm>
                <a:off x="5279816" y="3399445"/>
                <a:ext cx="269659" cy="26965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" name="Oval 31">
                <a:extLst>
                  <a:ext uri="{FF2B5EF4-FFF2-40B4-BE49-F238E27FC236}">
                    <a16:creationId xmlns:a16="http://schemas.microsoft.com/office/drawing/2014/main" id="{936A7B8D-3992-46F5-B963-C0961FE68F96}"/>
                  </a:ext>
                </a:extLst>
              </p:cNvPr>
              <p:cNvSpPr/>
              <p:nvPr/>
            </p:nvSpPr>
            <p:spPr>
              <a:xfrm>
                <a:off x="5279801" y="2599054"/>
                <a:ext cx="269659" cy="26965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" name="TextBox 32">
                <a:extLst>
                  <a:ext uri="{FF2B5EF4-FFF2-40B4-BE49-F238E27FC236}">
                    <a16:creationId xmlns:a16="http://schemas.microsoft.com/office/drawing/2014/main" id="{03D1BB58-2521-4A70-9A03-42DC932DA180}"/>
                  </a:ext>
                </a:extLst>
              </p:cNvPr>
              <p:cNvSpPr txBox="1"/>
              <p:nvPr/>
            </p:nvSpPr>
            <p:spPr>
              <a:xfrm>
                <a:off x="5647109" y="2446333"/>
                <a:ext cx="3575157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Impact of interpersonal relation on the negotiation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" name="TextBox 34">
                <a:extLst>
                  <a:ext uri="{FF2B5EF4-FFF2-40B4-BE49-F238E27FC236}">
                    <a16:creationId xmlns:a16="http://schemas.microsoft.com/office/drawing/2014/main" id="{A37B5EED-777B-4C41-9514-4897196C30BD}"/>
                  </a:ext>
                </a:extLst>
              </p:cNvPr>
              <p:cNvSpPr txBox="1"/>
              <p:nvPr/>
            </p:nvSpPr>
            <p:spPr>
              <a:xfrm>
                <a:off x="5647109" y="3306005"/>
                <a:ext cx="2665577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Focus on </a:t>
                </a:r>
                <a:r>
                  <a:rPr lang="en-US" sz="2400" b="1" dirty="0"/>
                  <a:t>DOMINANCE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" name="Espace réservé du numéro de diapositive 3">
            <a:extLst>
              <a:ext uri="{FF2B5EF4-FFF2-40B4-BE49-F238E27FC236}">
                <a16:creationId xmlns:a16="http://schemas.microsoft.com/office/drawing/2014/main" id="{BABEE023-F13C-4157-8B96-A00A89AEE938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pic>
        <p:nvPicPr>
          <p:cNvPr id="1026" name="Picture 2" descr="MIT Nao Robot / Photo by MIT CSAIL">
            <a:extLst>
              <a:ext uri="{FF2B5EF4-FFF2-40B4-BE49-F238E27FC236}">
                <a16:creationId xmlns:a16="http://schemas.microsoft.com/office/drawing/2014/main" id="{173BB42B-ED65-461B-AEAD-B0A8E56BD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262" y="1511681"/>
            <a:ext cx="3783998" cy="263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97E7255-DF2C-4A23-A86E-A21B1143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23B924-8917-4522-BBA7-371B685992E8}"/>
              </a:ext>
            </a:extLst>
          </p:cNvPr>
          <p:cNvSpPr txBox="1"/>
          <p:nvPr/>
        </p:nvSpPr>
        <p:spPr>
          <a:xfrm>
            <a:off x="7470086" y="4175508"/>
            <a:ext cx="3783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Nurses collaborating with MIT Nao Robot</a:t>
            </a:r>
          </a:p>
        </p:txBody>
      </p:sp>
      <p:pic>
        <p:nvPicPr>
          <p:cNvPr id="6" name="Picture 2" descr="&#10;">
            <a:extLst>
              <a:ext uri="{FF2B5EF4-FFF2-40B4-BE49-F238E27FC236}">
                <a16:creationId xmlns:a16="http://schemas.microsoft.com/office/drawing/2014/main" id="{970C0906-1214-44F6-9D15-EA04CD917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99" y="1497833"/>
            <a:ext cx="3783998" cy="26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A87B4609-0230-41AC-8CAD-521F873A756E}"/>
              </a:ext>
            </a:extLst>
          </p:cNvPr>
          <p:cNvSpPr txBox="1"/>
          <p:nvPr/>
        </p:nvSpPr>
        <p:spPr>
          <a:xfrm>
            <a:off x="590601" y="4176945"/>
            <a:ext cx="3783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Rethink robotics</a:t>
            </a:r>
          </a:p>
        </p:txBody>
      </p:sp>
    </p:spTree>
    <p:extLst>
      <p:ext uri="{BB962C8B-B14F-4D97-AF65-F5344CB8AC3E}">
        <p14:creationId xmlns:p14="http://schemas.microsoft.com/office/powerpoint/2010/main" val="3690786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6" name="Oval 18">
            <a:extLst>
              <a:ext uri="{FF2B5EF4-FFF2-40B4-BE49-F238E27FC236}">
                <a16:creationId xmlns:a16="http://schemas.microsoft.com/office/drawing/2014/main" id="{B8FD5C88-7FC4-408A-8B0D-D27FC19C1268}"/>
              </a:ext>
            </a:extLst>
          </p:cNvPr>
          <p:cNvSpPr/>
          <p:nvPr/>
        </p:nvSpPr>
        <p:spPr>
          <a:xfrm>
            <a:off x="1533767" y="3914528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18">
            <a:extLst>
              <a:ext uri="{FF2B5EF4-FFF2-40B4-BE49-F238E27FC236}">
                <a16:creationId xmlns:a16="http://schemas.microsoft.com/office/drawing/2014/main" id="{9C259039-F556-43E7-8980-12131BD0FA0E}"/>
              </a:ext>
            </a:extLst>
          </p:cNvPr>
          <p:cNvSpPr/>
          <p:nvPr/>
        </p:nvSpPr>
        <p:spPr>
          <a:xfrm>
            <a:off x="2319114" y="4526819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18">
            <a:extLst>
              <a:ext uri="{FF2B5EF4-FFF2-40B4-BE49-F238E27FC236}">
                <a16:creationId xmlns:a16="http://schemas.microsoft.com/office/drawing/2014/main" id="{9F03A050-ABD9-4DED-B995-D2427690A84F}"/>
              </a:ext>
            </a:extLst>
          </p:cNvPr>
          <p:cNvSpPr/>
          <p:nvPr/>
        </p:nvSpPr>
        <p:spPr>
          <a:xfrm>
            <a:off x="762070" y="4528121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18">
            <a:extLst>
              <a:ext uri="{FF2B5EF4-FFF2-40B4-BE49-F238E27FC236}">
                <a16:creationId xmlns:a16="http://schemas.microsoft.com/office/drawing/2014/main" id="{F03B309F-8E8B-4425-9199-60016B4011D8}"/>
              </a:ext>
            </a:extLst>
          </p:cNvPr>
          <p:cNvSpPr/>
          <p:nvPr/>
        </p:nvSpPr>
        <p:spPr>
          <a:xfrm>
            <a:off x="761237" y="3426797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055091EB-370E-4DAF-8A9A-9E34BBC08B3E}"/>
              </a:ext>
            </a:extLst>
          </p:cNvPr>
          <p:cNvSpPr/>
          <p:nvPr/>
        </p:nvSpPr>
        <p:spPr>
          <a:xfrm>
            <a:off x="2319114" y="3426797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8">
            <a:extLst>
              <a:ext uri="{FF2B5EF4-FFF2-40B4-BE49-F238E27FC236}">
                <a16:creationId xmlns:a16="http://schemas.microsoft.com/office/drawing/2014/main" id="{46FEE270-F3AB-45D3-96C2-D1B55740C4CD}"/>
              </a:ext>
            </a:extLst>
          </p:cNvPr>
          <p:cNvSpPr/>
          <p:nvPr/>
        </p:nvSpPr>
        <p:spPr>
          <a:xfrm>
            <a:off x="1533767" y="1983769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Oval 18">
            <a:extLst>
              <a:ext uri="{FF2B5EF4-FFF2-40B4-BE49-F238E27FC236}">
                <a16:creationId xmlns:a16="http://schemas.microsoft.com/office/drawing/2014/main" id="{CB58500C-AE6E-4269-BB59-B16450A9E6AB}"/>
              </a:ext>
            </a:extLst>
          </p:cNvPr>
          <p:cNvSpPr/>
          <p:nvPr/>
        </p:nvSpPr>
        <p:spPr>
          <a:xfrm>
            <a:off x="1533767" y="2696891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9F7B886-C6A7-4198-BDC6-A86AED280CC8}"/>
              </a:ext>
            </a:extLst>
          </p:cNvPr>
          <p:cNvCxnSpPr>
            <a:stCxn id="7" idx="1"/>
            <a:endCxn id="6" idx="5"/>
          </p:cNvCxnSpPr>
          <p:nvPr/>
        </p:nvCxnSpPr>
        <p:spPr>
          <a:xfrm flipH="1" flipV="1">
            <a:off x="1861169" y="4209952"/>
            <a:ext cx="514118" cy="36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2DD91A4-556D-41D3-852C-02788AFBE043}"/>
              </a:ext>
            </a:extLst>
          </p:cNvPr>
          <p:cNvCxnSpPr>
            <a:cxnSpLocks/>
            <a:stCxn id="6" idx="1"/>
            <a:endCxn id="9" idx="6"/>
          </p:cNvCxnSpPr>
          <p:nvPr/>
        </p:nvCxnSpPr>
        <p:spPr>
          <a:xfrm flipH="1" flipV="1">
            <a:off x="1144811" y="3599852"/>
            <a:ext cx="445129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9F6C3AB-6AA4-49F7-A210-5E012420F99E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H="1" flipV="1">
            <a:off x="953024" y="3772908"/>
            <a:ext cx="833" cy="75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8875B91-87DD-47DD-AA99-E8C0126BE5EB}"/>
              </a:ext>
            </a:extLst>
          </p:cNvPr>
          <p:cNvCxnSpPr>
            <a:cxnSpLocks/>
            <a:stCxn id="6" idx="7"/>
            <a:endCxn id="10" idx="2"/>
          </p:cNvCxnSpPr>
          <p:nvPr/>
        </p:nvCxnSpPr>
        <p:spPr>
          <a:xfrm flipV="1">
            <a:off x="1861169" y="3599852"/>
            <a:ext cx="457945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565550E-4712-4D26-A6C2-CDEE2CF6E0BA}"/>
              </a:ext>
            </a:extLst>
          </p:cNvPr>
          <p:cNvCxnSpPr>
            <a:cxnSpLocks/>
            <a:stCxn id="10" idx="1"/>
            <a:endCxn id="12" idx="4"/>
          </p:cNvCxnSpPr>
          <p:nvPr/>
        </p:nvCxnSpPr>
        <p:spPr>
          <a:xfrm flipH="1" flipV="1">
            <a:off x="1725554" y="3043002"/>
            <a:ext cx="649732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DE0AAE65-C0A2-49FD-9EEE-9B7871A2848D}"/>
              </a:ext>
            </a:extLst>
          </p:cNvPr>
          <p:cNvCxnSpPr>
            <a:cxnSpLocks/>
            <a:stCxn id="9" idx="7"/>
            <a:endCxn id="12" idx="4"/>
          </p:cNvCxnSpPr>
          <p:nvPr/>
        </p:nvCxnSpPr>
        <p:spPr>
          <a:xfrm flipV="1">
            <a:off x="1088638" y="3043002"/>
            <a:ext cx="636916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0D1EA2F9-DAAA-44DD-A37A-2B2E7377779D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1725554" y="2329879"/>
            <a:ext cx="0" cy="36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2D4EC77C-64CB-49AD-88B3-6ACE9391CF9D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44" name="Oval 13">
              <a:extLst>
                <a:ext uri="{FF2B5EF4-FFF2-40B4-BE49-F238E27FC236}">
                  <a16:creationId xmlns:a16="http://schemas.microsoft.com/office/drawing/2014/main" id="{6AC25FC0-70C8-4C7A-96D0-7ACA056FF7E5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5" name="TextBox 16">
              <a:extLst>
                <a:ext uri="{FF2B5EF4-FFF2-40B4-BE49-F238E27FC236}">
                  <a16:creationId xmlns:a16="http://schemas.microsoft.com/office/drawing/2014/main" id="{0FDD4568-5A7F-4E3F-9A06-4BEA9423BD24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EB7BC18-B5B8-476D-879B-E615FEB1D89C}"/>
              </a:ext>
            </a:extLst>
          </p:cNvPr>
          <p:cNvSpPr/>
          <p:nvPr/>
        </p:nvSpPr>
        <p:spPr>
          <a:xfrm>
            <a:off x="242104" y="5497979"/>
            <a:ext cx="39016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u="sng" dirty="0">
                <a:solidFill>
                  <a:prstClr val="black"/>
                </a:solidFill>
              </a:rPr>
              <a:t>Score of </a:t>
            </a:r>
            <a:r>
              <a:rPr lang="en-US" sz="2000" i="1" u="sng" dirty="0"/>
              <a:t>satisfaction</a:t>
            </a:r>
            <a:r>
              <a:rPr lang="en-US" sz="2400" i="1" u="sng" dirty="0">
                <a:latin typeface="Bookman Old Style" panose="02050604050505020204" pitchFamily="18" charset="0"/>
              </a:rPr>
              <a:t> (sat(v)): 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 Inverse of the number of ancestors </a:t>
            </a: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450C737-2477-4123-8B58-397537A29FB3}"/>
              </a:ext>
            </a:extLst>
          </p:cNvPr>
          <p:cNvSpPr txBox="1"/>
          <p:nvPr/>
        </p:nvSpPr>
        <p:spPr>
          <a:xfrm>
            <a:off x="2510901" y="486699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0.16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1F63CE95-B906-49C0-A121-A31F9A964029}"/>
              </a:ext>
            </a:extLst>
          </p:cNvPr>
          <p:cNvSpPr txBox="1"/>
          <p:nvPr/>
        </p:nvSpPr>
        <p:spPr>
          <a:xfrm>
            <a:off x="659514" y="486708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0.5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2D22732-9E15-4C62-8A6D-41F9689866C6}"/>
              </a:ext>
            </a:extLst>
          </p:cNvPr>
          <p:cNvSpPr txBox="1"/>
          <p:nvPr/>
        </p:nvSpPr>
        <p:spPr>
          <a:xfrm>
            <a:off x="1404693" y="416687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0.33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18C89DA-EF4F-48DD-9D76-61B0480605E4}"/>
              </a:ext>
            </a:extLst>
          </p:cNvPr>
          <p:cNvSpPr txBox="1"/>
          <p:nvPr/>
        </p:nvSpPr>
        <p:spPr>
          <a:xfrm>
            <a:off x="428377" y="375331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6B0A7FE-EEED-43C5-B20E-BC54453209DA}"/>
              </a:ext>
            </a:extLst>
          </p:cNvPr>
          <p:cNvSpPr txBox="1"/>
          <p:nvPr/>
        </p:nvSpPr>
        <p:spPr>
          <a:xfrm>
            <a:off x="2240414" y="374824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FE58F9-56F6-4786-B078-BF9A755338D4}"/>
              </a:ext>
            </a:extLst>
          </p:cNvPr>
          <p:cNvSpPr txBox="1"/>
          <p:nvPr/>
        </p:nvSpPr>
        <p:spPr>
          <a:xfrm>
            <a:off x="1042641" y="288337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0.83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E3E54B-0C49-4DE0-9917-EDB2FDB8F197}"/>
              </a:ext>
            </a:extLst>
          </p:cNvPr>
          <p:cNvSpPr txBox="1"/>
          <p:nvPr/>
        </p:nvSpPr>
        <p:spPr>
          <a:xfrm>
            <a:off x="1217334" y="22396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04F6EB4-4537-4D93-85A9-2839B1215E8C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8D3803D-E881-419F-9011-DCB132CCB4DF}"/>
              </a:ext>
            </a:extLst>
          </p:cNvPr>
          <p:cNvSpPr txBox="1"/>
          <p:nvPr/>
        </p:nvSpPr>
        <p:spPr>
          <a:xfrm>
            <a:off x="7560220" y="3114771"/>
            <a:ext cx="4540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S: Set of satisfiable values 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Express the liking of the agent (</a:t>
            </a:r>
            <a:r>
              <a:rPr lang="en-US" sz="2000" dirty="0" err="1"/>
              <a:t>StatePreference</a:t>
            </a:r>
            <a:r>
              <a:rPr lang="en-US" sz="2000" dirty="0"/>
              <a:t>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428B96B-2694-4BD4-B726-FDCD6C6FAB7C}"/>
              </a:ext>
            </a:extLst>
          </p:cNvPr>
          <p:cNvSpPr txBox="1"/>
          <p:nvPr/>
        </p:nvSpPr>
        <p:spPr>
          <a:xfrm>
            <a:off x="7495209" y="2466058"/>
            <a:ext cx="2215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Satisfiability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14922F7-63D1-4831-91B7-D1C2CDDE2370}"/>
              </a:ext>
            </a:extLst>
          </p:cNvPr>
          <p:cNvSpPr txBox="1"/>
          <p:nvPr/>
        </p:nvSpPr>
        <p:spPr>
          <a:xfrm>
            <a:off x="2376446" y="1621674"/>
            <a:ext cx="1442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Pow</a:t>
            </a:r>
            <a:r>
              <a:rPr lang="fr-FR" sz="2000" b="1" dirty="0"/>
              <a:t> = 0.6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5652C7-F26F-4045-BCC9-8A470A39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0742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6" name="Oval 18">
            <a:extLst>
              <a:ext uri="{FF2B5EF4-FFF2-40B4-BE49-F238E27FC236}">
                <a16:creationId xmlns:a16="http://schemas.microsoft.com/office/drawing/2014/main" id="{B8FD5C88-7FC4-408A-8B0D-D27FC19C1268}"/>
              </a:ext>
            </a:extLst>
          </p:cNvPr>
          <p:cNvSpPr/>
          <p:nvPr/>
        </p:nvSpPr>
        <p:spPr>
          <a:xfrm>
            <a:off x="1533767" y="3914528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18">
            <a:extLst>
              <a:ext uri="{FF2B5EF4-FFF2-40B4-BE49-F238E27FC236}">
                <a16:creationId xmlns:a16="http://schemas.microsoft.com/office/drawing/2014/main" id="{9C259039-F556-43E7-8980-12131BD0FA0E}"/>
              </a:ext>
            </a:extLst>
          </p:cNvPr>
          <p:cNvSpPr/>
          <p:nvPr/>
        </p:nvSpPr>
        <p:spPr>
          <a:xfrm>
            <a:off x="2319114" y="4526819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18">
            <a:extLst>
              <a:ext uri="{FF2B5EF4-FFF2-40B4-BE49-F238E27FC236}">
                <a16:creationId xmlns:a16="http://schemas.microsoft.com/office/drawing/2014/main" id="{9F03A050-ABD9-4DED-B995-D2427690A84F}"/>
              </a:ext>
            </a:extLst>
          </p:cNvPr>
          <p:cNvSpPr/>
          <p:nvPr/>
        </p:nvSpPr>
        <p:spPr>
          <a:xfrm>
            <a:off x="762070" y="4528121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18">
            <a:extLst>
              <a:ext uri="{FF2B5EF4-FFF2-40B4-BE49-F238E27FC236}">
                <a16:creationId xmlns:a16="http://schemas.microsoft.com/office/drawing/2014/main" id="{F03B309F-8E8B-4425-9199-60016B4011D8}"/>
              </a:ext>
            </a:extLst>
          </p:cNvPr>
          <p:cNvSpPr/>
          <p:nvPr/>
        </p:nvSpPr>
        <p:spPr>
          <a:xfrm>
            <a:off x="761237" y="3426797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055091EB-370E-4DAF-8A9A-9E34BBC08B3E}"/>
              </a:ext>
            </a:extLst>
          </p:cNvPr>
          <p:cNvSpPr/>
          <p:nvPr/>
        </p:nvSpPr>
        <p:spPr>
          <a:xfrm>
            <a:off x="2319114" y="3426797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8">
            <a:extLst>
              <a:ext uri="{FF2B5EF4-FFF2-40B4-BE49-F238E27FC236}">
                <a16:creationId xmlns:a16="http://schemas.microsoft.com/office/drawing/2014/main" id="{46FEE270-F3AB-45D3-96C2-D1B55740C4CD}"/>
              </a:ext>
            </a:extLst>
          </p:cNvPr>
          <p:cNvSpPr/>
          <p:nvPr/>
        </p:nvSpPr>
        <p:spPr>
          <a:xfrm>
            <a:off x="1533767" y="1983769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Oval 18">
            <a:extLst>
              <a:ext uri="{FF2B5EF4-FFF2-40B4-BE49-F238E27FC236}">
                <a16:creationId xmlns:a16="http://schemas.microsoft.com/office/drawing/2014/main" id="{CB58500C-AE6E-4269-BB59-B16450A9E6AB}"/>
              </a:ext>
            </a:extLst>
          </p:cNvPr>
          <p:cNvSpPr/>
          <p:nvPr/>
        </p:nvSpPr>
        <p:spPr>
          <a:xfrm>
            <a:off x="1533767" y="2696891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9F7B886-C6A7-4198-BDC6-A86AED280CC8}"/>
              </a:ext>
            </a:extLst>
          </p:cNvPr>
          <p:cNvCxnSpPr>
            <a:stCxn id="7" idx="1"/>
            <a:endCxn id="6" idx="5"/>
          </p:cNvCxnSpPr>
          <p:nvPr/>
        </p:nvCxnSpPr>
        <p:spPr>
          <a:xfrm flipH="1" flipV="1">
            <a:off x="1861169" y="4209952"/>
            <a:ext cx="514118" cy="36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2DD91A4-556D-41D3-852C-02788AFBE043}"/>
              </a:ext>
            </a:extLst>
          </p:cNvPr>
          <p:cNvCxnSpPr>
            <a:cxnSpLocks/>
            <a:stCxn id="6" idx="1"/>
            <a:endCxn id="9" idx="6"/>
          </p:cNvCxnSpPr>
          <p:nvPr/>
        </p:nvCxnSpPr>
        <p:spPr>
          <a:xfrm flipH="1" flipV="1">
            <a:off x="1144811" y="3599852"/>
            <a:ext cx="445129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9F6C3AB-6AA4-49F7-A210-5E012420F99E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H="1" flipV="1">
            <a:off x="953024" y="3772908"/>
            <a:ext cx="833" cy="75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8875B91-87DD-47DD-AA99-E8C0126BE5EB}"/>
              </a:ext>
            </a:extLst>
          </p:cNvPr>
          <p:cNvCxnSpPr>
            <a:cxnSpLocks/>
            <a:stCxn id="6" idx="7"/>
            <a:endCxn id="10" idx="2"/>
          </p:cNvCxnSpPr>
          <p:nvPr/>
        </p:nvCxnSpPr>
        <p:spPr>
          <a:xfrm flipV="1">
            <a:off x="1861169" y="3599852"/>
            <a:ext cx="457945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565550E-4712-4D26-A6C2-CDEE2CF6E0BA}"/>
              </a:ext>
            </a:extLst>
          </p:cNvPr>
          <p:cNvCxnSpPr>
            <a:cxnSpLocks/>
            <a:stCxn id="10" idx="1"/>
            <a:endCxn id="12" idx="4"/>
          </p:cNvCxnSpPr>
          <p:nvPr/>
        </p:nvCxnSpPr>
        <p:spPr>
          <a:xfrm flipH="1" flipV="1">
            <a:off x="1725554" y="3043002"/>
            <a:ext cx="649732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DE0AAE65-C0A2-49FD-9EEE-9B7871A2848D}"/>
              </a:ext>
            </a:extLst>
          </p:cNvPr>
          <p:cNvCxnSpPr>
            <a:cxnSpLocks/>
            <a:stCxn id="9" idx="7"/>
            <a:endCxn id="12" idx="4"/>
          </p:cNvCxnSpPr>
          <p:nvPr/>
        </p:nvCxnSpPr>
        <p:spPr>
          <a:xfrm flipV="1">
            <a:off x="1088638" y="3043002"/>
            <a:ext cx="636916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0D1EA2F9-DAAA-44DD-A37A-2B2E7377779D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1725554" y="2329879"/>
            <a:ext cx="0" cy="36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EB7BC18-B5B8-476D-879B-E615FEB1D89C}"/>
              </a:ext>
            </a:extLst>
          </p:cNvPr>
          <p:cNvSpPr/>
          <p:nvPr/>
        </p:nvSpPr>
        <p:spPr>
          <a:xfrm>
            <a:off x="242104" y="5497979"/>
            <a:ext cx="39016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i="1" u="sng" dirty="0">
                <a:latin typeface="Bookman Old Style" panose="02050604050505020204" pitchFamily="18" charset="0"/>
              </a:rPr>
              <a:t>(Self(pow, t)):</a:t>
            </a:r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 Level of concessions to be expressed</a:t>
            </a: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450C737-2477-4123-8B58-397537A29FB3}"/>
              </a:ext>
            </a:extLst>
          </p:cNvPr>
          <p:cNvSpPr txBox="1"/>
          <p:nvPr/>
        </p:nvSpPr>
        <p:spPr>
          <a:xfrm>
            <a:off x="2510901" y="486699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0.16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1F63CE95-B906-49C0-A121-A31F9A964029}"/>
              </a:ext>
            </a:extLst>
          </p:cNvPr>
          <p:cNvSpPr txBox="1"/>
          <p:nvPr/>
        </p:nvSpPr>
        <p:spPr>
          <a:xfrm>
            <a:off x="659514" y="486708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0.5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2D22732-9E15-4C62-8A6D-41F9689866C6}"/>
              </a:ext>
            </a:extLst>
          </p:cNvPr>
          <p:cNvSpPr txBox="1"/>
          <p:nvPr/>
        </p:nvSpPr>
        <p:spPr>
          <a:xfrm>
            <a:off x="1404693" y="416687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0.33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18C89DA-EF4F-48DD-9D76-61B0480605E4}"/>
              </a:ext>
            </a:extLst>
          </p:cNvPr>
          <p:cNvSpPr txBox="1"/>
          <p:nvPr/>
        </p:nvSpPr>
        <p:spPr>
          <a:xfrm>
            <a:off x="428377" y="375331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6B0A7FE-EEED-43C5-B20E-BC54453209DA}"/>
              </a:ext>
            </a:extLst>
          </p:cNvPr>
          <p:cNvSpPr txBox="1"/>
          <p:nvPr/>
        </p:nvSpPr>
        <p:spPr>
          <a:xfrm>
            <a:off x="2240414" y="374824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FE58F9-56F6-4786-B078-BF9A755338D4}"/>
              </a:ext>
            </a:extLst>
          </p:cNvPr>
          <p:cNvSpPr txBox="1"/>
          <p:nvPr/>
        </p:nvSpPr>
        <p:spPr>
          <a:xfrm>
            <a:off x="1042641" y="288337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0.83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E3E54B-0C49-4DE0-9917-EDB2FDB8F197}"/>
              </a:ext>
            </a:extLst>
          </p:cNvPr>
          <p:cNvSpPr txBox="1"/>
          <p:nvPr/>
        </p:nvSpPr>
        <p:spPr>
          <a:xfrm>
            <a:off x="1217334" y="22396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AFB780F-72A4-4707-A17D-267EC479A6C1}"/>
              </a:ext>
            </a:extLst>
          </p:cNvPr>
          <p:cNvSpPr txBox="1"/>
          <p:nvPr/>
        </p:nvSpPr>
        <p:spPr>
          <a:xfrm>
            <a:off x="3180022" y="1257046"/>
            <a:ext cx="1238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Pow</a:t>
            </a:r>
            <a:r>
              <a:rPr lang="fr-FR" sz="2000" b="1" dirty="0"/>
              <a:t> = 0.7</a:t>
            </a: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6C0FF786-C98D-4B2E-B43C-021A24C4B37A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56" name="Oval 13">
              <a:extLst>
                <a:ext uri="{FF2B5EF4-FFF2-40B4-BE49-F238E27FC236}">
                  <a16:creationId xmlns:a16="http://schemas.microsoft.com/office/drawing/2014/main" id="{4D3D2D4D-0452-40DC-A8CD-FB10F1910331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57" name="TextBox 16">
              <a:extLst>
                <a:ext uri="{FF2B5EF4-FFF2-40B4-BE49-F238E27FC236}">
                  <a16:creationId xmlns:a16="http://schemas.microsoft.com/office/drawing/2014/main" id="{C9B3CE2C-9913-44C6-A9AC-1F2983757E9F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F5609B1D-2285-4914-B2D3-DD4EA832CB59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C9B77842-F8B7-482F-A03E-C4D641FBF1FB}"/>
              </a:ext>
            </a:extLst>
          </p:cNvPr>
          <p:cNvSpPr txBox="1"/>
          <p:nvPr/>
        </p:nvSpPr>
        <p:spPr>
          <a:xfrm>
            <a:off x="7495209" y="2466058"/>
            <a:ext cx="215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2. Acceptability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B18EFD8-01F5-4137-92F3-326660205BB6}"/>
              </a:ext>
            </a:extLst>
          </p:cNvPr>
          <p:cNvSpPr txBox="1"/>
          <p:nvPr/>
        </p:nvSpPr>
        <p:spPr>
          <a:xfrm>
            <a:off x="7651544" y="3912887"/>
            <a:ext cx="35371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</a:rPr>
              <a:t>Current context of negotiation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R: Set of rejected values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A: Set of accepted values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A9AF448F-BA50-40E3-9133-B91CF997A315}"/>
              </a:ext>
            </a:extLst>
          </p:cNvPr>
          <p:cNvSpPr/>
          <p:nvPr/>
        </p:nvSpPr>
        <p:spPr>
          <a:xfrm>
            <a:off x="3964179" y="5806346"/>
            <a:ext cx="665544" cy="46048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9A62A212-F162-42F3-8936-57A0568F473D}"/>
              </a:ext>
            </a:extLst>
          </p:cNvPr>
          <p:cNvGrpSpPr/>
          <p:nvPr/>
        </p:nvGrpSpPr>
        <p:grpSpPr>
          <a:xfrm>
            <a:off x="4766663" y="4114016"/>
            <a:ext cx="3842794" cy="2660444"/>
            <a:chOff x="1221222" y="7554"/>
            <a:chExt cx="9449522" cy="6246536"/>
          </a:xfrm>
        </p:grpSpPr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333596F4-EBF1-47F7-A399-F4FB98258E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0936" y="812976"/>
              <a:ext cx="0" cy="468693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22B9F741-FCFB-4F7E-A314-5334A945C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7067" y="5479146"/>
              <a:ext cx="76969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7" name="Groupe 76">
              <a:extLst>
                <a:ext uri="{FF2B5EF4-FFF2-40B4-BE49-F238E27FC236}">
                  <a16:creationId xmlns:a16="http://schemas.microsoft.com/office/drawing/2014/main" id="{5F53433D-8353-4B59-B338-8D21E1695C0B}"/>
                </a:ext>
              </a:extLst>
            </p:cNvPr>
            <p:cNvGrpSpPr/>
            <p:nvPr/>
          </p:nvGrpSpPr>
          <p:grpSpPr>
            <a:xfrm>
              <a:off x="2177068" y="2127969"/>
              <a:ext cx="6856971" cy="3284121"/>
              <a:chOff x="1741993" y="1788456"/>
              <a:chExt cx="6444584" cy="3515848"/>
            </a:xfrm>
          </p:grpSpPr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9CBEADE9-42B5-4B41-AE54-8BFED1C5E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993" y="1788456"/>
                <a:ext cx="2407533" cy="0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D9D3DF7A-D13F-4DEA-91E7-7FC359BD10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9525" y="1788456"/>
                <a:ext cx="4037052" cy="3515848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3D5EEF7B-95AC-4687-8D0D-D43EB14C3DCC}"/>
                </a:ext>
              </a:extLst>
            </p:cNvPr>
            <p:cNvSpPr txBox="1"/>
            <p:nvPr/>
          </p:nvSpPr>
          <p:spPr>
            <a:xfrm>
              <a:off x="9606708" y="5546204"/>
              <a:ext cx="1064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dirty="0"/>
                <a:t>t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A32D883D-5B9F-4459-B3A5-AF72DF8A9548}"/>
                </a:ext>
              </a:extLst>
            </p:cNvPr>
            <p:cNvSpPr txBox="1"/>
            <p:nvPr/>
          </p:nvSpPr>
          <p:spPr>
            <a:xfrm>
              <a:off x="1221222" y="7554"/>
              <a:ext cx="3265549" cy="973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sz="1800" b="1" dirty="0"/>
                <a:t>Self(</a:t>
              </a:r>
              <a:r>
                <a:rPr lang="fr-FR" sz="1800" b="1" dirty="0" err="1"/>
                <a:t>pow,t</a:t>
              </a:r>
              <a:r>
                <a:rPr lang="fr-FR" sz="1800" b="1" dirty="0"/>
                <a:t>)</a:t>
              </a:r>
            </a:p>
          </p:txBody>
        </p: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48BA8709-E7F6-40F5-ABF0-FEBA7E8E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743846" y="1833940"/>
              <a:ext cx="1" cy="364088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A398776F-E5EC-4F87-9307-4A0368C58CFF}"/>
                </a:ext>
              </a:extLst>
            </p:cNvPr>
            <p:cNvSpPr txBox="1"/>
            <p:nvPr/>
          </p:nvSpPr>
          <p:spPr>
            <a:xfrm>
              <a:off x="4486771" y="1262139"/>
              <a:ext cx="1047914" cy="488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1"/>
              </a:lvl1pPr>
            </a:lstStyle>
            <a:p>
              <a:r>
                <a:rPr lang="el-GR" sz="1800" b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 </a:t>
              </a:r>
              <a:r>
                <a:rPr lang="el-GR" sz="1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τ</a:t>
              </a:r>
              <a:endParaRPr lang="fr-FR" sz="18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ABBAB1FE-B080-4C6D-8EB9-3C5D4215A1BC}"/>
                </a:ext>
              </a:extLst>
            </p:cNvPr>
            <p:cNvSpPr txBox="1"/>
            <p:nvPr/>
          </p:nvSpPr>
          <p:spPr>
            <a:xfrm>
              <a:off x="2219800" y="1201516"/>
              <a:ext cx="1801709" cy="973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sz="1800" b="1" dirty="0" err="1"/>
                <a:t>pow</a:t>
              </a:r>
              <a:r>
                <a:rPr lang="fr-FR" sz="1800" b="1" baseline="-25000" dirty="0" err="1"/>
                <a:t>a</a:t>
              </a:r>
              <a:endParaRPr lang="fr-FR" sz="1800" b="1" dirty="0"/>
            </a:p>
          </p:txBody>
        </p: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D8367071-DC64-4661-B498-DE6CC2CA0124}"/>
                </a:ext>
              </a:extLst>
            </p:cNvPr>
            <p:cNvCxnSpPr>
              <a:cxnSpLocks/>
            </p:cNvCxnSpPr>
            <p:nvPr/>
          </p:nvCxnSpPr>
          <p:spPr>
            <a:xfrm>
              <a:off x="2170937" y="3194613"/>
              <a:ext cx="2572909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FC62F70C-4519-46C5-97CB-E7953B0DF12D}"/>
                </a:ext>
              </a:extLst>
            </p:cNvPr>
            <p:cNvCxnSpPr>
              <a:cxnSpLocks/>
            </p:cNvCxnSpPr>
            <p:nvPr/>
          </p:nvCxnSpPr>
          <p:spPr>
            <a:xfrm>
              <a:off x="4743845" y="3194613"/>
              <a:ext cx="2561591" cy="2217478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ZoneTexte 84">
              <a:extLst>
                <a:ext uri="{FF2B5EF4-FFF2-40B4-BE49-F238E27FC236}">
                  <a16:creationId xmlns:a16="http://schemas.microsoft.com/office/drawing/2014/main" id="{0C1FE65C-5C5A-48AB-BD34-75BC42605323}"/>
                </a:ext>
              </a:extLst>
            </p:cNvPr>
            <p:cNvSpPr txBox="1"/>
            <p:nvPr/>
          </p:nvSpPr>
          <p:spPr>
            <a:xfrm>
              <a:off x="2219800" y="2327447"/>
              <a:ext cx="1904745" cy="867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sz="1800" b="1" dirty="0" err="1"/>
                <a:t>pow</a:t>
              </a:r>
              <a:r>
                <a:rPr lang="fr-FR" sz="1800" b="1" baseline="-25000" dirty="0" err="1"/>
                <a:t>b</a:t>
              </a:r>
              <a:endParaRPr lang="fr-FR" sz="1800" b="1" dirty="0"/>
            </a:p>
          </p:txBody>
        </p:sp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1B2F7A9A-3447-403E-B6A5-B39B94E53B88}"/>
              </a:ext>
            </a:extLst>
          </p:cNvPr>
          <p:cNvSpPr txBox="1"/>
          <p:nvPr/>
        </p:nvSpPr>
        <p:spPr>
          <a:xfrm>
            <a:off x="7560220" y="2969652"/>
            <a:ext cx="4540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S: Set of satisfiable values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Ac : Set of acceptable values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M = S + Ac</a:t>
            </a:r>
          </a:p>
        </p:txBody>
      </p:sp>
      <p:sp>
        <p:nvSpPr>
          <p:cNvPr id="54" name="Espace réservé du numéro de diapositive 3">
            <a:extLst>
              <a:ext uri="{FF2B5EF4-FFF2-40B4-BE49-F238E27FC236}">
                <a16:creationId xmlns:a16="http://schemas.microsoft.com/office/drawing/2014/main" id="{D1383B97-135E-489C-A3F9-4B819D0FAFAA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18F4CB69-20D7-497D-AB2F-BA0E8541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283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EB7BC18-B5B8-476D-879B-E615FEB1D89C}"/>
              </a:ext>
            </a:extLst>
          </p:cNvPr>
          <p:cNvSpPr/>
          <p:nvPr/>
        </p:nvSpPr>
        <p:spPr>
          <a:xfrm>
            <a:off x="7237869" y="3075461"/>
            <a:ext cx="39016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i="1" u="sng" dirty="0">
                <a:latin typeface="Bookman Old Style" panose="02050604050505020204" pitchFamily="18" charset="0"/>
              </a:rPr>
              <a:t>(Self(pow, t)):</a:t>
            </a:r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 Level of concessions to be expressed</a:t>
            </a: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AFB780F-72A4-4707-A17D-267EC479A6C1}"/>
              </a:ext>
            </a:extLst>
          </p:cNvPr>
          <p:cNvSpPr txBox="1"/>
          <p:nvPr/>
        </p:nvSpPr>
        <p:spPr>
          <a:xfrm>
            <a:off x="3180022" y="1257046"/>
            <a:ext cx="1238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Pow</a:t>
            </a:r>
            <a:r>
              <a:rPr lang="fr-FR" sz="2000" b="1" dirty="0"/>
              <a:t> = 0.7</a:t>
            </a: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6C0FF786-C98D-4B2E-B43C-021A24C4B37A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56" name="Oval 13">
              <a:extLst>
                <a:ext uri="{FF2B5EF4-FFF2-40B4-BE49-F238E27FC236}">
                  <a16:creationId xmlns:a16="http://schemas.microsoft.com/office/drawing/2014/main" id="{4D3D2D4D-0452-40DC-A8CD-FB10F1910331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57" name="TextBox 16">
              <a:extLst>
                <a:ext uri="{FF2B5EF4-FFF2-40B4-BE49-F238E27FC236}">
                  <a16:creationId xmlns:a16="http://schemas.microsoft.com/office/drawing/2014/main" id="{C9B3CE2C-9913-44C6-A9AC-1F2983757E9F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F5609B1D-2285-4914-B2D3-DD4EA832CB59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C9B77842-F8B7-482F-A03E-C4D641FBF1FB}"/>
              </a:ext>
            </a:extLst>
          </p:cNvPr>
          <p:cNvSpPr txBox="1"/>
          <p:nvPr/>
        </p:nvSpPr>
        <p:spPr>
          <a:xfrm>
            <a:off x="7495209" y="2466058"/>
            <a:ext cx="215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2. Acceptability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606EA29-41CC-487F-A344-F588DCF71B83}"/>
              </a:ext>
            </a:extLst>
          </p:cNvPr>
          <p:cNvSpPr txBox="1"/>
          <p:nvPr/>
        </p:nvSpPr>
        <p:spPr>
          <a:xfrm>
            <a:off x="4418509" y="2178574"/>
            <a:ext cx="2231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Self(</a:t>
            </a:r>
            <a:r>
              <a:rPr lang="fr-FR" sz="2000" b="1" dirty="0" err="1"/>
              <a:t>pow</a:t>
            </a:r>
            <a:r>
              <a:rPr lang="fr-FR" sz="2000" b="1" dirty="0"/>
              <a:t>, 0) = 0.7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FB65FAB-3C88-4581-BBF7-76E0CC2EA4F6}"/>
              </a:ext>
            </a:extLst>
          </p:cNvPr>
          <p:cNvSpPr/>
          <p:nvPr/>
        </p:nvSpPr>
        <p:spPr>
          <a:xfrm>
            <a:off x="168186" y="2070551"/>
            <a:ext cx="4022555" cy="1800420"/>
          </a:xfrm>
          <a:prstGeom prst="rect">
            <a:avLst/>
          </a:prstGeom>
          <a:solidFill>
            <a:schemeClr val="accent5">
              <a:lumMod val="60000"/>
              <a:lumOff val="40000"/>
              <a:alpha val="32000"/>
            </a:schemeClr>
          </a:solidFill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161055A-F2DF-49D2-ADF5-84D92AF5CE64}"/>
              </a:ext>
            </a:extLst>
          </p:cNvPr>
          <p:cNvSpPr txBox="1"/>
          <p:nvPr/>
        </p:nvSpPr>
        <p:spPr>
          <a:xfrm>
            <a:off x="155206" y="1701504"/>
            <a:ext cx="2329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Acceptable values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37942699-EB44-4BC0-891A-D3079BC4D450}"/>
              </a:ext>
            </a:extLst>
          </p:cNvPr>
          <p:cNvSpPr txBox="1"/>
          <p:nvPr/>
        </p:nvSpPr>
        <p:spPr>
          <a:xfrm>
            <a:off x="4431422" y="2696890"/>
            <a:ext cx="2231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Self(</a:t>
            </a:r>
            <a:r>
              <a:rPr lang="fr-FR" sz="2000" b="1" dirty="0" err="1"/>
              <a:t>pow</a:t>
            </a:r>
            <a:r>
              <a:rPr lang="fr-FR" sz="2000" b="1" dirty="0"/>
              <a:t>, t</a:t>
            </a:r>
            <a:r>
              <a:rPr lang="fr-FR" sz="2000" b="1" baseline="-25000" dirty="0"/>
              <a:t>i</a:t>
            </a:r>
            <a:r>
              <a:rPr lang="fr-FR" sz="2000" b="1" dirty="0"/>
              <a:t>) = 0.6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65139C8-E10F-4BB5-BF35-6CF243833ECB}"/>
              </a:ext>
            </a:extLst>
          </p:cNvPr>
          <p:cNvSpPr/>
          <p:nvPr/>
        </p:nvSpPr>
        <p:spPr>
          <a:xfrm>
            <a:off x="179326" y="2070551"/>
            <a:ext cx="4022556" cy="2505210"/>
          </a:xfrm>
          <a:prstGeom prst="rect">
            <a:avLst/>
          </a:prstGeom>
          <a:solidFill>
            <a:schemeClr val="accent5">
              <a:lumMod val="60000"/>
              <a:lumOff val="40000"/>
              <a:alpha val="32000"/>
            </a:schemeClr>
          </a:solidFill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B7D8C15A-11B0-4D6B-849C-51B0F64EDDD1}"/>
              </a:ext>
            </a:extLst>
          </p:cNvPr>
          <p:cNvSpPr txBox="1"/>
          <p:nvPr/>
        </p:nvSpPr>
        <p:spPr>
          <a:xfrm>
            <a:off x="7841021" y="4654181"/>
            <a:ext cx="45403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dirty="0" err="1"/>
              <a:t>Accept</a:t>
            </a:r>
            <a:r>
              <a:rPr lang="fr-FR" sz="2000" dirty="0"/>
              <a:t>(F) : </a:t>
            </a:r>
            <a:r>
              <a:rPr lang="fr-FR" sz="2000" b="1" dirty="0" err="1"/>
              <a:t>Okay</a:t>
            </a:r>
            <a:r>
              <a:rPr lang="fr-FR" sz="2000" b="1" dirty="0"/>
              <a:t>, </a:t>
            </a:r>
            <a:r>
              <a:rPr lang="fr-FR" sz="2000" b="1" dirty="0" err="1"/>
              <a:t>let’s</a:t>
            </a:r>
            <a:r>
              <a:rPr lang="fr-FR" sz="2000" b="1" dirty="0"/>
              <a:t> </a:t>
            </a:r>
            <a:r>
              <a:rPr lang="fr-FR" sz="2000" b="1" dirty="0" err="1"/>
              <a:t>choose</a:t>
            </a:r>
            <a:r>
              <a:rPr lang="fr-FR" sz="2000" b="1" dirty="0"/>
              <a:t> F</a:t>
            </a:r>
          </a:p>
          <a:p>
            <a:endParaRPr lang="fr-FR" sz="24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dirty="0" err="1"/>
              <a:t>Reject</a:t>
            </a:r>
            <a:r>
              <a:rPr lang="fr-FR" sz="2000" dirty="0"/>
              <a:t>(B) :</a:t>
            </a:r>
            <a:r>
              <a:rPr lang="fr-FR" sz="2000" b="1" dirty="0" err="1"/>
              <a:t>Let’s</a:t>
            </a:r>
            <a:r>
              <a:rPr lang="fr-FR" sz="2000" b="1" dirty="0"/>
              <a:t> </a:t>
            </a:r>
            <a:r>
              <a:rPr lang="fr-FR" sz="2000" b="1" dirty="0" err="1"/>
              <a:t>rather</a:t>
            </a:r>
            <a:r>
              <a:rPr lang="fr-FR" sz="2000" b="1" dirty="0"/>
              <a:t> </a:t>
            </a:r>
            <a:r>
              <a:rPr lang="fr-FR" sz="2000" b="1" dirty="0" err="1"/>
              <a:t>choose</a:t>
            </a:r>
            <a:r>
              <a:rPr lang="fr-FR" sz="2000" b="1" dirty="0"/>
              <a:t> </a:t>
            </a:r>
            <a:r>
              <a:rPr lang="fr-FR" sz="2000" b="1" dirty="0" err="1"/>
              <a:t>something</a:t>
            </a:r>
            <a:r>
              <a:rPr lang="fr-FR" sz="2000" b="1" dirty="0"/>
              <a:t>  </a:t>
            </a:r>
            <a:r>
              <a:rPr lang="fr-FR" sz="2000" b="1" dirty="0" err="1"/>
              <a:t>else</a:t>
            </a:r>
            <a:endParaRPr lang="fr-FR" b="1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CD1CA37D-07A9-4EB2-99A6-0A78194F5584}"/>
              </a:ext>
            </a:extLst>
          </p:cNvPr>
          <p:cNvSpPr txBox="1"/>
          <p:nvPr/>
        </p:nvSpPr>
        <p:spPr>
          <a:xfrm>
            <a:off x="7776009" y="4222628"/>
            <a:ext cx="1436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</a:t>
            </a:r>
          </a:p>
        </p:txBody>
      </p: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5EABA95B-BE60-4B27-9732-09998079CB6F}"/>
              </a:ext>
            </a:extLst>
          </p:cNvPr>
          <p:cNvGrpSpPr/>
          <p:nvPr/>
        </p:nvGrpSpPr>
        <p:grpSpPr>
          <a:xfrm>
            <a:off x="346276" y="2185375"/>
            <a:ext cx="3768221" cy="4339594"/>
            <a:chOff x="843246" y="2203238"/>
            <a:chExt cx="3768221" cy="4339594"/>
          </a:xfrm>
        </p:grpSpPr>
        <p:sp>
          <p:nvSpPr>
            <p:cNvPr id="95" name="Oval 18">
              <a:extLst>
                <a:ext uri="{FF2B5EF4-FFF2-40B4-BE49-F238E27FC236}">
                  <a16:creationId xmlns:a16="http://schemas.microsoft.com/office/drawing/2014/main" id="{1A71DAA0-2056-49BD-B2C7-E22C87305130}"/>
                </a:ext>
              </a:extLst>
            </p:cNvPr>
            <p:cNvSpPr/>
            <p:nvPr/>
          </p:nvSpPr>
          <p:spPr>
            <a:xfrm>
              <a:off x="2157609" y="4730035"/>
              <a:ext cx="1107559" cy="55919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Oval 18">
              <a:extLst>
                <a:ext uri="{FF2B5EF4-FFF2-40B4-BE49-F238E27FC236}">
                  <a16:creationId xmlns:a16="http://schemas.microsoft.com/office/drawing/2014/main" id="{DBD65F52-4089-4C66-9D1D-0244FA438E7D}"/>
                </a:ext>
              </a:extLst>
            </p:cNvPr>
            <p:cNvSpPr/>
            <p:nvPr/>
          </p:nvSpPr>
          <p:spPr>
            <a:xfrm>
              <a:off x="3510982" y="5471080"/>
              <a:ext cx="1100485" cy="56938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Oval 18">
              <a:extLst>
                <a:ext uri="{FF2B5EF4-FFF2-40B4-BE49-F238E27FC236}">
                  <a16:creationId xmlns:a16="http://schemas.microsoft.com/office/drawing/2014/main" id="{9A8ECE53-7981-4C44-96D2-40F0587EA088}"/>
                </a:ext>
              </a:extLst>
            </p:cNvPr>
            <p:cNvSpPr/>
            <p:nvPr/>
          </p:nvSpPr>
          <p:spPr>
            <a:xfrm>
              <a:off x="869823" y="5471080"/>
              <a:ext cx="1107561" cy="56938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8" name="Oval 18">
              <a:extLst>
                <a:ext uri="{FF2B5EF4-FFF2-40B4-BE49-F238E27FC236}">
                  <a16:creationId xmlns:a16="http://schemas.microsoft.com/office/drawing/2014/main" id="{2C38778B-B2EE-40C9-9CCC-B33DA0B721B5}"/>
                </a:ext>
              </a:extLst>
            </p:cNvPr>
            <p:cNvSpPr/>
            <p:nvPr/>
          </p:nvSpPr>
          <p:spPr>
            <a:xfrm>
              <a:off x="871524" y="4016812"/>
              <a:ext cx="1107561" cy="55955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9" name="Oval 18">
              <a:extLst>
                <a:ext uri="{FF2B5EF4-FFF2-40B4-BE49-F238E27FC236}">
                  <a16:creationId xmlns:a16="http://schemas.microsoft.com/office/drawing/2014/main" id="{2D96393B-352E-4DDA-8042-A80814F1A717}"/>
                </a:ext>
              </a:extLst>
            </p:cNvPr>
            <p:cNvSpPr/>
            <p:nvPr/>
          </p:nvSpPr>
          <p:spPr>
            <a:xfrm>
              <a:off x="3500284" y="4021641"/>
              <a:ext cx="1107561" cy="537808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0" name="Oval 18">
              <a:extLst>
                <a:ext uri="{FF2B5EF4-FFF2-40B4-BE49-F238E27FC236}">
                  <a16:creationId xmlns:a16="http://schemas.microsoft.com/office/drawing/2014/main" id="{C4BC1683-C4D5-4A49-A13C-CBA720890E46}"/>
                </a:ext>
              </a:extLst>
            </p:cNvPr>
            <p:cNvSpPr/>
            <p:nvPr/>
          </p:nvSpPr>
          <p:spPr>
            <a:xfrm>
              <a:off x="2130213" y="2203238"/>
              <a:ext cx="1107562" cy="57048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Oval 18">
              <a:extLst>
                <a:ext uri="{FF2B5EF4-FFF2-40B4-BE49-F238E27FC236}">
                  <a16:creationId xmlns:a16="http://schemas.microsoft.com/office/drawing/2014/main" id="{5C111547-F4B9-4D3E-A074-AB816C34356E}"/>
                </a:ext>
              </a:extLst>
            </p:cNvPr>
            <p:cNvSpPr/>
            <p:nvPr/>
          </p:nvSpPr>
          <p:spPr>
            <a:xfrm>
              <a:off x="2127579" y="3234132"/>
              <a:ext cx="1107561" cy="55809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Connecteur droit avec flèche 101">
              <a:extLst>
                <a:ext uri="{FF2B5EF4-FFF2-40B4-BE49-F238E27FC236}">
                  <a16:creationId xmlns:a16="http://schemas.microsoft.com/office/drawing/2014/main" id="{01F059ED-A314-4A02-BB2C-DEF73C72DAD1}"/>
                </a:ext>
              </a:extLst>
            </p:cNvPr>
            <p:cNvCxnSpPr>
              <a:cxnSpLocks/>
              <a:stCxn id="96" idx="1"/>
              <a:endCxn id="95" idx="5"/>
            </p:cNvCxnSpPr>
            <p:nvPr/>
          </p:nvCxnSpPr>
          <p:spPr>
            <a:xfrm flipH="1" flipV="1">
              <a:off x="3102970" y="5207335"/>
              <a:ext cx="569174" cy="3471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>
              <a:extLst>
                <a:ext uri="{FF2B5EF4-FFF2-40B4-BE49-F238E27FC236}">
                  <a16:creationId xmlns:a16="http://schemas.microsoft.com/office/drawing/2014/main" id="{0597EFB3-6F5A-4ABC-AD50-3E73A54B4411}"/>
                </a:ext>
              </a:extLst>
            </p:cNvPr>
            <p:cNvCxnSpPr>
              <a:cxnSpLocks/>
              <a:stCxn id="95" idx="1"/>
              <a:endCxn id="98" idx="5"/>
            </p:cNvCxnSpPr>
            <p:nvPr/>
          </p:nvCxnSpPr>
          <p:spPr>
            <a:xfrm flipH="1" flipV="1">
              <a:off x="1816886" y="4494420"/>
              <a:ext cx="502921" cy="3175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avec flèche 103">
              <a:extLst>
                <a:ext uri="{FF2B5EF4-FFF2-40B4-BE49-F238E27FC236}">
                  <a16:creationId xmlns:a16="http://schemas.microsoft.com/office/drawing/2014/main" id="{A6B76B5C-4542-4BFD-8169-4E3DDF18F1B4}"/>
                </a:ext>
              </a:extLst>
            </p:cNvPr>
            <p:cNvCxnSpPr>
              <a:cxnSpLocks/>
              <a:stCxn id="97" idx="0"/>
              <a:endCxn id="98" idx="4"/>
            </p:cNvCxnSpPr>
            <p:nvPr/>
          </p:nvCxnSpPr>
          <p:spPr>
            <a:xfrm flipV="1">
              <a:off x="1423604" y="4576364"/>
              <a:ext cx="1701" cy="8947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BD2BFCFB-1F6E-4D3C-9876-571C84FCB1DC}"/>
                </a:ext>
              </a:extLst>
            </p:cNvPr>
            <p:cNvCxnSpPr>
              <a:cxnSpLocks/>
              <a:stCxn id="95" idx="7"/>
              <a:endCxn id="99" idx="3"/>
            </p:cNvCxnSpPr>
            <p:nvPr/>
          </p:nvCxnSpPr>
          <p:spPr>
            <a:xfrm flipV="1">
              <a:off x="3102970" y="4480689"/>
              <a:ext cx="559513" cy="331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avec flèche 105">
              <a:extLst>
                <a:ext uri="{FF2B5EF4-FFF2-40B4-BE49-F238E27FC236}">
                  <a16:creationId xmlns:a16="http://schemas.microsoft.com/office/drawing/2014/main" id="{13252099-6A48-40AF-AAC5-0B445851F182}"/>
                </a:ext>
              </a:extLst>
            </p:cNvPr>
            <p:cNvCxnSpPr>
              <a:cxnSpLocks/>
              <a:stCxn id="99" idx="1"/>
              <a:endCxn id="101" idx="4"/>
            </p:cNvCxnSpPr>
            <p:nvPr/>
          </p:nvCxnSpPr>
          <p:spPr>
            <a:xfrm flipH="1" flipV="1">
              <a:off x="2681360" y="3792231"/>
              <a:ext cx="981123" cy="3081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avec flèche 106">
              <a:extLst>
                <a:ext uri="{FF2B5EF4-FFF2-40B4-BE49-F238E27FC236}">
                  <a16:creationId xmlns:a16="http://schemas.microsoft.com/office/drawing/2014/main" id="{587E9A18-2BEE-4C9F-A2E0-64C40A140E86}"/>
                </a:ext>
              </a:extLst>
            </p:cNvPr>
            <p:cNvCxnSpPr>
              <a:cxnSpLocks/>
              <a:stCxn id="98" idx="7"/>
              <a:endCxn id="101" idx="4"/>
            </p:cNvCxnSpPr>
            <p:nvPr/>
          </p:nvCxnSpPr>
          <p:spPr>
            <a:xfrm flipV="1">
              <a:off x="1816886" y="3792231"/>
              <a:ext cx="864474" cy="3065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avec flèche 107">
              <a:extLst>
                <a:ext uri="{FF2B5EF4-FFF2-40B4-BE49-F238E27FC236}">
                  <a16:creationId xmlns:a16="http://schemas.microsoft.com/office/drawing/2014/main" id="{1F7A6FA2-B564-4C28-967D-9E25850A766C}"/>
                </a:ext>
              </a:extLst>
            </p:cNvPr>
            <p:cNvCxnSpPr>
              <a:cxnSpLocks/>
              <a:stCxn id="101" idx="0"/>
              <a:endCxn id="100" idx="4"/>
            </p:cNvCxnSpPr>
            <p:nvPr/>
          </p:nvCxnSpPr>
          <p:spPr>
            <a:xfrm flipV="1">
              <a:off x="2681360" y="2773720"/>
              <a:ext cx="2634" cy="4604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67287356-8CFC-4EFF-83ED-D169CD6D4B18}"/>
                </a:ext>
              </a:extLst>
            </p:cNvPr>
            <p:cNvSpPr txBox="1"/>
            <p:nvPr/>
          </p:nvSpPr>
          <p:spPr>
            <a:xfrm>
              <a:off x="3792057" y="6142722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0.16</a:t>
              </a:r>
            </a:p>
          </p:txBody>
        </p:sp>
        <p:sp>
          <p:nvSpPr>
            <p:cNvPr id="110" name="ZoneTexte 109">
              <a:extLst>
                <a:ext uri="{FF2B5EF4-FFF2-40B4-BE49-F238E27FC236}">
                  <a16:creationId xmlns:a16="http://schemas.microsoft.com/office/drawing/2014/main" id="{CD02DB6B-8013-482F-9347-9FDDE7DA501C}"/>
                </a:ext>
              </a:extLst>
            </p:cNvPr>
            <p:cNvSpPr txBox="1"/>
            <p:nvPr/>
          </p:nvSpPr>
          <p:spPr>
            <a:xfrm>
              <a:off x="1169284" y="6139977"/>
              <a:ext cx="5712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0.5</a:t>
              </a:r>
              <a:endParaRPr lang="fr-FR" b="1" dirty="0">
                <a:latin typeface="+mj-lt"/>
                <a:cs typeface="Arabic Typesetting" panose="03020402040406030203" pitchFamily="66" charset="-78"/>
              </a:endParaRPr>
            </a:p>
          </p:txBody>
        </p: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98BFFAC6-EC4F-4466-8D13-1BA787822B52}"/>
                </a:ext>
              </a:extLst>
            </p:cNvPr>
            <p:cNvSpPr txBox="1"/>
            <p:nvPr/>
          </p:nvSpPr>
          <p:spPr>
            <a:xfrm>
              <a:off x="2355886" y="531358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0.33</a:t>
              </a:r>
            </a:p>
          </p:txBody>
        </p: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364DB4E7-D7A1-491E-81E5-8E74624694B9}"/>
                </a:ext>
              </a:extLst>
            </p:cNvPr>
            <p:cNvSpPr txBox="1"/>
            <p:nvPr/>
          </p:nvSpPr>
          <p:spPr>
            <a:xfrm>
              <a:off x="843246" y="4593624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113" name="ZoneTexte 112">
              <a:extLst>
                <a:ext uri="{FF2B5EF4-FFF2-40B4-BE49-F238E27FC236}">
                  <a16:creationId xmlns:a16="http://schemas.microsoft.com/office/drawing/2014/main" id="{9A82C66E-912D-4728-B6F0-A2B8CDBEBECA}"/>
                </a:ext>
              </a:extLst>
            </p:cNvPr>
            <p:cNvSpPr txBox="1"/>
            <p:nvPr/>
          </p:nvSpPr>
          <p:spPr>
            <a:xfrm>
              <a:off x="3792058" y="4549860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114" name="ZoneTexte 113">
              <a:extLst>
                <a:ext uri="{FF2B5EF4-FFF2-40B4-BE49-F238E27FC236}">
                  <a16:creationId xmlns:a16="http://schemas.microsoft.com/office/drawing/2014/main" id="{265F0763-06ED-4135-BAF0-C514CC7D4731}"/>
                </a:ext>
              </a:extLst>
            </p:cNvPr>
            <p:cNvSpPr txBox="1"/>
            <p:nvPr/>
          </p:nvSpPr>
          <p:spPr>
            <a:xfrm>
              <a:off x="2414927" y="387616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0.83</a:t>
              </a:r>
            </a:p>
          </p:txBody>
        </p:sp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224BAD79-FFAC-4232-9F7D-843E65E68747}"/>
                </a:ext>
              </a:extLst>
            </p:cNvPr>
            <p:cNvSpPr txBox="1"/>
            <p:nvPr/>
          </p:nvSpPr>
          <p:spPr>
            <a:xfrm>
              <a:off x="2370894" y="2699079"/>
              <a:ext cx="201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b="1">
                  <a:solidFill>
                    <a:schemeClr val="tx1"/>
                  </a:solidFill>
                  <a:latin typeface="+mj-lt"/>
                  <a:cs typeface="Arabic Typesetting" panose="03020402040406030203" pitchFamily="66" charset="-78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fr-FR" sz="2000" dirty="0"/>
                <a:t>1</a:t>
              </a:r>
            </a:p>
          </p:txBody>
        </p:sp>
        <p:sp>
          <p:nvSpPr>
            <p:cNvPr id="116" name="ZoneTexte 115">
              <a:extLst>
                <a:ext uri="{FF2B5EF4-FFF2-40B4-BE49-F238E27FC236}">
                  <a16:creationId xmlns:a16="http://schemas.microsoft.com/office/drawing/2014/main" id="{FACD021F-CAAC-46D8-A595-E7BFD3925CC8}"/>
                </a:ext>
              </a:extLst>
            </p:cNvPr>
            <p:cNvSpPr txBox="1"/>
            <p:nvPr/>
          </p:nvSpPr>
          <p:spPr>
            <a:xfrm>
              <a:off x="2261742" y="2335509"/>
              <a:ext cx="828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French</a:t>
              </a:r>
              <a:endParaRPr lang="fr-FR" dirty="0"/>
            </a:p>
          </p:txBody>
        </p:sp>
        <p:sp>
          <p:nvSpPr>
            <p:cNvPr id="117" name="ZoneTexte 116">
              <a:extLst>
                <a:ext uri="{FF2B5EF4-FFF2-40B4-BE49-F238E27FC236}">
                  <a16:creationId xmlns:a16="http://schemas.microsoft.com/office/drawing/2014/main" id="{088732B0-5F2A-4BA0-9EFA-6FC4137408F8}"/>
                </a:ext>
              </a:extLst>
            </p:cNvPr>
            <p:cNvSpPr txBox="1"/>
            <p:nvPr/>
          </p:nvSpPr>
          <p:spPr>
            <a:xfrm>
              <a:off x="2290617" y="3339959"/>
              <a:ext cx="786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Italian</a:t>
              </a:r>
              <a:endParaRPr lang="fr-FR" dirty="0"/>
            </a:p>
          </p:txBody>
        </p:sp>
        <p:sp>
          <p:nvSpPr>
            <p:cNvPr id="118" name="ZoneTexte 117">
              <a:extLst>
                <a:ext uri="{FF2B5EF4-FFF2-40B4-BE49-F238E27FC236}">
                  <a16:creationId xmlns:a16="http://schemas.microsoft.com/office/drawing/2014/main" id="{4F5552EF-F684-4920-97D0-DD3E7DAED13C}"/>
                </a:ext>
              </a:extLst>
            </p:cNvPr>
            <p:cNvSpPr txBox="1"/>
            <p:nvPr/>
          </p:nvSpPr>
          <p:spPr>
            <a:xfrm>
              <a:off x="3652409" y="4131084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Indian</a:t>
              </a:r>
            </a:p>
          </p:txBody>
        </p:sp>
        <p:sp>
          <p:nvSpPr>
            <p:cNvPr id="119" name="ZoneTexte 118">
              <a:extLst>
                <a:ext uri="{FF2B5EF4-FFF2-40B4-BE49-F238E27FC236}">
                  <a16:creationId xmlns:a16="http://schemas.microsoft.com/office/drawing/2014/main" id="{316AD0F5-8FE6-4BFB-8C2E-B8C243886FBA}"/>
                </a:ext>
              </a:extLst>
            </p:cNvPr>
            <p:cNvSpPr txBox="1"/>
            <p:nvPr/>
          </p:nvSpPr>
          <p:spPr>
            <a:xfrm>
              <a:off x="2305772" y="4839369"/>
              <a:ext cx="862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Korean</a:t>
              </a:r>
              <a:endParaRPr lang="fr-FR" dirty="0"/>
            </a:p>
          </p:txBody>
        </p:sp>
        <p:sp>
          <p:nvSpPr>
            <p:cNvPr id="120" name="ZoneTexte 119">
              <a:extLst>
                <a:ext uri="{FF2B5EF4-FFF2-40B4-BE49-F238E27FC236}">
                  <a16:creationId xmlns:a16="http://schemas.microsoft.com/office/drawing/2014/main" id="{13913432-377D-4E0A-81BE-7EB9DE01E926}"/>
                </a:ext>
              </a:extLst>
            </p:cNvPr>
            <p:cNvSpPr txBox="1"/>
            <p:nvPr/>
          </p:nvSpPr>
          <p:spPr>
            <a:xfrm>
              <a:off x="909226" y="4106489"/>
              <a:ext cx="992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Mexican</a:t>
              </a:r>
              <a:endParaRPr lang="fr-FR" dirty="0"/>
            </a:p>
          </p:txBody>
        </p:sp>
        <p:sp>
          <p:nvSpPr>
            <p:cNvPr id="121" name="ZoneTexte 120">
              <a:extLst>
                <a:ext uri="{FF2B5EF4-FFF2-40B4-BE49-F238E27FC236}">
                  <a16:creationId xmlns:a16="http://schemas.microsoft.com/office/drawing/2014/main" id="{59AFEF3E-B34C-41AB-BEEB-03F74A72A239}"/>
                </a:ext>
              </a:extLst>
            </p:cNvPr>
            <p:cNvSpPr txBox="1"/>
            <p:nvPr/>
          </p:nvSpPr>
          <p:spPr>
            <a:xfrm>
              <a:off x="3553164" y="5573336"/>
              <a:ext cx="105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Japanese</a:t>
              </a:r>
              <a:endParaRPr lang="fr-FR" dirty="0"/>
            </a:p>
          </p:txBody>
        </p:sp>
        <p:sp>
          <p:nvSpPr>
            <p:cNvPr id="122" name="ZoneTexte 121">
              <a:extLst>
                <a:ext uri="{FF2B5EF4-FFF2-40B4-BE49-F238E27FC236}">
                  <a16:creationId xmlns:a16="http://schemas.microsoft.com/office/drawing/2014/main" id="{2E5E601A-9EA5-4C3F-A5A4-F7F5220A39E9}"/>
                </a:ext>
              </a:extLst>
            </p:cNvPr>
            <p:cNvSpPr txBox="1"/>
            <p:nvPr/>
          </p:nvSpPr>
          <p:spPr>
            <a:xfrm>
              <a:off x="956954" y="5570591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Chinese</a:t>
              </a:r>
              <a:endParaRPr lang="fr-FR" dirty="0"/>
            </a:p>
          </p:txBody>
        </p:sp>
      </p:grpSp>
      <p:sp>
        <p:nvSpPr>
          <p:cNvPr id="51" name="Espace réservé du numéro de diapositive 3">
            <a:extLst>
              <a:ext uri="{FF2B5EF4-FFF2-40B4-BE49-F238E27FC236}">
                <a16:creationId xmlns:a16="http://schemas.microsoft.com/office/drawing/2014/main" id="{31E71E75-5DBF-459A-9A8A-0F6657CA6D24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F71E402-67A4-478B-BB29-67E0C937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493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3" grpId="0"/>
      <p:bldP spid="6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3B79D026-250A-401C-A7E3-F9B31597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" y="210929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Results: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Evolution of prediction after each turn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A49FD547-4CB6-4632-9918-732B067B81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1109785"/>
              </p:ext>
            </p:extLst>
          </p:nvPr>
        </p:nvGraphicFramePr>
        <p:xfrm>
          <a:off x="1382400" y="957600"/>
          <a:ext cx="9014400" cy="5675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16557084-FE81-49B8-99B0-3B0D8F7503BE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5593EE1-43CB-45C6-A205-48E55943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383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09EAE38-D660-4141-8DD2-16A77CE2D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INTERPERSONAL RELATION OF DOMINANCE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6105C4DC-4A1B-4C13-A9A9-713ABFA8F422}"/>
              </a:ext>
            </a:extLst>
          </p:cNvPr>
          <p:cNvGrpSpPr/>
          <p:nvPr/>
        </p:nvGrpSpPr>
        <p:grpSpPr>
          <a:xfrm>
            <a:off x="9119887" y="1995736"/>
            <a:ext cx="3072114" cy="2561018"/>
            <a:chOff x="8810982" y="1065256"/>
            <a:chExt cx="3447628" cy="2580769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E3781057-70A6-4F00-B3EC-E5F44BC7EFE7}"/>
                </a:ext>
              </a:extLst>
            </p:cNvPr>
            <p:cNvGrpSpPr/>
            <p:nvPr/>
          </p:nvGrpSpPr>
          <p:grpSpPr>
            <a:xfrm>
              <a:off x="9019871" y="1065256"/>
              <a:ext cx="3238739" cy="2580769"/>
              <a:chOff x="8722139" y="1065256"/>
              <a:chExt cx="3556408" cy="2567391"/>
            </a:xfrm>
          </p:grpSpPr>
          <p:pic>
            <p:nvPicPr>
              <p:cNvPr id="9" name="Image 8">
                <a:extLst>
                  <a:ext uri="{FF2B5EF4-FFF2-40B4-BE49-F238E27FC236}">
                    <a16:creationId xmlns:a16="http://schemas.microsoft.com/office/drawing/2014/main" id="{48D08D55-FB63-4E85-B1EF-9773DC6832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2139" y="1065256"/>
                <a:ext cx="3333192" cy="2567391"/>
              </a:xfrm>
              <a:prstGeom prst="rect">
                <a:avLst/>
              </a:prstGeom>
            </p:spPr>
          </p:pic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502848C5-C2CC-4DF3-8807-DC702F01A1FE}"/>
                  </a:ext>
                </a:extLst>
              </p:cNvPr>
              <p:cNvSpPr txBox="1"/>
              <p:nvPr/>
            </p:nvSpPr>
            <p:spPr>
              <a:xfrm>
                <a:off x="10683446" y="2361733"/>
                <a:ext cx="1595101" cy="370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DOMINANT</a:t>
                </a:r>
              </a:p>
            </p:txBody>
          </p:sp>
        </p:grp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5B47E07-F23D-40F8-82A9-1242C3732897}"/>
                </a:ext>
              </a:extLst>
            </p:cNvPr>
            <p:cNvSpPr txBox="1"/>
            <p:nvPr/>
          </p:nvSpPr>
          <p:spPr>
            <a:xfrm>
              <a:off x="8810982" y="1889232"/>
              <a:ext cx="1689715" cy="372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SUBMISSIVE</a:t>
              </a:r>
              <a:endParaRPr lang="fr-FR" sz="1600" b="1" dirty="0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ACADADED-9F96-46FF-96DD-92C9B800545D}"/>
              </a:ext>
            </a:extLst>
          </p:cNvPr>
          <p:cNvGrpSpPr/>
          <p:nvPr/>
        </p:nvGrpSpPr>
        <p:grpSpPr>
          <a:xfrm>
            <a:off x="717588" y="1877721"/>
            <a:ext cx="8086340" cy="615553"/>
            <a:chOff x="717588" y="2063252"/>
            <a:chExt cx="8086340" cy="615553"/>
          </a:xfrm>
        </p:grpSpPr>
        <p:sp>
          <p:nvSpPr>
            <p:cNvPr id="29" name="TextBox 61">
              <a:extLst>
                <a:ext uri="{FF2B5EF4-FFF2-40B4-BE49-F238E27FC236}">
                  <a16:creationId xmlns:a16="http://schemas.microsoft.com/office/drawing/2014/main" id="{EE22AAA2-F8CF-4ADD-B095-B8AA79BAC954}"/>
                </a:ext>
              </a:extLst>
            </p:cNvPr>
            <p:cNvSpPr txBox="1"/>
            <p:nvPr/>
          </p:nvSpPr>
          <p:spPr>
            <a:xfrm>
              <a:off x="717588" y="2063252"/>
              <a:ext cx="8086340" cy="61555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dirty="0">
                  <a:latin typeface="Open Sans" panose="020B0606030504020204"/>
                </a:rPr>
                <a:t>Control attempts by one individual </a:t>
              </a:r>
              <a:r>
                <a:rPr lang="en-US" i="1" u="sng" dirty="0">
                  <a:latin typeface="Open Sans" panose="020B0606030504020204"/>
                </a:rPr>
                <a:t>are accepted </a:t>
              </a:r>
              <a:r>
                <a:rPr lang="en-US" dirty="0">
                  <a:latin typeface="Open Sans" panose="020B0606030504020204"/>
                </a:rPr>
                <a:t>by the interactional partner </a:t>
              </a:r>
              <a:r>
                <a:rPr lang="en-US" sz="1600" i="1" dirty="0">
                  <a:solidFill>
                    <a:prstClr val="black"/>
                  </a:solidFill>
                  <a:latin typeface="Open Sans" panose="020B0606030504020204"/>
                </a:rPr>
                <a:t>(Burgoon &amp; Dunbar 98)</a:t>
              </a:r>
              <a:endParaRPr lang="en-US" i="1" dirty="0">
                <a:solidFill>
                  <a:prstClr val="black"/>
                </a:solidFill>
                <a:latin typeface="Open Sans" panose="020B0606030504020204"/>
              </a:endParaRPr>
            </a:p>
          </p:txBody>
        </p:sp>
        <p:sp>
          <p:nvSpPr>
            <p:cNvPr id="31" name="Oval 16">
              <a:extLst>
                <a:ext uri="{FF2B5EF4-FFF2-40B4-BE49-F238E27FC236}">
                  <a16:creationId xmlns:a16="http://schemas.microsoft.com/office/drawing/2014/main" id="{20E1A9D7-141D-4F76-831B-57B03A281E87}"/>
                </a:ext>
              </a:extLst>
            </p:cNvPr>
            <p:cNvSpPr/>
            <p:nvPr/>
          </p:nvSpPr>
          <p:spPr>
            <a:xfrm>
              <a:off x="789786" y="2181267"/>
              <a:ext cx="269659" cy="269659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A415A8EC-5806-4652-95B8-A39F3579E4C3}"/>
              </a:ext>
            </a:extLst>
          </p:cNvPr>
          <p:cNvGrpSpPr/>
          <p:nvPr/>
        </p:nvGrpSpPr>
        <p:grpSpPr>
          <a:xfrm>
            <a:off x="730252" y="1344132"/>
            <a:ext cx="7857734" cy="369332"/>
            <a:chOff x="730252" y="1344132"/>
            <a:chExt cx="7857734" cy="369332"/>
          </a:xfrm>
        </p:grpSpPr>
        <p:sp>
          <p:nvSpPr>
            <p:cNvPr id="25" name="TextBox 61">
              <a:extLst>
                <a:ext uri="{FF2B5EF4-FFF2-40B4-BE49-F238E27FC236}">
                  <a16:creationId xmlns:a16="http://schemas.microsoft.com/office/drawing/2014/main" id="{6A964839-39C5-4C76-BB40-FD4B30AA3DC2}"/>
                </a:ext>
              </a:extLst>
            </p:cNvPr>
            <p:cNvSpPr txBox="1"/>
            <p:nvPr/>
          </p:nvSpPr>
          <p:spPr>
            <a:xfrm>
              <a:off x="730252" y="1344132"/>
              <a:ext cx="7857734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dirty="0">
                  <a:latin typeface="Open Sans" panose="020B0606030504020204"/>
                </a:rPr>
                <a:t>Ability to influence the behavior of another person </a:t>
              </a:r>
              <a:r>
                <a:rPr lang="en-US" sz="1600" i="1" dirty="0">
                  <a:latin typeface="Open Sans" panose="020B0606030504020204"/>
                </a:rPr>
                <a:t>(Burgoon et al 98)</a:t>
              </a:r>
              <a:endParaRPr lang="en-US" i="1" dirty="0">
                <a:latin typeface="Open Sans" panose="020B0606030504020204"/>
              </a:endParaRPr>
            </a:p>
          </p:txBody>
        </p:sp>
        <p:sp>
          <p:nvSpPr>
            <p:cNvPr id="32" name="Oval 18">
              <a:extLst>
                <a:ext uri="{FF2B5EF4-FFF2-40B4-BE49-F238E27FC236}">
                  <a16:creationId xmlns:a16="http://schemas.microsoft.com/office/drawing/2014/main" id="{83F72218-B400-488D-9FB3-E0639BEB60F5}"/>
                </a:ext>
              </a:extLst>
            </p:cNvPr>
            <p:cNvSpPr/>
            <p:nvPr/>
          </p:nvSpPr>
          <p:spPr>
            <a:xfrm>
              <a:off x="789785" y="1404303"/>
              <a:ext cx="269659" cy="269659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9C96FEE6-9543-4651-B016-5D2B6CB7EA88}"/>
              </a:ext>
            </a:extLst>
          </p:cNvPr>
          <p:cNvSpPr txBox="1"/>
          <p:nvPr/>
        </p:nvSpPr>
        <p:spPr>
          <a:xfrm>
            <a:off x="275652" y="2711331"/>
            <a:ext cx="542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Open Sans" panose="020B0606030504020204"/>
              </a:rPr>
              <a:t>BEHAVIOURS OF DOMINANCE IN NEGOTIATION</a:t>
            </a:r>
          </a:p>
        </p:txBody>
      </p:sp>
      <p:grpSp>
        <p:nvGrpSpPr>
          <p:cNvPr id="39" name="Group 107">
            <a:extLst>
              <a:ext uri="{FF2B5EF4-FFF2-40B4-BE49-F238E27FC236}">
                <a16:creationId xmlns:a16="http://schemas.microsoft.com/office/drawing/2014/main" id="{3C26675C-6C31-4CD3-A3D4-82BFBB6CD0F3}"/>
              </a:ext>
            </a:extLst>
          </p:cNvPr>
          <p:cNvGrpSpPr/>
          <p:nvPr/>
        </p:nvGrpSpPr>
        <p:grpSpPr>
          <a:xfrm>
            <a:off x="1332420" y="3199720"/>
            <a:ext cx="8349533" cy="843720"/>
            <a:chOff x="8889371" y="1937292"/>
            <a:chExt cx="8953739" cy="1031203"/>
          </a:xfrm>
        </p:grpSpPr>
        <p:sp>
          <p:nvSpPr>
            <p:cNvPr id="49" name="TextBox 114">
              <a:extLst>
                <a:ext uri="{FF2B5EF4-FFF2-40B4-BE49-F238E27FC236}">
                  <a16:creationId xmlns:a16="http://schemas.microsoft.com/office/drawing/2014/main" id="{A02657FF-69BF-495E-A1F5-E3574FEBF64B}"/>
                </a:ext>
              </a:extLst>
            </p:cNvPr>
            <p:cNvSpPr txBox="1"/>
            <p:nvPr/>
          </p:nvSpPr>
          <p:spPr>
            <a:xfrm>
              <a:off x="8889371" y="1937292"/>
              <a:ext cx="8595517" cy="526634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00" b="1" kern="0" dirty="0">
                  <a:solidFill>
                    <a:schemeClr val="accent1">
                      <a:lumMod val="75000"/>
                    </a:schemeClr>
                  </a:solidFill>
                </a:rPr>
                <a:t>Level of demand and concession </a:t>
              </a:r>
              <a:r>
                <a:rPr lang="en-US" sz="2000" b="1" kern="0" dirty="0">
                  <a:solidFill>
                    <a:schemeClr val="accent1">
                      <a:lumMod val="75000"/>
                    </a:schemeClr>
                  </a:solidFill>
                </a:rPr>
                <a:t>(</a:t>
              </a:r>
              <a:r>
                <a:rPr lang="en-US" sz="2000" b="1" kern="0" dirty="0" err="1">
                  <a:solidFill>
                    <a:schemeClr val="accent1">
                      <a:lumMod val="75000"/>
                    </a:schemeClr>
                  </a:solidFill>
                </a:rPr>
                <a:t>Dedreu</a:t>
              </a:r>
              <a:r>
                <a:rPr lang="en-US" sz="2000" b="1" kern="0" dirty="0">
                  <a:solidFill>
                    <a:schemeClr val="accent1">
                      <a:lumMod val="75000"/>
                    </a:schemeClr>
                  </a:solidFill>
                </a:rPr>
                <a:t> et al 95)</a:t>
              </a:r>
              <a:endParaRPr lang="en-US" sz="2400" b="1" kern="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9F58BA9-8A8B-44F1-AA54-3D29B792CD48}"/>
                </a:ext>
              </a:extLst>
            </p:cNvPr>
            <p:cNvSpPr/>
            <p:nvPr/>
          </p:nvSpPr>
          <p:spPr>
            <a:xfrm>
              <a:off x="9058777" y="2476053"/>
              <a:ext cx="8784333" cy="49244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900"/>
                </a:spcBef>
              </a:pPr>
              <a:r>
                <a:rPr lang="en-US" dirty="0">
                  <a:latin typeface="Open Sans" panose="020B0606030504020204"/>
                </a:rPr>
                <a:t>Dominance is associated to a high level of demand and a low level of concessions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598C5384-A538-4F41-996B-E857E53C38E9}"/>
              </a:ext>
            </a:extLst>
          </p:cNvPr>
          <p:cNvGrpSpPr/>
          <p:nvPr/>
        </p:nvGrpSpPr>
        <p:grpSpPr>
          <a:xfrm>
            <a:off x="686938" y="4158797"/>
            <a:ext cx="8998906" cy="1086312"/>
            <a:chOff x="685041" y="4590462"/>
            <a:chExt cx="6713617" cy="1086312"/>
          </a:xfrm>
        </p:grpSpPr>
        <p:grpSp>
          <p:nvGrpSpPr>
            <p:cNvPr id="40" name="Group 108">
              <a:extLst>
                <a:ext uri="{FF2B5EF4-FFF2-40B4-BE49-F238E27FC236}">
                  <a16:creationId xmlns:a16="http://schemas.microsoft.com/office/drawing/2014/main" id="{853E55C3-0BC5-496D-8C67-FD1B55960E2E}"/>
                </a:ext>
              </a:extLst>
            </p:cNvPr>
            <p:cNvGrpSpPr/>
            <p:nvPr/>
          </p:nvGrpSpPr>
          <p:grpSpPr>
            <a:xfrm>
              <a:off x="1169505" y="4590462"/>
              <a:ext cx="6229153" cy="1086312"/>
              <a:chOff x="8889372" y="1889411"/>
              <a:chExt cx="2968267" cy="1448415"/>
            </a:xfrm>
          </p:grpSpPr>
          <p:sp>
            <p:nvSpPr>
              <p:cNvPr id="47" name="TextBox 112">
                <a:extLst>
                  <a:ext uri="{FF2B5EF4-FFF2-40B4-BE49-F238E27FC236}">
                    <a16:creationId xmlns:a16="http://schemas.microsoft.com/office/drawing/2014/main" id="{C8B1D572-2C8B-49B8-8AC2-CF5BD1E19063}"/>
                  </a:ext>
                </a:extLst>
              </p:cNvPr>
              <p:cNvSpPr txBox="1"/>
              <p:nvPr/>
            </p:nvSpPr>
            <p:spPr>
              <a:xfrm>
                <a:off x="8889372" y="1889411"/>
                <a:ext cx="2812674" cy="574516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a-DK" sz="2200" b="1" dirty="0">
                    <a:solidFill>
                      <a:schemeClr val="accent4"/>
                    </a:solidFill>
                  </a:rPr>
                  <a:t>Self vs other </a:t>
                </a:r>
                <a:r>
                  <a:rPr lang="da-DK" sz="2000" b="1" dirty="0">
                    <a:solidFill>
                      <a:schemeClr val="accent4"/>
                    </a:solidFill>
                  </a:rPr>
                  <a:t>(Fiske 93,  DeDreu et al 95)</a:t>
                </a:r>
                <a:endParaRPr lang="en-US" sz="22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3784A63-AF50-4090-B476-EF768192B29B}"/>
                  </a:ext>
                </a:extLst>
              </p:cNvPr>
              <p:cNvSpPr/>
              <p:nvPr/>
            </p:nvSpPr>
            <p:spPr>
              <a:xfrm>
                <a:off x="8889372" y="2476052"/>
                <a:ext cx="2968267" cy="861774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Bef>
                    <a:spcPts val="900"/>
                  </a:spcBef>
                </a:pPr>
                <a:r>
                  <a:rPr lang="en-US" dirty="0">
                    <a:solidFill>
                      <a:prstClr val="black"/>
                    </a:solidFill>
                    <a:latin typeface="Open Sans" panose="020B0606030504020204"/>
                  </a:rPr>
                  <a:t>Dominant individuals are self-centered and only interested in satisfying their own preferences.</a:t>
                </a:r>
                <a:endParaRPr lang="en-US" sz="1050" dirty="0">
                  <a:latin typeface="Open Sans" panose="020B0606030504020204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669169-D3C1-4BA3-9FB2-7FDD65389F25}"/>
                </a:ext>
              </a:extLst>
            </p:cNvPr>
            <p:cNvSpPr/>
            <p:nvPr/>
          </p:nvSpPr>
          <p:spPr>
            <a:xfrm>
              <a:off x="685041" y="4611920"/>
              <a:ext cx="279323" cy="3744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100" b="1" dirty="0"/>
                <a:t>2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7B137723-0287-44A7-BCEF-EA53B7E7CC02}"/>
              </a:ext>
            </a:extLst>
          </p:cNvPr>
          <p:cNvSpPr/>
          <p:nvPr/>
        </p:nvSpPr>
        <p:spPr>
          <a:xfrm>
            <a:off x="685040" y="3256203"/>
            <a:ext cx="374404" cy="3744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kern="0" dirty="0">
                <a:solidFill>
                  <a:prstClr val="white"/>
                </a:solidFill>
                <a:latin typeface="Calibri"/>
              </a:rPr>
              <a:t>1</a:t>
            </a:r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9" name="Group 109">
            <a:extLst>
              <a:ext uri="{FF2B5EF4-FFF2-40B4-BE49-F238E27FC236}">
                <a16:creationId xmlns:a16="http://schemas.microsoft.com/office/drawing/2014/main" id="{67B4893E-1698-4439-BD93-73290F2210C3}"/>
              </a:ext>
            </a:extLst>
          </p:cNvPr>
          <p:cNvGrpSpPr/>
          <p:nvPr/>
        </p:nvGrpSpPr>
        <p:grpSpPr>
          <a:xfrm>
            <a:off x="1332421" y="5410640"/>
            <a:ext cx="6451550" cy="1201729"/>
            <a:chOff x="8889372" y="1889411"/>
            <a:chExt cx="2812674" cy="1602304"/>
          </a:xfrm>
        </p:grpSpPr>
        <p:sp>
          <p:nvSpPr>
            <p:cNvPr id="60" name="TextBox 110">
              <a:extLst>
                <a:ext uri="{FF2B5EF4-FFF2-40B4-BE49-F238E27FC236}">
                  <a16:creationId xmlns:a16="http://schemas.microsoft.com/office/drawing/2014/main" id="{EB9C8B63-117B-46D2-A777-C1522E167CAD}"/>
                </a:ext>
              </a:extLst>
            </p:cNvPr>
            <p:cNvSpPr txBox="1"/>
            <p:nvPr/>
          </p:nvSpPr>
          <p:spPr>
            <a:xfrm>
              <a:off x="8889372" y="1889411"/>
              <a:ext cx="2812674" cy="57451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lvl="0"/>
              <a:r>
                <a:rPr lang="en-US" sz="2200" b="1" kern="0" dirty="0">
                  <a:solidFill>
                    <a:srgbClr val="4B2C50"/>
                  </a:solidFill>
                </a:rPr>
                <a:t>Lead of the negotiation </a:t>
              </a:r>
              <a:r>
                <a:rPr lang="en-US" sz="2000" b="1" kern="0" dirty="0">
                  <a:solidFill>
                    <a:srgbClr val="4B2C50"/>
                  </a:solidFill>
                </a:rPr>
                <a:t>(</a:t>
              </a:r>
              <a:r>
                <a:rPr lang="en-US" sz="2000" b="1" kern="0" dirty="0" err="1">
                  <a:solidFill>
                    <a:srgbClr val="4B2C50"/>
                  </a:solidFill>
                </a:rPr>
                <a:t>Dedreu</a:t>
              </a:r>
              <a:r>
                <a:rPr lang="en-US" sz="2000" b="1" kern="0" dirty="0">
                  <a:solidFill>
                    <a:srgbClr val="4B2C50"/>
                  </a:solidFill>
                </a:rPr>
                <a:t> &amp; </a:t>
              </a:r>
              <a:r>
                <a:rPr lang="en-US" sz="2000" b="1" kern="0" dirty="0" err="1">
                  <a:solidFill>
                    <a:srgbClr val="4B2C50"/>
                  </a:solidFill>
                </a:rPr>
                <a:t>VanKleef</a:t>
              </a:r>
              <a:r>
                <a:rPr lang="en-US" sz="2000" b="1" kern="0" dirty="0">
                  <a:solidFill>
                    <a:srgbClr val="4B2C50"/>
                  </a:solidFill>
                </a:rPr>
                <a:t>, 04)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9474A9F-684E-47F5-A206-3BCD95B80ECF}"/>
                </a:ext>
              </a:extLst>
            </p:cNvPr>
            <p:cNvSpPr/>
            <p:nvPr/>
          </p:nvSpPr>
          <p:spPr>
            <a:xfrm>
              <a:off x="8889372" y="2476053"/>
              <a:ext cx="2812674" cy="101566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lvl="0" algn="just">
                <a:spcBef>
                  <a:spcPts val="900"/>
                </a:spcBef>
              </a:pPr>
              <a:r>
                <a:rPr lang="en-US" dirty="0">
                  <a:solidFill>
                    <a:prstClr val="black"/>
                  </a:solidFill>
                  <a:latin typeface="Open Sans" panose="020B0606030504020204"/>
                </a:rPr>
                <a:t>Dominant individuals tends to make the first move</a:t>
              </a:r>
            </a:p>
            <a:p>
              <a:pPr algn="just">
                <a:spcBef>
                  <a:spcPts val="900"/>
                </a:spcBef>
              </a:pPr>
              <a:r>
                <a:rPr lang="en-US" dirty="0">
                  <a:solidFill>
                    <a:prstClr val="black"/>
                  </a:solidFill>
                </a:rPr>
                <a:t>Control of the flow of the negotiation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4B72C539-540E-4851-8EB9-73A0DD933E6E}"/>
              </a:ext>
            </a:extLst>
          </p:cNvPr>
          <p:cNvSpPr/>
          <p:nvPr/>
        </p:nvSpPr>
        <p:spPr>
          <a:xfrm>
            <a:off x="686938" y="5411951"/>
            <a:ext cx="374404" cy="374404"/>
          </a:xfrm>
          <a:prstGeom prst="rect">
            <a:avLst/>
          </a:prstGeom>
          <a:solidFill>
            <a:srgbClr val="4B2C5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kern="0" dirty="0">
                <a:solidFill>
                  <a:prstClr val="white"/>
                </a:solidFill>
                <a:latin typeface="Calibri"/>
              </a:rPr>
              <a:t>3</a:t>
            </a:r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Espace réservé du numéro de diapositive 3">
            <a:extLst>
              <a:ext uri="{FF2B5EF4-FFF2-40B4-BE49-F238E27FC236}">
                <a16:creationId xmlns:a16="http://schemas.microsoft.com/office/drawing/2014/main" id="{2BED6A3E-9AB4-4E61-90AB-0E22D1715838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58765C5-C120-4611-8F64-8EE6430A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928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hape 163">
            <a:extLst>
              <a:ext uri="{FF2B5EF4-FFF2-40B4-BE49-F238E27FC236}">
                <a16:creationId xmlns:a16="http://schemas.microsoft.com/office/drawing/2014/main" id="{8EB08E9C-F5FD-43F9-B6AD-4E35DF9F6757}"/>
              </a:ext>
            </a:extLst>
          </p:cNvPr>
          <p:cNvCxnSpPr>
            <a:cxnSpLocks/>
          </p:cNvCxnSpPr>
          <p:nvPr/>
        </p:nvCxnSpPr>
        <p:spPr>
          <a:xfrm>
            <a:off x="7881563" y="5714420"/>
            <a:ext cx="2704954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164">
            <a:extLst>
              <a:ext uri="{FF2B5EF4-FFF2-40B4-BE49-F238E27FC236}">
                <a16:creationId xmlns:a16="http://schemas.microsoft.com/office/drawing/2014/main" id="{12048250-41A8-4A20-9DE8-E998120E0253}"/>
              </a:ext>
            </a:extLst>
          </p:cNvPr>
          <p:cNvSpPr/>
          <p:nvPr/>
        </p:nvSpPr>
        <p:spPr>
          <a:xfrm>
            <a:off x="8558222" y="5416377"/>
            <a:ext cx="1489202" cy="434576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defRPr/>
            </a:pPr>
            <a:r>
              <a:rPr lang="fr-FR" b="1" kern="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Utterance</a:t>
            </a:r>
            <a:r>
              <a:rPr lang="fr-FR" b="1" kern="0" baseline="-2500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Self</a:t>
            </a:r>
            <a:endParaRPr lang="fr-FR" b="1" kern="0" baseline="-25000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55" name="Shape 165">
            <a:extLst>
              <a:ext uri="{FF2B5EF4-FFF2-40B4-BE49-F238E27FC236}">
                <a16:creationId xmlns:a16="http://schemas.microsoft.com/office/drawing/2014/main" id="{111D3ED8-77FC-47AC-85B1-09457316AC52}"/>
              </a:ext>
            </a:extLst>
          </p:cNvPr>
          <p:cNvCxnSpPr>
            <a:cxnSpLocks/>
          </p:cNvCxnSpPr>
          <p:nvPr/>
        </p:nvCxnSpPr>
        <p:spPr>
          <a:xfrm flipH="1">
            <a:off x="7881563" y="6095453"/>
            <a:ext cx="2654202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" name="Shape 166">
            <a:extLst>
              <a:ext uri="{FF2B5EF4-FFF2-40B4-BE49-F238E27FC236}">
                <a16:creationId xmlns:a16="http://schemas.microsoft.com/office/drawing/2014/main" id="{8667A191-BC06-4877-86C6-0063468C5FB6}"/>
              </a:ext>
            </a:extLst>
          </p:cNvPr>
          <p:cNvSpPr/>
          <p:nvPr/>
        </p:nvSpPr>
        <p:spPr>
          <a:xfrm>
            <a:off x="8558711" y="5940137"/>
            <a:ext cx="1502247" cy="395148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75" name="Shape 171">
            <a:extLst>
              <a:ext uri="{FF2B5EF4-FFF2-40B4-BE49-F238E27FC236}">
                <a16:creationId xmlns:a16="http://schemas.microsoft.com/office/drawing/2014/main" id="{F63B5C9C-FE54-4353-8A76-D2D31724F7C4}"/>
              </a:ext>
            </a:extLst>
          </p:cNvPr>
          <p:cNvSpPr/>
          <p:nvPr/>
        </p:nvSpPr>
        <p:spPr>
          <a:xfrm>
            <a:off x="148944" y="4146189"/>
            <a:ext cx="1479017" cy="478421"/>
          </a:xfrm>
          <a:prstGeom prst="roundRect">
            <a:avLst>
              <a:gd name="adj" fmla="val 16667"/>
            </a:avLst>
          </a:prstGeom>
          <a:solidFill>
            <a:schemeClr val="accent4">
              <a:lumMod val="75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Adaptation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1" name="Image 23">
            <a:extLst>
              <a:ext uri="{FF2B5EF4-FFF2-40B4-BE49-F238E27FC236}">
                <a16:creationId xmlns:a16="http://schemas.microsoft.com/office/drawing/2014/main" id="{DAAE4931-CCE3-4C6D-A37F-AA4DEFE08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076" y="5217787"/>
            <a:ext cx="1131131" cy="110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itre 1">
            <a:extLst>
              <a:ext uri="{FF2B5EF4-FFF2-40B4-BE49-F238E27FC236}">
                <a16:creationId xmlns:a16="http://schemas.microsoft.com/office/drawing/2014/main" id="{59659A95-81F0-49A0-8540-3D74B7FC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OVERVIEW OF THE MODEL OF NEGOTIATION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43" name="Shape 175">
            <a:extLst>
              <a:ext uri="{FF2B5EF4-FFF2-40B4-BE49-F238E27FC236}">
                <a16:creationId xmlns:a16="http://schemas.microsoft.com/office/drawing/2014/main" id="{F8055136-3244-497E-8B58-B39F2D338C6F}"/>
              </a:ext>
            </a:extLst>
          </p:cNvPr>
          <p:cNvSpPr/>
          <p:nvPr/>
        </p:nvSpPr>
        <p:spPr>
          <a:xfrm>
            <a:off x="6356746" y="2556079"/>
            <a:ext cx="1992532" cy="1559239"/>
          </a:xfrm>
          <a:prstGeom prst="cloudCallout">
            <a:avLst>
              <a:gd name="adj1" fmla="val 6367"/>
              <a:gd name="adj2" fmla="val 117160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EDF8BA1B-8A47-45B8-9AEA-594D9477C9A2}"/>
              </a:ext>
            </a:extLst>
          </p:cNvPr>
          <p:cNvGrpSpPr/>
          <p:nvPr/>
        </p:nvGrpSpPr>
        <p:grpSpPr>
          <a:xfrm>
            <a:off x="6216234" y="1908510"/>
            <a:ext cx="2544463" cy="2237679"/>
            <a:chOff x="6216234" y="1908510"/>
            <a:chExt cx="2544463" cy="2237679"/>
          </a:xfrm>
        </p:grpSpPr>
        <p:sp>
          <p:nvSpPr>
            <p:cNvPr id="57" name="Shape 174">
              <a:extLst>
                <a:ext uri="{FF2B5EF4-FFF2-40B4-BE49-F238E27FC236}">
                  <a16:creationId xmlns:a16="http://schemas.microsoft.com/office/drawing/2014/main" id="{15BE0158-C325-442B-83DB-675C351231B6}"/>
                </a:ext>
              </a:extLst>
            </p:cNvPr>
            <p:cNvSpPr/>
            <p:nvPr/>
          </p:nvSpPr>
          <p:spPr>
            <a:xfrm>
              <a:off x="6346706" y="2703868"/>
              <a:ext cx="2413991" cy="1442321"/>
            </a:xfrm>
            <a:prstGeom prst="rect">
              <a:avLst/>
            </a:prstGeom>
            <a:solidFill>
              <a:schemeClr val="bg2"/>
            </a:solidFill>
            <a:ln w="1270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150">
              <a:extLst>
                <a:ext uri="{FF2B5EF4-FFF2-40B4-BE49-F238E27FC236}">
                  <a16:creationId xmlns:a16="http://schemas.microsoft.com/office/drawing/2014/main" id="{1D37F322-A732-409C-B14D-F3D4449D0E8C}"/>
                </a:ext>
              </a:extLst>
            </p:cNvPr>
            <p:cNvSpPr/>
            <p:nvPr/>
          </p:nvSpPr>
          <p:spPr>
            <a:xfrm>
              <a:off x="6346706" y="2157874"/>
              <a:ext cx="2413991" cy="573608"/>
            </a:xfrm>
            <a:prstGeom prst="rect">
              <a:avLst/>
            </a:prstGeom>
            <a:solidFill>
              <a:schemeClr val="bg2"/>
            </a:solidFill>
            <a:ln w="1905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Open Sans"/>
                  <a:ea typeface="Calibri"/>
                  <a:cs typeface="Calibri"/>
                  <a:sym typeface="Calibri"/>
                </a:rPr>
                <a:t>Mental model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Open Sans"/>
                <a:cs typeface="Arial"/>
                <a:sym typeface="Arial"/>
              </a:endParaRPr>
            </a:p>
          </p:txBody>
        </p:sp>
        <p:sp>
          <p:nvSpPr>
            <p:cNvPr id="58" name="Shape 147">
              <a:extLst>
                <a:ext uri="{FF2B5EF4-FFF2-40B4-BE49-F238E27FC236}">
                  <a16:creationId xmlns:a16="http://schemas.microsoft.com/office/drawing/2014/main" id="{56E03EF6-21D0-442B-A6C3-4C8C24EF2170}"/>
                </a:ext>
              </a:extLst>
            </p:cNvPr>
            <p:cNvSpPr/>
            <p:nvPr/>
          </p:nvSpPr>
          <p:spPr>
            <a:xfrm>
              <a:off x="6440715" y="2816775"/>
              <a:ext cx="679418" cy="32814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Pow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148">
              <a:extLst>
                <a:ext uri="{FF2B5EF4-FFF2-40B4-BE49-F238E27FC236}">
                  <a16:creationId xmlns:a16="http://schemas.microsoft.com/office/drawing/2014/main" id="{472F07AB-C19E-4B23-AC97-9AEB39A77427}"/>
                </a:ext>
              </a:extLst>
            </p:cNvPr>
            <p:cNvSpPr/>
            <p:nvPr/>
          </p:nvSpPr>
          <p:spPr>
            <a:xfrm>
              <a:off x="7263441" y="2828937"/>
              <a:ext cx="1392824" cy="3245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Preferences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172">
              <a:extLst>
                <a:ext uri="{FF2B5EF4-FFF2-40B4-BE49-F238E27FC236}">
                  <a16:creationId xmlns:a16="http://schemas.microsoft.com/office/drawing/2014/main" id="{335A035E-EC17-43D0-812E-3C504AC72BDF}"/>
                </a:ext>
              </a:extLst>
            </p:cNvPr>
            <p:cNvSpPr/>
            <p:nvPr/>
          </p:nvSpPr>
          <p:spPr>
            <a:xfrm>
              <a:off x="6216234" y="1908510"/>
              <a:ext cx="458841" cy="47850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1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Shape 146">
              <a:extLst>
                <a:ext uri="{FF2B5EF4-FFF2-40B4-BE49-F238E27FC236}">
                  <a16:creationId xmlns:a16="http://schemas.microsoft.com/office/drawing/2014/main" id="{45B60DE2-8482-410C-8796-612299C8ECEA}"/>
                </a:ext>
              </a:extLst>
            </p:cNvPr>
            <p:cNvSpPr/>
            <p:nvPr/>
          </p:nvSpPr>
          <p:spPr>
            <a:xfrm>
              <a:off x="6834847" y="3603480"/>
              <a:ext cx="1352872" cy="46614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b="1" kern="0" dirty="0" err="1">
                  <a:solidFill>
                    <a:srgbClr val="FFFFFF"/>
                  </a:solidFill>
                  <a:cs typeface="Calibri"/>
                  <a:sym typeface="Calibri"/>
                </a:rPr>
                <a:t>Decisional</a:t>
              </a:r>
              <a:r>
                <a:rPr lang="fr-FR" b="1" kern="0" dirty="0">
                  <a:solidFill>
                    <a:srgbClr val="FFFFFF"/>
                  </a:solidFill>
                  <a:cs typeface="Calibri"/>
                  <a:sym typeface="Calibri"/>
                </a:rPr>
                <a:t> model</a:t>
              </a:r>
              <a:endParaRPr b="1" kern="0" dirty="0">
                <a:solidFill>
                  <a:srgbClr val="FFFFFF"/>
                </a:solidFill>
                <a:cs typeface="Calibri"/>
                <a:sym typeface="Calibri"/>
              </a:endParaRPr>
            </a:p>
          </p:txBody>
        </p:sp>
        <p:sp>
          <p:nvSpPr>
            <p:cNvPr id="84" name="Flèche : bas 83">
              <a:extLst>
                <a:ext uri="{FF2B5EF4-FFF2-40B4-BE49-F238E27FC236}">
                  <a16:creationId xmlns:a16="http://schemas.microsoft.com/office/drawing/2014/main" id="{D2449917-4597-4260-A08E-7E28D1DA9613}"/>
                </a:ext>
              </a:extLst>
            </p:cNvPr>
            <p:cNvSpPr/>
            <p:nvPr/>
          </p:nvSpPr>
          <p:spPr>
            <a:xfrm>
              <a:off x="7315068" y="3198704"/>
              <a:ext cx="392430" cy="383084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97" name="Image 24">
            <a:extLst>
              <a:ext uri="{FF2B5EF4-FFF2-40B4-BE49-F238E27FC236}">
                <a16:creationId xmlns:a16="http://schemas.microsoft.com/office/drawing/2014/main" id="{B99F6E8F-BD80-4B8B-80A3-9D9804FA4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33" y="5217786"/>
            <a:ext cx="1118680" cy="110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5D4E5047-1407-4CBC-8595-141DF527F9B8}"/>
              </a:ext>
            </a:extLst>
          </p:cNvPr>
          <p:cNvGrpSpPr/>
          <p:nvPr/>
        </p:nvGrpSpPr>
        <p:grpSpPr>
          <a:xfrm>
            <a:off x="9431246" y="2150989"/>
            <a:ext cx="2447434" cy="1975586"/>
            <a:chOff x="9664495" y="2929894"/>
            <a:chExt cx="2447434" cy="1975586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1242FA1A-6EC7-43DC-8B58-587E7655E74E}"/>
                </a:ext>
              </a:extLst>
            </p:cNvPr>
            <p:cNvGrpSpPr/>
            <p:nvPr/>
          </p:nvGrpSpPr>
          <p:grpSpPr>
            <a:xfrm>
              <a:off x="9664495" y="2929894"/>
              <a:ext cx="2447434" cy="1975586"/>
              <a:chOff x="9599669" y="2756084"/>
              <a:chExt cx="2447434" cy="1975586"/>
            </a:xfrm>
          </p:grpSpPr>
          <p:sp>
            <p:nvSpPr>
              <p:cNvPr id="92" name="Shape 141">
                <a:extLst>
                  <a:ext uri="{FF2B5EF4-FFF2-40B4-BE49-F238E27FC236}">
                    <a16:creationId xmlns:a16="http://schemas.microsoft.com/office/drawing/2014/main" id="{CC48C9DA-FB1A-40B9-8482-4A6AC1BBBC85}"/>
                  </a:ext>
                </a:extLst>
              </p:cNvPr>
              <p:cNvSpPr/>
              <p:nvPr/>
            </p:nvSpPr>
            <p:spPr>
              <a:xfrm>
                <a:off x="9632121" y="3385876"/>
                <a:ext cx="1630636" cy="1267377"/>
              </a:xfrm>
              <a:prstGeom prst="cloudCallout">
                <a:avLst>
                  <a:gd name="adj1" fmla="val 49466"/>
                  <a:gd name="adj2" fmla="val 137870"/>
                </a:avLst>
              </a:prstGeom>
              <a:solidFill>
                <a:srgbClr val="A5A5A5"/>
              </a:solidFill>
              <a:ln w="12700" cap="flat" cmpd="sng">
                <a:solidFill>
                  <a:srgbClr val="787878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Shape 142">
                <a:extLst>
                  <a:ext uri="{FF2B5EF4-FFF2-40B4-BE49-F238E27FC236}">
                    <a16:creationId xmlns:a16="http://schemas.microsoft.com/office/drawing/2014/main" id="{CFC4B774-ED83-4BCA-B8C7-FD9D54CD106F}"/>
                  </a:ext>
                </a:extLst>
              </p:cNvPr>
              <p:cNvSpPr/>
              <p:nvPr/>
            </p:nvSpPr>
            <p:spPr>
              <a:xfrm>
                <a:off x="9599669" y="3173670"/>
                <a:ext cx="2447434" cy="1558000"/>
              </a:xfrm>
              <a:prstGeom prst="rect">
                <a:avLst/>
              </a:prstGeom>
              <a:solidFill>
                <a:srgbClr val="FFFFFF"/>
              </a:solidFill>
              <a:ln w="1270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Shape 143">
                <a:extLst>
                  <a:ext uri="{FF2B5EF4-FFF2-40B4-BE49-F238E27FC236}">
                    <a16:creationId xmlns:a16="http://schemas.microsoft.com/office/drawing/2014/main" id="{89F5197B-A607-428F-B6AD-D35E59DD9D9D}"/>
                  </a:ext>
                </a:extLst>
              </p:cNvPr>
              <p:cNvSpPr/>
              <p:nvPr/>
            </p:nvSpPr>
            <p:spPr>
              <a:xfrm>
                <a:off x="9599669" y="2756084"/>
                <a:ext cx="2446772" cy="43457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Mental model</a:t>
                </a: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Shape 144">
                <a:extLst>
                  <a:ext uri="{FF2B5EF4-FFF2-40B4-BE49-F238E27FC236}">
                    <a16:creationId xmlns:a16="http://schemas.microsoft.com/office/drawing/2014/main" id="{E213E0E9-EA66-43A1-8713-B9F4496B1E56}"/>
                  </a:ext>
                </a:extLst>
              </p:cNvPr>
              <p:cNvSpPr/>
              <p:nvPr/>
            </p:nvSpPr>
            <p:spPr>
              <a:xfrm>
                <a:off x="9873881" y="3276712"/>
                <a:ext cx="633345" cy="356801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Pow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Shape 145">
                <a:extLst>
                  <a:ext uri="{FF2B5EF4-FFF2-40B4-BE49-F238E27FC236}">
                    <a16:creationId xmlns:a16="http://schemas.microsoft.com/office/drawing/2014/main" id="{E812CE05-C69D-4378-BB97-EA9F2ED6A7ED}"/>
                  </a:ext>
                </a:extLst>
              </p:cNvPr>
              <p:cNvSpPr/>
              <p:nvPr/>
            </p:nvSpPr>
            <p:spPr>
              <a:xfrm>
                <a:off x="10620704" y="3281181"/>
                <a:ext cx="1317566" cy="352332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Preferences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Shape 146">
                <a:extLst>
                  <a:ext uri="{FF2B5EF4-FFF2-40B4-BE49-F238E27FC236}">
                    <a16:creationId xmlns:a16="http://schemas.microsoft.com/office/drawing/2014/main" id="{A6F94C4D-6A39-41B0-B66B-A83ECD732BD5}"/>
                  </a:ext>
                </a:extLst>
              </p:cNvPr>
              <p:cNvSpPr/>
              <p:nvPr/>
            </p:nvSpPr>
            <p:spPr>
              <a:xfrm>
                <a:off x="10118577" y="4117548"/>
                <a:ext cx="1456108" cy="53570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Decisional</a:t>
                </a: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 model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9" name="Flèche : bas 98">
              <a:extLst>
                <a:ext uri="{FF2B5EF4-FFF2-40B4-BE49-F238E27FC236}">
                  <a16:creationId xmlns:a16="http://schemas.microsoft.com/office/drawing/2014/main" id="{83B983A7-FF77-4BFC-AC65-BB02F4A5A2DF}"/>
                </a:ext>
              </a:extLst>
            </p:cNvPr>
            <p:cNvSpPr/>
            <p:nvPr/>
          </p:nvSpPr>
          <p:spPr>
            <a:xfrm>
              <a:off x="10665661" y="3890974"/>
              <a:ext cx="392430" cy="383183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9CE6C59-52A8-4EC9-84E4-0B121D7C6E95}"/>
              </a:ext>
            </a:extLst>
          </p:cNvPr>
          <p:cNvGrpSpPr/>
          <p:nvPr/>
        </p:nvGrpSpPr>
        <p:grpSpPr>
          <a:xfrm>
            <a:off x="2455031" y="3140436"/>
            <a:ext cx="3132957" cy="3353121"/>
            <a:chOff x="2455031" y="3140436"/>
            <a:chExt cx="3132957" cy="3353121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D8447D2A-65F9-48D0-9D40-048E9140BAB0}"/>
                </a:ext>
              </a:extLst>
            </p:cNvPr>
            <p:cNvGrpSpPr/>
            <p:nvPr/>
          </p:nvGrpSpPr>
          <p:grpSpPr>
            <a:xfrm>
              <a:off x="2718995" y="3379646"/>
              <a:ext cx="2868993" cy="3113911"/>
              <a:chOff x="2907087" y="3310038"/>
              <a:chExt cx="2868993" cy="3113911"/>
            </a:xfrm>
          </p:grpSpPr>
          <p:sp>
            <p:nvSpPr>
              <p:cNvPr id="85" name="Shape 175">
                <a:extLst>
                  <a:ext uri="{FF2B5EF4-FFF2-40B4-BE49-F238E27FC236}">
                    <a16:creationId xmlns:a16="http://schemas.microsoft.com/office/drawing/2014/main" id="{27FFB6C1-C939-4692-BEBB-30E4DD604609}"/>
                  </a:ext>
                </a:extLst>
              </p:cNvPr>
              <p:cNvSpPr/>
              <p:nvPr/>
            </p:nvSpPr>
            <p:spPr>
              <a:xfrm>
                <a:off x="4224712" y="4522369"/>
                <a:ext cx="1461418" cy="1179534"/>
              </a:xfrm>
              <a:prstGeom prst="cloudCallout">
                <a:avLst>
                  <a:gd name="adj1" fmla="val 125145"/>
                  <a:gd name="adj2" fmla="val 3537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>
                <a:solidFill>
                  <a:schemeClr val="tx2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472D3A-5052-4C37-8E6F-FCB6E01A0643}"/>
                  </a:ext>
                </a:extLst>
              </p:cNvPr>
              <p:cNvSpPr/>
              <p:nvPr/>
            </p:nvSpPr>
            <p:spPr>
              <a:xfrm>
                <a:off x="2907087" y="3718400"/>
                <a:ext cx="2865047" cy="27055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01BDCF6-BC4B-435C-80C4-F2BC77BF9E37}"/>
                  </a:ext>
                </a:extLst>
              </p:cNvPr>
              <p:cNvSpPr/>
              <p:nvPr/>
            </p:nvSpPr>
            <p:spPr>
              <a:xfrm>
                <a:off x="2911033" y="3310038"/>
                <a:ext cx="2865047" cy="4483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Model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of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the</a:t>
                </a:r>
                <a:r>
                  <a:rPr lang="fr-FR" dirty="0"/>
                  <a:t> </a:t>
                </a:r>
                <a:r>
                  <a:rPr lang="en-US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other</a:t>
                </a:r>
              </a:p>
            </p:txBody>
          </p:sp>
          <p:grpSp>
            <p:nvGrpSpPr>
              <p:cNvPr id="2" name="Groupe 1">
                <a:extLst>
                  <a:ext uri="{FF2B5EF4-FFF2-40B4-BE49-F238E27FC236}">
                    <a16:creationId xmlns:a16="http://schemas.microsoft.com/office/drawing/2014/main" id="{0DCB6D51-4151-442E-B551-5C6CB61CFBB1}"/>
                  </a:ext>
                </a:extLst>
              </p:cNvPr>
              <p:cNvGrpSpPr/>
              <p:nvPr/>
            </p:nvGrpSpPr>
            <p:grpSpPr>
              <a:xfrm>
                <a:off x="3168945" y="3823954"/>
                <a:ext cx="2234821" cy="2496641"/>
                <a:chOff x="9982851" y="2796744"/>
                <a:chExt cx="2052995" cy="4204931"/>
              </a:xfrm>
            </p:grpSpPr>
            <p:sp>
              <p:nvSpPr>
                <p:cNvPr id="46" name="Shape 141">
                  <a:extLst>
                    <a:ext uri="{FF2B5EF4-FFF2-40B4-BE49-F238E27FC236}">
                      <a16:creationId xmlns:a16="http://schemas.microsoft.com/office/drawing/2014/main" id="{8189F8A5-6691-4191-BCE0-048927E08F54}"/>
                    </a:ext>
                  </a:extLst>
                </p:cNvPr>
                <p:cNvSpPr/>
                <p:nvPr/>
              </p:nvSpPr>
              <p:spPr>
                <a:xfrm>
                  <a:off x="10010073" y="4003773"/>
                  <a:ext cx="843058" cy="1320609"/>
                </a:xfrm>
                <a:prstGeom prst="cloudCallout">
                  <a:avLst>
                    <a:gd name="adj1" fmla="val 61888"/>
                    <a:gd name="adj2" fmla="val 125085"/>
                  </a:avLst>
                </a:prstGeom>
                <a:solidFill>
                  <a:srgbClr val="A5A5A5"/>
                </a:solidFill>
                <a:ln w="12700" cap="flat" cmpd="sng">
                  <a:solidFill>
                    <a:srgbClr val="787878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Shape 142">
                  <a:extLst>
                    <a:ext uri="{FF2B5EF4-FFF2-40B4-BE49-F238E27FC236}">
                      <a16:creationId xmlns:a16="http://schemas.microsoft.com/office/drawing/2014/main" id="{4468210B-998D-4886-8B3B-32AE302E872A}"/>
                    </a:ext>
                  </a:extLst>
                </p:cNvPr>
                <p:cNvSpPr/>
                <p:nvPr/>
              </p:nvSpPr>
              <p:spPr>
                <a:xfrm>
                  <a:off x="9982852" y="3231656"/>
                  <a:ext cx="2052994" cy="2203640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Shape 143">
                  <a:extLst>
                    <a:ext uri="{FF2B5EF4-FFF2-40B4-BE49-F238E27FC236}">
                      <a16:creationId xmlns:a16="http://schemas.microsoft.com/office/drawing/2014/main" id="{4162E538-D2BE-4EF2-9898-7168BF9958C0}"/>
                    </a:ext>
                  </a:extLst>
                </p:cNvPr>
                <p:cNvSpPr/>
                <p:nvPr/>
              </p:nvSpPr>
              <p:spPr>
                <a:xfrm>
                  <a:off x="9982851" y="2796744"/>
                  <a:ext cx="2052439" cy="458942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Mental model</a:t>
                  </a: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Shape 144">
                  <a:extLst>
                    <a:ext uri="{FF2B5EF4-FFF2-40B4-BE49-F238E27FC236}">
                      <a16:creationId xmlns:a16="http://schemas.microsoft.com/office/drawing/2014/main" id="{AB29FF0D-08F5-40B7-AF35-A1CC225CE2B1}"/>
                    </a:ext>
                  </a:extLst>
                </p:cNvPr>
                <p:cNvSpPr/>
                <p:nvPr/>
              </p:nvSpPr>
              <p:spPr>
                <a:xfrm>
                  <a:off x="10212870" y="3377399"/>
                  <a:ext cx="531272" cy="504660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Pow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Shape 145">
                  <a:extLst>
                    <a:ext uri="{FF2B5EF4-FFF2-40B4-BE49-F238E27FC236}">
                      <a16:creationId xmlns:a16="http://schemas.microsoft.com/office/drawing/2014/main" id="{8722D16B-1CC2-4365-B81F-CAF9C7FA85F5}"/>
                    </a:ext>
                  </a:extLst>
                </p:cNvPr>
                <p:cNvSpPr/>
                <p:nvPr/>
              </p:nvSpPr>
              <p:spPr>
                <a:xfrm>
                  <a:off x="10839331" y="3383720"/>
                  <a:ext cx="1105221" cy="498339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Preferences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82" name="Image 24">
                  <a:extLst>
                    <a:ext uri="{FF2B5EF4-FFF2-40B4-BE49-F238E27FC236}">
                      <a16:creationId xmlns:a16="http://schemas.microsoft.com/office/drawing/2014/main" id="{A81B2069-69F3-4D8A-A3C2-EDD12632FB3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96902" y="5867970"/>
                  <a:ext cx="733594" cy="11337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" name="Shape 146">
                  <a:extLst>
                    <a:ext uri="{FF2B5EF4-FFF2-40B4-BE49-F238E27FC236}">
                      <a16:creationId xmlns:a16="http://schemas.microsoft.com/office/drawing/2014/main" id="{C78AA56D-8A47-477C-973D-8F0B54D690C9}"/>
                    </a:ext>
                  </a:extLst>
                </p:cNvPr>
                <p:cNvSpPr/>
                <p:nvPr/>
              </p:nvSpPr>
              <p:spPr>
                <a:xfrm>
                  <a:off x="10418129" y="4566679"/>
                  <a:ext cx="982471" cy="757704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Decisional</a:t>
                  </a: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 model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" name="Flèche : bas 2">
                <a:extLst>
                  <a:ext uri="{FF2B5EF4-FFF2-40B4-BE49-F238E27FC236}">
                    <a16:creationId xmlns:a16="http://schemas.microsoft.com/office/drawing/2014/main" id="{C565F755-2A7C-4E21-BE66-6C0B70658F54}"/>
                  </a:ext>
                </a:extLst>
              </p:cNvPr>
              <p:cNvSpPr/>
              <p:nvPr/>
            </p:nvSpPr>
            <p:spPr>
              <a:xfrm>
                <a:off x="4081493" y="4539404"/>
                <a:ext cx="392430" cy="298761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Shape 167">
              <a:extLst>
                <a:ext uri="{FF2B5EF4-FFF2-40B4-BE49-F238E27FC236}">
                  <a16:creationId xmlns:a16="http://schemas.microsoft.com/office/drawing/2014/main" id="{2215DDEF-CDB3-4C81-B453-8859183FCCC4}"/>
                </a:ext>
              </a:extLst>
            </p:cNvPr>
            <p:cNvSpPr/>
            <p:nvPr/>
          </p:nvSpPr>
          <p:spPr>
            <a:xfrm>
              <a:off x="2455031" y="3140436"/>
              <a:ext cx="509843" cy="49041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2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20D3ECF-A354-4419-8E98-DBC7AC6A7D13}"/>
              </a:ext>
            </a:extLst>
          </p:cNvPr>
          <p:cNvCxnSpPr>
            <a:cxnSpLocks/>
            <a:stCxn id="49" idx="1"/>
            <a:endCxn id="75" idx="3"/>
          </p:cNvCxnSpPr>
          <p:nvPr/>
        </p:nvCxnSpPr>
        <p:spPr>
          <a:xfrm flipH="1" flipV="1">
            <a:off x="1627961" y="4385400"/>
            <a:ext cx="1603283" cy="274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B49D7645-02BF-427D-8534-F1AB927C36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81914" y="787387"/>
            <a:ext cx="1165343" cy="5552262"/>
          </a:xfrm>
          <a:prstGeom prst="bentConnector2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hape 153">
            <a:extLst>
              <a:ext uri="{FF2B5EF4-FFF2-40B4-BE49-F238E27FC236}">
                <a16:creationId xmlns:a16="http://schemas.microsoft.com/office/drawing/2014/main" id="{CD911A49-355F-479A-AF57-FB14D191E7F3}"/>
              </a:ext>
            </a:extLst>
          </p:cNvPr>
          <p:cNvSpPr/>
          <p:nvPr/>
        </p:nvSpPr>
        <p:spPr>
          <a:xfrm>
            <a:off x="659199" y="2703869"/>
            <a:ext cx="509844" cy="4881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>
            <a:noFill/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rPr>
              <a:t>3</a:t>
            </a:r>
            <a:endParaRPr sz="2000" b="1" kern="0" dirty="0">
              <a:solidFill>
                <a:schemeClr val="bg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1" name="Shape 147">
            <a:extLst>
              <a:ext uri="{FF2B5EF4-FFF2-40B4-BE49-F238E27FC236}">
                <a16:creationId xmlns:a16="http://schemas.microsoft.com/office/drawing/2014/main" id="{E8DC3226-6B39-4547-B6E3-6B3EC0CCCD83}"/>
              </a:ext>
            </a:extLst>
          </p:cNvPr>
          <p:cNvSpPr/>
          <p:nvPr/>
        </p:nvSpPr>
        <p:spPr>
          <a:xfrm>
            <a:off x="6440715" y="2806621"/>
            <a:ext cx="679418" cy="346889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Pow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60" name="Espace réservé du numéro de diapositive 3">
            <a:extLst>
              <a:ext uri="{FF2B5EF4-FFF2-40B4-BE49-F238E27FC236}">
                <a16:creationId xmlns:a16="http://schemas.microsoft.com/office/drawing/2014/main" id="{E53793D5-C250-45AF-90C6-23EDD52123BF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D21CD0-83ED-4951-9916-9C53EC5D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600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75" grpId="0" animBg="1"/>
      <p:bldP spid="43" grpId="0" animBg="1"/>
      <p:bldP spid="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1754284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8E532831-76B3-457B-A5C3-1F91B5227964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39" name="Oval 13">
              <a:extLst>
                <a:ext uri="{FF2B5EF4-FFF2-40B4-BE49-F238E27FC236}">
                  <a16:creationId xmlns:a16="http://schemas.microsoft.com/office/drawing/2014/main" id="{D3150B52-0808-4AC4-8B5B-0D9EBA8535E1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54" name="TextBox 16">
              <a:extLst>
                <a:ext uri="{FF2B5EF4-FFF2-40B4-BE49-F238E27FC236}">
                  <a16:creationId xmlns:a16="http://schemas.microsoft.com/office/drawing/2014/main" id="{4077643A-FC4D-4FDE-8B8A-7B83BD60810A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55" name="ZoneTexte 54">
            <a:extLst>
              <a:ext uri="{FF2B5EF4-FFF2-40B4-BE49-F238E27FC236}">
                <a16:creationId xmlns:a16="http://schemas.microsoft.com/office/drawing/2014/main" id="{21078E55-302E-4899-8596-9A153E286808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7FEAF68A-210D-46CA-9FBB-DDF2BD1B433A}"/>
              </a:ext>
            </a:extLst>
          </p:cNvPr>
          <p:cNvSpPr txBox="1"/>
          <p:nvPr/>
        </p:nvSpPr>
        <p:spPr>
          <a:xfrm>
            <a:off x="7560220" y="3114771"/>
            <a:ext cx="4540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S: Set of satisfiable values</a:t>
            </a:r>
          </a:p>
          <a:p>
            <a:r>
              <a:rPr lang="en-US" sz="20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Express the liking of the agent (</a:t>
            </a:r>
            <a:r>
              <a:rPr lang="en-US" sz="2000" dirty="0" err="1"/>
              <a:t>StatePreference</a:t>
            </a:r>
            <a:r>
              <a:rPr lang="en-US" sz="2000" dirty="0"/>
              <a:t>)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2A720E1-84C3-45ED-8AD4-485A2F62947A}"/>
              </a:ext>
            </a:extLst>
          </p:cNvPr>
          <p:cNvSpPr txBox="1"/>
          <p:nvPr/>
        </p:nvSpPr>
        <p:spPr>
          <a:xfrm>
            <a:off x="6769060" y="2455148"/>
            <a:ext cx="2215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Satisfiability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C32465DB-9065-4F5F-A99B-D3AB3D97934E}"/>
              </a:ext>
            </a:extLst>
          </p:cNvPr>
          <p:cNvGrpSpPr/>
          <p:nvPr/>
        </p:nvGrpSpPr>
        <p:grpSpPr>
          <a:xfrm>
            <a:off x="2533924" y="2311053"/>
            <a:ext cx="1107562" cy="570482"/>
            <a:chOff x="1633243" y="2185375"/>
            <a:chExt cx="1107562" cy="570482"/>
          </a:xfrm>
        </p:grpSpPr>
        <p:sp>
          <p:nvSpPr>
            <p:cNvPr id="222" name="Oval 18">
              <a:extLst>
                <a:ext uri="{FF2B5EF4-FFF2-40B4-BE49-F238E27FC236}">
                  <a16:creationId xmlns:a16="http://schemas.microsoft.com/office/drawing/2014/main" id="{5440AA7A-CCDF-4040-AF86-71ED5318845E}"/>
                </a:ext>
              </a:extLst>
            </p:cNvPr>
            <p:cNvSpPr/>
            <p:nvPr/>
          </p:nvSpPr>
          <p:spPr>
            <a:xfrm>
              <a:off x="1633243" y="2185375"/>
              <a:ext cx="1107562" cy="57048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8" name="ZoneTexte 237">
              <a:extLst>
                <a:ext uri="{FF2B5EF4-FFF2-40B4-BE49-F238E27FC236}">
                  <a16:creationId xmlns:a16="http://schemas.microsoft.com/office/drawing/2014/main" id="{A8E4B149-3E12-4D17-BEFC-532A0AE87844}"/>
                </a:ext>
              </a:extLst>
            </p:cNvPr>
            <p:cNvSpPr txBox="1"/>
            <p:nvPr/>
          </p:nvSpPr>
          <p:spPr>
            <a:xfrm>
              <a:off x="1770333" y="2281392"/>
              <a:ext cx="828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French</a:t>
              </a:r>
              <a:endParaRPr lang="fr-FR" dirty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A314F2B7-E761-4520-93EA-BD120CE746DE}"/>
              </a:ext>
            </a:extLst>
          </p:cNvPr>
          <p:cNvGrpSpPr/>
          <p:nvPr/>
        </p:nvGrpSpPr>
        <p:grpSpPr>
          <a:xfrm>
            <a:off x="2533924" y="3213834"/>
            <a:ext cx="1107561" cy="558099"/>
            <a:chOff x="1630609" y="3216269"/>
            <a:chExt cx="1107561" cy="558099"/>
          </a:xfrm>
        </p:grpSpPr>
        <p:sp>
          <p:nvSpPr>
            <p:cNvPr id="223" name="Oval 18">
              <a:extLst>
                <a:ext uri="{FF2B5EF4-FFF2-40B4-BE49-F238E27FC236}">
                  <a16:creationId xmlns:a16="http://schemas.microsoft.com/office/drawing/2014/main" id="{CB2B635A-3468-458F-BE94-85FC6795115F}"/>
                </a:ext>
              </a:extLst>
            </p:cNvPr>
            <p:cNvSpPr/>
            <p:nvPr/>
          </p:nvSpPr>
          <p:spPr>
            <a:xfrm>
              <a:off x="1630609" y="3216269"/>
              <a:ext cx="1107561" cy="55809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9" name="ZoneTexte 238">
              <a:extLst>
                <a:ext uri="{FF2B5EF4-FFF2-40B4-BE49-F238E27FC236}">
                  <a16:creationId xmlns:a16="http://schemas.microsoft.com/office/drawing/2014/main" id="{E4408077-4680-4DA3-853F-E03320A6B35F}"/>
                </a:ext>
              </a:extLst>
            </p:cNvPr>
            <p:cNvSpPr txBox="1"/>
            <p:nvPr/>
          </p:nvSpPr>
          <p:spPr>
            <a:xfrm>
              <a:off x="1793647" y="3322096"/>
              <a:ext cx="786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Italian</a:t>
              </a:r>
              <a:endParaRPr lang="fr-FR" dirty="0"/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A91C40BE-126C-4E31-89B1-AB864BC61A33}"/>
              </a:ext>
            </a:extLst>
          </p:cNvPr>
          <p:cNvGrpSpPr/>
          <p:nvPr/>
        </p:nvGrpSpPr>
        <p:grpSpPr>
          <a:xfrm>
            <a:off x="2531289" y="4106106"/>
            <a:ext cx="1107561" cy="559552"/>
            <a:chOff x="1566924" y="4044328"/>
            <a:chExt cx="1107561" cy="559552"/>
          </a:xfrm>
        </p:grpSpPr>
        <p:sp>
          <p:nvSpPr>
            <p:cNvPr id="220" name="Oval 18">
              <a:extLst>
                <a:ext uri="{FF2B5EF4-FFF2-40B4-BE49-F238E27FC236}">
                  <a16:creationId xmlns:a16="http://schemas.microsoft.com/office/drawing/2014/main" id="{CB6C45E6-DA31-467C-B26C-EBB50ECC1DD0}"/>
                </a:ext>
              </a:extLst>
            </p:cNvPr>
            <p:cNvSpPr/>
            <p:nvPr/>
          </p:nvSpPr>
          <p:spPr>
            <a:xfrm>
              <a:off x="1566924" y="4044328"/>
              <a:ext cx="1107561" cy="55955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2" name="ZoneTexte 241">
              <a:extLst>
                <a:ext uri="{FF2B5EF4-FFF2-40B4-BE49-F238E27FC236}">
                  <a16:creationId xmlns:a16="http://schemas.microsoft.com/office/drawing/2014/main" id="{49AC11A8-64B0-4E9C-90A7-B28989C4EB02}"/>
                </a:ext>
              </a:extLst>
            </p:cNvPr>
            <p:cNvSpPr txBox="1"/>
            <p:nvPr/>
          </p:nvSpPr>
          <p:spPr>
            <a:xfrm>
              <a:off x="1624478" y="4139438"/>
              <a:ext cx="992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Mexican</a:t>
              </a:r>
              <a:endParaRPr lang="fr-FR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AD17D547-0FE9-4BAE-840F-2F1C41362BBE}"/>
              </a:ext>
            </a:extLst>
          </p:cNvPr>
          <p:cNvGrpSpPr/>
          <p:nvPr/>
        </p:nvGrpSpPr>
        <p:grpSpPr>
          <a:xfrm>
            <a:off x="2524979" y="5886542"/>
            <a:ext cx="1100485" cy="569386"/>
            <a:chOff x="3014012" y="5453217"/>
            <a:chExt cx="1100485" cy="569386"/>
          </a:xfrm>
        </p:grpSpPr>
        <p:sp>
          <p:nvSpPr>
            <p:cNvPr id="218" name="Oval 18">
              <a:extLst>
                <a:ext uri="{FF2B5EF4-FFF2-40B4-BE49-F238E27FC236}">
                  <a16:creationId xmlns:a16="http://schemas.microsoft.com/office/drawing/2014/main" id="{753F8BF5-9474-4114-8236-BE66717189EE}"/>
                </a:ext>
              </a:extLst>
            </p:cNvPr>
            <p:cNvSpPr/>
            <p:nvPr/>
          </p:nvSpPr>
          <p:spPr>
            <a:xfrm>
              <a:off x="3014012" y="5453217"/>
              <a:ext cx="1100485" cy="56938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3" name="ZoneTexte 242">
              <a:extLst>
                <a:ext uri="{FF2B5EF4-FFF2-40B4-BE49-F238E27FC236}">
                  <a16:creationId xmlns:a16="http://schemas.microsoft.com/office/drawing/2014/main" id="{468102E7-910F-4FF8-BD21-87DFDA6E3A57}"/>
                </a:ext>
              </a:extLst>
            </p:cNvPr>
            <p:cNvSpPr txBox="1"/>
            <p:nvPr/>
          </p:nvSpPr>
          <p:spPr>
            <a:xfrm>
              <a:off x="3155165" y="5537929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Indian</a:t>
              </a:r>
              <a:endParaRPr lang="fr-FR" dirty="0"/>
            </a:p>
          </p:txBody>
        </p:sp>
      </p:grpSp>
      <p:sp>
        <p:nvSpPr>
          <p:cNvPr id="43" name="Espace réservé du numéro de diapositive 3">
            <a:extLst>
              <a:ext uri="{FF2B5EF4-FFF2-40B4-BE49-F238E27FC236}">
                <a16:creationId xmlns:a16="http://schemas.microsoft.com/office/drawing/2014/main" id="{A062D9D9-E1AF-43C6-965D-C87D35C0685E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3FBCBD5-EC77-4F57-834C-4D63F6411125}"/>
              </a:ext>
            </a:extLst>
          </p:cNvPr>
          <p:cNvSpPr txBox="1"/>
          <p:nvPr/>
        </p:nvSpPr>
        <p:spPr>
          <a:xfrm>
            <a:off x="952962" y="1617894"/>
            <a:ext cx="4237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Negotiation</a:t>
            </a:r>
            <a:r>
              <a:rPr lang="fr-FR" sz="2000" dirty="0"/>
              <a:t> on the topic of restaurants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FFE3220-A4C2-45C0-8085-19C2072B2D44}"/>
              </a:ext>
            </a:extLst>
          </p:cNvPr>
          <p:cNvGrpSpPr/>
          <p:nvPr/>
        </p:nvGrpSpPr>
        <p:grpSpPr>
          <a:xfrm>
            <a:off x="2517905" y="4996504"/>
            <a:ext cx="1107559" cy="559192"/>
            <a:chOff x="1660639" y="4712172"/>
            <a:chExt cx="1107559" cy="559192"/>
          </a:xfrm>
        </p:grpSpPr>
        <p:sp>
          <p:nvSpPr>
            <p:cNvPr id="217" name="Oval 18">
              <a:extLst>
                <a:ext uri="{FF2B5EF4-FFF2-40B4-BE49-F238E27FC236}">
                  <a16:creationId xmlns:a16="http://schemas.microsoft.com/office/drawing/2014/main" id="{859EADBC-FF01-4AFB-9165-C870BD0D8E9C}"/>
                </a:ext>
              </a:extLst>
            </p:cNvPr>
            <p:cNvSpPr/>
            <p:nvPr/>
          </p:nvSpPr>
          <p:spPr>
            <a:xfrm>
              <a:off x="1660639" y="4712172"/>
              <a:ext cx="1107559" cy="55919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1" name="ZoneTexte 240">
              <a:extLst>
                <a:ext uri="{FF2B5EF4-FFF2-40B4-BE49-F238E27FC236}">
                  <a16:creationId xmlns:a16="http://schemas.microsoft.com/office/drawing/2014/main" id="{03538732-7D64-4B0E-B663-BCE52D4932ED}"/>
                </a:ext>
              </a:extLst>
            </p:cNvPr>
            <p:cNvSpPr txBox="1"/>
            <p:nvPr/>
          </p:nvSpPr>
          <p:spPr>
            <a:xfrm>
              <a:off x="1782985" y="4807102"/>
              <a:ext cx="862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Korean</a:t>
              </a:r>
              <a:endParaRPr lang="fr-FR" dirty="0"/>
            </a:p>
          </p:txBody>
        </p:sp>
      </p:grp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17BD09D-C078-46F9-8FDE-1ADAE1C9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8051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748E0809-9F57-4C30-AD03-7D83197EA128}"/>
              </a:ext>
            </a:extLst>
          </p:cNvPr>
          <p:cNvSpPr txBox="1"/>
          <p:nvPr/>
        </p:nvSpPr>
        <p:spPr>
          <a:xfrm>
            <a:off x="3895064" y="4891379"/>
            <a:ext cx="26959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Values the agent </a:t>
            </a:r>
            <a:r>
              <a:rPr lang="en-US" sz="2200" b="1" dirty="0">
                <a:solidFill>
                  <a:srgbClr val="FF0000"/>
                </a:solidFill>
              </a:rPr>
              <a:t>doesn’t like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1D68C4A-38AB-4223-B764-C1D3FBE1D9F1}"/>
              </a:ext>
            </a:extLst>
          </p:cNvPr>
          <p:cNvSpPr txBox="1"/>
          <p:nvPr/>
        </p:nvSpPr>
        <p:spPr>
          <a:xfrm>
            <a:off x="3804523" y="2892198"/>
            <a:ext cx="28770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6"/>
                </a:solidFill>
              </a:rPr>
              <a:t>Values the agent </a:t>
            </a:r>
            <a:r>
              <a:rPr lang="en-US" sz="2200" b="1" dirty="0">
                <a:solidFill>
                  <a:schemeClr val="accent6"/>
                </a:solidFill>
              </a:rPr>
              <a:t>like</a:t>
            </a:r>
            <a:endParaRPr lang="en-US" sz="2200" dirty="0">
              <a:solidFill>
                <a:schemeClr val="accent6"/>
              </a:solidFill>
            </a:endParaRP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6C0FF786-C98D-4B2E-B43C-021A24C4B37A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56" name="Oval 13">
              <a:extLst>
                <a:ext uri="{FF2B5EF4-FFF2-40B4-BE49-F238E27FC236}">
                  <a16:creationId xmlns:a16="http://schemas.microsoft.com/office/drawing/2014/main" id="{4D3D2D4D-0452-40DC-A8CD-FB10F1910331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57" name="TextBox 16">
              <a:extLst>
                <a:ext uri="{FF2B5EF4-FFF2-40B4-BE49-F238E27FC236}">
                  <a16:creationId xmlns:a16="http://schemas.microsoft.com/office/drawing/2014/main" id="{C9B3CE2C-9913-44C6-A9AC-1F2983757E9F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F5609B1D-2285-4914-B2D3-DD4EA832CB59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47" name="Espace réservé du numéro de diapositive 3">
            <a:extLst>
              <a:ext uri="{FF2B5EF4-FFF2-40B4-BE49-F238E27FC236}">
                <a16:creationId xmlns:a16="http://schemas.microsoft.com/office/drawing/2014/main" id="{75589362-9259-4A31-94E8-294A24CA6C99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4C1C2A68-73E0-4B01-AE4B-D33A3572E84D}"/>
              </a:ext>
            </a:extLst>
          </p:cNvPr>
          <p:cNvSpPr txBox="1"/>
          <p:nvPr/>
        </p:nvSpPr>
        <p:spPr>
          <a:xfrm>
            <a:off x="7567046" y="4136941"/>
            <a:ext cx="3984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dirty="0"/>
              <a:t>I like </a:t>
            </a:r>
            <a:r>
              <a:rPr lang="fr-FR" sz="2400" b="1" i="1" dirty="0"/>
              <a:t>French</a:t>
            </a:r>
            <a:r>
              <a:rPr lang="fr-FR" sz="2400" dirty="0"/>
              <a:t> cuisine</a:t>
            </a:r>
          </a:p>
          <a:p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dirty="0"/>
              <a:t>I </a:t>
            </a:r>
            <a:r>
              <a:rPr lang="fr-FR" sz="2400" dirty="0" err="1"/>
              <a:t>don’t</a:t>
            </a:r>
            <a:r>
              <a:rPr lang="fr-FR" sz="2400" dirty="0"/>
              <a:t> like </a:t>
            </a:r>
            <a:r>
              <a:rPr lang="fr-FR" sz="2400" b="1" i="1" dirty="0" err="1"/>
              <a:t>Mexican</a:t>
            </a:r>
            <a:r>
              <a:rPr lang="fr-FR" sz="2400" dirty="0"/>
              <a:t> cuisine</a:t>
            </a:r>
            <a:endParaRPr lang="fr-FR" sz="2000" dirty="0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7390DFEE-E60F-4455-A49E-E5C973A1B56E}"/>
              </a:ext>
            </a:extLst>
          </p:cNvPr>
          <p:cNvSpPr txBox="1"/>
          <p:nvPr/>
        </p:nvSpPr>
        <p:spPr>
          <a:xfrm>
            <a:off x="7502035" y="3705388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</a:t>
            </a: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71035B67-5180-4D2F-908B-92C3DACAAE01}"/>
              </a:ext>
            </a:extLst>
          </p:cNvPr>
          <p:cNvGrpSpPr/>
          <p:nvPr/>
        </p:nvGrpSpPr>
        <p:grpSpPr>
          <a:xfrm>
            <a:off x="2533924" y="2311053"/>
            <a:ext cx="1107562" cy="570482"/>
            <a:chOff x="1633243" y="2185375"/>
            <a:chExt cx="1107562" cy="57048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4" name="Oval 18">
              <a:extLst>
                <a:ext uri="{FF2B5EF4-FFF2-40B4-BE49-F238E27FC236}">
                  <a16:creationId xmlns:a16="http://schemas.microsoft.com/office/drawing/2014/main" id="{62274576-644A-4F3F-9751-1B43FEA62800}"/>
                </a:ext>
              </a:extLst>
            </p:cNvPr>
            <p:cNvSpPr/>
            <p:nvPr/>
          </p:nvSpPr>
          <p:spPr>
            <a:xfrm>
              <a:off x="1633243" y="2185375"/>
              <a:ext cx="1107562" cy="570482"/>
            </a:xfrm>
            <a:prstGeom prst="ellipse">
              <a:avLst/>
            </a:prstGeom>
            <a:grpFill/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2F3C1BA5-5E63-4268-BAE5-1382A359A261}"/>
                </a:ext>
              </a:extLst>
            </p:cNvPr>
            <p:cNvSpPr txBox="1"/>
            <p:nvPr/>
          </p:nvSpPr>
          <p:spPr>
            <a:xfrm>
              <a:off x="1770333" y="2281392"/>
              <a:ext cx="828112" cy="369332"/>
            </a:xfrm>
            <a:prstGeom prst="rect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French</a:t>
              </a:r>
              <a:endParaRPr lang="fr-FR" dirty="0"/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55B4A861-3734-436A-B806-D6A4733E4348}"/>
              </a:ext>
            </a:extLst>
          </p:cNvPr>
          <p:cNvGrpSpPr/>
          <p:nvPr/>
        </p:nvGrpSpPr>
        <p:grpSpPr>
          <a:xfrm>
            <a:off x="2533924" y="3213834"/>
            <a:ext cx="1107561" cy="558099"/>
            <a:chOff x="1630609" y="3216269"/>
            <a:chExt cx="1107561" cy="55809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7" name="Oval 18">
              <a:extLst>
                <a:ext uri="{FF2B5EF4-FFF2-40B4-BE49-F238E27FC236}">
                  <a16:creationId xmlns:a16="http://schemas.microsoft.com/office/drawing/2014/main" id="{513286B0-9E15-4C4F-BF6F-A8433EBF3940}"/>
                </a:ext>
              </a:extLst>
            </p:cNvPr>
            <p:cNvSpPr/>
            <p:nvPr/>
          </p:nvSpPr>
          <p:spPr>
            <a:xfrm>
              <a:off x="1630609" y="3216269"/>
              <a:ext cx="1107561" cy="558099"/>
            </a:xfrm>
            <a:prstGeom prst="ellipse">
              <a:avLst/>
            </a:prstGeom>
            <a:grpFill/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B929F1D9-4315-46B0-83D1-DD77969DCC53}"/>
                </a:ext>
              </a:extLst>
            </p:cNvPr>
            <p:cNvSpPr txBox="1"/>
            <p:nvPr/>
          </p:nvSpPr>
          <p:spPr>
            <a:xfrm>
              <a:off x="1793647" y="3322096"/>
              <a:ext cx="786754" cy="369332"/>
            </a:xfrm>
            <a:prstGeom prst="rect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Italian</a:t>
              </a:r>
              <a:endParaRPr lang="fr-FR" dirty="0"/>
            </a:p>
          </p:txBody>
        </p:sp>
      </p:grp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985CB160-FB19-4F30-8DE7-31E3394041AC}"/>
              </a:ext>
            </a:extLst>
          </p:cNvPr>
          <p:cNvGrpSpPr/>
          <p:nvPr/>
        </p:nvGrpSpPr>
        <p:grpSpPr>
          <a:xfrm>
            <a:off x="2531289" y="4106106"/>
            <a:ext cx="1107561" cy="559552"/>
            <a:chOff x="1566924" y="4044328"/>
            <a:chExt cx="1107561" cy="559552"/>
          </a:xfrm>
          <a:solidFill>
            <a:srgbClr val="FF0000"/>
          </a:solidFill>
        </p:grpSpPr>
        <p:sp>
          <p:nvSpPr>
            <p:cNvPr id="80" name="Oval 18">
              <a:extLst>
                <a:ext uri="{FF2B5EF4-FFF2-40B4-BE49-F238E27FC236}">
                  <a16:creationId xmlns:a16="http://schemas.microsoft.com/office/drawing/2014/main" id="{3CCB1C41-DA7B-4614-B03E-1D361180C90A}"/>
                </a:ext>
              </a:extLst>
            </p:cNvPr>
            <p:cNvSpPr/>
            <p:nvPr/>
          </p:nvSpPr>
          <p:spPr>
            <a:xfrm>
              <a:off x="1566924" y="4044328"/>
              <a:ext cx="1107561" cy="559552"/>
            </a:xfrm>
            <a:prstGeom prst="ellips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F212B9DD-F768-4576-AD0F-7419531E1EF7}"/>
                </a:ext>
              </a:extLst>
            </p:cNvPr>
            <p:cNvSpPr txBox="1"/>
            <p:nvPr/>
          </p:nvSpPr>
          <p:spPr>
            <a:xfrm>
              <a:off x="1624478" y="4139438"/>
              <a:ext cx="9924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Mexican</a:t>
              </a:r>
              <a:endParaRPr lang="fr-FR" dirty="0"/>
            </a:p>
          </p:txBody>
        </p: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7BB45727-1BB5-47E5-A01E-A92C79C2441B}"/>
              </a:ext>
            </a:extLst>
          </p:cNvPr>
          <p:cNvGrpSpPr/>
          <p:nvPr/>
        </p:nvGrpSpPr>
        <p:grpSpPr>
          <a:xfrm>
            <a:off x="2524979" y="5886542"/>
            <a:ext cx="1100485" cy="569386"/>
            <a:chOff x="3014012" y="5453217"/>
            <a:chExt cx="1100485" cy="569386"/>
          </a:xfrm>
          <a:solidFill>
            <a:srgbClr val="FF0000"/>
          </a:solidFill>
        </p:grpSpPr>
        <p:sp>
          <p:nvSpPr>
            <p:cNvPr id="83" name="Oval 18">
              <a:extLst>
                <a:ext uri="{FF2B5EF4-FFF2-40B4-BE49-F238E27FC236}">
                  <a16:creationId xmlns:a16="http://schemas.microsoft.com/office/drawing/2014/main" id="{899045AF-0241-4D3F-AEC6-7C53346126EE}"/>
                </a:ext>
              </a:extLst>
            </p:cNvPr>
            <p:cNvSpPr/>
            <p:nvPr/>
          </p:nvSpPr>
          <p:spPr>
            <a:xfrm>
              <a:off x="3014012" y="5453217"/>
              <a:ext cx="1100485" cy="569386"/>
            </a:xfrm>
            <a:prstGeom prst="ellips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2C7422D1-F54F-4AB9-A036-166A6139CC40}"/>
                </a:ext>
              </a:extLst>
            </p:cNvPr>
            <p:cNvSpPr txBox="1"/>
            <p:nvPr/>
          </p:nvSpPr>
          <p:spPr>
            <a:xfrm>
              <a:off x="3155165" y="5537929"/>
              <a:ext cx="785793" cy="36933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Indian</a:t>
              </a:r>
              <a:endParaRPr lang="fr-FR" dirty="0"/>
            </a:p>
          </p:txBody>
        </p:sp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B4E11FDB-D73D-434E-BE3E-F7EF8192C392}"/>
              </a:ext>
            </a:extLst>
          </p:cNvPr>
          <p:cNvGrpSpPr/>
          <p:nvPr/>
        </p:nvGrpSpPr>
        <p:grpSpPr>
          <a:xfrm>
            <a:off x="2517905" y="4996504"/>
            <a:ext cx="1107559" cy="559192"/>
            <a:chOff x="1660639" y="4712172"/>
            <a:chExt cx="1107559" cy="559192"/>
          </a:xfrm>
          <a:solidFill>
            <a:srgbClr val="FF0000"/>
          </a:solidFill>
        </p:grpSpPr>
        <p:sp>
          <p:nvSpPr>
            <p:cNvPr id="86" name="Oval 18">
              <a:extLst>
                <a:ext uri="{FF2B5EF4-FFF2-40B4-BE49-F238E27FC236}">
                  <a16:creationId xmlns:a16="http://schemas.microsoft.com/office/drawing/2014/main" id="{CA9C0652-6F10-497F-8153-59421DAF13D6}"/>
                </a:ext>
              </a:extLst>
            </p:cNvPr>
            <p:cNvSpPr/>
            <p:nvPr/>
          </p:nvSpPr>
          <p:spPr>
            <a:xfrm>
              <a:off x="1660639" y="4712172"/>
              <a:ext cx="1107559" cy="559192"/>
            </a:xfrm>
            <a:prstGeom prst="ellips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ZoneTexte 86">
              <a:extLst>
                <a:ext uri="{FF2B5EF4-FFF2-40B4-BE49-F238E27FC236}">
                  <a16:creationId xmlns:a16="http://schemas.microsoft.com/office/drawing/2014/main" id="{40990689-DB2A-47F5-8A0B-A278A8704D5C}"/>
                </a:ext>
              </a:extLst>
            </p:cNvPr>
            <p:cNvSpPr txBox="1"/>
            <p:nvPr/>
          </p:nvSpPr>
          <p:spPr>
            <a:xfrm>
              <a:off x="1782985" y="4807102"/>
              <a:ext cx="862865" cy="36933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/>
                <a:t>Korean</a:t>
              </a:r>
              <a:endParaRPr lang="fr-FR" dirty="0"/>
            </a:p>
          </p:txBody>
        </p:sp>
      </p:grpSp>
      <p:sp>
        <p:nvSpPr>
          <p:cNvPr id="88" name="Flèche : haut 87">
            <a:extLst>
              <a:ext uri="{FF2B5EF4-FFF2-40B4-BE49-F238E27FC236}">
                <a16:creationId xmlns:a16="http://schemas.microsoft.com/office/drawing/2014/main" id="{B55C0EF6-08AF-4C41-8441-B9FF78661005}"/>
              </a:ext>
            </a:extLst>
          </p:cNvPr>
          <p:cNvSpPr/>
          <p:nvPr/>
        </p:nvSpPr>
        <p:spPr>
          <a:xfrm>
            <a:off x="1329726" y="2221833"/>
            <a:ext cx="539646" cy="4453604"/>
          </a:xfrm>
          <a:prstGeom prst="upArrow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B69CA10-A14C-4924-A886-8E422EC6E718}"/>
              </a:ext>
            </a:extLst>
          </p:cNvPr>
          <p:cNvSpPr/>
          <p:nvPr/>
        </p:nvSpPr>
        <p:spPr>
          <a:xfrm>
            <a:off x="1469037" y="3429000"/>
            <a:ext cx="254832" cy="32464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Flèche : haut 89">
            <a:extLst>
              <a:ext uri="{FF2B5EF4-FFF2-40B4-BE49-F238E27FC236}">
                <a16:creationId xmlns:a16="http://schemas.microsoft.com/office/drawing/2014/main" id="{00AE086E-7086-44F4-A090-4D9669BFA793}"/>
              </a:ext>
            </a:extLst>
          </p:cNvPr>
          <p:cNvSpPr/>
          <p:nvPr/>
        </p:nvSpPr>
        <p:spPr>
          <a:xfrm>
            <a:off x="1329726" y="2221833"/>
            <a:ext cx="539646" cy="4453604"/>
          </a:xfrm>
          <a:prstGeom prst="upArrow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F8CF76A-9C83-49CE-8BB0-93DE3724E025}"/>
              </a:ext>
            </a:extLst>
          </p:cNvPr>
          <p:cNvSpPr/>
          <p:nvPr/>
        </p:nvSpPr>
        <p:spPr>
          <a:xfrm>
            <a:off x="1469037" y="4776995"/>
            <a:ext cx="269822" cy="18984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B8C8B648-4C74-4976-865E-0304BE544C41}"/>
              </a:ext>
            </a:extLst>
          </p:cNvPr>
          <p:cNvSpPr txBox="1"/>
          <p:nvPr/>
        </p:nvSpPr>
        <p:spPr>
          <a:xfrm>
            <a:off x="871432" y="22332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A8350109-23F9-4D78-98AC-86123FA180C3}"/>
              </a:ext>
            </a:extLst>
          </p:cNvPr>
          <p:cNvSpPr txBox="1"/>
          <p:nvPr/>
        </p:nvSpPr>
        <p:spPr>
          <a:xfrm>
            <a:off x="1084872" y="64181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0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24C7E7BB-9CE8-484E-9156-ECC0811F05F2}"/>
              </a:ext>
            </a:extLst>
          </p:cNvPr>
          <p:cNvSpPr txBox="1"/>
          <p:nvPr/>
        </p:nvSpPr>
        <p:spPr>
          <a:xfrm>
            <a:off x="1264168" y="1854689"/>
            <a:ext cx="723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accent4">
                    <a:lumMod val="50000"/>
                  </a:schemeClr>
                </a:solidFill>
              </a:rPr>
              <a:t>POW</a:t>
            </a:r>
            <a:endParaRPr lang="fr-FR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ED6B362E-485C-44F8-B765-D68E649B3CE3}"/>
              </a:ext>
            </a:extLst>
          </p:cNvPr>
          <p:cNvSpPr txBox="1"/>
          <p:nvPr/>
        </p:nvSpPr>
        <p:spPr>
          <a:xfrm>
            <a:off x="6769060" y="2455148"/>
            <a:ext cx="2215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Satisfiability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8D877CF-9377-41CA-A8FD-7470A967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008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E7722CDB-9E54-4D5F-8CF8-4C5397D407D8}"/>
              </a:ext>
            </a:extLst>
          </p:cNvPr>
          <p:cNvSpPr txBox="1"/>
          <p:nvPr/>
        </p:nvSpPr>
        <p:spPr>
          <a:xfrm>
            <a:off x="7567046" y="4136941"/>
            <a:ext cx="37092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dirty="0"/>
              <a:t>I like </a:t>
            </a:r>
            <a:r>
              <a:rPr lang="fr-FR" sz="2400" b="1" i="1" dirty="0"/>
              <a:t>French</a:t>
            </a:r>
            <a:r>
              <a:rPr lang="fr-FR" sz="2400" dirty="0"/>
              <a:t> cuisine</a:t>
            </a:r>
          </a:p>
          <a:p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dirty="0"/>
              <a:t>I </a:t>
            </a:r>
            <a:r>
              <a:rPr lang="fr-FR" sz="2400" dirty="0" err="1"/>
              <a:t>don’t</a:t>
            </a:r>
            <a:r>
              <a:rPr lang="fr-FR" sz="2400" dirty="0"/>
              <a:t> like </a:t>
            </a:r>
            <a:r>
              <a:rPr lang="fr-FR" sz="2400" b="1" i="1" dirty="0" err="1"/>
              <a:t>Indian</a:t>
            </a:r>
            <a:r>
              <a:rPr lang="fr-FR" sz="2400" dirty="0"/>
              <a:t> cuisine</a:t>
            </a:r>
            <a:endParaRPr lang="fr-FR" sz="2000" dirty="0"/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6C0FF786-C98D-4B2E-B43C-021A24C4B37A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56" name="Oval 13">
              <a:extLst>
                <a:ext uri="{FF2B5EF4-FFF2-40B4-BE49-F238E27FC236}">
                  <a16:creationId xmlns:a16="http://schemas.microsoft.com/office/drawing/2014/main" id="{4D3D2D4D-0452-40DC-A8CD-FB10F1910331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57" name="TextBox 16">
              <a:extLst>
                <a:ext uri="{FF2B5EF4-FFF2-40B4-BE49-F238E27FC236}">
                  <a16:creationId xmlns:a16="http://schemas.microsoft.com/office/drawing/2014/main" id="{C9B3CE2C-9913-44C6-A9AC-1F2983757E9F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F5609B1D-2285-4914-B2D3-DD4EA832CB59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A86824CA-E4A6-4287-8035-C02ADD6DDDBD}"/>
              </a:ext>
            </a:extLst>
          </p:cNvPr>
          <p:cNvSpPr txBox="1"/>
          <p:nvPr/>
        </p:nvSpPr>
        <p:spPr>
          <a:xfrm>
            <a:off x="7502035" y="3705388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47" name="Espace réservé du numéro de diapositive 3">
            <a:extLst>
              <a:ext uri="{FF2B5EF4-FFF2-40B4-BE49-F238E27FC236}">
                <a16:creationId xmlns:a16="http://schemas.microsoft.com/office/drawing/2014/main" id="{75589362-9259-4A31-94E8-294A24CA6C99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sp>
        <p:nvSpPr>
          <p:cNvPr id="2" name="Flèche : haut 1">
            <a:extLst>
              <a:ext uri="{FF2B5EF4-FFF2-40B4-BE49-F238E27FC236}">
                <a16:creationId xmlns:a16="http://schemas.microsoft.com/office/drawing/2014/main" id="{E171979F-6C18-4AE2-9025-0FA58D211919}"/>
              </a:ext>
            </a:extLst>
          </p:cNvPr>
          <p:cNvSpPr/>
          <p:nvPr/>
        </p:nvSpPr>
        <p:spPr>
          <a:xfrm>
            <a:off x="1329726" y="2221833"/>
            <a:ext cx="539646" cy="4453604"/>
          </a:xfrm>
          <a:prstGeom prst="upArrow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9886376-39EB-49E6-95EC-C1FEC4FB8AB6}"/>
              </a:ext>
            </a:extLst>
          </p:cNvPr>
          <p:cNvSpPr txBox="1"/>
          <p:nvPr/>
        </p:nvSpPr>
        <p:spPr>
          <a:xfrm>
            <a:off x="1264168" y="1854689"/>
            <a:ext cx="723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accent4">
                    <a:lumMod val="50000"/>
                  </a:schemeClr>
                </a:solidFill>
              </a:rPr>
              <a:t>POW</a:t>
            </a:r>
            <a:endParaRPr lang="fr-FR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925731-D552-4B1E-859F-2ED75760758E}"/>
              </a:ext>
            </a:extLst>
          </p:cNvPr>
          <p:cNvSpPr/>
          <p:nvPr/>
        </p:nvSpPr>
        <p:spPr>
          <a:xfrm>
            <a:off x="1469037" y="4776995"/>
            <a:ext cx="269822" cy="18984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605E558-8A13-47FC-8E9C-781FAB293E85}"/>
              </a:ext>
            </a:extLst>
          </p:cNvPr>
          <p:cNvSpPr txBox="1"/>
          <p:nvPr/>
        </p:nvSpPr>
        <p:spPr>
          <a:xfrm>
            <a:off x="1084872" y="64181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0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4CDA055F-F4ED-484D-8853-5EF807F26464}"/>
              </a:ext>
            </a:extLst>
          </p:cNvPr>
          <p:cNvSpPr txBox="1"/>
          <p:nvPr/>
        </p:nvSpPr>
        <p:spPr>
          <a:xfrm>
            <a:off x="871432" y="22332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49A92710-C4D0-42C8-A667-EA4A8D0E3D53}"/>
              </a:ext>
            </a:extLst>
          </p:cNvPr>
          <p:cNvSpPr txBox="1"/>
          <p:nvPr/>
        </p:nvSpPr>
        <p:spPr>
          <a:xfrm>
            <a:off x="3895064" y="4891379"/>
            <a:ext cx="26959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Values the agent </a:t>
            </a:r>
            <a:r>
              <a:rPr lang="en-US" sz="2200" b="1" dirty="0">
                <a:solidFill>
                  <a:srgbClr val="FF0000"/>
                </a:solidFill>
              </a:rPr>
              <a:t>doesn’t like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5DE49B40-FFD0-4EA8-B2B2-964B5DD6E15F}"/>
              </a:ext>
            </a:extLst>
          </p:cNvPr>
          <p:cNvSpPr txBox="1"/>
          <p:nvPr/>
        </p:nvSpPr>
        <p:spPr>
          <a:xfrm>
            <a:off x="3804523" y="2892198"/>
            <a:ext cx="28770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6"/>
                </a:solidFill>
              </a:rPr>
              <a:t>Values the agent </a:t>
            </a:r>
            <a:r>
              <a:rPr lang="en-US" sz="2200" b="1" dirty="0">
                <a:solidFill>
                  <a:schemeClr val="accent6"/>
                </a:solidFill>
              </a:rPr>
              <a:t>like</a:t>
            </a:r>
            <a:endParaRPr lang="en-US" sz="2200" dirty="0">
              <a:solidFill>
                <a:schemeClr val="accent6"/>
              </a:solidFill>
            </a:endParaRPr>
          </a:p>
        </p:txBody>
      </p: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861AEE06-0ABC-47AF-9147-CAD1A6D6339B}"/>
              </a:ext>
            </a:extLst>
          </p:cNvPr>
          <p:cNvGrpSpPr/>
          <p:nvPr/>
        </p:nvGrpSpPr>
        <p:grpSpPr>
          <a:xfrm>
            <a:off x="2533924" y="2311053"/>
            <a:ext cx="1107562" cy="570482"/>
            <a:chOff x="1633243" y="2185375"/>
            <a:chExt cx="1107562" cy="57048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6" name="Oval 18">
              <a:extLst>
                <a:ext uri="{FF2B5EF4-FFF2-40B4-BE49-F238E27FC236}">
                  <a16:creationId xmlns:a16="http://schemas.microsoft.com/office/drawing/2014/main" id="{5C60A69C-8E94-4B7E-AF32-E5BA157EA702}"/>
                </a:ext>
              </a:extLst>
            </p:cNvPr>
            <p:cNvSpPr/>
            <p:nvPr/>
          </p:nvSpPr>
          <p:spPr>
            <a:xfrm>
              <a:off x="1633243" y="2185375"/>
              <a:ext cx="1107562" cy="570482"/>
            </a:xfrm>
            <a:prstGeom prst="ellipse">
              <a:avLst/>
            </a:prstGeom>
            <a:grpFill/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ZoneTexte 86">
              <a:extLst>
                <a:ext uri="{FF2B5EF4-FFF2-40B4-BE49-F238E27FC236}">
                  <a16:creationId xmlns:a16="http://schemas.microsoft.com/office/drawing/2014/main" id="{08AF72F8-0F47-41E6-9947-C7AEFC4B52A1}"/>
                </a:ext>
              </a:extLst>
            </p:cNvPr>
            <p:cNvSpPr txBox="1"/>
            <p:nvPr/>
          </p:nvSpPr>
          <p:spPr>
            <a:xfrm>
              <a:off x="1770333" y="2281392"/>
              <a:ext cx="828112" cy="369332"/>
            </a:xfrm>
            <a:prstGeom prst="rect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French</a:t>
              </a:r>
              <a:endParaRPr lang="fr-FR" dirty="0"/>
            </a:p>
          </p:txBody>
        </p:sp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86DA7426-1B4D-4AB7-8F15-1B638B706CE0}"/>
              </a:ext>
            </a:extLst>
          </p:cNvPr>
          <p:cNvGrpSpPr/>
          <p:nvPr/>
        </p:nvGrpSpPr>
        <p:grpSpPr>
          <a:xfrm>
            <a:off x="2533924" y="3213834"/>
            <a:ext cx="1107561" cy="558099"/>
            <a:chOff x="1630609" y="3216269"/>
            <a:chExt cx="1107561" cy="55809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9" name="Oval 18">
              <a:extLst>
                <a:ext uri="{FF2B5EF4-FFF2-40B4-BE49-F238E27FC236}">
                  <a16:creationId xmlns:a16="http://schemas.microsoft.com/office/drawing/2014/main" id="{083720A9-0E60-42B5-982D-2B6D13E56201}"/>
                </a:ext>
              </a:extLst>
            </p:cNvPr>
            <p:cNvSpPr/>
            <p:nvPr/>
          </p:nvSpPr>
          <p:spPr>
            <a:xfrm>
              <a:off x="1630609" y="3216269"/>
              <a:ext cx="1107561" cy="558099"/>
            </a:xfrm>
            <a:prstGeom prst="ellipse">
              <a:avLst/>
            </a:prstGeom>
            <a:grpFill/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86324D93-C357-413A-87F6-09ACB91877C2}"/>
                </a:ext>
              </a:extLst>
            </p:cNvPr>
            <p:cNvSpPr txBox="1"/>
            <p:nvPr/>
          </p:nvSpPr>
          <p:spPr>
            <a:xfrm>
              <a:off x="1793647" y="3322096"/>
              <a:ext cx="786754" cy="369332"/>
            </a:xfrm>
            <a:prstGeom prst="rect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Italian</a:t>
              </a:r>
              <a:endParaRPr lang="fr-FR" dirty="0"/>
            </a:p>
          </p:txBody>
        </p:sp>
      </p:grp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A1233FEC-AA6F-4430-8311-37202FF5F401}"/>
              </a:ext>
            </a:extLst>
          </p:cNvPr>
          <p:cNvGrpSpPr/>
          <p:nvPr/>
        </p:nvGrpSpPr>
        <p:grpSpPr>
          <a:xfrm>
            <a:off x="2531289" y="4106106"/>
            <a:ext cx="1107561" cy="559552"/>
            <a:chOff x="1566924" y="4044328"/>
            <a:chExt cx="1107561" cy="559552"/>
          </a:xfrm>
          <a:solidFill>
            <a:srgbClr val="FF0000"/>
          </a:solidFill>
        </p:grpSpPr>
        <p:sp>
          <p:nvSpPr>
            <p:cNvPr id="92" name="Oval 18">
              <a:extLst>
                <a:ext uri="{FF2B5EF4-FFF2-40B4-BE49-F238E27FC236}">
                  <a16:creationId xmlns:a16="http://schemas.microsoft.com/office/drawing/2014/main" id="{AD667480-18E1-45CC-9554-380A5E057A9F}"/>
                </a:ext>
              </a:extLst>
            </p:cNvPr>
            <p:cNvSpPr/>
            <p:nvPr/>
          </p:nvSpPr>
          <p:spPr>
            <a:xfrm>
              <a:off x="1566924" y="4044328"/>
              <a:ext cx="1107561" cy="55955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A945C026-6C3D-406D-A63A-CCBAF9F742A3}"/>
                </a:ext>
              </a:extLst>
            </p:cNvPr>
            <p:cNvSpPr txBox="1"/>
            <p:nvPr/>
          </p:nvSpPr>
          <p:spPr>
            <a:xfrm>
              <a:off x="1624478" y="4139438"/>
              <a:ext cx="9924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Mexican</a:t>
              </a:r>
              <a:endParaRPr lang="fr-FR" dirty="0"/>
            </a:p>
          </p:txBody>
        </p:sp>
      </p:grp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E7FFD74F-137D-4573-ABA6-AB0DFE1E5D24}"/>
              </a:ext>
            </a:extLst>
          </p:cNvPr>
          <p:cNvGrpSpPr/>
          <p:nvPr/>
        </p:nvGrpSpPr>
        <p:grpSpPr>
          <a:xfrm>
            <a:off x="2524979" y="5886542"/>
            <a:ext cx="1100485" cy="569386"/>
            <a:chOff x="3014012" y="5453217"/>
            <a:chExt cx="1100485" cy="569386"/>
          </a:xfrm>
          <a:solidFill>
            <a:srgbClr val="FF0000"/>
          </a:solidFill>
        </p:grpSpPr>
        <p:sp>
          <p:nvSpPr>
            <p:cNvPr id="95" name="Oval 18">
              <a:extLst>
                <a:ext uri="{FF2B5EF4-FFF2-40B4-BE49-F238E27FC236}">
                  <a16:creationId xmlns:a16="http://schemas.microsoft.com/office/drawing/2014/main" id="{A01563DE-4E80-4F5E-9594-4158839DD0D7}"/>
                </a:ext>
              </a:extLst>
            </p:cNvPr>
            <p:cNvSpPr/>
            <p:nvPr/>
          </p:nvSpPr>
          <p:spPr>
            <a:xfrm>
              <a:off x="3014012" y="5453217"/>
              <a:ext cx="1100485" cy="569386"/>
            </a:xfrm>
            <a:prstGeom prst="ellips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C3A75501-7292-4DC1-B366-A85FFC463957}"/>
                </a:ext>
              </a:extLst>
            </p:cNvPr>
            <p:cNvSpPr txBox="1"/>
            <p:nvPr/>
          </p:nvSpPr>
          <p:spPr>
            <a:xfrm>
              <a:off x="3155165" y="5537929"/>
              <a:ext cx="785793" cy="36933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Indian</a:t>
              </a:r>
              <a:endParaRPr lang="fr-FR" dirty="0"/>
            </a:p>
          </p:txBody>
        </p:sp>
      </p:grp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56C76E78-7D4D-4FA3-928D-8AD1EB6FB90E}"/>
              </a:ext>
            </a:extLst>
          </p:cNvPr>
          <p:cNvGrpSpPr/>
          <p:nvPr/>
        </p:nvGrpSpPr>
        <p:grpSpPr>
          <a:xfrm>
            <a:off x="2517905" y="4996504"/>
            <a:ext cx="1107559" cy="559192"/>
            <a:chOff x="1660639" y="4712172"/>
            <a:chExt cx="1107559" cy="559192"/>
          </a:xfrm>
          <a:solidFill>
            <a:srgbClr val="FF0000"/>
          </a:solidFill>
        </p:grpSpPr>
        <p:sp>
          <p:nvSpPr>
            <p:cNvPr id="98" name="Oval 18">
              <a:extLst>
                <a:ext uri="{FF2B5EF4-FFF2-40B4-BE49-F238E27FC236}">
                  <a16:creationId xmlns:a16="http://schemas.microsoft.com/office/drawing/2014/main" id="{C25283F9-AC3B-4E0F-B2EA-C82858382196}"/>
                </a:ext>
              </a:extLst>
            </p:cNvPr>
            <p:cNvSpPr/>
            <p:nvPr/>
          </p:nvSpPr>
          <p:spPr>
            <a:xfrm>
              <a:off x="1660639" y="4712172"/>
              <a:ext cx="1107559" cy="559192"/>
            </a:xfrm>
            <a:prstGeom prst="ellips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9" name="ZoneTexte 98">
              <a:extLst>
                <a:ext uri="{FF2B5EF4-FFF2-40B4-BE49-F238E27FC236}">
                  <a16:creationId xmlns:a16="http://schemas.microsoft.com/office/drawing/2014/main" id="{FB575BA2-0D34-4E76-A9CB-9924A1355338}"/>
                </a:ext>
              </a:extLst>
            </p:cNvPr>
            <p:cNvSpPr txBox="1"/>
            <p:nvPr/>
          </p:nvSpPr>
          <p:spPr>
            <a:xfrm>
              <a:off x="1782985" y="4807102"/>
              <a:ext cx="862865" cy="36933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/>
                <a:t>Korean</a:t>
              </a:r>
              <a:endParaRPr lang="fr-FR" dirty="0"/>
            </a:p>
          </p:txBody>
        </p:sp>
      </p:grpSp>
      <p:sp>
        <p:nvSpPr>
          <p:cNvPr id="100" name="ZoneTexte 99">
            <a:extLst>
              <a:ext uri="{FF2B5EF4-FFF2-40B4-BE49-F238E27FC236}">
                <a16:creationId xmlns:a16="http://schemas.microsoft.com/office/drawing/2014/main" id="{68C3B383-33B3-4527-9C10-B85A998E5DB9}"/>
              </a:ext>
            </a:extLst>
          </p:cNvPr>
          <p:cNvSpPr txBox="1"/>
          <p:nvPr/>
        </p:nvSpPr>
        <p:spPr>
          <a:xfrm>
            <a:off x="6769060" y="2455148"/>
            <a:ext cx="2215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Satisfiability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912CAD-53C4-422C-B5B0-D1385082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0708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6C0FF786-C98D-4B2E-B43C-021A24C4B37A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56" name="Oval 13">
              <a:extLst>
                <a:ext uri="{FF2B5EF4-FFF2-40B4-BE49-F238E27FC236}">
                  <a16:creationId xmlns:a16="http://schemas.microsoft.com/office/drawing/2014/main" id="{4D3D2D4D-0452-40DC-A8CD-FB10F1910331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57" name="TextBox 16">
              <a:extLst>
                <a:ext uri="{FF2B5EF4-FFF2-40B4-BE49-F238E27FC236}">
                  <a16:creationId xmlns:a16="http://schemas.microsoft.com/office/drawing/2014/main" id="{C9B3CE2C-9913-44C6-A9AC-1F2983757E9F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F5609B1D-2285-4914-B2D3-DD4EA832CB59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C9B77842-F8B7-482F-A03E-C4D641FBF1FB}"/>
              </a:ext>
            </a:extLst>
          </p:cNvPr>
          <p:cNvSpPr txBox="1"/>
          <p:nvPr/>
        </p:nvSpPr>
        <p:spPr>
          <a:xfrm>
            <a:off x="6820657" y="2466058"/>
            <a:ext cx="215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2. Acceptability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B7D8C15A-11B0-4D6B-849C-51B0F64EDDD1}"/>
              </a:ext>
            </a:extLst>
          </p:cNvPr>
          <p:cNvSpPr txBox="1"/>
          <p:nvPr/>
        </p:nvSpPr>
        <p:spPr>
          <a:xfrm>
            <a:off x="7166469" y="4654181"/>
            <a:ext cx="454034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b="1" dirty="0" err="1"/>
              <a:t>Okay</a:t>
            </a:r>
            <a:r>
              <a:rPr lang="fr-FR" sz="2000" b="1" dirty="0"/>
              <a:t>, </a:t>
            </a:r>
            <a:r>
              <a:rPr lang="fr-FR" sz="2000" b="1" dirty="0" err="1"/>
              <a:t>let’s</a:t>
            </a:r>
            <a:r>
              <a:rPr lang="fr-FR" sz="2000" b="1" dirty="0"/>
              <a:t> </a:t>
            </a:r>
            <a:r>
              <a:rPr lang="fr-FR" sz="2000" b="1" dirty="0" err="1"/>
              <a:t>choose</a:t>
            </a:r>
            <a:r>
              <a:rPr lang="fr-FR" sz="2000" b="1" dirty="0"/>
              <a:t> French restaurant</a:t>
            </a:r>
          </a:p>
          <a:p>
            <a:endParaRPr lang="fr-FR" sz="24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b="1" dirty="0"/>
              <a:t>I </a:t>
            </a:r>
            <a:r>
              <a:rPr lang="fr-FR" sz="2000" b="1" dirty="0" err="1"/>
              <a:t>don’t</a:t>
            </a:r>
            <a:r>
              <a:rPr lang="fr-FR" sz="2000" b="1" dirty="0"/>
              <a:t> </a:t>
            </a:r>
            <a:r>
              <a:rPr lang="fr-FR" sz="2000" b="1" dirty="0" err="1"/>
              <a:t>want</a:t>
            </a:r>
            <a:r>
              <a:rPr lang="fr-FR" sz="2000" b="1" dirty="0"/>
              <a:t> to go to a </a:t>
            </a:r>
            <a:r>
              <a:rPr lang="fr-FR" sz="2000" b="1" dirty="0" err="1"/>
              <a:t>Korean</a:t>
            </a:r>
            <a:r>
              <a:rPr lang="fr-FR" sz="2000" b="1" dirty="0"/>
              <a:t> restaurant. </a:t>
            </a:r>
            <a:r>
              <a:rPr lang="fr-FR" sz="2000" b="1" dirty="0" err="1"/>
              <a:t>Let’s</a:t>
            </a:r>
            <a:r>
              <a:rPr lang="fr-FR" sz="2000" b="1" dirty="0"/>
              <a:t> </a:t>
            </a:r>
            <a:r>
              <a:rPr lang="fr-FR" sz="2000" b="1" dirty="0" err="1"/>
              <a:t>rather</a:t>
            </a:r>
            <a:r>
              <a:rPr lang="fr-FR" sz="2000" b="1" dirty="0"/>
              <a:t> </a:t>
            </a:r>
            <a:r>
              <a:rPr lang="fr-FR" sz="2000" b="1" dirty="0" err="1"/>
              <a:t>choose</a:t>
            </a:r>
            <a:r>
              <a:rPr lang="fr-FR" sz="2000" b="1" dirty="0"/>
              <a:t> </a:t>
            </a:r>
            <a:r>
              <a:rPr lang="fr-FR" sz="2000" b="1" dirty="0" err="1"/>
              <a:t>something</a:t>
            </a:r>
            <a:r>
              <a:rPr lang="fr-FR" sz="2000" b="1" dirty="0"/>
              <a:t>  </a:t>
            </a:r>
            <a:r>
              <a:rPr lang="fr-FR" sz="2000" b="1" dirty="0" err="1"/>
              <a:t>else</a:t>
            </a:r>
            <a:endParaRPr lang="fr-FR" b="1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CD1CA37D-07A9-4EB2-99A6-0A78194F5584}"/>
              </a:ext>
            </a:extLst>
          </p:cNvPr>
          <p:cNvSpPr txBox="1"/>
          <p:nvPr/>
        </p:nvSpPr>
        <p:spPr>
          <a:xfrm>
            <a:off x="7101457" y="4222628"/>
            <a:ext cx="1436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51" name="Espace réservé du numéro de diapositive 3">
            <a:extLst>
              <a:ext uri="{FF2B5EF4-FFF2-40B4-BE49-F238E27FC236}">
                <a16:creationId xmlns:a16="http://schemas.microsoft.com/office/drawing/2014/main" id="{31E71E75-5DBF-459A-9A8A-0F6657CA6D24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4521C6F8-03CC-4FF9-B5FF-502E168759E1}"/>
              </a:ext>
            </a:extLst>
          </p:cNvPr>
          <p:cNvGrpSpPr/>
          <p:nvPr/>
        </p:nvGrpSpPr>
        <p:grpSpPr>
          <a:xfrm>
            <a:off x="2533924" y="2311053"/>
            <a:ext cx="1107562" cy="570482"/>
            <a:chOff x="1633243" y="2185375"/>
            <a:chExt cx="1107562" cy="57048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8B0BA14D-CFAA-4B7F-BCB3-7122C8F7F8C8}"/>
                </a:ext>
              </a:extLst>
            </p:cNvPr>
            <p:cNvSpPr/>
            <p:nvPr/>
          </p:nvSpPr>
          <p:spPr>
            <a:xfrm>
              <a:off x="1633243" y="2185375"/>
              <a:ext cx="1107562" cy="570482"/>
            </a:xfrm>
            <a:prstGeom prst="ellipse">
              <a:avLst/>
            </a:prstGeom>
            <a:grpFill/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4BBEFE35-DA11-4133-918B-FB731CDA14B3}"/>
                </a:ext>
              </a:extLst>
            </p:cNvPr>
            <p:cNvSpPr txBox="1"/>
            <p:nvPr/>
          </p:nvSpPr>
          <p:spPr>
            <a:xfrm>
              <a:off x="1770333" y="2281392"/>
              <a:ext cx="828112" cy="369332"/>
            </a:xfrm>
            <a:prstGeom prst="rect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French</a:t>
              </a:r>
              <a:endParaRPr lang="fr-FR" dirty="0"/>
            </a:p>
          </p:txBody>
        </p: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34C2B853-37DA-4C5C-87A7-0D79BFB6CFA9}"/>
              </a:ext>
            </a:extLst>
          </p:cNvPr>
          <p:cNvGrpSpPr/>
          <p:nvPr/>
        </p:nvGrpSpPr>
        <p:grpSpPr>
          <a:xfrm>
            <a:off x="2533924" y="3213834"/>
            <a:ext cx="1107561" cy="558099"/>
            <a:chOff x="1630609" y="3216269"/>
            <a:chExt cx="1107561" cy="55809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0" name="Oval 18">
              <a:extLst>
                <a:ext uri="{FF2B5EF4-FFF2-40B4-BE49-F238E27FC236}">
                  <a16:creationId xmlns:a16="http://schemas.microsoft.com/office/drawing/2014/main" id="{8E198E81-61B2-4800-B68D-6586B17D882D}"/>
                </a:ext>
              </a:extLst>
            </p:cNvPr>
            <p:cNvSpPr/>
            <p:nvPr/>
          </p:nvSpPr>
          <p:spPr>
            <a:xfrm>
              <a:off x="1630609" y="3216269"/>
              <a:ext cx="1107561" cy="558099"/>
            </a:xfrm>
            <a:prstGeom prst="ellipse">
              <a:avLst/>
            </a:prstGeom>
            <a:grpFill/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61A1F78E-B107-4DBD-8C27-94F13D2C6D95}"/>
                </a:ext>
              </a:extLst>
            </p:cNvPr>
            <p:cNvSpPr txBox="1"/>
            <p:nvPr/>
          </p:nvSpPr>
          <p:spPr>
            <a:xfrm>
              <a:off x="1793647" y="3322096"/>
              <a:ext cx="786754" cy="369332"/>
            </a:xfrm>
            <a:prstGeom prst="rect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Italian</a:t>
              </a:r>
              <a:endParaRPr lang="fr-FR" dirty="0"/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EC64127F-511E-47AE-BFAA-708B662616CC}"/>
              </a:ext>
            </a:extLst>
          </p:cNvPr>
          <p:cNvGrpSpPr/>
          <p:nvPr/>
        </p:nvGrpSpPr>
        <p:grpSpPr>
          <a:xfrm>
            <a:off x="2531289" y="4106106"/>
            <a:ext cx="1107561" cy="559552"/>
            <a:chOff x="1566924" y="4044328"/>
            <a:chExt cx="1107561" cy="559552"/>
          </a:xfrm>
          <a:solidFill>
            <a:srgbClr val="FF0000"/>
          </a:solidFill>
        </p:grpSpPr>
        <p:sp>
          <p:nvSpPr>
            <p:cNvPr id="73" name="Oval 18">
              <a:extLst>
                <a:ext uri="{FF2B5EF4-FFF2-40B4-BE49-F238E27FC236}">
                  <a16:creationId xmlns:a16="http://schemas.microsoft.com/office/drawing/2014/main" id="{EB5FDF7F-34D1-40FE-AB97-0EF29C45FBA2}"/>
                </a:ext>
              </a:extLst>
            </p:cNvPr>
            <p:cNvSpPr/>
            <p:nvPr/>
          </p:nvSpPr>
          <p:spPr>
            <a:xfrm>
              <a:off x="1566924" y="4044328"/>
              <a:ext cx="1107561" cy="559552"/>
            </a:xfrm>
            <a:prstGeom prst="ellips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6DDBDB4C-E2B3-44D4-B7A8-B2B06CC64AF1}"/>
                </a:ext>
              </a:extLst>
            </p:cNvPr>
            <p:cNvSpPr txBox="1"/>
            <p:nvPr/>
          </p:nvSpPr>
          <p:spPr>
            <a:xfrm>
              <a:off x="1624478" y="4139438"/>
              <a:ext cx="9924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Mexican</a:t>
              </a:r>
              <a:endParaRPr lang="fr-FR" dirty="0"/>
            </a:p>
          </p:txBody>
        </p:sp>
      </p:grp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DCC70B77-C25F-45A7-98AE-2FF796C0A85F}"/>
              </a:ext>
            </a:extLst>
          </p:cNvPr>
          <p:cNvGrpSpPr/>
          <p:nvPr/>
        </p:nvGrpSpPr>
        <p:grpSpPr>
          <a:xfrm>
            <a:off x="2524979" y="5886542"/>
            <a:ext cx="1100485" cy="569386"/>
            <a:chOff x="3014012" y="5453217"/>
            <a:chExt cx="1100485" cy="569386"/>
          </a:xfrm>
          <a:solidFill>
            <a:srgbClr val="FF0000"/>
          </a:solidFill>
        </p:grpSpPr>
        <p:sp>
          <p:nvSpPr>
            <p:cNvPr id="76" name="Oval 18">
              <a:extLst>
                <a:ext uri="{FF2B5EF4-FFF2-40B4-BE49-F238E27FC236}">
                  <a16:creationId xmlns:a16="http://schemas.microsoft.com/office/drawing/2014/main" id="{A88CABF8-DF0E-4B82-A61B-B7956FAAE3A3}"/>
                </a:ext>
              </a:extLst>
            </p:cNvPr>
            <p:cNvSpPr/>
            <p:nvPr/>
          </p:nvSpPr>
          <p:spPr>
            <a:xfrm>
              <a:off x="3014012" y="5453217"/>
              <a:ext cx="1100485" cy="569386"/>
            </a:xfrm>
            <a:prstGeom prst="ellips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0EF5DE32-5969-4CCD-A5D4-63CB9F7E868C}"/>
                </a:ext>
              </a:extLst>
            </p:cNvPr>
            <p:cNvSpPr txBox="1"/>
            <p:nvPr/>
          </p:nvSpPr>
          <p:spPr>
            <a:xfrm>
              <a:off x="3155165" y="5537929"/>
              <a:ext cx="785793" cy="36933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Indian</a:t>
              </a:r>
              <a:endParaRPr lang="fr-FR" dirty="0"/>
            </a:p>
          </p:txBody>
        </p:sp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75C4E23D-BAF0-41FD-B278-440323ACE57F}"/>
              </a:ext>
            </a:extLst>
          </p:cNvPr>
          <p:cNvGrpSpPr/>
          <p:nvPr/>
        </p:nvGrpSpPr>
        <p:grpSpPr>
          <a:xfrm>
            <a:off x="2517905" y="4996504"/>
            <a:ext cx="1107559" cy="559192"/>
            <a:chOff x="1660639" y="4712172"/>
            <a:chExt cx="1107559" cy="559192"/>
          </a:xfrm>
          <a:solidFill>
            <a:srgbClr val="FF0000"/>
          </a:solidFill>
        </p:grpSpPr>
        <p:sp>
          <p:nvSpPr>
            <p:cNvPr id="79" name="Oval 18">
              <a:extLst>
                <a:ext uri="{FF2B5EF4-FFF2-40B4-BE49-F238E27FC236}">
                  <a16:creationId xmlns:a16="http://schemas.microsoft.com/office/drawing/2014/main" id="{EBF0E4AA-3DE4-4D49-9F2E-405C92083EC3}"/>
                </a:ext>
              </a:extLst>
            </p:cNvPr>
            <p:cNvSpPr/>
            <p:nvPr/>
          </p:nvSpPr>
          <p:spPr>
            <a:xfrm>
              <a:off x="1660639" y="4712172"/>
              <a:ext cx="1107559" cy="559192"/>
            </a:xfrm>
            <a:prstGeom prst="ellips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ABA2DC2A-A442-429A-93EE-968F15E8B503}"/>
                </a:ext>
              </a:extLst>
            </p:cNvPr>
            <p:cNvSpPr txBox="1"/>
            <p:nvPr/>
          </p:nvSpPr>
          <p:spPr>
            <a:xfrm>
              <a:off x="1782985" y="4807102"/>
              <a:ext cx="862865" cy="36933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/>
                <a:t>Korean</a:t>
              </a:r>
              <a:endParaRPr lang="fr-FR" dirty="0"/>
            </a:p>
          </p:txBody>
        </p:sp>
      </p:grpSp>
      <p:sp>
        <p:nvSpPr>
          <p:cNvPr id="81" name="Flèche : haut 80">
            <a:extLst>
              <a:ext uri="{FF2B5EF4-FFF2-40B4-BE49-F238E27FC236}">
                <a16:creationId xmlns:a16="http://schemas.microsoft.com/office/drawing/2014/main" id="{806A5006-A703-4E45-AEBC-C0DC361D1BEC}"/>
              </a:ext>
            </a:extLst>
          </p:cNvPr>
          <p:cNvSpPr/>
          <p:nvPr/>
        </p:nvSpPr>
        <p:spPr>
          <a:xfrm>
            <a:off x="1329726" y="2221833"/>
            <a:ext cx="539646" cy="4453604"/>
          </a:xfrm>
          <a:prstGeom prst="upArrow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507D58B-93AB-4935-83DF-38842FE057A5}"/>
              </a:ext>
            </a:extLst>
          </p:cNvPr>
          <p:cNvSpPr/>
          <p:nvPr/>
        </p:nvSpPr>
        <p:spPr>
          <a:xfrm>
            <a:off x="1469037" y="3429000"/>
            <a:ext cx="254832" cy="32464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Flèche : haut 82">
            <a:extLst>
              <a:ext uri="{FF2B5EF4-FFF2-40B4-BE49-F238E27FC236}">
                <a16:creationId xmlns:a16="http://schemas.microsoft.com/office/drawing/2014/main" id="{4932FB69-E6BD-42F9-A6C5-24C5301ED9C3}"/>
              </a:ext>
            </a:extLst>
          </p:cNvPr>
          <p:cNvSpPr/>
          <p:nvPr/>
        </p:nvSpPr>
        <p:spPr>
          <a:xfrm>
            <a:off x="1329726" y="2221833"/>
            <a:ext cx="539646" cy="4453604"/>
          </a:xfrm>
          <a:prstGeom prst="upArrow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9B34B38-70E4-485A-99BA-8C1C1A3EFB0B}"/>
              </a:ext>
            </a:extLst>
          </p:cNvPr>
          <p:cNvSpPr/>
          <p:nvPr/>
        </p:nvSpPr>
        <p:spPr>
          <a:xfrm>
            <a:off x="1469037" y="4776995"/>
            <a:ext cx="269822" cy="18984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467D76D1-D11D-4C8F-B34A-EC8A25B93E6F}"/>
              </a:ext>
            </a:extLst>
          </p:cNvPr>
          <p:cNvSpPr txBox="1"/>
          <p:nvPr/>
        </p:nvSpPr>
        <p:spPr>
          <a:xfrm>
            <a:off x="871432" y="22332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14DE8FC3-7559-49B9-B32C-F587C1282025}"/>
              </a:ext>
            </a:extLst>
          </p:cNvPr>
          <p:cNvSpPr txBox="1"/>
          <p:nvPr/>
        </p:nvSpPr>
        <p:spPr>
          <a:xfrm>
            <a:off x="1264168" y="1854689"/>
            <a:ext cx="723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accent4">
                    <a:lumMod val="50000"/>
                  </a:schemeClr>
                </a:solidFill>
              </a:rPr>
              <a:t>POW</a:t>
            </a:r>
            <a:endParaRPr lang="fr-FR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38CE2824-618C-45B6-8D56-2824D82BFE86}"/>
              </a:ext>
            </a:extLst>
          </p:cNvPr>
          <p:cNvSpPr txBox="1"/>
          <p:nvPr/>
        </p:nvSpPr>
        <p:spPr>
          <a:xfrm>
            <a:off x="1084872" y="64181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5B697B-C24F-4972-BB17-4EB5A931258C}"/>
              </a:ext>
            </a:extLst>
          </p:cNvPr>
          <p:cNvSpPr/>
          <p:nvPr/>
        </p:nvSpPr>
        <p:spPr>
          <a:xfrm>
            <a:off x="2368446" y="2233244"/>
            <a:ext cx="1501714" cy="1777752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508F655-C7A7-4039-A17D-B459DFBC95AE}"/>
              </a:ext>
            </a:extLst>
          </p:cNvPr>
          <p:cNvSpPr txBox="1"/>
          <p:nvPr/>
        </p:nvSpPr>
        <p:spPr>
          <a:xfrm>
            <a:off x="6905873" y="3213834"/>
            <a:ext cx="4575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Expressing</a:t>
            </a:r>
            <a:r>
              <a:rPr lang="fr-FR" sz="2000" dirty="0"/>
              <a:t> concessions </a:t>
            </a:r>
            <a:r>
              <a:rPr lang="fr-FR" sz="2000" dirty="0" err="1"/>
              <a:t>during</a:t>
            </a:r>
            <a:r>
              <a:rPr lang="fr-FR" sz="2000" dirty="0"/>
              <a:t> </a:t>
            </a:r>
            <a:r>
              <a:rPr lang="fr-FR" sz="2000" dirty="0" err="1"/>
              <a:t>negotiation</a:t>
            </a:r>
            <a:endParaRPr lang="fr-FR" sz="2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A043F92-DCCF-4B56-A06F-D85F441BCDE5}"/>
              </a:ext>
            </a:extLst>
          </p:cNvPr>
          <p:cNvSpPr txBox="1"/>
          <p:nvPr/>
        </p:nvSpPr>
        <p:spPr>
          <a:xfrm>
            <a:off x="4035638" y="2279410"/>
            <a:ext cx="2088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i="1" dirty="0">
                <a:solidFill>
                  <a:schemeClr val="accent1"/>
                </a:solidFill>
              </a:rPr>
              <a:t>Acceptable values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25FFCB0-4860-46B8-8738-EE1AEB0B6A1A}"/>
              </a:ext>
            </a:extLst>
          </p:cNvPr>
          <p:cNvSpPr/>
          <p:nvPr/>
        </p:nvSpPr>
        <p:spPr>
          <a:xfrm>
            <a:off x="2378308" y="2221833"/>
            <a:ext cx="1501714" cy="2743946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EBF01298-BF16-40B3-A4F3-E22365E3DD7F}"/>
              </a:ext>
            </a:extLst>
          </p:cNvPr>
          <p:cNvSpPr txBox="1"/>
          <p:nvPr/>
        </p:nvSpPr>
        <p:spPr>
          <a:xfrm>
            <a:off x="3966184" y="4370493"/>
            <a:ext cx="1452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i="1" dirty="0">
                <a:solidFill>
                  <a:schemeClr val="accent1"/>
                </a:solidFill>
              </a:rPr>
              <a:t>Concessions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540910-6D7B-428A-92F8-85D3367B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55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8" grpId="0" animBg="1"/>
      <p:bldP spid="8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BB74F44-1DD3-4505-A5E8-639312AF98B7}"/>
              </a:ext>
            </a:extLst>
          </p:cNvPr>
          <p:cNvSpPr/>
          <p:nvPr/>
        </p:nvSpPr>
        <p:spPr>
          <a:xfrm>
            <a:off x="346276" y="2007290"/>
            <a:ext cx="5426756" cy="4645568"/>
          </a:xfrm>
          <a:prstGeom prst="rect">
            <a:avLst/>
          </a:prstGeom>
          <a:solidFill>
            <a:schemeClr val="accent4">
              <a:lumMod val="60000"/>
              <a:lumOff val="4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1E8DA47-4191-4FEF-9031-EE7F7CE351D2}"/>
              </a:ext>
            </a:extLst>
          </p:cNvPr>
          <p:cNvSpPr txBox="1">
            <a:spLocks/>
          </p:cNvSpPr>
          <p:nvPr/>
        </p:nvSpPr>
        <p:spPr>
          <a:xfrm>
            <a:off x="354006" y="2007290"/>
            <a:ext cx="5426756" cy="46683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A66AC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A: "Let's go to a Chinese restaurant."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B: "I don't like Chinese restaurants, let's choose something else."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A: "Let's go to the Shanghai. It's a quiet,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cheap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Chinese restaurant on the south side."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B: "Do you like Italian restaurants?"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A: "I don't like Italian restaurants."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B: "Do you like French restaurants?"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A: "Let's go to the Shanghai. It's a quiet, cheap Chinese restaurant on the south side.“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A66AC"/>
              </a:buClr>
              <a:buSzPct val="85000"/>
              <a:buFont typeface="Arial" pitchFamily="34" charset="0"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Arial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1600" kern="0" dirty="0">
                <a:solidFill>
                  <a:prstClr val="black"/>
                </a:solidFill>
                <a:latin typeface="Arial"/>
              </a:rPr>
              <a:t>B: "Do you like French restaurants?"</a:t>
            </a:r>
            <a:endParaRPr lang="fr-FR" sz="1600" kern="0" dirty="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A66AC"/>
              </a:buClr>
              <a:buSzPct val="85000"/>
              <a:buFont typeface="Arial" pitchFamily="34" charset="0"/>
              <a:buNone/>
              <a:tabLst/>
              <a:defRPr/>
            </a:pP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A66AC"/>
              </a:buClr>
              <a:buSzPct val="85000"/>
              <a:buFont typeface="Arial" pitchFamily="34" charset="0"/>
              <a:buNone/>
              <a:tabLst/>
              <a:defRPr/>
            </a:pP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5A620F1-B1DC-4568-B93D-49CCF1728429}"/>
              </a:ext>
            </a:extLst>
          </p:cNvPr>
          <p:cNvSpPr txBox="1"/>
          <p:nvPr/>
        </p:nvSpPr>
        <p:spPr>
          <a:xfrm>
            <a:off x="6096000" y="2224498"/>
            <a:ext cx="5741994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A: "I don't like French restaurants."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    B: "Do you like Korean restaurants?"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A: "Let's go to a cheap restaurant."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    B: "Okay, let's go to a cheap restaurant."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A: "Let's go to a restaurant on the south side."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    B: "Okay, let's go to a restaurant on the south side."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A: "Let's go to the Shanghai. It's a quiet, cheap Chinese restaurant on the south side."</a:t>
            </a:r>
            <a:b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b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    B: "Okay, let's go to the Shanghai restaurant.“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kern="0" dirty="0">
              <a:solidFill>
                <a:prstClr val="black"/>
              </a:solidFill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793CD3-EBE2-498B-A65D-FA324E512437}"/>
              </a:ext>
            </a:extLst>
          </p:cNvPr>
          <p:cNvSpPr/>
          <p:nvPr/>
        </p:nvSpPr>
        <p:spPr>
          <a:xfrm>
            <a:off x="346276" y="1221770"/>
            <a:ext cx="3500026" cy="50405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Agent A Dominant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b="1" kern="0" dirty="0">
                <a:solidFill>
                  <a:prstClr val="black"/>
                </a:solidFill>
                <a:latin typeface="Arial"/>
              </a:rPr>
              <a:t>Agent B </a:t>
            </a:r>
            <a:r>
              <a:rPr lang="fr-FR" sz="2000" b="1" kern="0" dirty="0" err="1">
                <a:solidFill>
                  <a:prstClr val="black"/>
                </a:solidFill>
                <a:latin typeface="Arial"/>
              </a:rPr>
              <a:t>Submissive</a:t>
            </a:r>
            <a:endParaRPr kumimoji="0" lang="fr-FR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B0D7C3D-3827-464D-A89E-9BDBAA09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Example of dialogue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3758C7-4294-4237-805F-C4EE3BDAC986}"/>
              </a:ext>
            </a:extLst>
          </p:cNvPr>
          <p:cNvSpPr/>
          <p:nvPr/>
        </p:nvSpPr>
        <p:spPr>
          <a:xfrm>
            <a:off x="6095999" y="2005898"/>
            <a:ext cx="5618813" cy="4645568"/>
          </a:xfrm>
          <a:prstGeom prst="rect">
            <a:avLst/>
          </a:prstGeom>
          <a:solidFill>
            <a:schemeClr val="accent4">
              <a:lumMod val="60000"/>
              <a:lumOff val="4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BAABA800-AD92-4711-A7A4-000A657F78C6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449E1BA-1F3B-4E59-9176-81C60AE7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4399132"/>
      </p:ext>
    </p:extLst>
  </p:cSld>
  <p:clrMapOvr>
    <a:masterClrMapping/>
  </p:clrMapOvr>
</p:sld>
</file>

<file path=ppt/theme/theme1.xml><?xml version="1.0" encoding="utf-8"?>
<a:theme xmlns:a="http://schemas.openxmlformats.org/drawingml/2006/main" name="Showeet theme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1613</Words>
  <Application>Microsoft Office PowerPoint</Application>
  <PresentationFormat>Grand écran</PresentationFormat>
  <Paragraphs>508</Paragraphs>
  <Slides>23</Slides>
  <Notes>15</Notes>
  <HiddenSlides>6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23</vt:i4>
      </vt:variant>
    </vt:vector>
  </HeadingPairs>
  <TitlesOfParts>
    <vt:vector size="35" baseType="lpstr">
      <vt:lpstr>Arabic Typesetting</vt:lpstr>
      <vt:lpstr>Arial</vt:lpstr>
      <vt:lpstr>Bookman Old Style</vt:lpstr>
      <vt:lpstr>Bradley Hand ITC</vt:lpstr>
      <vt:lpstr>Calibri</vt:lpstr>
      <vt:lpstr>Calibri Light</vt:lpstr>
      <vt:lpstr>Cambria Math</vt:lpstr>
      <vt:lpstr>GeosansLight</vt:lpstr>
      <vt:lpstr>Open Sans</vt:lpstr>
      <vt:lpstr>Wingdings</vt:lpstr>
      <vt:lpstr>Showeet theme</vt:lpstr>
      <vt:lpstr>Thème Office</vt:lpstr>
      <vt:lpstr>Présentation PowerPoint</vt:lpstr>
      <vt:lpstr>Context: COLLABORATIVE negotiation</vt:lpstr>
      <vt:lpstr>INTERPERSONAL RELATION OF DOMINANCE</vt:lpstr>
      <vt:lpstr>OVERVIEW OF THE MODEL OF NEGOTIATION</vt:lpstr>
      <vt:lpstr>Mental model</vt:lpstr>
      <vt:lpstr>Mental model</vt:lpstr>
      <vt:lpstr>Mental model</vt:lpstr>
      <vt:lpstr>Mental model</vt:lpstr>
      <vt:lpstr>Example of dialogue</vt:lpstr>
      <vt:lpstr>OVERVIEW OF THE MODEL OF NEGOTIATION</vt:lpstr>
      <vt:lpstr>Présentation PowerPoint</vt:lpstr>
      <vt:lpstr>Présentation PowerPoint</vt:lpstr>
      <vt:lpstr>Model of the other: reasoning with uncertainty</vt:lpstr>
      <vt:lpstr>Evaluation: reasoning with uncertainty</vt:lpstr>
      <vt:lpstr>Results: accuracy of predictions</vt:lpstr>
      <vt:lpstr>Conclusion and future works: </vt:lpstr>
      <vt:lpstr>Présentation PowerPoint</vt:lpstr>
      <vt:lpstr>Model of the other: reasoning with uncertainty</vt:lpstr>
      <vt:lpstr>Présentation PowerPoint</vt:lpstr>
      <vt:lpstr>Mental model</vt:lpstr>
      <vt:lpstr>Mental model</vt:lpstr>
      <vt:lpstr>Mental model</vt:lpstr>
      <vt:lpstr>Results: Evolution of prediction after each turn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Entreprise ZENIKA</dc:creator>
  <cp:lastModifiedBy>Entreprise ZENIKA</cp:lastModifiedBy>
  <cp:revision>174</cp:revision>
  <dcterms:created xsi:type="dcterms:W3CDTF">2018-08-21T17:03:23Z</dcterms:created>
  <dcterms:modified xsi:type="dcterms:W3CDTF">2018-09-06T08:37:14Z</dcterms:modified>
</cp:coreProperties>
</file>