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6" r:id="rId1"/>
    <p:sldMasterId id="2147483719" r:id="rId2"/>
    <p:sldMasterId id="2147483731" r:id="rId3"/>
  </p:sldMasterIdLst>
  <p:notesMasterIdLst>
    <p:notesMasterId r:id="rId21"/>
  </p:notesMasterIdLst>
  <p:sldIdLst>
    <p:sldId id="258" r:id="rId4"/>
    <p:sldId id="262" r:id="rId5"/>
    <p:sldId id="264" r:id="rId6"/>
    <p:sldId id="274" r:id="rId7"/>
    <p:sldId id="265" r:id="rId8"/>
    <p:sldId id="279" r:id="rId9"/>
    <p:sldId id="267" r:id="rId10"/>
    <p:sldId id="268" r:id="rId11"/>
    <p:sldId id="276" r:id="rId12"/>
    <p:sldId id="283" r:id="rId13"/>
    <p:sldId id="272" r:id="rId14"/>
    <p:sldId id="284" r:id="rId15"/>
    <p:sldId id="269" r:id="rId16"/>
    <p:sldId id="270" r:id="rId17"/>
    <p:sldId id="278" r:id="rId18"/>
    <p:sldId id="280" r:id="rId19"/>
    <p:sldId id="282" r:id="rId20"/>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ntreprise ZENIKA" initials="EZ"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3822" autoAdjust="0"/>
  </p:normalViewPr>
  <p:slideViewPr>
    <p:cSldViewPr snapToGrid="0">
      <p:cViewPr>
        <p:scale>
          <a:sx n="50" d="100"/>
          <a:sy n="50" d="100"/>
        </p:scale>
        <p:origin x="-1416" y="-102"/>
      </p:cViewPr>
      <p:guideLst>
        <p:guide orient="horz" pos="2160"/>
        <p:guide pos="3840"/>
      </p:guideLst>
    </p:cSldViewPr>
  </p:slideViewPr>
  <p:notesTextViewPr>
    <p:cViewPr>
      <p:scale>
        <a:sx n="1" d="1"/>
        <a:sy n="1" d="1"/>
      </p:scale>
      <p:origin x="0" y="0"/>
    </p:cViewPr>
  </p:notesTextViewPr>
  <p:sorterViewPr>
    <p:cViewPr>
      <p:scale>
        <a:sx n="100" d="100"/>
        <a:sy n="100" d="100"/>
      </p:scale>
      <p:origin x="0" y="-273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35E098-590E-42A9-A800-3086C5EA9EBB}" type="datetimeFigureOut">
              <a:rPr lang="fr-FR" smtClean="0"/>
              <a:t>20/06/2016</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FFAF96-A13A-4F56-9F70-AC7B3DA501DD}" type="slidenum">
              <a:rPr lang="fr-FR" smtClean="0"/>
              <a:t>‹N°›</a:t>
            </a:fld>
            <a:endParaRPr lang="fr-FR"/>
          </a:p>
        </p:txBody>
      </p:sp>
    </p:spTree>
    <p:extLst>
      <p:ext uri="{BB962C8B-B14F-4D97-AF65-F5344CB8AC3E}">
        <p14:creationId xmlns:p14="http://schemas.microsoft.com/office/powerpoint/2010/main" val="15504723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PlaceHolder 1"/>
          <p:cNvSpPr>
            <a:spLocks noGrp="1"/>
          </p:cNvSpPr>
          <p:nvPr>
            <p:ph type="body"/>
          </p:nvPr>
        </p:nvSpPr>
        <p:spPr>
          <a:xfrm>
            <a:off x="685800" y="4343400"/>
            <a:ext cx="5486040" cy="4114440"/>
          </a:xfrm>
          <a:prstGeom prst="rect">
            <a:avLst/>
          </a:prstGeom>
        </p:spPr>
        <p:txBody>
          <a:bodyPr/>
          <a:lstStyle/>
          <a:p>
            <a:r>
              <a:rPr lang="fr-FR" sz="2000" strike="noStrike" dirty="0">
                <a:latin typeface="Arial"/>
              </a:rPr>
              <a:t>Bonjour, </a:t>
            </a:r>
            <a:endParaRPr dirty="0"/>
          </a:p>
          <a:p>
            <a:r>
              <a:rPr lang="fr-FR" sz="2000" strike="noStrike" dirty="0">
                <a:latin typeface="Arial"/>
              </a:rPr>
              <a:t>Merci pour votre présence et m’accorder de votre temps</a:t>
            </a:r>
            <a:endParaRPr dirty="0"/>
          </a:p>
        </p:txBody>
      </p:sp>
      <p:sp>
        <p:nvSpPr>
          <p:cNvPr id="163" name="TextShape 2"/>
          <p:cNvSpPr txBox="1"/>
          <p:nvPr/>
        </p:nvSpPr>
        <p:spPr>
          <a:xfrm>
            <a:off x="3884760" y="8685360"/>
            <a:ext cx="2971440" cy="456840"/>
          </a:xfrm>
          <a:prstGeom prst="rect">
            <a:avLst/>
          </a:prstGeom>
          <a:noFill/>
          <a:ln>
            <a:noFill/>
          </a:ln>
        </p:spPr>
        <p:txBody>
          <a:bodyPr anchor="b"/>
          <a:lstStyle/>
          <a:p>
            <a:pPr algn="r">
              <a:lnSpc>
                <a:spcPct val="100000"/>
              </a:lnSpc>
            </a:pPr>
            <a:fld id="{1E9D62C2-6D8C-4594-B398-13A4A8B932DD}" type="slidenum">
              <a:rPr lang="fr-FR" sz="1200" strike="noStrike">
                <a:solidFill>
                  <a:srgbClr val="000000"/>
                </a:solidFill>
                <a:latin typeface="+mn-lt"/>
                <a:ea typeface="+mn-ea"/>
              </a:rPr>
              <a:t>1</a:t>
            </a:fld>
            <a:endParaRPr/>
          </a:p>
        </p:txBody>
      </p:sp>
    </p:spTree>
    <p:extLst>
      <p:ext uri="{BB962C8B-B14F-4D97-AF65-F5344CB8AC3E}">
        <p14:creationId xmlns:p14="http://schemas.microsoft.com/office/powerpoint/2010/main" val="23870482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Pour la conception</a:t>
            </a:r>
            <a:r>
              <a:rPr lang="fr-FR" baseline="0" dirty="0" smtClean="0"/>
              <a:t> de notre </a:t>
            </a:r>
            <a:r>
              <a:rPr lang="fr-FR" baseline="0" dirty="0" err="1" smtClean="0"/>
              <a:t>modele</a:t>
            </a:r>
            <a:r>
              <a:rPr lang="fr-FR" baseline="0" dirty="0" smtClean="0"/>
              <a:t> dialogique nous proposons cette architecture avec un module d’</a:t>
            </a:r>
            <a:r>
              <a:rPr lang="fr-FR" baseline="0" dirty="0" err="1" smtClean="0"/>
              <a:t>etat</a:t>
            </a:r>
            <a:r>
              <a:rPr lang="fr-FR" baseline="0" dirty="0" smtClean="0"/>
              <a:t> mental, un module de communication et un module « </a:t>
            </a:r>
            <a:r>
              <a:rPr lang="fr-FR" baseline="0" dirty="0" err="1" smtClean="0"/>
              <a:t>context</a:t>
            </a:r>
            <a:r>
              <a:rPr lang="fr-FR" baseline="0" dirty="0" smtClean="0"/>
              <a:t> de dialogue » qui </a:t>
            </a:r>
            <a:r>
              <a:rPr lang="fr-FR" baseline="0" dirty="0" err="1" smtClean="0"/>
              <a:t>sauvragrde</a:t>
            </a:r>
            <a:r>
              <a:rPr lang="fr-FR" baseline="0" dirty="0" smtClean="0"/>
              <a:t> l’</a:t>
            </a:r>
            <a:r>
              <a:rPr lang="fr-FR" baseline="0" dirty="0" err="1" smtClean="0"/>
              <a:t>etat</a:t>
            </a:r>
            <a:r>
              <a:rPr lang="fr-FR" baseline="0" dirty="0" smtClean="0"/>
              <a:t> de la négociation, je présente dans la suite chacun des module</a:t>
            </a:r>
            <a:endParaRPr lang="fr-FR" dirty="0"/>
          </a:p>
        </p:txBody>
      </p:sp>
      <p:sp>
        <p:nvSpPr>
          <p:cNvPr id="4" name="Espace réservé du numéro de diapositive 3"/>
          <p:cNvSpPr>
            <a:spLocks noGrp="1"/>
          </p:cNvSpPr>
          <p:nvPr>
            <p:ph type="sldNum" sz="quarter" idx="10"/>
          </p:nvPr>
        </p:nvSpPr>
        <p:spPr/>
        <p:txBody>
          <a:bodyPr/>
          <a:lstStyle/>
          <a:p>
            <a:fld id="{5CFFAF96-A13A-4F56-9F70-AC7B3DA501DD}" type="slidenum">
              <a:rPr lang="fr-FR" smtClean="0"/>
              <a:t>12</a:t>
            </a:fld>
            <a:endParaRPr lang="fr-FR"/>
          </a:p>
        </p:txBody>
      </p:sp>
    </p:spTree>
    <p:extLst>
      <p:ext uri="{BB962C8B-B14F-4D97-AF65-F5344CB8AC3E}">
        <p14:creationId xmlns:p14="http://schemas.microsoft.com/office/powerpoint/2010/main" val="42604968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Pour chaque acte</a:t>
            </a:r>
            <a:r>
              <a:rPr lang="fr-FR" baseline="0" dirty="0" smtClean="0"/>
              <a:t> </a:t>
            </a:r>
            <a:r>
              <a:rPr lang="fr-FR" baseline="0" smtClean="0"/>
              <a:t>de dialogue </a:t>
            </a:r>
            <a:r>
              <a:rPr lang="fr-FR" smtClean="0"/>
              <a:t>choisie </a:t>
            </a:r>
            <a:r>
              <a:rPr lang="fr-FR" dirty="0" smtClean="0"/>
              <a:t>par l’utilisateur:</a:t>
            </a:r>
          </a:p>
          <a:p>
            <a:pPr rtl="0"/>
            <a:r>
              <a:rPr lang="fr-FR" dirty="0" smtClean="0"/>
              <a:t>Une réponse est choisie en fonction de l’état mental courant et la perception de la RI, pour l’instant dans notre </a:t>
            </a:r>
            <a:r>
              <a:rPr lang="fr-FR" dirty="0" err="1" smtClean="0"/>
              <a:t>modele</a:t>
            </a:r>
            <a:r>
              <a:rPr lang="fr-FR" dirty="0" smtClean="0"/>
              <a:t> la RI reste statique et n’</a:t>
            </a:r>
            <a:r>
              <a:rPr lang="fr-FR" dirty="0" err="1" smtClean="0"/>
              <a:t>evolue</a:t>
            </a:r>
            <a:r>
              <a:rPr lang="fr-FR" dirty="0" smtClean="0"/>
              <a:t> pas durant la conversation</a:t>
            </a:r>
            <a:endParaRPr lang="fr-FR" dirty="0"/>
          </a:p>
        </p:txBody>
      </p:sp>
      <p:sp>
        <p:nvSpPr>
          <p:cNvPr id="4" name="Espace réservé du numéro de diapositive 3"/>
          <p:cNvSpPr>
            <a:spLocks noGrp="1"/>
          </p:cNvSpPr>
          <p:nvPr>
            <p:ph type="sldNum" sz="quarter" idx="10"/>
          </p:nvPr>
        </p:nvSpPr>
        <p:spPr/>
        <p:txBody>
          <a:bodyPr/>
          <a:lstStyle/>
          <a:p>
            <a:fld id="{5CFFAF96-A13A-4F56-9F70-AC7B3DA501DD}" type="slidenum">
              <a:rPr lang="fr-FR" smtClean="0"/>
              <a:t>14</a:t>
            </a:fld>
            <a:endParaRPr lang="fr-FR"/>
          </a:p>
        </p:txBody>
      </p:sp>
    </p:spTree>
    <p:extLst>
      <p:ext uri="{BB962C8B-B14F-4D97-AF65-F5344CB8AC3E}">
        <p14:creationId xmlns:p14="http://schemas.microsoft.com/office/powerpoint/2010/main" val="17713641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Nous avons définis dans notre </a:t>
            </a:r>
            <a:r>
              <a:rPr lang="fr-FR" dirty="0" err="1" smtClean="0"/>
              <a:t>modele</a:t>
            </a:r>
            <a:r>
              <a:rPr lang="fr-FR" dirty="0" smtClean="0"/>
              <a:t> un</a:t>
            </a:r>
            <a:r>
              <a:rPr lang="fr-FR" baseline="0" dirty="0" smtClean="0"/>
              <a:t> ensembles de comportements liés à la dominance et nous souhaitons en 1</a:t>
            </a:r>
            <a:r>
              <a:rPr lang="fr-FR" baseline="30000" dirty="0" smtClean="0"/>
              <a:t>er</a:t>
            </a:r>
            <a:r>
              <a:rPr lang="fr-FR" baseline="0" dirty="0" smtClean="0"/>
              <a:t> lieu valider ces comportements,</a:t>
            </a:r>
          </a:p>
          <a:p>
            <a:r>
              <a:rPr lang="fr-FR" baseline="0" dirty="0" smtClean="0"/>
              <a:t>En terme est que les utilisateurs arrivent a les percevoir et a les détecter, </a:t>
            </a:r>
          </a:p>
          <a:p>
            <a:r>
              <a:rPr lang="fr-FR" baseline="0" dirty="0" smtClean="0"/>
              <a:t>Pour cela nous allons mener une étude de validation dans laquelle on </a:t>
            </a:r>
            <a:r>
              <a:rPr lang="fr-FR" baseline="0" dirty="0" err="1" smtClean="0"/>
              <a:t>presente</a:t>
            </a:r>
            <a:r>
              <a:rPr lang="fr-FR" baseline="0" dirty="0" smtClean="0"/>
              <a:t> au sujet un nombre de dialogues conçu avec notre </a:t>
            </a:r>
            <a:r>
              <a:rPr lang="fr-FR" baseline="0" dirty="0" err="1" smtClean="0"/>
              <a:t>modele</a:t>
            </a:r>
            <a:r>
              <a:rPr lang="fr-FR" baseline="0" dirty="0" smtClean="0"/>
              <a:t> dialogique </a:t>
            </a:r>
            <a:r>
              <a:rPr lang="fr-FR" baseline="0" dirty="0" err="1" smtClean="0"/>
              <a:t>dabns</a:t>
            </a:r>
            <a:r>
              <a:rPr lang="fr-FR" baseline="0" dirty="0" smtClean="0"/>
              <a:t> lequel on aura fait varier la valeur de dominance des agents  ainsi que leurs </a:t>
            </a:r>
            <a:r>
              <a:rPr lang="fr-FR" baseline="0" dirty="0" err="1" smtClean="0"/>
              <a:t>modeles</a:t>
            </a:r>
            <a:r>
              <a:rPr lang="fr-FR" baseline="0" dirty="0" smtClean="0"/>
              <a:t> de </a:t>
            </a:r>
            <a:r>
              <a:rPr lang="fr-FR" baseline="0" dirty="0" err="1" smtClean="0"/>
              <a:t>préfences</a:t>
            </a:r>
            <a:r>
              <a:rPr lang="fr-FR" baseline="0" dirty="0" smtClean="0"/>
              <a:t>, en effet des agents qui </a:t>
            </a:r>
            <a:r>
              <a:rPr lang="fr-FR" baseline="0" dirty="0" err="1" smtClean="0"/>
              <a:t>partagnet</a:t>
            </a:r>
            <a:r>
              <a:rPr lang="fr-FR" baseline="0" dirty="0" smtClean="0"/>
              <a:t> des préférences similaire auront tendance a rapidement converger ,,, </a:t>
            </a:r>
            <a:endParaRPr lang="fr-FR" dirty="0"/>
          </a:p>
        </p:txBody>
      </p:sp>
      <p:sp>
        <p:nvSpPr>
          <p:cNvPr id="4" name="Espace réservé du numéro de diapositive 3"/>
          <p:cNvSpPr>
            <a:spLocks noGrp="1"/>
          </p:cNvSpPr>
          <p:nvPr>
            <p:ph type="sldNum" sz="quarter" idx="10"/>
          </p:nvPr>
        </p:nvSpPr>
        <p:spPr/>
        <p:txBody>
          <a:bodyPr/>
          <a:lstStyle/>
          <a:p>
            <a:fld id="{5CFFAF96-A13A-4F56-9F70-AC7B3DA501DD}" type="slidenum">
              <a:rPr lang="fr-FR" smtClean="0"/>
              <a:t>17</a:t>
            </a:fld>
            <a:endParaRPr lang="fr-FR"/>
          </a:p>
        </p:txBody>
      </p:sp>
    </p:spTree>
    <p:extLst>
      <p:ext uri="{BB962C8B-B14F-4D97-AF65-F5344CB8AC3E}">
        <p14:creationId xmlns:p14="http://schemas.microsoft.com/office/powerpoint/2010/main" val="27255958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Pour cette </a:t>
            </a:r>
            <a:r>
              <a:rPr lang="fr-FR" dirty="0" err="1" smtClean="0"/>
              <a:t>presentation</a:t>
            </a:r>
            <a:r>
              <a:rPr lang="fr-FR" dirty="0" smtClean="0"/>
              <a:t> je vais d’abord expliquer le</a:t>
            </a:r>
            <a:r>
              <a:rPr lang="fr-FR" baseline="0" dirty="0" smtClean="0"/>
              <a:t> contexte et les motivations de notre </a:t>
            </a:r>
            <a:r>
              <a:rPr lang="fr-FR" baseline="0" dirty="0" err="1" smtClean="0"/>
              <a:t>reCheapche</a:t>
            </a:r>
            <a:r>
              <a:rPr lang="fr-FR" baseline="0" dirty="0" smtClean="0"/>
              <a:t>, je présenterais ensuite un bref état de l’art</a:t>
            </a:r>
          </a:p>
          <a:p>
            <a:r>
              <a:rPr lang="fr-FR" baseline="0" dirty="0" smtClean="0"/>
              <a:t>Je présenterai notre 1 er </a:t>
            </a:r>
            <a:r>
              <a:rPr lang="fr-FR" baseline="0" dirty="0" err="1" smtClean="0"/>
              <a:t>modele</a:t>
            </a:r>
            <a:r>
              <a:rPr lang="fr-FR" baseline="0" dirty="0" smtClean="0"/>
              <a:t> de dialogue, ainsi que son </a:t>
            </a:r>
            <a:r>
              <a:rPr lang="fr-FR" baseline="0" dirty="0" err="1" smtClean="0"/>
              <a:t>implementation</a:t>
            </a:r>
            <a:r>
              <a:rPr lang="fr-FR" baseline="0" dirty="0" smtClean="0"/>
              <a:t> et je terminerai par les perspectives de mes travaux,</a:t>
            </a:r>
            <a:endParaRPr lang="fr-FR" dirty="0"/>
          </a:p>
        </p:txBody>
      </p:sp>
      <p:sp>
        <p:nvSpPr>
          <p:cNvPr id="4" name="Espace réservé du numéro de diapositive 3"/>
          <p:cNvSpPr>
            <a:spLocks noGrp="1"/>
          </p:cNvSpPr>
          <p:nvPr>
            <p:ph type="sldNum" sz="quarter" idx="10"/>
          </p:nvPr>
        </p:nvSpPr>
        <p:spPr/>
        <p:txBody>
          <a:bodyPr/>
          <a:lstStyle/>
          <a:p>
            <a:fld id="{5CFFAF96-A13A-4F56-9F70-AC7B3DA501DD}" type="slidenum">
              <a:rPr lang="fr-FR" smtClean="0"/>
              <a:t>2</a:t>
            </a:fld>
            <a:endParaRPr lang="fr-FR"/>
          </a:p>
        </p:txBody>
      </p:sp>
    </p:spTree>
    <p:extLst>
      <p:ext uri="{BB962C8B-B14F-4D97-AF65-F5344CB8AC3E}">
        <p14:creationId xmlns:p14="http://schemas.microsoft.com/office/powerpoint/2010/main" val="634680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Je m’ dans ma thèse</a:t>
            </a:r>
            <a:r>
              <a:rPr lang="fr-FR" baseline="0" dirty="0" smtClean="0"/>
              <a:t> au dialogue social avec un agent artificiel, laver définit le dialogue social comme un processus dans lequel les interlocuteurs partagent leurs opinions et préférences et dans le quel on peut mener une négociation coopérative. C’est </a:t>
            </a:r>
            <a:r>
              <a:rPr lang="fr-FR" baseline="0" dirty="0" err="1" smtClean="0"/>
              <a:t>particulierement</a:t>
            </a:r>
            <a:r>
              <a:rPr lang="fr-FR" baseline="0" dirty="0" smtClean="0"/>
              <a:t> le cas dans le cadre ou les interlocuteurs ont un ou plusieurs  buts communs à satisfaire, chaque interlocuteur a des préférences sur la manière a satisfaire ces buts, De plus, on estime ont une </a:t>
            </a:r>
            <a:r>
              <a:rPr lang="fr-FR" baseline="0" dirty="0" err="1" smtClean="0"/>
              <a:t>representation</a:t>
            </a:r>
            <a:r>
              <a:rPr lang="fr-FR" baseline="0" dirty="0" smtClean="0"/>
              <a:t> de leur relation interpersonnelle </a:t>
            </a:r>
            <a:r>
              <a:rPr lang="fr-FR" baseline="0" dirty="0" err="1" smtClean="0"/>
              <a:t>batis</a:t>
            </a:r>
            <a:r>
              <a:rPr lang="fr-FR" baseline="0" dirty="0" smtClean="0"/>
              <a:t> entres ces interlocuteurs </a:t>
            </a:r>
            <a:r>
              <a:rPr lang="fr-FR" baseline="0" dirty="0" err="1" smtClean="0"/>
              <a:t>regit</a:t>
            </a:r>
            <a:r>
              <a:rPr lang="fr-FR" baseline="0" dirty="0" smtClean="0"/>
              <a:t> leur façon d’exprimer et de négocier leur préférences, et donc leurs stratégies de dialogue, Je m’</a:t>
            </a:r>
            <a:r>
              <a:rPr lang="fr-FR" baseline="0" dirty="0" err="1" smtClean="0"/>
              <a:t>interesse</a:t>
            </a:r>
            <a:r>
              <a:rPr lang="fr-FR" baseline="0" dirty="0" smtClean="0"/>
              <a:t> donc dans ma thèse a </a:t>
            </a:r>
            <a:r>
              <a:rPr lang="fr-FR" baseline="0" dirty="0" err="1" smtClean="0"/>
              <a:t>modeliser</a:t>
            </a:r>
            <a:r>
              <a:rPr lang="fr-FR" baseline="0" dirty="0" smtClean="0"/>
              <a:t> un agent conversationnel qui puisse </a:t>
            </a:r>
            <a:r>
              <a:rPr lang="fr-FR" baseline="0" dirty="0" err="1" smtClean="0"/>
              <a:t>modèliser</a:t>
            </a:r>
            <a:r>
              <a:rPr lang="fr-FR" baseline="0" dirty="0" smtClean="0"/>
              <a:t> sa relation interpersonnelle avec l’utilisateur et qui puisse adapter sa stratégie de négociation dans le dialogue en fonction de la RI perçue</a:t>
            </a:r>
            <a:endParaRPr lang="fr-FR" dirty="0"/>
          </a:p>
        </p:txBody>
      </p:sp>
      <p:sp>
        <p:nvSpPr>
          <p:cNvPr id="4" name="Espace réservé du numéro de diapositive 3"/>
          <p:cNvSpPr>
            <a:spLocks noGrp="1"/>
          </p:cNvSpPr>
          <p:nvPr>
            <p:ph type="sldNum" sz="quarter" idx="10"/>
          </p:nvPr>
        </p:nvSpPr>
        <p:spPr/>
        <p:txBody>
          <a:bodyPr/>
          <a:lstStyle/>
          <a:p>
            <a:fld id="{5CFFAF96-A13A-4F56-9F70-AC7B3DA501DD}" type="slidenum">
              <a:rPr lang="fr-FR" smtClean="0"/>
              <a:t>3</a:t>
            </a:fld>
            <a:endParaRPr lang="fr-FR"/>
          </a:p>
        </p:txBody>
      </p:sp>
    </p:spTree>
    <p:extLst>
      <p:ext uri="{BB962C8B-B14F-4D97-AF65-F5344CB8AC3E}">
        <p14:creationId xmlns:p14="http://schemas.microsoft.com/office/powerpoint/2010/main" val="9689811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a:t>
            </a:r>
            <a:r>
              <a:rPr lang="fr-FR" b="1" dirty="0" err="1"/>
              <a:t>Autom</a:t>
            </a:r>
            <a:r>
              <a:rPr lang="fr-FR" b="1" dirty="0"/>
              <a:t> </a:t>
            </a:r>
            <a:r>
              <a:rPr lang="fr-FR" dirty="0"/>
              <a:t>: </a:t>
            </a:r>
            <a:r>
              <a:rPr lang="fr-FR" dirty="0" err="1"/>
              <a:t>modele</a:t>
            </a:r>
            <a:r>
              <a:rPr lang="fr-FR" baseline="0" dirty="0"/>
              <a:t> avec 3 composants </a:t>
            </a:r>
            <a:r>
              <a:rPr lang="fr-FR" baseline="0" dirty="0" smtClean="0"/>
              <a:t>(trois facteurs de relations avec l'utilisateur:  </a:t>
            </a:r>
            <a:r>
              <a:rPr lang="fr-FR" b="1" baseline="0" dirty="0" smtClean="0"/>
              <a:t>l'engagemen</a:t>
            </a:r>
            <a:r>
              <a:rPr lang="fr-FR" baseline="0" dirty="0" smtClean="0"/>
              <a:t>t},  </a:t>
            </a:r>
            <a:r>
              <a:rPr lang="fr-FR" b="1" baseline="0" dirty="0" smtClean="0"/>
              <a:t>la confiance</a:t>
            </a:r>
            <a:r>
              <a:rPr lang="fr-FR" baseline="0" dirty="0" smtClean="0"/>
              <a:t>} et  </a:t>
            </a:r>
            <a:r>
              <a:rPr lang="fr-FR" b="1" baseline="0" dirty="0" smtClean="0"/>
              <a:t>la motivation</a:t>
            </a:r>
            <a:r>
              <a:rPr lang="fr-FR" baseline="0" dirty="0" smtClean="0"/>
              <a:t>. Construction sur trois étapes :</a:t>
            </a:r>
            <a:r>
              <a:rPr lang="fr-FR" b="1" baseline="0" dirty="0" smtClean="0"/>
              <a:t> prise de connaissance, construction des relations et maintenance de cette relation</a:t>
            </a:r>
            <a:endParaRPr lang="fr-FR" b="0" baseline="0" dirty="0"/>
          </a:p>
          <a:p>
            <a:endParaRPr lang="fr-FR" b="1" baseline="0" dirty="0" smtClean="0"/>
          </a:p>
          <a:p>
            <a:r>
              <a:rPr lang="fr-FR" b="1" baseline="0" dirty="0" err="1" smtClean="0"/>
              <a:t>Rea</a:t>
            </a:r>
            <a:r>
              <a:rPr lang="fr-FR" baseline="0" dirty="0"/>
              <a:t>: </a:t>
            </a:r>
            <a:r>
              <a:rPr lang="fr-FR" baseline="0" dirty="0" smtClean="0"/>
              <a:t> s’intéresse a la </a:t>
            </a:r>
            <a:r>
              <a:rPr lang="fr-FR" baseline="0" dirty="0"/>
              <a:t>relation de confiance </a:t>
            </a:r>
            <a:r>
              <a:rPr lang="fr-FR" baseline="0" dirty="0" smtClean="0"/>
              <a:t>pour la </a:t>
            </a:r>
            <a:r>
              <a:rPr lang="fr-FR" baseline="0" dirty="0" err="1" smtClean="0"/>
              <a:t>modelisation</a:t>
            </a:r>
            <a:r>
              <a:rPr lang="fr-FR" baseline="0" dirty="0" smtClean="0"/>
              <a:t> d’un agent immobilier.</a:t>
            </a:r>
          </a:p>
          <a:p>
            <a:endParaRPr lang="fr-F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fr-FR" b="1" baseline="0" dirty="0" err="1" smtClean="0"/>
              <a:t>FitTrack</a:t>
            </a:r>
            <a:r>
              <a:rPr lang="fr-FR" baseline="0" dirty="0" smtClean="0"/>
              <a:t>:  utilise un large éventail de techniques tirées de la psychologie sociale des relations pour accroître le lien social avec l'utilisateur au cours de l'intervention. Ils sont préalablement codé dans le dialogue de l'agent qui est basé sur une machine d'états fini et apparaissent selon un calendrier </a:t>
            </a:r>
            <a:r>
              <a:rPr lang="fr-FR" baseline="0" dirty="0" err="1" smtClean="0"/>
              <a:t>pré-défini</a:t>
            </a:r>
            <a:r>
              <a:rPr lang="fr-FR" baseline="0" dirty="0" smtClean="0"/>
              <a:t>. Ainsi, le modèle relationnel évolue implicitement dans le temps</a:t>
            </a:r>
          </a:p>
          <a:p>
            <a:pPr marL="0" marR="0" indent="0" algn="l" defTabSz="914400" rtl="0" eaLnBrk="1" fontAlgn="auto" latinLnBrk="0" hangingPunct="1">
              <a:lnSpc>
                <a:spcPct val="100000"/>
              </a:lnSpc>
              <a:spcBef>
                <a:spcPts val="0"/>
              </a:spcBef>
              <a:spcAft>
                <a:spcPts val="0"/>
              </a:spcAft>
              <a:buClrTx/>
              <a:buSzTx/>
              <a:buFontTx/>
              <a:buNone/>
              <a:tabLst/>
              <a:defRPr/>
            </a:pPr>
            <a:endParaRPr lang="fr-FR" b="1"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fr-FR" b="1" baseline="0" dirty="0" err="1" smtClean="0"/>
              <a:t>Always</a:t>
            </a:r>
            <a:r>
              <a:rPr lang="fr-FR" baseline="0" dirty="0"/>
              <a:t>: La relation de </a:t>
            </a:r>
            <a:r>
              <a:rPr lang="fr-FR" baseline="0" dirty="0" smtClean="0"/>
              <a:t>proximité, l'engagement et des relations qui se créent avec l'utilisateur au cours des interactions, </a:t>
            </a:r>
          </a:p>
        </p:txBody>
      </p:sp>
      <p:sp>
        <p:nvSpPr>
          <p:cNvPr id="4" name="Espace réservé du numéro de diapositive 3"/>
          <p:cNvSpPr>
            <a:spLocks noGrp="1"/>
          </p:cNvSpPr>
          <p:nvPr>
            <p:ph type="sldNum" sz="quarter" idx="10"/>
          </p:nvPr>
        </p:nvSpPr>
        <p:spPr/>
        <p:txBody>
          <a:bodyPr/>
          <a:lstStyle/>
          <a:p>
            <a:fld id="{B48807CD-2378-4C1E-8048-3D0E9D8EA8A6}" type="slidenum">
              <a:rPr lang="fr-FR" smtClean="0"/>
              <a:t>4</a:t>
            </a:fld>
            <a:endParaRPr lang="fr-FR"/>
          </a:p>
        </p:txBody>
      </p:sp>
    </p:spTree>
    <p:extLst>
      <p:ext uri="{BB962C8B-B14F-4D97-AF65-F5344CB8AC3E}">
        <p14:creationId xmlns:p14="http://schemas.microsoft.com/office/powerpoint/2010/main" val="15123033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3200" dirty="0" smtClean="0"/>
              <a:t>On</a:t>
            </a:r>
            <a:r>
              <a:rPr lang="fr-FR" sz="3200" baseline="0" dirty="0" smtClean="0"/>
              <a:t> retrouve plusieurs façons de </a:t>
            </a:r>
            <a:r>
              <a:rPr lang="fr-FR" sz="3200" baseline="0" dirty="0" err="1" smtClean="0"/>
              <a:t>modeliser</a:t>
            </a:r>
            <a:r>
              <a:rPr lang="fr-FR" sz="3200" baseline="0" dirty="0" smtClean="0"/>
              <a:t> les relations dans la littérature, nous avons retenu la </a:t>
            </a:r>
            <a:r>
              <a:rPr lang="fr-FR" sz="3200" baseline="0" dirty="0" err="1" smtClean="0"/>
              <a:t>representation</a:t>
            </a:r>
            <a:r>
              <a:rPr lang="fr-FR" sz="3200" baseline="0" dirty="0" smtClean="0"/>
              <a:t> dimensionnelle de </a:t>
            </a:r>
            <a:r>
              <a:rPr lang="fr-FR" sz="3200" baseline="0" dirty="0" err="1" smtClean="0"/>
              <a:t>svennivig</a:t>
            </a:r>
            <a:r>
              <a:rPr lang="fr-FR" sz="3200" baseline="0" dirty="0" smtClean="0"/>
              <a:t> qui reste la plus utilisée, et je me suis </a:t>
            </a:r>
            <a:r>
              <a:rPr lang="fr-FR" sz="3200" baseline="0" dirty="0" err="1" smtClean="0"/>
              <a:t>intéréssée</a:t>
            </a:r>
            <a:r>
              <a:rPr lang="fr-FR" sz="3200" baseline="0" dirty="0" smtClean="0"/>
              <a:t> plus </a:t>
            </a:r>
            <a:r>
              <a:rPr lang="fr-FR" sz="3200" baseline="0" dirty="0" err="1" smtClean="0"/>
              <a:t>particulierement</a:t>
            </a:r>
            <a:r>
              <a:rPr lang="fr-FR" sz="3200" baseline="0" dirty="0" smtClean="0"/>
              <a:t> a la relation de dominance ou de pouvoir, car dans la littérature de psy, on a déjà prouvé que la dominance impacté directement notre manière de </a:t>
            </a:r>
            <a:r>
              <a:rPr lang="fr-FR" sz="3200" baseline="0" dirty="0" err="1" smtClean="0"/>
              <a:t>négoicier</a:t>
            </a:r>
            <a:r>
              <a:rPr lang="fr-FR" sz="3200" baseline="0" dirty="0" smtClean="0"/>
              <a:t> dans le dialogue, De plus, plusieurs travaux se sont </a:t>
            </a:r>
            <a:r>
              <a:rPr lang="fr-FR" sz="3200" baseline="0" dirty="0" err="1" smtClean="0"/>
              <a:t>intéréssés</a:t>
            </a:r>
            <a:r>
              <a:rPr lang="fr-FR" sz="3200" baseline="0" dirty="0" smtClean="0"/>
              <a:t> a comment les humaine exprimaient leurs comportement de dominance dans le dialogue.</a:t>
            </a:r>
            <a:endParaRPr lang="fr-FR" sz="3200" dirty="0"/>
          </a:p>
        </p:txBody>
      </p:sp>
      <p:sp>
        <p:nvSpPr>
          <p:cNvPr id="4" name="Espace réservé du numéro de diapositive 3"/>
          <p:cNvSpPr>
            <a:spLocks noGrp="1"/>
          </p:cNvSpPr>
          <p:nvPr>
            <p:ph type="sldNum" sz="quarter" idx="10"/>
          </p:nvPr>
        </p:nvSpPr>
        <p:spPr/>
        <p:txBody>
          <a:bodyPr/>
          <a:lstStyle/>
          <a:p>
            <a:fld id="{B48807CD-2378-4C1E-8048-3D0E9D8EA8A6}" type="slidenum">
              <a:rPr lang="fr-FR" smtClean="0"/>
              <a:t>5</a:t>
            </a:fld>
            <a:endParaRPr lang="fr-FR"/>
          </a:p>
        </p:txBody>
      </p:sp>
    </p:spTree>
    <p:extLst>
      <p:ext uri="{BB962C8B-B14F-4D97-AF65-F5344CB8AC3E}">
        <p14:creationId xmlns:p14="http://schemas.microsoft.com/office/powerpoint/2010/main" val="28174006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On retrouve principalement les comportements verbaux et non verbaux,</a:t>
            </a:r>
            <a:r>
              <a:rPr lang="fr-FR" baseline="0" dirty="0" smtClean="0"/>
              <a:t> par exemple … </a:t>
            </a:r>
          </a:p>
          <a:p>
            <a:r>
              <a:rPr lang="fr-FR" baseline="0" dirty="0" smtClean="0"/>
              <a:t>De plus en s’</a:t>
            </a:r>
            <a:r>
              <a:rPr lang="fr-FR" baseline="0" dirty="0" err="1" smtClean="0"/>
              <a:t>interéssant</a:t>
            </a:r>
            <a:r>
              <a:rPr lang="fr-FR" baseline="0" dirty="0" smtClean="0"/>
              <a:t> plus </a:t>
            </a:r>
            <a:r>
              <a:rPr lang="fr-FR" baseline="0" dirty="0" err="1" smtClean="0"/>
              <a:t>particulierement</a:t>
            </a:r>
            <a:r>
              <a:rPr lang="fr-FR" baseline="0" dirty="0" smtClean="0"/>
              <a:t> a la littérature de la dominance dans le négociation, nous avons découvert que les personnes </a:t>
            </a:r>
            <a:r>
              <a:rPr lang="fr-FR" baseline="0" dirty="0" err="1" smtClean="0"/>
              <a:t>etant</a:t>
            </a:r>
            <a:r>
              <a:rPr lang="fr-FR" baseline="0" dirty="0" smtClean="0"/>
              <a:t> dominante dans la négociations adoptaient un style de négociation par exemple, elles sont plus </a:t>
            </a:r>
            <a:r>
              <a:rPr lang="fr-FR" baseline="0" dirty="0" err="1" smtClean="0"/>
              <a:t>égoiste</a:t>
            </a:r>
            <a:r>
              <a:rPr lang="fr-FR" baseline="0" dirty="0" smtClean="0"/>
              <a:t> dans la prise de décision alors que les personnes soumises sont plus influençable et prennent en compte les préférences de l’autre ,,,,, </a:t>
            </a:r>
          </a:p>
          <a:p>
            <a:endParaRPr lang="fr-FR" baseline="0" dirty="0" smtClean="0"/>
          </a:p>
          <a:p>
            <a:r>
              <a:rPr lang="fr-FR" baseline="0" dirty="0" smtClean="0"/>
              <a:t>Parler </a:t>
            </a:r>
            <a:r>
              <a:rPr lang="fr-FR" baseline="0" dirty="0" err="1" smtClean="0"/>
              <a:t>brefement</a:t>
            </a:r>
            <a:r>
              <a:rPr lang="fr-FR" baseline="0" dirty="0" smtClean="0"/>
              <a:t> de la collecte de données pour vois si on pouvait retrouver ces </a:t>
            </a:r>
            <a:r>
              <a:rPr lang="fr-FR" baseline="0" dirty="0" err="1" smtClean="0"/>
              <a:t>comportments</a:t>
            </a:r>
            <a:r>
              <a:rPr lang="fr-FR" baseline="0" dirty="0" smtClean="0"/>
              <a:t> dans le dialogue </a:t>
            </a:r>
          </a:p>
          <a:p>
            <a:r>
              <a:rPr lang="fr-FR" baseline="0" dirty="0" smtClean="0"/>
              <a:t>Les </a:t>
            </a:r>
            <a:r>
              <a:rPr lang="fr-FR" baseline="0" dirty="0" err="1" smtClean="0"/>
              <a:t>resulats</a:t>
            </a:r>
            <a:r>
              <a:rPr lang="fr-FR" baseline="0" dirty="0" smtClean="0"/>
              <a:t> sont présenté dans le papier</a:t>
            </a:r>
            <a:endParaRPr lang="fr-FR" dirty="0"/>
          </a:p>
        </p:txBody>
      </p:sp>
      <p:sp>
        <p:nvSpPr>
          <p:cNvPr id="4" name="Espace réservé du numéro de diapositive 3"/>
          <p:cNvSpPr>
            <a:spLocks noGrp="1"/>
          </p:cNvSpPr>
          <p:nvPr>
            <p:ph type="sldNum" sz="quarter" idx="10"/>
          </p:nvPr>
        </p:nvSpPr>
        <p:spPr/>
        <p:txBody>
          <a:bodyPr/>
          <a:lstStyle/>
          <a:p>
            <a:fld id="{5CFFAF96-A13A-4F56-9F70-AC7B3DA501DD}" type="slidenum">
              <a:rPr lang="fr-FR" smtClean="0"/>
              <a:t>6</a:t>
            </a:fld>
            <a:endParaRPr lang="fr-FR"/>
          </a:p>
        </p:txBody>
      </p:sp>
    </p:spTree>
    <p:extLst>
      <p:ext uri="{BB962C8B-B14F-4D97-AF65-F5344CB8AC3E}">
        <p14:creationId xmlns:p14="http://schemas.microsoft.com/office/powerpoint/2010/main" val="1267609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Pour la conception</a:t>
            </a:r>
            <a:r>
              <a:rPr lang="fr-FR" baseline="0" dirty="0" smtClean="0"/>
              <a:t> de notre </a:t>
            </a:r>
            <a:r>
              <a:rPr lang="fr-FR" baseline="0" dirty="0" err="1" smtClean="0"/>
              <a:t>modele</a:t>
            </a:r>
            <a:r>
              <a:rPr lang="fr-FR" baseline="0" dirty="0" smtClean="0"/>
              <a:t> dialogique nous proposons cette architecture avec un module d’</a:t>
            </a:r>
            <a:r>
              <a:rPr lang="fr-FR" baseline="0" dirty="0" err="1" smtClean="0"/>
              <a:t>etat</a:t>
            </a:r>
            <a:r>
              <a:rPr lang="fr-FR" baseline="0" dirty="0" smtClean="0"/>
              <a:t> mental, un module de communication et un module « </a:t>
            </a:r>
            <a:r>
              <a:rPr lang="fr-FR" baseline="0" dirty="0" err="1" smtClean="0"/>
              <a:t>context</a:t>
            </a:r>
            <a:r>
              <a:rPr lang="fr-FR" baseline="0" dirty="0" smtClean="0"/>
              <a:t> de dialogue » qui </a:t>
            </a:r>
            <a:r>
              <a:rPr lang="fr-FR" baseline="0" dirty="0" err="1" smtClean="0"/>
              <a:t>sauvragrde</a:t>
            </a:r>
            <a:r>
              <a:rPr lang="fr-FR" baseline="0" dirty="0" smtClean="0"/>
              <a:t> l’</a:t>
            </a:r>
            <a:r>
              <a:rPr lang="fr-FR" baseline="0" dirty="0" err="1" smtClean="0"/>
              <a:t>etat</a:t>
            </a:r>
            <a:r>
              <a:rPr lang="fr-FR" baseline="0" dirty="0" smtClean="0"/>
              <a:t> de la négociation, je présente dans la suite chacun des module</a:t>
            </a:r>
            <a:endParaRPr lang="fr-FR" dirty="0"/>
          </a:p>
        </p:txBody>
      </p:sp>
      <p:sp>
        <p:nvSpPr>
          <p:cNvPr id="4" name="Espace réservé du numéro de diapositive 3"/>
          <p:cNvSpPr>
            <a:spLocks noGrp="1"/>
          </p:cNvSpPr>
          <p:nvPr>
            <p:ph type="sldNum" sz="quarter" idx="10"/>
          </p:nvPr>
        </p:nvSpPr>
        <p:spPr/>
        <p:txBody>
          <a:bodyPr/>
          <a:lstStyle/>
          <a:p>
            <a:fld id="{5CFFAF96-A13A-4F56-9F70-AC7B3DA501DD}" type="slidenum">
              <a:rPr lang="fr-FR" smtClean="0"/>
              <a:t>7</a:t>
            </a:fld>
            <a:endParaRPr lang="fr-FR"/>
          </a:p>
        </p:txBody>
      </p:sp>
    </p:spTree>
    <p:extLst>
      <p:ext uri="{BB962C8B-B14F-4D97-AF65-F5344CB8AC3E}">
        <p14:creationId xmlns:p14="http://schemas.microsoft.com/office/powerpoint/2010/main" val="42604968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Dans le </a:t>
            </a:r>
            <a:r>
              <a:rPr lang="fr-FR" dirty="0" err="1" smtClean="0"/>
              <a:t>modele</a:t>
            </a:r>
            <a:r>
              <a:rPr lang="fr-FR" dirty="0" smtClean="0"/>
              <a:t> de dialogue</a:t>
            </a:r>
            <a:r>
              <a:rPr lang="fr-FR" baseline="0" dirty="0" smtClean="0"/>
              <a:t> conçu l’agent et l’utilisateur ont un but a satisfaire qui va </a:t>
            </a:r>
            <a:r>
              <a:rPr lang="fr-FR" baseline="0" dirty="0" err="1" smtClean="0"/>
              <a:t>etre</a:t>
            </a:r>
            <a:r>
              <a:rPr lang="fr-FR" baseline="0" dirty="0" smtClean="0"/>
              <a:t> le </a:t>
            </a:r>
            <a:r>
              <a:rPr lang="fr-FR" baseline="0" dirty="0" err="1" smtClean="0"/>
              <a:t>theme</a:t>
            </a:r>
            <a:r>
              <a:rPr lang="fr-FR" baseline="0" dirty="0" smtClean="0"/>
              <a:t> de la conversation par exemple trouver une restaurant où diner ce soir , les interlocuteurs ont un ensemble d’options pour prendre leurs décision, le choix d’une option est déterminé pas un ensemble de </a:t>
            </a:r>
            <a:r>
              <a:rPr lang="fr-FR" baseline="0" dirty="0" err="1" smtClean="0"/>
              <a:t>criteres</a:t>
            </a:r>
            <a:r>
              <a:rPr lang="fr-FR" baseline="0" dirty="0" smtClean="0"/>
              <a:t>, dans le cas des restaurant on définit les </a:t>
            </a:r>
            <a:r>
              <a:rPr lang="fr-FR" baseline="0" dirty="0" err="1" smtClean="0"/>
              <a:t>criteres</a:t>
            </a:r>
            <a:r>
              <a:rPr lang="fr-FR" baseline="0" dirty="0" smtClean="0"/>
              <a:t> comme </a:t>
            </a:r>
            <a:r>
              <a:rPr lang="fr-FR" baseline="0" dirty="0" err="1" smtClean="0"/>
              <a:t>etant</a:t>
            </a:r>
            <a:r>
              <a:rPr lang="fr-FR" baseline="0" dirty="0" smtClean="0"/>
              <a:t> la cuisine; le prix, l’ambiance et la localisation, </a:t>
            </a:r>
          </a:p>
          <a:p>
            <a:r>
              <a:rPr lang="fr-FR" baseline="0" dirty="0" smtClean="0"/>
              <a:t>Et enfin chaque </a:t>
            </a:r>
            <a:r>
              <a:rPr lang="fr-FR" baseline="0" dirty="0" err="1" smtClean="0"/>
              <a:t>critere</a:t>
            </a:r>
            <a:r>
              <a:rPr lang="fr-FR" baseline="0" dirty="0" smtClean="0"/>
              <a:t> a un </a:t>
            </a:r>
            <a:r>
              <a:rPr lang="fr-FR" baseline="0" dirty="0" err="1" smtClean="0"/>
              <a:t>esemble</a:t>
            </a:r>
            <a:r>
              <a:rPr lang="fr-FR" baseline="0" dirty="0" smtClean="0"/>
              <a:t> de valeurs fini,</a:t>
            </a:r>
            <a:endParaRPr lang="fr-FR" dirty="0"/>
          </a:p>
        </p:txBody>
      </p:sp>
      <p:sp>
        <p:nvSpPr>
          <p:cNvPr id="4" name="Espace réservé du numéro de diapositive 3"/>
          <p:cNvSpPr>
            <a:spLocks noGrp="1"/>
          </p:cNvSpPr>
          <p:nvPr>
            <p:ph type="sldNum" sz="quarter" idx="10"/>
          </p:nvPr>
        </p:nvSpPr>
        <p:spPr/>
        <p:txBody>
          <a:bodyPr/>
          <a:lstStyle/>
          <a:p>
            <a:fld id="{5CFFAF96-A13A-4F56-9F70-AC7B3DA501DD}" type="slidenum">
              <a:rPr lang="fr-FR" smtClean="0"/>
              <a:t>8</a:t>
            </a:fld>
            <a:endParaRPr lang="fr-FR"/>
          </a:p>
        </p:txBody>
      </p:sp>
    </p:spTree>
    <p:extLst>
      <p:ext uri="{BB962C8B-B14F-4D97-AF65-F5344CB8AC3E}">
        <p14:creationId xmlns:p14="http://schemas.microsoft.com/office/powerpoint/2010/main" val="40382489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Pour la conception</a:t>
            </a:r>
            <a:r>
              <a:rPr lang="fr-FR" baseline="0" dirty="0" smtClean="0"/>
              <a:t> de notre </a:t>
            </a:r>
            <a:r>
              <a:rPr lang="fr-FR" baseline="0" dirty="0" err="1" smtClean="0"/>
              <a:t>modele</a:t>
            </a:r>
            <a:r>
              <a:rPr lang="fr-FR" baseline="0" dirty="0" smtClean="0"/>
              <a:t> dialogique nous proposons cette architecture avec un module d’</a:t>
            </a:r>
            <a:r>
              <a:rPr lang="fr-FR" baseline="0" dirty="0" err="1" smtClean="0"/>
              <a:t>etat</a:t>
            </a:r>
            <a:r>
              <a:rPr lang="fr-FR" baseline="0" dirty="0" smtClean="0"/>
              <a:t> mental, un module de communication et un module « </a:t>
            </a:r>
            <a:r>
              <a:rPr lang="fr-FR" baseline="0" dirty="0" err="1" smtClean="0"/>
              <a:t>context</a:t>
            </a:r>
            <a:r>
              <a:rPr lang="fr-FR" baseline="0" dirty="0" smtClean="0"/>
              <a:t> de dialogue » qui </a:t>
            </a:r>
            <a:r>
              <a:rPr lang="fr-FR" baseline="0" dirty="0" err="1" smtClean="0"/>
              <a:t>sauvragrde</a:t>
            </a:r>
            <a:r>
              <a:rPr lang="fr-FR" baseline="0" dirty="0" smtClean="0"/>
              <a:t> l’</a:t>
            </a:r>
            <a:r>
              <a:rPr lang="fr-FR" baseline="0" dirty="0" err="1" smtClean="0"/>
              <a:t>etat</a:t>
            </a:r>
            <a:r>
              <a:rPr lang="fr-FR" baseline="0" dirty="0" smtClean="0"/>
              <a:t> de la négociation, je présente dans la suite chacun des module</a:t>
            </a:r>
            <a:endParaRPr lang="fr-FR" dirty="0"/>
          </a:p>
        </p:txBody>
      </p:sp>
      <p:sp>
        <p:nvSpPr>
          <p:cNvPr id="4" name="Espace réservé du numéro de diapositive 3"/>
          <p:cNvSpPr>
            <a:spLocks noGrp="1"/>
          </p:cNvSpPr>
          <p:nvPr>
            <p:ph type="sldNum" sz="quarter" idx="10"/>
          </p:nvPr>
        </p:nvSpPr>
        <p:spPr/>
        <p:txBody>
          <a:bodyPr/>
          <a:lstStyle/>
          <a:p>
            <a:fld id="{5CFFAF96-A13A-4F56-9F70-AC7B3DA501DD}" type="slidenum">
              <a:rPr lang="fr-FR" smtClean="0"/>
              <a:t>10</a:t>
            </a:fld>
            <a:endParaRPr lang="fr-FR"/>
          </a:p>
        </p:txBody>
      </p:sp>
    </p:spTree>
    <p:extLst>
      <p:ext uri="{BB962C8B-B14F-4D97-AF65-F5344CB8AC3E}">
        <p14:creationId xmlns:p14="http://schemas.microsoft.com/office/powerpoint/2010/main" val="42604968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p:cNvSpPr>
            <a:spLocks noGrp="1"/>
          </p:cNvSpPr>
          <p:nvPr>
            <p:ph type="dt" sz="half" idx="10"/>
          </p:nvPr>
        </p:nvSpPr>
        <p:spPr/>
        <p:txBody>
          <a:bodyPr/>
          <a:lstStyle/>
          <a:p>
            <a:fld id="{3B262F30-1F9D-47D0-BC53-B8BA5B152A5B}" type="datetime1">
              <a:rPr lang="fr-FR" smtClean="0"/>
              <a:t>20/06/2016</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BBCE746-F887-4D9C-953B-5F030C3881A3}" type="slidenum">
              <a:rPr lang="fr-FR" smtClean="0"/>
              <a:t>‹N°›</a:t>
            </a:fld>
            <a:endParaRPr lang="fr-FR"/>
          </a:p>
        </p:txBody>
      </p:sp>
    </p:spTree>
    <p:extLst>
      <p:ext uri="{BB962C8B-B14F-4D97-AF65-F5344CB8AC3E}">
        <p14:creationId xmlns:p14="http://schemas.microsoft.com/office/powerpoint/2010/main" val="36151697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texte vertical 2"/>
          <p:cNvSpPr>
            <a:spLocks noGrp="1"/>
          </p:cNvSpPr>
          <p:nvPr>
            <p:ph type="body" orient="vert" idx="1"/>
          </p:nvPr>
        </p:nvSpPr>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8B2799E9-CE79-4494-814A-07793118A8BC}" type="datetime1">
              <a:rPr lang="fr-FR" smtClean="0"/>
              <a:t>20/06/2016</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BBCE746-F887-4D9C-953B-5F030C3881A3}" type="slidenum">
              <a:rPr lang="fr-FR" smtClean="0"/>
              <a:t>‹N°›</a:t>
            </a:fld>
            <a:endParaRPr lang="fr-FR"/>
          </a:p>
        </p:txBody>
      </p:sp>
    </p:spTree>
    <p:extLst>
      <p:ext uri="{BB962C8B-B14F-4D97-AF65-F5344CB8AC3E}">
        <p14:creationId xmlns:p14="http://schemas.microsoft.com/office/powerpoint/2010/main" val="35241603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E1D80AB8-FB6A-4893-A765-3FEEA1E148D0}" type="datetime1">
              <a:rPr lang="fr-FR" smtClean="0"/>
              <a:t>20/06/2016</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BBCE746-F887-4D9C-953B-5F030C3881A3}" type="slidenum">
              <a:rPr lang="fr-FR" smtClean="0"/>
              <a:t>‹N°›</a:t>
            </a:fld>
            <a:endParaRPr lang="fr-FR"/>
          </a:p>
        </p:txBody>
      </p:sp>
    </p:spTree>
    <p:extLst>
      <p:ext uri="{BB962C8B-B14F-4D97-AF65-F5344CB8AC3E}">
        <p14:creationId xmlns:p14="http://schemas.microsoft.com/office/powerpoint/2010/main" val="9530893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09600" y="533520"/>
            <a:ext cx="10972320" cy="990360"/>
          </a:xfrm>
          <a:prstGeom prst="rect">
            <a:avLst/>
          </a:prstGeom>
        </p:spPr>
        <p:txBody>
          <a:bodyPr lIns="0" tIns="0" rIns="0" bIns="0" anchor="ctr"/>
          <a:lstStyle/>
          <a:p>
            <a:endParaRPr/>
          </a:p>
        </p:txBody>
      </p:sp>
      <p:sp>
        <p:nvSpPr>
          <p:cNvPr id="9" name="PlaceHolder 2"/>
          <p:cNvSpPr>
            <a:spLocks noGrp="1"/>
          </p:cNvSpPr>
          <p:nvPr>
            <p:ph type="subTitle"/>
          </p:nvPr>
        </p:nvSpPr>
        <p:spPr>
          <a:xfrm>
            <a:off x="609600" y="1600200"/>
            <a:ext cx="10972320" cy="4876560"/>
          </a:xfrm>
          <a:prstGeom prst="rect">
            <a:avLst/>
          </a:prstGeom>
        </p:spPr>
        <p:txBody>
          <a:bodyPr lIns="0" tIns="0" rIns="0" bIns="0" anchor="ctr"/>
          <a:lstStyle/>
          <a:p>
            <a:pPr algn="ctr"/>
            <a:endParaRPr/>
          </a:p>
        </p:txBody>
      </p:sp>
    </p:spTree>
    <p:extLst>
      <p:ext uri="{BB962C8B-B14F-4D97-AF65-F5344CB8AC3E}">
        <p14:creationId xmlns:p14="http://schemas.microsoft.com/office/powerpoint/2010/main" val="19740406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371601"/>
            <a:ext cx="10464800" cy="1927225"/>
          </a:xfrm>
        </p:spPr>
        <p:txBody>
          <a:bodyPr anchor="b">
            <a:noAutofit/>
          </a:bodyPr>
          <a:lstStyle>
            <a:lvl1pPr>
              <a:defRPr sz="5400" cap="all" baseline="0"/>
            </a:lvl1pPr>
          </a:lstStyle>
          <a:p>
            <a:r>
              <a:rPr lang="fr-FR"/>
              <a:t>Modifiez le style du titre</a:t>
            </a:r>
            <a:endParaRPr lang="en-US" dirty="0"/>
          </a:p>
        </p:txBody>
      </p:sp>
      <p:sp>
        <p:nvSpPr>
          <p:cNvPr id="3" name="Subtitle 2"/>
          <p:cNvSpPr>
            <a:spLocks noGrp="1"/>
          </p:cNvSpPr>
          <p:nvPr>
            <p:ph type="subTitle" idx="1"/>
          </p:nvPr>
        </p:nvSpPr>
        <p:spPr>
          <a:xfrm>
            <a:off x="914400" y="3505200"/>
            <a:ext cx="85344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776CE1A3-5FC3-4027-997D-724AAE93D81C}" type="datetime1">
              <a:rPr lang="fr-FR" smtClean="0"/>
              <a:t>20/06/2016</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E09C654-F2CE-49A0-9D19-A73528137789}" type="slidenum">
              <a:rPr lang="fr-FR" smtClean="0"/>
              <a:pPr/>
              <a:t>‹N°›</a:t>
            </a:fld>
            <a:endParaRPr lang="fr-FR"/>
          </a:p>
        </p:txBody>
      </p:sp>
      <p:cxnSp>
        <p:nvCxnSpPr>
          <p:cNvPr id="8" name="Straight Connector 7"/>
          <p:cNvCxnSpPr/>
          <p:nvPr/>
        </p:nvCxnSpPr>
        <p:spPr>
          <a:xfrm>
            <a:off x="914400" y="3398520"/>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41929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3" name="Content Placeholder 2"/>
          <p:cNvSpPr>
            <a:spLocks noGrp="1"/>
          </p:cNvSpPr>
          <p:nvPr>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Date Placeholder 3"/>
          <p:cNvSpPr>
            <a:spLocks noGrp="1"/>
          </p:cNvSpPr>
          <p:nvPr>
            <p:ph type="dt" sz="half" idx="10"/>
          </p:nvPr>
        </p:nvSpPr>
        <p:spPr/>
        <p:txBody>
          <a:bodyPr/>
          <a:lstStyle/>
          <a:p>
            <a:fld id="{2B242237-9E4F-4589-9DCD-84A976AD77B0}" type="datetime1">
              <a:rPr lang="fr-FR" smtClean="0"/>
              <a:t>20/06/2016</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E09C654-F2CE-49A0-9D19-A73528137789}" type="slidenum">
              <a:rPr lang="fr-FR" smtClean="0"/>
              <a:pPr/>
              <a:t>‹N°›</a:t>
            </a:fld>
            <a:endParaRPr lang="fr-FR"/>
          </a:p>
        </p:txBody>
      </p:sp>
    </p:spTree>
    <p:extLst>
      <p:ext uri="{BB962C8B-B14F-4D97-AF65-F5344CB8AC3E}">
        <p14:creationId xmlns:p14="http://schemas.microsoft.com/office/powerpoint/2010/main" val="19344373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Titre de sec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2362201"/>
            <a:ext cx="10363200" cy="2200275"/>
          </a:xfrm>
        </p:spPr>
        <p:txBody>
          <a:bodyPr anchor="b">
            <a:normAutofit/>
          </a:bodyPr>
          <a:lstStyle>
            <a:lvl1pPr algn="l">
              <a:defRPr sz="4800" b="0" cap="all"/>
            </a:lvl1pPr>
          </a:lstStyle>
          <a:p>
            <a:r>
              <a:rPr lang="fr-FR"/>
              <a:t>Modifiez le style du titre</a:t>
            </a:r>
            <a:endParaRPr lang="en-US" dirty="0"/>
          </a:p>
        </p:txBody>
      </p:sp>
      <p:sp>
        <p:nvSpPr>
          <p:cNvPr id="3" name="Text Placeholder 2"/>
          <p:cNvSpPr>
            <a:spLocks noGrp="1"/>
          </p:cNvSpPr>
          <p:nvPr>
            <p:ph type="body" idx="1"/>
          </p:nvPr>
        </p:nvSpPr>
        <p:spPr>
          <a:xfrm>
            <a:off x="963084" y="4626865"/>
            <a:ext cx="103632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Modifiez les styles du texte du masque</a:t>
            </a:r>
          </a:p>
        </p:txBody>
      </p:sp>
      <p:sp>
        <p:nvSpPr>
          <p:cNvPr id="4" name="Date Placeholder 3"/>
          <p:cNvSpPr>
            <a:spLocks noGrp="1"/>
          </p:cNvSpPr>
          <p:nvPr>
            <p:ph type="dt" sz="half" idx="10"/>
          </p:nvPr>
        </p:nvSpPr>
        <p:spPr/>
        <p:txBody>
          <a:bodyPr/>
          <a:lstStyle/>
          <a:p>
            <a:fld id="{E5086919-56B4-4396-9A61-6E88F1F67FF9}" type="datetime1">
              <a:rPr lang="fr-FR" smtClean="0"/>
              <a:t>20/06/2016</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E09C654-F2CE-49A0-9D19-A73528137789}" type="slidenum">
              <a:rPr lang="fr-FR" smtClean="0"/>
              <a:pPr/>
              <a:t>‹N°›</a:t>
            </a:fld>
            <a:endParaRPr lang="fr-FR"/>
          </a:p>
        </p:txBody>
      </p:sp>
      <p:cxnSp>
        <p:nvCxnSpPr>
          <p:cNvPr id="7" name="Straight Connector 6"/>
          <p:cNvCxnSpPr/>
          <p:nvPr/>
        </p:nvCxnSpPr>
        <p:spPr>
          <a:xfrm>
            <a:off x="975360" y="4599432"/>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0488385"/>
      </p:ext>
    </p:extLst>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3" name="Content Placeholder 2"/>
          <p:cNvSpPr>
            <a:spLocks noGrp="1"/>
          </p:cNvSpPr>
          <p:nvPr>
            <p:ph sz="half" idx="1"/>
          </p:nvPr>
        </p:nvSpPr>
        <p:spPr>
          <a:xfrm>
            <a:off x="609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97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617C29AE-D8A4-45F1-9131-E5E44E7710D5}" type="datetime1">
              <a:rPr lang="fr-FR" smtClean="0"/>
              <a:t>20/06/2016</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3E09C654-F2CE-49A0-9D19-A73528137789}" type="slidenum">
              <a:rPr lang="fr-FR" smtClean="0"/>
              <a:pPr/>
              <a:t>‹N°›</a:t>
            </a:fld>
            <a:endParaRPr lang="fr-FR"/>
          </a:p>
        </p:txBody>
      </p:sp>
    </p:spTree>
    <p:extLst>
      <p:ext uri="{BB962C8B-B14F-4D97-AF65-F5344CB8AC3E}">
        <p14:creationId xmlns:p14="http://schemas.microsoft.com/office/powerpoint/2010/main" val="23350009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60960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 name="Content Placeholder 3"/>
          <p:cNvSpPr>
            <a:spLocks noGrp="1"/>
          </p:cNvSpPr>
          <p:nvPr>
            <p:ph sz="half" idx="2"/>
          </p:nvPr>
        </p:nvSpPr>
        <p:spPr>
          <a:xfrm>
            <a:off x="60960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33984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6" name="Content Placeholder 5"/>
          <p:cNvSpPr>
            <a:spLocks noGrp="1"/>
          </p:cNvSpPr>
          <p:nvPr>
            <p:ph sz="quarter" idx="4"/>
          </p:nvPr>
        </p:nvSpPr>
        <p:spPr>
          <a:xfrm>
            <a:off x="633984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647F6319-0EC4-44DD-B7EC-E841580510E1}" type="datetime1">
              <a:rPr lang="fr-FR" smtClean="0"/>
              <a:t>20/06/2016</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3E09C654-F2CE-49A0-9D19-A73528137789}" type="slidenum">
              <a:rPr lang="fr-FR" smtClean="0"/>
              <a:pPr/>
              <a:t>‹N°›</a:t>
            </a:fld>
            <a:endParaRPr lang="fr-FR"/>
          </a:p>
        </p:txBody>
      </p:sp>
      <p:cxnSp>
        <p:nvCxnSpPr>
          <p:cNvPr id="11" name="Straight Connector 10"/>
          <p:cNvCxnSpPr/>
          <p:nvPr/>
        </p:nvCxnSpPr>
        <p:spPr>
          <a:xfrm rot="5400000">
            <a:off x="3741949" y="4045691"/>
            <a:ext cx="4709160" cy="105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41198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3" name="Date Placeholder 2"/>
          <p:cNvSpPr>
            <a:spLocks noGrp="1"/>
          </p:cNvSpPr>
          <p:nvPr>
            <p:ph type="dt" sz="half" idx="10"/>
          </p:nvPr>
        </p:nvSpPr>
        <p:spPr/>
        <p:txBody>
          <a:bodyPr/>
          <a:lstStyle/>
          <a:p>
            <a:fld id="{C5B0195B-9803-4D27-8FD9-1B5996B3B776}" type="datetime1">
              <a:rPr lang="fr-FR" smtClean="0"/>
              <a:t>20/06/2016</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3E09C654-F2CE-49A0-9D19-A73528137789}" type="slidenum">
              <a:rPr lang="fr-FR" smtClean="0"/>
              <a:pPr/>
              <a:t>‹N°›</a:t>
            </a:fld>
            <a:endParaRPr lang="fr-FR"/>
          </a:p>
        </p:txBody>
      </p:sp>
    </p:spTree>
    <p:extLst>
      <p:ext uri="{BB962C8B-B14F-4D97-AF65-F5344CB8AC3E}">
        <p14:creationId xmlns:p14="http://schemas.microsoft.com/office/powerpoint/2010/main" val="67872306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E4ED3E-0A31-47B6-86B6-DA47F8580DB1}" type="datetime1">
              <a:rPr lang="fr-FR" smtClean="0"/>
              <a:t>20/06/2016</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3E09C654-F2CE-49A0-9D19-A73528137789}" type="slidenum">
              <a:rPr lang="fr-FR" smtClean="0"/>
              <a:pPr/>
              <a:t>‹N°›</a:t>
            </a:fld>
            <a:endParaRPr lang="fr-FR"/>
          </a:p>
        </p:txBody>
      </p:sp>
    </p:spTree>
    <p:extLst>
      <p:ext uri="{BB962C8B-B14F-4D97-AF65-F5344CB8AC3E}">
        <p14:creationId xmlns:p14="http://schemas.microsoft.com/office/powerpoint/2010/main" val="1408731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D9D972C8-21C8-4085-8BD9-37A86721DF57}" type="datetime1">
              <a:rPr lang="fr-FR" smtClean="0"/>
              <a:t>20/06/2016</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BBCE746-F887-4D9C-953B-5F030C3881A3}" type="slidenum">
              <a:rPr lang="fr-FR" smtClean="0"/>
              <a:t>‹N°›</a:t>
            </a:fld>
            <a:endParaRPr lang="fr-FR"/>
          </a:p>
        </p:txBody>
      </p:sp>
    </p:spTree>
    <p:extLst>
      <p:ext uri="{BB962C8B-B14F-4D97-AF65-F5344CB8AC3E}">
        <p14:creationId xmlns:p14="http://schemas.microsoft.com/office/powerpoint/2010/main" val="351443137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09600" y="792080"/>
            <a:ext cx="2852928" cy="1261872"/>
          </a:xfrm>
        </p:spPr>
        <p:txBody>
          <a:bodyPr anchor="b">
            <a:noAutofit/>
          </a:bodyPr>
          <a:lstStyle>
            <a:lvl1pPr algn="l">
              <a:defRPr sz="2400" b="0"/>
            </a:lvl1pPr>
          </a:lstStyle>
          <a:p>
            <a:r>
              <a:rPr lang="fr-FR"/>
              <a:t>Modifiez le style du titre</a:t>
            </a:r>
            <a:endParaRPr lang="en-US" dirty="0"/>
          </a:p>
        </p:txBody>
      </p:sp>
      <p:sp>
        <p:nvSpPr>
          <p:cNvPr id="3" name="Content Placeholder 2"/>
          <p:cNvSpPr>
            <a:spLocks noGrp="1"/>
          </p:cNvSpPr>
          <p:nvPr>
            <p:ph idx="1"/>
          </p:nvPr>
        </p:nvSpPr>
        <p:spPr>
          <a:xfrm>
            <a:off x="3962400" y="792080"/>
            <a:ext cx="7620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09601" y="2130553"/>
            <a:ext cx="2852928"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5" name="Date Placeholder 4"/>
          <p:cNvSpPr>
            <a:spLocks noGrp="1"/>
          </p:cNvSpPr>
          <p:nvPr>
            <p:ph type="dt" sz="half" idx="10"/>
          </p:nvPr>
        </p:nvSpPr>
        <p:spPr/>
        <p:txBody>
          <a:bodyPr/>
          <a:lstStyle/>
          <a:p>
            <a:fld id="{4E97680D-DA93-4616-ABAF-587F50B757FB}" type="datetime1">
              <a:rPr lang="fr-FR" smtClean="0"/>
              <a:t>20/06/2016</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3E09C654-F2CE-49A0-9D19-A73528137789}" type="slidenum">
              <a:rPr lang="fr-FR" smtClean="0"/>
              <a:pPr/>
              <a:t>‹N°›</a:t>
            </a:fld>
            <a:endParaRPr lang="fr-FR"/>
          </a:p>
        </p:txBody>
      </p:sp>
      <p:cxnSp>
        <p:nvCxnSpPr>
          <p:cNvPr id="9" name="Straight Connector 8"/>
          <p:cNvCxnSpPr/>
          <p:nvPr/>
        </p:nvCxnSpPr>
        <p:spPr>
          <a:xfrm rot="5400000">
            <a:off x="912152" y="3579942"/>
            <a:ext cx="5577840" cy="211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849570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09600" y="792480"/>
            <a:ext cx="2856907" cy="1264920"/>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p:cNvSpPr>
          <p:nvPr>
            <p:ph type="pic" idx="1"/>
          </p:nvPr>
        </p:nvSpPr>
        <p:spPr>
          <a:xfrm>
            <a:off x="3811480" y="838201"/>
            <a:ext cx="787252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609600" y="2133600"/>
            <a:ext cx="2852928"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5" name="Date Placeholder 4"/>
          <p:cNvSpPr>
            <a:spLocks noGrp="1"/>
          </p:cNvSpPr>
          <p:nvPr>
            <p:ph type="dt" sz="half" idx="10"/>
          </p:nvPr>
        </p:nvSpPr>
        <p:spPr/>
        <p:txBody>
          <a:bodyPr/>
          <a:lstStyle/>
          <a:p>
            <a:fld id="{5CDB791D-2263-4153-8032-6BA17FA14B02}" type="datetime1">
              <a:rPr lang="fr-FR" smtClean="0"/>
              <a:t>20/06/2016</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3E09C654-F2CE-49A0-9D19-A73528137789}" type="slidenum">
              <a:rPr lang="fr-FR" smtClean="0"/>
              <a:pPr/>
              <a:t>‹N°›</a:t>
            </a:fld>
            <a:endParaRPr lang="fr-FR"/>
          </a:p>
        </p:txBody>
      </p:sp>
    </p:spTree>
    <p:extLst>
      <p:ext uri="{BB962C8B-B14F-4D97-AF65-F5344CB8AC3E}">
        <p14:creationId xmlns:p14="http://schemas.microsoft.com/office/powerpoint/2010/main" val="161877078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3" name="Vertical Text Placeholder 2"/>
          <p:cNvSpPr>
            <a:spLocks noGrp="1"/>
          </p:cNvSpPr>
          <p:nvPr>
            <p:ph type="body" orient="vert" idx="1"/>
          </p:nvPr>
        </p:nvSpPr>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Date Placeholder 3"/>
          <p:cNvSpPr>
            <a:spLocks noGrp="1"/>
          </p:cNvSpPr>
          <p:nvPr>
            <p:ph type="dt" sz="half" idx="10"/>
          </p:nvPr>
        </p:nvSpPr>
        <p:spPr/>
        <p:txBody>
          <a:bodyPr/>
          <a:lstStyle/>
          <a:p>
            <a:fld id="{509CEE88-CE83-43AD-98AE-FAB7E01AE988}" type="datetime1">
              <a:rPr lang="fr-FR" smtClean="0"/>
              <a:t>20/06/2016</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E09C654-F2CE-49A0-9D19-A73528137789}" type="slidenum">
              <a:rPr lang="fr-FR" smtClean="0"/>
              <a:pPr/>
              <a:t>‹N°›</a:t>
            </a:fld>
            <a:endParaRPr lang="fr-FR"/>
          </a:p>
        </p:txBody>
      </p:sp>
    </p:spTree>
    <p:extLst>
      <p:ext uri="{BB962C8B-B14F-4D97-AF65-F5344CB8AC3E}">
        <p14:creationId xmlns:p14="http://schemas.microsoft.com/office/powerpoint/2010/main" val="334061556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609600"/>
            <a:ext cx="2743200" cy="5867400"/>
          </a:xfrm>
        </p:spPr>
        <p:txBody>
          <a:bodyPr vert="eaVert" anchor="b"/>
          <a:lstStyle/>
          <a:p>
            <a:r>
              <a:rPr lang="fr-FR"/>
              <a:t>Modifiez le style du titre</a:t>
            </a:r>
            <a:endParaRPr lang="en-US" dirty="0"/>
          </a:p>
        </p:txBody>
      </p:sp>
      <p:sp>
        <p:nvSpPr>
          <p:cNvPr id="3" name="Vertical Text Placeholder 2"/>
          <p:cNvSpPr>
            <a:spLocks noGrp="1"/>
          </p:cNvSpPr>
          <p:nvPr>
            <p:ph type="body" orient="vert" idx="1"/>
          </p:nvPr>
        </p:nvSpPr>
        <p:spPr>
          <a:xfrm>
            <a:off x="609600" y="609600"/>
            <a:ext cx="8026400" cy="5867400"/>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94B07D00-4F56-40FB-B2AA-A973D37350E9}" type="datetime1">
              <a:rPr lang="fr-FR" smtClean="0"/>
              <a:t>20/06/2016</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E09C654-F2CE-49A0-9D19-A73528137789}" type="slidenum">
              <a:rPr lang="fr-FR" smtClean="0"/>
              <a:pPr/>
              <a:t>‹N°›</a:t>
            </a:fld>
            <a:endParaRPr lang="fr-FR"/>
          </a:p>
        </p:txBody>
      </p:sp>
    </p:spTree>
    <p:extLst>
      <p:ext uri="{BB962C8B-B14F-4D97-AF65-F5344CB8AC3E}">
        <p14:creationId xmlns:p14="http://schemas.microsoft.com/office/powerpoint/2010/main" val="203723240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371601"/>
            <a:ext cx="10464800" cy="1927225"/>
          </a:xfrm>
        </p:spPr>
        <p:txBody>
          <a:bodyPr anchor="b">
            <a:noAutofit/>
          </a:bodyPr>
          <a:lstStyle>
            <a:lvl1pPr>
              <a:defRPr sz="5400" cap="all" baseline="0"/>
            </a:lvl1pPr>
          </a:lstStyle>
          <a:p>
            <a:r>
              <a:rPr lang="fr-FR"/>
              <a:t>Modifiez le style du titre</a:t>
            </a:r>
            <a:endParaRPr lang="en-US" dirty="0"/>
          </a:p>
        </p:txBody>
      </p:sp>
      <p:sp>
        <p:nvSpPr>
          <p:cNvPr id="3" name="Subtitle 2"/>
          <p:cNvSpPr>
            <a:spLocks noGrp="1"/>
          </p:cNvSpPr>
          <p:nvPr>
            <p:ph type="subTitle" idx="1"/>
          </p:nvPr>
        </p:nvSpPr>
        <p:spPr>
          <a:xfrm>
            <a:off x="914400" y="3505200"/>
            <a:ext cx="85344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F7DBD490-A576-4367-A835-48D0C091EABF}" type="datetime1">
              <a:rPr lang="fr-FR" smtClean="0"/>
              <a:t>20/06/2016</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E09C654-F2CE-49A0-9D19-A73528137789}" type="slidenum">
              <a:rPr lang="fr-FR" smtClean="0"/>
              <a:pPr/>
              <a:t>‹N°›</a:t>
            </a:fld>
            <a:endParaRPr lang="fr-FR"/>
          </a:p>
        </p:txBody>
      </p:sp>
      <p:cxnSp>
        <p:nvCxnSpPr>
          <p:cNvPr id="8" name="Straight Connector 7"/>
          <p:cNvCxnSpPr/>
          <p:nvPr/>
        </p:nvCxnSpPr>
        <p:spPr>
          <a:xfrm>
            <a:off x="914400" y="3398520"/>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319151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3" name="Content Placeholder 2"/>
          <p:cNvSpPr>
            <a:spLocks noGrp="1"/>
          </p:cNvSpPr>
          <p:nvPr>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Date Placeholder 3"/>
          <p:cNvSpPr>
            <a:spLocks noGrp="1"/>
          </p:cNvSpPr>
          <p:nvPr>
            <p:ph type="dt" sz="half" idx="10"/>
          </p:nvPr>
        </p:nvSpPr>
        <p:spPr/>
        <p:txBody>
          <a:bodyPr/>
          <a:lstStyle/>
          <a:p>
            <a:fld id="{D6454D86-53A9-4D0E-B98F-8F11A56370D0}" type="datetime1">
              <a:rPr lang="fr-FR" smtClean="0"/>
              <a:t>20/06/2016</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E09C654-F2CE-49A0-9D19-A73528137789}" type="slidenum">
              <a:rPr lang="fr-FR" smtClean="0"/>
              <a:pPr/>
              <a:t>‹N°›</a:t>
            </a:fld>
            <a:endParaRPr lang="fr-FR"/>
          </a:p>
        </p:txBody>
      </p:sp>
    </p:spTree>
    <p:extLst>
      <p:ext uri="{BB962C8B-B14F-4D97-AF65-F5344CB8AC3E}">
        <p14:creationId xmlns:p14="http://schemas.microsoft.com/office/powerpoint/2010/main" val="251964628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Titre de sec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2362201"/>
            <a:ext cx="10363200" cy="2200275"/>
          </a:xfrm>
        </p:spPr>
        <p:txBody>
          <a:bodyPr anchor="b">
            <a:normAutofit/>
          </a:bodyPr>
          <a:lstStyle>
            <a:lvl1pPr algn="l">
              <a:defRPr sz="4800" b="0" cap="all"/>
            </a:lvl1pPr>
          </a:lstStyle>
          <a:p>
            <a:r>
              <a:rPr lang="fr-FR"/>
              <a:t>Modifiez le style du titre</a:t>
            </a:r>
            <a:endParaRPr lang="en-US" dirty="0"/>
          </a:p>
        </p:txBody>
      </p:sp>
      <p:sp>
        <p:nvSpPr>
          <p:cNvPr id="3" name="Text Placeholder 2"/>
          <p:cNvSpPr>
            <a:spLocks noGrp="1"/>
          </p:cNvSpPr>
          <p:nvPr>
            <p:ph type="body" idx="1"/>
          </p:nvPr>
        </p:nvSpPr>
        <p:spPr>
          <a:xfrm>
            <a:off x="963084" y="4626865"/>
            <a:ext cx="103632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Modifiez les styles du texte du masque</a:t>
            </a:r>
          </a:p>
        </p:txBody>
      </p:sp>
      <p:sp>
        <p:nvSpPr>
          <p:cNvPr id="4" name="Date Placeholder 3"/>
          <p:cNvSpPr>
            <a:spLocks noGrp="1"/>
          </p:cNvSpPr>
          <p:nvPr>
            <p:ph type="dt" sz="half" idx="10"/>
          </p:nvPr>
        </p:nvSpPr>
        <p:spPr/>
        <p:txBody>
          <a:bodyPr/>
          <a:lstStyle/>
          <a:p>
            <a:fld id="{F6C371CA-6F40-4FC9-B21F-A0939BEA70EA}" type="datetime1">
              <a:rPr lang="fr-FR" smtClean="0"/>
              <a:t>20/06/2016</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E09C654-F2CE-49A0-9D19-A73528137789}" type="slidenum">
              <a:rPr lang="fr-FR" smtClean="0"/>
              <a:pPr/>
              <a:t>‹N°›</a:t>
            </a:fld>
            <a:endParaRPr lang="fr-FR"/>
          </a:p>
        </p:txBody>
      </p:sp>
      <p:cxnSp>
        <p:nvCxnSpPr>
          <p:cNvPr id="7" name="Straight Connector 6"/>
          <p:cNvCxnSpPr/>
          <p:nvPr/>
        </p:nvCxnSpPr>
        <p:spPr>
          <a:xfrm>
            <a:off x="975360" y="4599432"/>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4410065"/>
      </p:ext>
    </p:extLst>
  </p:cSld>
  <p:clrMapOvr>
    <a:overrideClrMapping bg1="dk1" tx1="lt1" bg2="dk2" tx2="lt2" accent1="accent1" accent2="accent2" accent3="accent3" accent4="accent4" accent5="accent5" accent6="accent6" hlink="hlink" folHlink="folHlink"/>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3" name="Content Placeholder 2"/>
          <p:cNvSpPr>
            <a:spLocks noGrp="1"/>
          </p:cNvSpPr>
          <p:nvPr>
            <p:ph sz="half" idx="1"/>
          </p:nvPr>
        </p:nvSpPr>
        <p:spPr>
          <a:xfrm>
            <a:off x="609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97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EB2EF9A2-2F22-40E9-A239-2695F0854729}" type="datetime1">
              <a:rPr lang="fr-FR" smtClean="0"/>
              <a:t>20/06/2016</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3E09C654-F2CE-49A0-9D19-A73528137789}" type="slidenum">
              <a:rPr lang="fr-FR" smtClean="0"/>
              <a:pPr/>
              <a:t>‹N°›</a:t>
            </a:fld>
            <a:endParaRPr lang="fr-FR"/>
          </a:p>
        </p:txBody>
      </p:sp>
    </p:spTree>
    <p:extLst>
      <p:ext uri="{BB962C8B-B14F-4D97-AF65-F5344CB8AC3E}">
        <p14:creationId xmlns:p14="http://schemas.microsoft.com/office/powerpoint/2010/main" val="381825098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60960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 name="Content Placeholder 3"/>
          <p:cNvSpPr>
            <a:spLocks noGrp="1"/>
          </p:cNvSpPr>
          <p:nvPr>
            <p:ph sz="half" idx="2"/>
          </p:nvPr>
        </p:nvSpPr>
        <p:spPr>
          <a:xfrm>
            <a:off x="60960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33984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6" name="Content Placeholder 5"/>
          <p:cNvSpPr>
            <a:spLocks noGrp="1"/>
          </p:cNvSpPr>
          <p:nvPr>
            <p:ph sz="quarter" idx="4"/>
          </p:nvPr>
        </p:nvSpPr>
        <p:spPr>
          <a:xfrm>
            <a:off x="633984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A4E497E2-33F3-48E3-8AE8-3EA17D2ECD86}" type="datetime1">
              <a:rPr lang="fr-FR" smtClean="0"/>
              <a:t>20/06/2016</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3E09C654-F2CE-49A0-9D19-A73528137789}" type="slidenum">
              <a:rPr lang="fr-FR" smtClean="0"/>
              <a:pPr/>
              <a:t>‹N°›</a:t>
            </a:fld>
            <a:endParaRPr lang="fr-FR"/>
          </a:p>
        </p:txBody>
      </p:sp>
      <p:cxnSp>
        <p:nvCxnSpPr>
          <p:cNvPr id="11" name="Straight Connector 10"/>
          <p:cNvCxnSpPr/>
          <p:nvPr/>
        </p:nvCxnSpPr>
        <p:spPr>
          <a:xfrm rot="5400000">
            <a:off x="3741949" y="4045691"/>
            <a:ext cx="4709160" cy="105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139045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3" name="Date Placeholder 2"/>
          <p:cNvSpPr>
            <a:spLocks noGrp="1"/>
          </p:cNvSpPr>
          <p:nvPr>
            <p:ph type="dt" sz="half" idx="10"/>
          </p:nvPr>
        </p:nvSpPr>
        <p:spPr/>
        <p:txBody>
          <a:bodyPr/>
          <a:lstStyle/>
          <a:p>
            <a:fld id="{AFB8936F-F3DF-4E8C-BF21-424CAB88DB86}" type="datetime1">
              <a:rPr lang="fr-FR" smtClean="0"/>
              <a:t>20/06/2016</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3E09C654-F2CE-49A0-9D19-A73528137789}" type="slidenum">
              <a:rPr lang="fr-FR" smtClean="0"/>
              <a:pPr/>
              <a:t>‹N°›</a:t>
            </a:fld>
            <a:endParaRPr lang="fr-FR"/>
          </a:p>
        </p:txBody>
      </p:sp>
    </p:spTree>
    <p:extLst>
      <p:ext uri="{BB962C8B-B14F-4D97-AF65-F5344CB8AC3E}">
        <p14:creationId xmlns:p14="http://schemas.microsoft.com/office/powerpoint/2010/main" val="35343541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Modifiez les styles du texte du masque</a:t>
            </a:r>
          </a:p>
        </p:txBody>
      </p:sp>
      <p:sp>
        <p:nvSpPr>
          <p:cNvPr id="4" name="Espace réservé de la date 3"/>
          <p:cNvSpPr>
            <a:spLocks noGrp="1"/>
          </p:cNvSpPr>
          <p:nvPr>
            <p:ph type="dt" sz="half" idx="10"/>
          </p:nvPr>
        </p:nvSpPr>
        <p:spPr/>
        <p:txBody>
          <a:bodyPr/>
          <a:lstStyle/>
          <a:p>
            <a:fld id="{2959E7F4-4D75-44FF-9C4C-D74005EE9CE8}" type="datetime1">
              <a:rPr lang="fr-FR" smtClean="0"/>
              <a:t>20/06/2016</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BBCE746-F887-4D9C-953B-5F030C3881A3}" type="slidenum">
              <a:rPr lang="fr-FR" smtClean="0"/>
              <a:t>‹N°›</a:t>
            </a:fld>
            <a:endParaRPr lang="fr-FR"/>
          </a:p>
        </p:txBody>
      </p:sp>
    </p:spTree>
    <p:extLst>
      <p:ext uri="{BB962C8B-B14F-4D97-AF65-F5344CB8AC3E}">
        <p14:creationId xmlns:p14="http://schemas.microsoft.com/office/powerpoint/2010/main" val="335473064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60422C-8DCA-4991-A683-1C5F43FC483C}" type="datetime1">
              <a:rPr lang="fr-FR" smtClean="0"/>
              <a:t>20/06/2016</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3E09C654-F2CE-49A0-9D19-A73528137789}" type="slidenum">
              <a:rPr lang="fr-FR" smtClean="0"/>
              <a:pPr/>
              <a:t>‹N°›</a:t>
            </a:fld>
            <a:endParaRPr lang="fr-FR"/>
          </a:p>
        </p:txBody>
      </p:sp>
    </p:spTree>
    <p:extLst>
      <p:ext uri="{BB962C8B-B14F-4D97-AF65-F5344CB8AC3E}">
        <p14:creationId xmlns:p14="http://schemas.microsoft.com/office/powerpoint/2010/main" val="14486476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09600" y="792080"/>
            <a:ext cx="2852928" cy="1261872"/>
          </a:xfrm>
        </p:spPr>
        <p:txBody>
          <a:bodyPr anchor="b">
            <a:noAutofit/>
          </a:bodyPr>
          <a:lstStyle>
            <a:lvl1pPr algn="l">
              <a:defRPr sz="2400" b="0"/>
            </a:lvl1pPr>
          </a:lstStyle>
          <a:p>
            <a:r>
              <a:rPr lang="fr-FR"/>
              <a:t>Modifiez le style du titre</a:t>
            </a:r>
            <a:endParaRPr lang="en-US" dirty="0"/>
          </a:p>
        </p:txBody>
      </p:sp>
      <p:sp>
        <p:nvSpPr>
          <p:cNvPr id="3" name="Content Placeholder 2"/>
          <p:cNvSpPr>
            <a:spLocks noGrp="1"/>
          </p:cNvSpPr>
          <p:nvPr>
            <p:ph idx="1"/>
          </p:nvPr>
        </p:nvSpPr>
        <p:spPr>
          <a:xfrm>
            <a:off x="3962400" y="792080"/>
            <a:ext cx="7620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09601" y="2130553"/>
            <a:ext cx="2852928"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5" name="Date Placeholder 4"/>
          <p:cNvSpPr>
            <a:spLocks noGrp="1"/>
          </p:cNvSpPr>
          <p:nvPr>
            <p:ph type="dt" sz="half" idx="10"/>
          </p:nvPr>
        </p:nvSpPr>
        <p:spPr/>
        <p:txBody>
          <a:bodyPr/>
          <a:lstStyle/>
          <a:p>
            <a:fld id="{23A28A7B-4730-4047-82DC-679126885DFD}" type="datetime1">
              <a:rPr lang="fr-FR" smtClean="0"/>
              <a:t>20/06/2016</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3E09C654-F2CE-49A0-9D19-A73528137789}" type="slidenum">
              <a:rPr lang="fr-FR" smtClean="0"/>
              <a:pPr/>
              <a:t>‹N°›</a:t>
            </a:fld>
            <a:endParaRPr lang="fr-FR"/>
          </a:p>
        </p:txBody>
      </p:sp>
      <p:cxnSp>
        <p:nvCxnSpPr>
          <p:cNvPr id="9" name="Straight Connector 8"/>
          <p:cNvCxnSpPr/>
          <p:nvPr/>
        </p:nvCxnSpPr>
        <p:spPr>
          <a:xfrm rot="5400000">
            <a:off x="912152" y="3579942"/>
            <a:ext cx="5577840" cy="211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131968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09600" y="792480"/>
            <a:ext cx="2856907" cy="1264920"/>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p:cNvSpPr>
          <p:nvPr>
            <p:ph type="pic" idx="1"/>
          </p:nvPr>
        </p:nvSpPr>
        <p:spPr>
          <a:xfrm>
            <a:off x="3811480" y="838201"/>
            <a:ext cx="787252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609600" y="2133600"/>
            <a:ext cx="2852928"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5" name="Date Placeholder 4"/>
          <p:cNvSpPr>
            <a:spLocks noGrp="1"/>
          </p:cNvSpPr>
          <p:nvPr>
            <p:ph type="dt" sz="half" idx="10"/>
          </p:nvPr>
        </p:nvSpPr>
        <p:spPr/>
        <p:txBody>
          <a:bodyPr/>
          <a:lstStyle/>
          <a:p>
            <a:fld id="{117D87A9-466E-4E66-9EE2-555D5FF6E707}" type="datetime1">
              <a:rPr lang="fr-FR" smtClean="0"/>
              <a:t>20/06/2016</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3E09C654-F2CE-49A0-9D19-A73528137789}" type="slidenum">
              <a:rPr lang="fr-FR" smtClean="0"/>
              <a:pPr/>
              <a:t>‹N°›</a:t>
            </a:fld>
            <a:endParaRPr lang="fr-FR"/>
          </a:p>
        </p:txBody>
      </p:sp>
    </p:spTree>
    <p:extLst>
      <p:ext uri="{BB962C8B-B14F-4D97-AF65-F5344CB8AC3E}">
        <p14:creationId xmlns:p14="http://schemas.microsoft.com/office/powerpoint/2010/main" val="284012406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3" name="Vertical Text Placeholder 2"/>
          <p:cNvSpPr>
            <a:spLocks noGrp="1"/>
          </p:cNvSpPr>
          <p:nvPr>
            <p:ph type="body" orient="vert" idx="1"/>
          </p:nvPr>
        </p:nvSpPr>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Date Placeholder 3"/>
          <p:cNvSpPr>
            <a:spLocks noGrp="1"/>
          </p:cNvSpPr>
          <p:nvPr>
            <p:ph type="dt" sz="half" idx="10"/>
          </p:nvPr>
        </p:nvSpPr>
        <p:spPr/>
        <p:txBody>
          <a:bodyPr/>
          <a:lstStyle/>
          <a:p>
            <a:fld id="{8610928E-E0E3-49D0-90A8-F20ADDF81EC4}" type="datetime1">
              <a:rPr lang="fr-FR" smtClean="0"/>
              <a:t>20/06/2016</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E09C654-F2CE-49A0-9D19-A73528137789}" type="slidenum">
              <a:rPr lang="fr-FR" smtClean="0"/>
              <a:pPr/>
              <a:t>‹N°›</a:t>
            </a:fld>
            <a:endParaRPr lang="fr-FR"/>
          </a:p>
        </p:txBody>
      </p:sp>
    </p:spTree>
    <p:extLst>
      <p:ext uri="{BB962C8B-B14F-4D97-AF65-F5344CB8AC3E}">
        <p14:creationId xmlns:p14="http://schemas.microsoft.com/office/powerpoint/2010/main" val="266528108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609600"/>
            <a:ext cx="2743200" cy="5867400"/>
          </a:xfrm>
        </p:spPr>
        <p:txBody>
          <a:bodyPr vert="eaVert" anchor="b"/>
          <a:lstStyle/>
          <a:p>
            <a:r>
              <a:rPr lang="fr-FR"/>
              <a:t>Modifiez le style du titre</a:t>
            </a:r>
            <a:endParaRPr lang="en-US" dirty="0"/>
          </a:p>
        </p:txBody>
      </p:sp>
      <p:sp>
        <p:nvSpPr>
          <p:cNvPr id="3" name="Vertical Text Placeholder 2"/>
          <p:cNvSpPr>
            <a:spLocks noGrp="1"/>
          </p:cNvSpPr>
          <p:nvPr>
            <p:ph type="body" orient="vert" idx="1"/>
          </p:nvPr>
        </p:nvSpPr>
        <p:spPr>
          <a:xfrm>
            <a:off x="609600" y="609600"/>
            <a:ext cx="8026400" cy="5867400"/>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7013C52B-DACE-4D8D-BEC0-C57DBD624FE2}" type="datetime1">
              <a:rPr lang="fr-FR" smtClean="0"/>
              <a:t>20/06/2016</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E09C654-F2CE-49A0-9D19-A73528137789}" type="slidenum">
              <a:rPr lang="fr-FR" smtClean="0"/>
              <a:pPr/>
              <a:t>‹N°›</a:t>
            </a:fld>
            <a:endParaRPr lang="fr-FR"/>
          </a:p>
        </p:txBody>
      </p:sp>
    </p:spTree>
    <p:extLst>
      <p:ext uri="{BB962C8B-B14F-4D97-AF65-F5344CB8AC3E}">
        <p14:creationId xmlns:p14="http://schemas.microsoft.com/office/powerpoint/2010/main" val="378340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sz="half" idx="1"/>
          </p:nvPr>
        </p:nvSpPr>
        <p:spPr>
          <a:xfrm>
            <a:off x="838200" y="1825625"/>
            <a:ext cx="5181600" cy="435133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6172200" y="1825625"/>
            <a:ext cx="5181600" cy="435133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D178BF7E-4965-479B-8C0A-357AA3D22FF7}" type="datetime1">
              <a:rPr lang="fr-FR" smtClean="0"/>
              <a:t>20/06/2016</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5BBCE746-F887-4D9C-953B-5F030C3881A3}" type="slidenum">
              <a:rPr lang="fr-FR" smtClean="0"/>
              <a:t>‹N°›</a:t>
            </a:fld>
            <a:endParaRPr lang="fr-FR"/>
          </a:p>
        </p:txBody>
      </p:sp>
    </p:spTree>
    <p:extLst>
      <p:ext uri="{BB962C8B-B14F-4D97-AF65-F5344CB8AC3E}">
        <p14:creationId xmlns:p14="http://schemas.microsoft.com/office/powerpoint/2010/main" val="1397432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4AA822B3-BC68-49ED-9998-74DFD28ED492}" type="datetime1">
              <a:rPr lang="fr-FR" smtClean="0"/>
              <a:t>20/06/2016</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5BBCE746-F887-4D9C-953B-5F030C3881A3}" type="slidenum">
              <a:rPr lang="fr-FR" smtClean="0"/>
              <a:t>‹N°›</a:t>
            </a:fld>
            <a:endParaRPr lang="fr-FR"/>
          </a:p>
        </p:txBody>
      </p:sp>
    </p:spTree>
    <p:extLst>
      <p:ext uri="{BB962C8B-B14F-4D97-AF65-F5344CB8AC3E}">
        <p14:creationId xmlns:p14="http://schemas.microsoft.com/office/powerpoint/2010/main" val="16248785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e la date 2"/>
          <p:cNvSpPr>
            <a:spLocks noGrp="1"/>
          </p:cNvSpPr>
          <p:nvPr>
            <p:ph type="dt" sz="half" idx="10"/>
          </p:nvPr>
        </p:nvSpPr>
        <p:spPr/>
        <p:txBody>
          <a:bodyPr/>
          <a:lstStyle/>
          <a:p>
            <a:fld id="{9C62A9FA-2FC9-41B8-AFDE-208C23E335E8}" type="datetime1">
              <a:rPr lang="fr-FR" smtClean="0"/>
              <a:t>20/06/2016</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5BBCE746-F887-4D9C-953B-5F030C3881A3}" type="slidenum">
              <a:rPr lang="fr-FR" smtClean="0"/>
              <a:t>‹N°›</a:t>
            </a:fld>
            <a:endParaRPr lang="fr-FR"/>
          </a:p>
        </p:txBody>
      </p:sp>
    </p:spTree>
    <p:extLst>
      <p:ext uri="{BB962C8B-B14F-4D97-AF65-F5344CB8AC3E}">
        <p14:creationId xmlns:p14="http://schemas.microsoft.com/office/powerpoint/2010/main" val="18434560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2C405115-3AD9-47DE-9539-B44DD3F0A293}" type="datetime1">
              <a:rPr lang="fr-FR" smtClean="0"/>
              <a:t>20/06/2016</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5BBCE746-F887-4D9C-953B-5F030C3881A3}" type="slidenum">
              <a:rPr lang="fr-FR" smtClean="0"/>
              <a:t>‹N°›</a:t>
            </a:fld>
            <a:endParaRPr lang="fr-FR"/>
          </a:p>
        </p:txBody>
      </p:sp>
    </p:spTree>
    <p:extLst>
      <p:ext uri="{BB962C8B-B14F-4D97-AF65-F5344CB8AC3E}">
        <p14:creationId xmlns:p14="http://schemas.microsoft.com/office/powerpoint/2010/main" val="1451307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Modifiez les styles du texte du masque</a:t>
            </a:r>
          </a:p>
        </p:txBody>
      </p:sp>
      <p:sp>
        <p:nvSpPr>
          <p:cNvPr id="5" name="Espace réservé de la date 4"/>
          <p:cNvSpPr>
            <a:spLocks noGrp="1"/>
          </p:cNvSpPr>
          <p:nvPr>
            <p:ph type="dt" sz="half" idx="10"/>
          </p:nvPr>
        </p:nvSpPr>
        <p:spPr/>
        <p:txBody>
          <a:bodyPr/>
          <a:lstStyle/>
          <a:p>
            <a:fld id="{0E5ADF04-5C8F-47DE-8FE2-EA27DCF2A390}" type="datetime1">
              <a:rPr lang="fr-FR" smtClean="0"/>
              <a:t>20/06/2016</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5BBCE746-F887-4D9C-953B-5F030C3881A3}" type="slidenum">
              <a:rPr lang="fr-FR" smtClean="0"/>
              <a:t>‹N°›</a:t>
            </a:fld>
            <a:endParaRPr lang="fr-FR"/>
          </a:p>
        </p:txBody>
      </p:sp>
    </p:spTree>
    <p:extLst>
      <p:ext uri="{BB962C8B-B14F-4D97-AF65-F5344CB8AC3E}">
        <p14:creationId xmlns:p14="http://schemas.microsoft.com/office/powerpoint/2010/main" val="178050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Modifiez les styles du texte du masque</a:t>
            </a:r>
          </a:p>
        </p:txBody>
      </p:sp>
      <p:sp>
        <p:nvSpPr>
          <p:cNvPr id="5" name="Espace réservé de la date 4"/>
          <p:cNvSpPr>
            <a:spLocks noGrp="1"/>
          </p:cNvSpPr>
          <p:nvPr>
            <p:ph type="dt" sz="half" idx="10"/>
          </p:nvPr>
        </p:nvSpPr>
        <p:spPr/>
        <p:txBody>
          <a:bodyPr/>
          <a:lstStyle/>
          <a:p>
            <a:fld id="{826570CF-1217-4C32-8FCB-9906751E914A}" type="datetime1">
              <a:rPr lang="fr-FR" smtClean="0"/>
              <a:t>20/06/2016</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5BBCE746-F887-4D9C-953B-5F030C3881A3}" type="slidenum">
              <a:rPr lang="fr-FR" smtClean="0"/>
              <a:t>‹N°›</a:t>
            </a:fld>
            <a:endParaRPr lang="fr-FR"/>
          </a:p>
        </p:txBody>
      </p:sp>
    </p:spTree>
    <p:extLst>
      <p:ext uri="{BB962C8B-B14F-4D97-AF65-F5344CB8AC3E}">
        <p14:creationId xmlns:p14="http://schemas.microsoft.com/office/powerpoint/2010/main" val="28567220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8324C-306A-4EB0-AC6F-61B748DA0C57}" type="datetime1">
              <a:rPr lang="fr-FR" smtClean="0"/>
              <a:t>20/06/2016</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BCE746-F887-4D9C-953B-5F030C3881A3}" type="slidenum">
              <a:rPr lang="fr-FR" smtClean="0"/>
              <a:t>‹N°›</a:t>
            </a:fld>
            <a:endParaRPr lang="fr-FR"/>
          </a:p>
        </p:txBody>
      </p:sp>
    </p:spTree>
    <p:extLst>
      <p:ext uri="{BB962C8B-B14F-4D97-AF65-F5344CB8AC3E}">
        <p14:creationId xmlns:p14="http://schemas.microsoft.com/office/powerpoint/2010/main" val="3691246307"/>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12192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2" name="Title Placeholder 1"/>
          <p:cNvSpPr>
            <a:spLocks noGrp="1"/>
          </p:cNvSpPr>
          <p:nvPr>
            <p:ph type="title"/>
          </p:nvPr>
        </p:nvSpPr>
        <p:spPr>
          <a:xfrm>
            <a:off x="609600" y="533400"/>
            <a:ext cx="10972800" cy="990600"/>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609600" y="1600200"/>
            <a:ext cx="10972800" cy="4876800"/>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Rectangle 6"/>
          <p:cNvSpPr/>
          <p:nvPr/>
        </p:nvSpPr>
        <p:spPr>
          <a:xfrm>
            <a:off x="0" y="0"/>
            <a:ext cx="12192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4" name="Date Placeholder 3"/>
          <p:cNvSpPr>
            <a:spLocks noGrp="1"/>
          </p:cNvSpPr>
          <p:nvPr>
            <p:ph type="dt" sz="half" idx="2"/>
          </p:nvPr>
        </p:nvSpPr>
        <p:spPr>
          <a:xfrm>
            <a:off x="609600" y="18288"/>
            <a:ext cx="3860800" cy="329184"/>
          </a:xfrm>
          <a:prstGeom prst="rect">
            <a:avLst/>
          </a:prstGeom>
        </p:spPr>
        <p:txBody>
          <a:bodyPr vert="horz" lIns="91440" tIns="45720" rIns="91440" bIns="45720" rtlCol="0" anchor="ctr"/>
          <a:lstStyle>
            <a:lvl1pPr algn="l">
              <a:defRPr sz="1200">
                <a:solidFill>
                  <a:srgbClr val="FFFFFF"/>
                </a:solidFill>
              </a:defRPr>
            </a:lvl1pPr>
          </a:lstStyle>
          <a:p>
            <a:fld id="{DED1403E-FD65-425C-A6F6-189FA7BE802C}" type="datetime1">
              <a:rPr lang="fr-FR" smtClean="0"/>
              <a:t>20/06/2016</a:t>
            </a:fld>
            <a:endParaRPr lang="fr-FR"/>
          </a:p>
        </p:txBody>
      </p:sp>
      <p:sp>
        <p:nvSpPr>
          <p:cNvPr id="5" name="Footer Placeholder 4"/>
          <p:cNvSpPr>
            <a:spLocks noGrp="1"/>
          </p:cNvSpPr>
          <p:nvPr>
            <p:ph type="ftr" sz="quarter" idx="3"/>
          </p:nvPr>
        </p:nvSpPr>
        <p:spPr>
          <a:xfrm>
            <a:off x="4572000" y="18288"/>
            <a:ext cx="5486400" cy="329184"/>
          </a:xfrm>
          <a:prstGeom prst="rect">
            <a:avLst/>
          </a:prstGeom>
        </p:spPr>
        <p:txBody>
          <a:bodyPr vert="horz" lIns="91440" tIns="45720" rIns="91440" bIns="45720" rtlCol="0" anchor="ctr"/>
          <a:lstStyle>
            <a:lvl1pPr algn="ctr">
              <a:defRPr sz="1200">
                <a:solidFill>
                  <a:srgbClr val="FFFFFF"/>
                </a:solidFill>
              </a:defRPr>
            </a:lvl1pPr>
          </a:lstStyle>
          <a:p>
            <a:endParaRPr lang="fr-FR"/>
          </a:p>
        </p:txBody>
      </p:sp>
      <p:sp>
        <p:nvSpPr>
          <p:cNvPr id="6" name="Slide Number Placeholder 5"/>
          <p:cNvSpPr>
            <a:spLocks noGrp="1"/>
          </p:cNvSpPr>
          <p:nvPr>
            <p:ph type="sldNum" sz="quarter" idx="4"/>
          </p:nvPr>
        </p:nvSpPr>
        <p:spPr>
          <a:xfrm>
            <a:off x="10160000" y="18288"/>
            <a:ext cx="1422400" cy="329184"/>
          </a:xfrm>
          <a:prstGeom prst="rect">
            <a:avLst/>
          </a:prstGeom>
        </p:spPr>
        <p:txBody>
          <a:bodyPr vert="horz" lIns="91440" tIns="45720" rIns="91440" bIns="45720" rtlCol="0" anchor="ctr"/>
          <a:lstStyle>
            <a:lvl1pPr algn="l">
              <a:defRPr sz="1400" b="1">
                <a:solidFill>
                  <a:srgbClr val="FFFFFF"/>
                </a:solidFill>
              </a:defRPr>
            </a:lvl1pPr>
          </a:lstStyle>
          <a:p>
            <a:fld id="{3E09C654-F2CE-49A0-9D19-A73528137789}" type="slidenum">
              <a:rPr lang="fr-FR" smtClean="0"/>
              <a:pPr/>
              <a:t>‹N°›</a:t>
            </a:fld>
            <a:endParaRPr lang="fr-FR"/>
          </a:p>
        </p:txBody>
      </p:sp>
    </p:spTree>
    <p:extLst>
      <p:ext uri="{BB962C8B-B14F-4D97-AF65-F5344CB8AC3E}">
        <p14:creationId xmlns:p14="http://schemas.microsoft.com/office/powerpoint/2010/main" val="1232863143"/>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Lst>
  <p:hf hdr="0" ft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12192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2" name="Title Placeholder 1"/>
          <p:cNvSpPr>
            <a:spLocks noGrp="1"/>
          </p:cNvSpPr>
          <p:nvPr>
            <p:ph type="title"/>
          </p:nvPr>
        </p:nvSpPr>
        <p:spPr>
          <a:xfrm>
            <a:off x="609600" y="533400"/>
            <a:ext cx="10972800" cy="990600"/>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609600" y="1600200"/>
            <a:ext cx="10972800" cy="4876800"/>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Rectangle 6"/>
          <p:cNvSpPr/>
          <p:nvPr/>
        </p:nvSpPr>
        <p:spPr>
          <a:xfrm>
            <a:off x="0" y="0"/>
            <a:ext cx="12192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4" name="Date Placeholder 3"/>
          <p:cNvSpPr>
            <a:spLocks noGrp="1"/>
          </p:cNvSpPr>
          <p:nvPr>
            <p:ph type="dt" sz="half" idx="2"/>
          </p:nvPr>
        </p:nvSpPr>
        <p:spPr>
          <a:xfrm>
            <a:off x="609600" y="18288"/>
            <a:ext cx="3860800" cy="329184"/>
          </a:xfrm>
          <a:prstGeom prst="rect">
            <a:avLst/>
          </a:prstGeom>
        </p:spPr>
        <p:txBody>
          <a:bodyPr vert="horz" lIns="91440" tIns="45720" rIns="91440" bIns="45720" rtlCol="0" anchor="ctr"/>
          <a:lstStyle>
            <a:lvl1pPr algn="l">
              <a:defRPr sz="1200">
                <a:solidFill>
                  <a:srgbClr val="FFFFFF"/>
                </a:solidFill>
              </a:defRPr>
            </a:lvl1pPr>
          </a:lstStyle>
          <a:p>
            <a:fld id="{EB99463D-39A2-4FC9-B989-7837473E91D9}" type="datetime1">
              <a:rPr lang="fr-FR" smtClean="0"/>
              <a:t>20/06/2016</a:t>
            </a:fld>
            <a:endParaRPr lang="fr-FR"/>
          </a:p>
        </p:txBody>
      </p:sp>
      <p:sp>
        <p:nvSpPr>
          <p:cNvPr id="5" name="Footer Placeholder 4"/>
          <p:cNvSpPr>
            <a:spLocks noGrp="1"/>
          </p:cNvSpPr>
          <p:nvPr>
            <p:ph type="ftr" sz="quarter" idx="3"/>
          </p:nvPr>
        </p:nvSpPr>
        <p:spPr>
          <a:xfrm>
            <a:off x="4572000" y="18288"/>
            <a:ext cx="5486400" cy="329184"/>
          </a:xfrm>
          <a:prstGeom prst="rect">
            <a:avLst/>
          </a:prstGeom>
        </p:spPr>
        <p:txBody>
          <a:bodyPr vert="horz" lIns="91440" tIns="45720" rIns="91440" bIns="45720" rtlCol="0" anchor="ctr"/>
          <a:lstStyle>
            <a:lvl1pPr algn="ctr">
              <a:defRPr sz="1200">
                <a:solidFill>
                  <a:srgbClr val="FFFFFF"/>
                </a:solidFill>
              </a:defRPr>
            </a:lvl1pPr>
          </a:lstStyle>
          <a:p>
            <a:endParaRPr lang="fr-FR"/>
          </a:p>
        </p:txBody>
      </p:sp>
      <p:sp>
        <p:nvSpPr>
          <p:cNvPr id="6" name="Slide Number Placeholder 5"/>
          <p:cNvSpPr>
            <a:spLocks noGrp="1"/>
          </p:cNvSpPr>
          <p:nvPr>
            <p:ph type="sldNum" sz="quarter" idx="4"/>
          </p:nvPr>
        </p:nvSpPr>
        <p:spPr>
          <a:xfrm>
            <a:off x="10160000" y="18288"/>
            <a:ext cx="1422400" cy="329184"/>
          </a:xfrm>
          <a:prstGeom prst="rect">
            <a:avLst/>
          </a:prstGeom>
        </p:spPr>
        <p:txBody>
          <a:bodyPr vert="horz" lIns="91440" tIns="45720" rIns="91440" bIns="45720" rtlCol="0" anchor="ctr"/>
          <a:lstStyle>
            <a:lvl1pPr algn="l">
              <a:defRPr sz="1400" b="1">
                <a:solidFill>
                  <a:srgbClr val="FFFFFF"/>
                </a:solidFill>
              </a:defRPr>
            </a:lvl1pPr>
          </a:lstStyle>
          <a:p>
            <a:fld id="{3E09C654-F2CE-49A0-9D19-A73528137789}" type="slidenum">
              <a:rPr lang="fr-FR" smtClean="0"/>
              <a:pPr/>
              <a:t>‹N°›</a:t>
            </a:fld>
            <a:endParaRPr lang="fr-FR"/>
          </a:p>
        </p:txBody>
      </p:sp>
    </p:spTree>
    <p:extLst>
      <p:ext uri="{BB962C8B-B14F-4D97-AF65-F5344CB8AC3E}">
        <p14:creationId xmlns:p14="http://schemas.microsoft.com/office/powerpoint/2010/main" val="1030659978"/>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Lst>
  <p:hf hdr="0" ft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30.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4.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jp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extShape 1"/>
          <p:cNvSpPr txBox="1"/>
          <p:nvPr/>
        </p:nvSpPr>
        <p:spPr>
          <a:xfrm>
            <a:off x="2209800" y="576000"/>
            <a:ext cx="8119080" cy="1426320"/>
          </a:xfrm>
          <a:prstGeom prst="rect">
            <a:avLst/>
          </a:prstGeom>
          <a:noFill/>
          <a:ln>
            <a:noFill/>
          </a:ln>
        </p:spPr>
        <p:txBody>
          <a:bodyPr anchor="b"/>
          <a:lstStyle/>
          <a:p>
            <a:pPr>
              <a:lnSpc>
                <a:spcPct val="100000"/>
              </a:lnSpc>
            </a:pPr>
            <a:r>
              <a:rPr lang="en-US" sz="3200" cap="all" dirty="0" smtClean="0">
                <a:solidFill>
                  <a:srgbClr val="242852"/>
                </a:solidFill>
                <a:latin typeface="Arial"/>
              </a:rPr>
              <a:t>Impact of social relationship during cooperative negotiation</a:t>
            </a:r>
            <a:endParaRPr lang="en-US" dirty="0"/>
          </a:p>
        </p:txBody>
      </p:sp>
      <p:sp>
        <p:nvSpPr>
          <p:cNvPr id="89" name="TextShape 2"/>
          <p:cNvSpPr txBox="1"/>
          <p:nvPr/>
        </p:nvSpPr>
        <p:spPr>
          <a:xfrm>
            <a:off x="2423592" y="2492896"/>
            <a:ext cx="5968440" cy="1080000"/>
          </a:xfrm>
          <a:prstGeom prst="rect">
            <a:avLst/>
          </a:prstGeom>
          <a:noFill/>
          <a:ln>
            <a:noFill/>
          </a:ln>
        </p:spPr>
        <p:txBody>
          <a:bodyPr/>
          <a:lstStyle/>
          <a:p>
            <a:pPr>
              <a:lnSpc>
                <a:spcPct val="150000"/>
              </a:lnSpc>
            </a:pPr>
            <a:r>
              <a:rPr lang="fr-FR" sz="2400" b="1" dirty="0">
                <a:solidFill>
                  <a:srgbClr val="000000"/>
                </a:solidFill>
                <a:latin typeface="Calibri"/>
              </a:rPr>
              <a:t>Lydia </a:t>
            </a:r>
            <a:r>
              <a:rPr lang="fr-FR" sz="2400" b="1" dirty="0" err="1">
                <a:solidFill>
                  <a:srgbClr val="000000"/>
                </a:solidFill>
                <a:latin typeface="Calibri"/>
              </a:rPr>
              <a:t>OULD</a:t>
            </a:r>
            <a:r>
              <a:rPr lang="fr-FR" sz="2400" b="1" dirty="0">
                <a:solidFill>
                  <a:srgbClr val="000000"/>
                </a:solidFill>
                <a:latin typeface="Calibri"/>
              </a:rPr>
              <a:t> </a:t>
            </a:r>
            <a:r>
              <a:rPr lang="fr-FR" sz="2400" b="1" dirty="0" err="1">
                <a:solidFill>
                  <a:srgbClr val="000000"/>
                </a:solidFill>
                <a:latin typeface="Calibri"/>
              </a:rPr>
              <a:t>OUALI</a:t>
            </a:r>
            <a:r>
              <a:rPr lang="fr-FR" sz="2400" b="1" dirty="0">
                <a:solidFill>
                  <a:srgbClr val="000000"/>
                </a:solidFill>
                <a:latin typeface="Calibri"/>
              </a:rPr>
              <a:t> (</a:t>
            </a:r>
            <a:r>
              <a:rPr lang="fr-FR" sz="2400" b="1" dirty="0" err="1">
                <a:solidFill>
                  <a:srgbClr val="000000"/>
                </a:solidFill>
                <a:latin typeface="Calibri"/>
              </a:rPr>
              <a:t>LIMSI</a:t>
            </a:r>
            <a:r>
              <a:rPr lang="fr-FR" sz="2400" b="1" dirty="0">
                <a:solidFill>
                  <a:srgbClr val="000000"/>
                </a:solidFill>
                <a:latin typeface="Calibri"/>
              </a:rPr>
              <a:t>-CNRS)</a:t>
            </a:r>
            <a:endParaRPr sz="2000" dirty="0"/>
          </a:p>
          <a:p>
            <a:pPr>
              <a:lnSpc>
                <a:spcPct val="100000"/>
              </a:lnSpc>
            </a:pPr>
            <a:r>
              <a:rPr lang="fr-FR" sz="2400" dirty="0">
                <a:solidFill>
                  <a:srgbClr val="000000"/>
                </a:solidFill>
                <a:latin typeface="Calibri"/>
              </a:rPr>
              <a:t>Nicolas </a:t>
            </a:r>
            <a:r>
              <a:rPr lang="fr-FR" sz="2400" dirty="0" err="1">
                <a:solidFill>
                  <a:srgbClr val="000000"/>
                </a:solidFill>
                <a:latin typeface="Calibri"/>
              </a:rPr>
              <a:t>Sabouret</a:t>
            </a:r>
            <a:r>
              <a:rPr lang="fr-FR" sz="2400" dirty="0">
                <a:solidFill>
                  <a:srgbClr val="000000"/>
                </a:solidFill>
                <a:latin typeface="Calibri"/>
              </a:rPr>
              <a:t> (</a:t>
            </a:r>
            <a:r>
              <a:rPr lang="fr-FR" sz="2400" dirty="0" err="1">
                <a:solidFill>
                  <a:srgbClr val="000000"/>
                </a:solidFill>
                <a:latin typeface="Calibri"/>
              </a:rPr>
              <a:t>LIMSI</a:t>
            </a:r>
            <a:r>
              <a:rPr lang="fr-FR" sz="2400" dirty="0">
                <a:solidFill>
                  <a:srgbClr val="000000"/>
                </a:solidFill>
                <a:latin typeface="Calibri"/>
              </a:rPr>
              <a:t>-CNRS) </a:t>
            </a:r>
            <a:endParaRPr sz="2000" dirty="0"/>
          </a:p>
          <a:p>
            <a:pPr>
              <a:lnSpc>
                <a:spcPct val="100000"/>
              </a:lnSpc>
            </a:pPr>
            <a:r>
              <a:rPr lang="fr-FR" sz="2400" dirty="0">
                <a:solidFill>
                  <a:srgbClr val="000000"/>
                </a:solidFill>
                <a:latin typeface="Calibri"/>
              </a:rPr>
              <a:t>Charles Rich (</a:t>
            </a:r>
            <a:r>
              <a:rPr lang="fr-FR" sz="2400" dirty="0" err="1">
                <a:solidFill>
                  <a:srgbClr val="000000"/>
                </a:solidFill>
                <a:latin typeface="Calibri"/>
              </a:rPr>
              <a:t>WPI</a:t>
            </a:r>
            <a:r>
              <a:rPr lang="fr-FR" sz="2400" dirty="0">
                <a:solidFill>
                  <a:srgbClr val="000000"/>
                </a:solidFill>
                <a:latin typeface="Calibri"/>
              </a:rPr>
              <a:t>)</a:t>
            </a:r>
            <a:endParaRPr sz="2000" dirty="0"/>
          </a:p>
          <a:p>
            <a:pPr>
              <a:lnSpc>
                <a:spcPct val="100000"/>
              </a:lnSpc>
            </a:pPr>
            <a:endParaRPr sz="2000" dirty="0"/>
          </a:p>
        </p:txBody>
      </p:sp>
      <p:pic>
        <p:nvPicPr>
          <p:cNvPr id="90" name="Image 4"/>
          <p:cNvPicPr/>
          <p:nvPr/>
        </p:nvPicPr>
        <p:blipFill>
          <a:blip r:embed="rId3"/>
          <a:stretch/>
        </p:blipFill>
        <p:spPr>
          <a:xfrm>
            <a:off x="4079640" y="5663880"/>
            <a:ext cx="1583640" cy="1293120"/>
          </a:xfrm>
          <a:prstGeom prst="rect">
            <a:avLst/>
          </a:prstGeom>
          <a:ln>
            <a:noFill/>
          </a:ln>
        </p:spPr>
      </p:pic>
      <p:pic>
        <p:nvPicPr>
          <p:cNvPr id="91" name="Image 5"/>
          <p:cNvPicPr/>
          <p:nvPr/>
        </p:nvPicPr>
        <p:blipFill>
          <a:blip r:embed="rId4"/>
          <a:stretch/>
        </p:blipFill>
        <p:spPr>
          <a:xfrm>
            <a:off x="2087760" y="5856120"/>
            <a:ext cx="911520" cy="911520"/>
          </a:xfrm>
          <a:prstGeom prst="rect">
            <a:avLst/>
          </a:prstGeom>
          <a:ln>
            <a:noFill/>
          </a:ln>
        </p:spPr>
      </p:pic>
      <p:pic>
        <p:nvPicPr>
          <p:cNvPr id="92" name="Image 6"/>
          <p:cNvPicPr/>
          <p:nvPr/>
        </p:nvPicPr>
        <p:blipFill>
          <a:blip r:embed="rId5"/>
          <a:stretch/>
        </p:blipFill>
        <p:spPr>
          <a:xfrm>
            <a:off x="6528000" y="5802480"/>
            <a:ext cx="1511640" cy="938520"/>
          </a:xfrm>
          <a:prstGeom prst="rect">
            <a:avLst/>
          </a:prstGeom>
          <a:ln>
            <a:noFill/>
          </a:ln>
        </p:spPr>
      </p:pic>
      <p:pic>
        <p:nvPicPr>
          <p:cNvPr id="93" name="Image 7"/>
          <p:cNvPicPr/>
          <p:nvPr/>
        </p:nvPicPr>
        <p:blipFill>
          <a:blip r:embed="rId6"/>
          <a:stretch/>
        </p:blipFill>
        <p:spPr>
          <a:xfrm>
            <a:off x="9264360" y="5592600"/>
            <a:ext cx="1064520" cy="1148400"/>
          </a:xfrm>
          <a:prstGeom prst="rect">
            <a:avLst/>
          </a:prstGeom>
          <a:ln>
            <a:noFill/>
          </a:ln>
        </p:spPr>
      </p:pic>
      <p:cxnSp>
        <p:nvCxnSpPr>
          <p:cNvPr id="3" name="Connecteur droit 2"/>
          <p:cNvCxnSpPr/>
          <p:nvPr/>
        </p:nvCxnSpPr>
        <p:spPr>
          <a:xfrm flipH="1">
            <a:off x="2209800" y="4003396"/>
            <a:ext cx="7846640" cy="0"/>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32906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Espace réservé du numéro de diapositive 3"/>
          <p:cNvSpPr>
            <a:spLocks noGrp="1"/>
          </p:cNvSpPr>
          <p:nvPr>
            <p:ph type="sldNum" sz="quarter" idx="12"/>
          </p:nvPr>
        </p:nvSpPr>
        <p:spPr>
          <a:xfrm>
            <a:off x="10160000" y="18288"/>
            <a:ext cx="1422400" cy="329184"/>
          </a:xfrm>
        </p:spPr>
        <p:txBody>
          <a:bodyPr/>
          <a:lstStyle/>
          <a:p>
            <a:fld id="{3E09C654-F2CE-49A0-9D19-A73528137789}" type="slidenum">
              <a:rPr lang="fr-FR" smtClean="0"/>
              <a:pPr/>
              <a:t>10</a:t>
            </a:fld>
            <a:endParaRPr lang="fr-FR"/>
          </a:p>
        </p:txBody>
      </p:sp>
      <p:sp>
        <p:nvSpPr>
          <p:cNvPr id="99" name="Titre 1"/>
          <p:cNvSpPr>
            <a:spLocks noGrp="1"/>
          </p:cNvSpPr>
          <p:nvPr>
            <p:ph type="title"/>
          </p:nvPr>
        </p:nvSpPr>
        <p:spPr>
          <a:xfrm>
            <a:off x="437961" y="560894"/>
            <a:ext cx="10972800" cy="990600"/>
          </a:xfrm>
        </p:spPr>
        <p:txBody>
          <a:bodyPr/>
          <a:lstStyle/>
          <a:p>
            <a:pPr>
              <a:lnSpc>
                <a:spcPct val="100000"/>
              </a:lnSpc>
            </a:pPr>
            <a:r>
              <a:rPr lang="en-US" dirty="0" smtClean="0">
                <a:solidFill>
                  <a:srgbClr val="242852"/>
                </a:solidFill>
              </a:rPr>
              <a:t>Proposed model of dialogue</a:t>
            </a:r>
            <a:endParaRPr lang="en-US" dirty="0"/>
          </a:p>
        </p:txBody>
      </p:sp>
      <p:pic>
        <p:nvPicPr>
          <p:cNvPr id="100" name="Picture 2" descr="http://aapars.com/marie-anne-grandmont/files/2010/10/user-icon-e1286135502728.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64786" y="2307187"/>
            <a:ext cx="914723" cy="83594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grpSp>
        <p:nvGrpSpPr>
          <p:cNvPr id="101" name="Groupe 100"/>
          <p:cNvGrpSpPr/>
          <p:nvPr/>
        </p:nvGrpSpPr>
        <p:grpSpPr>
          <a:xfrm>
            <a:off x="1711897" y="1637184"/>
            <a:ext cx="2772309" cy="3744416"/>
            <a:chOff x="395536" y="620688"/>
            <a:chExt cx="2772309" cy="3744416"/>
          </a:xfrm>
        </p:grpSpPr>
        <p:sp>
          <p:nvSpPr>
            <p:cNvPr id="102" name="Rectangle 101"/>
            <p:cNvSpPr/>
            <p:nvPr/>
          </p:nvSpPr>
          <p:spPr>
            <a:xfrm>
              <a:off x="395536" y="620688"/>
              <a:ext cx="2772309" cy="607910"/>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dirty="0" smtClean="0">
                  <a:solidFill>
                    <a:schemeClr val="tx1"/>
                  </a:solidFill>
                </a:rPr>
                <a:t>Mental State</a:t>
              </a:r>
              <a:endParaRPr lang="fr-FR" sz="2000" b="1" dirty="0">
                <a:solidFill>
                  <a:schemeClr val="tx1"/>
                </a:solidFill>
              </a:endParaRPr>
            </a:p>
          </p:txBody>
        </p:sp>
        <p:grpSp>
          <p:nvGrpSpPr>
            <p:cNvPr id="103" name="Groupe 102"/>
            <p:cNvGrpSpPr/>
            <p:nvPr/>
          </p:nvGrpSpPr>
          <p:grpSpPr>
            <a:xfrm>
              <a:off x="395536" y="1237911"/>
              <a:ext cx="2772309" cy="3127193"/>
              <a:chOff x="395536" y="1237911"/>
              <a:chExt cx="2772309" cy="3127193"/>
            </a:xfrm>
          </p:grpSpPr>
          <p:sp>
            <p:nvSpPr>
              <p:cNvPr id="104" name="Rectangle 103"/>
              <p:cNvSpPr/>
              <p:nvPr/>
            </p:nvSpPr>
            <p:spPr>
              <a:xfrm flipH="1">
                <a:off x="539552" y="1484784"/>
                <a:ext cx="2520282" cy="663275"/>
              </a:xfrm>
              <a:prstGeom prst="rect">
                <a:avLst/>
              </a:prstGeom>
              <a:solidFill>
                <a:schemeClr val="accent1">
                  <a:lumMod val="60000"/>
                  <a:lumOff val="4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fr-FR" dirty="0" smtClean="0"/>
                  <a:t>Agent model of </a:t>
                </a:r>
                <a:r>
                  <a:rPr lang="fr-FR" dirty="0" err="1" smtClean="0"/>
                  <a:t>preferences</a:t>
                </a:r>
                <a:r>
                  <a:rPr lang="fr-FR" dirty="0" smtClean="0"/>
                  <a:t> </a:t>
                </a:r>
                <a:r>
                  <a:rPr lang="fr-FR" sz="2000" b="1" dirty="0" err="1" smtClean="0"/>
                  <a:t>P</a:t>
                </a:r>
                <a:r>
                  <a:rPr lang="fr-FR" sz="2000" b="1" baseline="-25000" dirty="0" err="1" smtClean="0"/>
                  <a:t>agent</a:t>
                </a:r>
                <a:endParaRPr lang="fr-FR" sz="2000" b="1" dirty="0"/>
              </a:p>
            </p:txBody>
          </p:sp>
          <p:sp>
            <p:nvSpPr>
              <p:cNvPr id="105" name="Rectangle 104"/>
              <p:cNvSpPr/>
              <p:nvPr/>
            </p:nvSpPr>
            <p:spPr>
              <a:xfrm>
                <a:off x="395536" y="1237911"/>
                <a:ext cx="2772309" cy="3127193"/>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6" name="Rectangle 105"/>
              <p:cNvSpPr/>
              <p:nvPr/>
            </p:nvSpPr>
            <p:spPr>
              <a:xfrm flipH="1">
                <a:off x="521549" y="2276872"/>
                <a:ext cx="2520282" cy="663275"/>
              </a:xfrm>
              <a:prstGeom prst="rect">
                <a:avLst/>
              </a:prstGeom>
              <a:solidFill>
                <a:schemeClr val="accent1">
                  <a:lumMod val="60000"/>
                  <a:lumOff val="4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fr-FR" sz="2000" b="1" dirty="0" smtClean="0"/>
                  <a:t>User </a:t>
                </a:r>
                <a:r>
                  <a:rPr lang="fr-FR" sz="2000" dirty="0"/>
                  <a:t>model of </a:t>
                </a:r>
                <a:r>
                  <a:rPr lang="fr-FR" sz="2000" dirty="0" err="1"/>
                  <a:t>preferences</a:t>
                </a:r>
                <a:r>
                  <a:rPr lang="fr-FR" sz="2000" dirty="0"/>
                  <a:t> </a:t>
                </a:r>
                <a:r>
                  <a:rPr lang="fr-FR" sz="2000" b="1" dirty="0" err="1" smtClean="0"/>
                  <a:t>P</a:t>
                </a:r>
                <a:r>
                  <a:rPr lang="fr-FR" sz="2000" b="1" baseline="-25000" dirty="0" err="1" smtClean="0"/>
                  <a:t>user</a:t>
                </a:r>
                <a:endParaRPr lang="fr-FR" sz="2000" b="1" dirty="0"/>
              </a:p>
            </p:txBody>
          </p:sp>
          <p:sp>
            <p:nvSpPr>
              <p:cNvPr id="107" name="Rectangle 106"/>
              <p:cNvSpPr/>
              <p:nvPr/>
            </p:nvSpPr>
            <p:spPr>
              <a:xfrm flipH="1">
                <a:off x="521120" y="3212976"/>
                <a:ext cx="2520282" cy="922084"/>
              </a:xfrm>
              <a:prstGeom prst="rect">
                <a:avLst/>
              </a:prstGeom>
              <a:solidFill>
                <a:schemeClr val="accent1">
                  <a:lumMod val="60000"/>
                  <a:lumOff val="4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Communicated model of preferences (other-about-self) </a:t>
                </a:r>
                <a:r>
                  <a:rPr lang="en-US" sz="2000" b="1" dirty="0" err="1" smtClean="0"/>
                  <a:t>P</a:t>
                </a:r>
                <a:r>
                  <a:rPr lang="en-US" sz="2000" b="1" baseline="-25000" dirty="0" err="1" smtClean="0"/>
                  <a:t>oas</a:t>
                </a:r>
                <a:endParaRPr lang="en-US" sz="2000" b="1" baseline="-25000" dirty="0"/>
              </a:p>
            </p:txBody>
          </p:sp>
        </p:grpSp>
      </p:grpSp>
      <p:grpSp>
        <p:nvGrpSpPr>
          <p:cNvPr id="108" name="Groupe 107"/>
          <p:cNvGrpSpPr/>
          <p:nvPr/>
        </p:nvGrpSpPr>
        <p:grpSpPr>
          <a:xfrm>
            <a:off x="5798347" y="5220930"/>
            <a:ext cx="2700300" cy="1528823"/>
            <a:chOff x="3083791" y="5068529"/>
            <a:chExt cx="2700300" cy="1528823"/>
          </a:xfrm>
        </p:grpSpPr>
        <p:sp>
          <p:nvSpPr>
            <p:cNvPr id="109" name="Rectangle 108"/>
            <p:cNvSpPr/>
            <p:nvPr/>
          </p:nvSpPr>
          <p:spPr>
            <a:xfrm>
              <a:off x="3083792" y="5068529"/>
              <a:ext cx="2700299" cy="448703"/>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err="1" smtClean="0">
                  <a:solidFill>
                    <a:schemeClr val="tx1"/>
                  </a:solidFill>
                </a:rPr>
                <a:t>Context</a:t>
              </a:r>
              <a:r>
                <a:rPr lang="fr-FR" b="1" dirty="0" smtClean="0">
                  <a:solidFill>
                    <a:schemeClr val="tx1"/>
                  </a:solidFill>
                </a:rPr>
                <a:t> of dialogue</a:t>
              </a:r>
              <a:endParaRPr lang="fr-FR" b="1" dirty="0">
                <a:solidFill>
                  <a:schemeClr val="tx1"/>
                </a:solidFill>
              </a:endParaRPr>
            </a:p>
          </p:txBody>
        </p:sp>
        <p:sp>
          <p:nvSpPr>
            <p:cNvPr id="110" name="Rectangle 109"/>
            <p:cNvSpPr/>
            <p:nvPr/>
          </p:nvSpPr>
          <p:spPr>
            <a:xfrm>
              <a:off x="3083791" y="5517232"/>
              <a:ext cx="2700299" cy="1080120"/>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000" dirty="0">
                <a:solidFill>
                  <a:schemeClr val="tx1"/>
                </a:solidFill>
              </a:endParaRPr>
            </a:p>
          </p:txBody>
        </p:sp>
        <p:sp>
          <p:nvSpPr>
            <p:cNvPr id="111" name="Rectangle 110"/>
            <p:cNvSpPr/>
            <p:nvPr/>
          </p:nvSpPr>
          <p:spPr>
            <a:xfrm>
              <a:off x="3209805" y="5620083"/>
              <a:ext cx="1224136" cy="437209"/>
            </a:xfrm>
            <a:prstGeom prst="rect">
              <a:avLst/>
            </a:prstGeom>
            <a:solidFill>
              <a:schemeClr val="accent1">
                <a:lumMod val="60000"/>
                <a:lumOff val="4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fr-FR" dirty="0" err="1"/>
                <a:t>Proposals</a:t>
              </a:r>
              <a:endParaRPr lang="fr-FR" dirty="0"/>
            </a:p>
          </p:txBody>
        </p:sp>
        <p:sp>
          <p:nvSpPr>
            <p:cNvPr id="112" name="Rectangle 111"/>
            <p:cNvSpPr/>
            <p:nvPr/>
          </p:nvSpPr>
          <p:spPr>
            <a:xfrm>
              <a:off x="4470441" y="5620082"/>
              <a:ext cx="1224136" cy="437209"/>
            </a:xfrm>
            <a:prstGeom prst="rect">
              <a:avLst/>
            </a:prstGeom>
            <a:solidFill>
              <a:schemeClr val="accent1">
                <a:lumMod val="60000"/>
                <a:lumOff val="4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fr-FR" dirty="0" err="1"/>
                <a:t>Accepted</a:t>
              </a:r>
              <a:endParaRPr lang="fr-FR" dirty="0"/>
            </a:p>
          </p:txBody>
        </p:sp>
        <p:sp>
          <p:nvSpPr>
            <p:cNvPr id="113" name="Rectangle 112"/>
            <p:cNvSpPr/>
            <p:nvPr/>
          </p:nvSpPr>
          <p:spPr>
            <a:xfrm>
              <a:off x="3822261" y="6093296"/>
              <a:ext cx="1224136" cy="437209"/>
            </a:xfrm>
            <a:prstGeom prst="rect">
              <a:avLst/>
            </a:prstGeom>
            <a:solidFill>
              <a:schemeClr val="accent1">
                <a:lumMod val="60000"/>
                <a:lumOff val="4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fr-FR" dirty="0" err="1"/>
                <a:t>Rejected</a:t>
              </a:r>
              <a:endParaRPr lang="fr-FR" dirty="0"/>
            </a:p>
          </p:txBody>
        </p:sp>
      </p:grpSp>
      <p:grpSp>
        <p:nvGrpSpPr>
          <p:cNvPr id="114" name="Groupe 113"/>
          <p:cNvGrpSpPr/>
          <p:nvPr/>
        </p:nvGrpSpPr>
        <p:grpSpPr>
          <a:xfrm>
            <a:off x="5960366" y="2022855"/>
            <a:ext cx="2376267" cy="1868509"/>
            <a:chOff x="3851919" y="2266550"/>
            <a:chExt cx="2376267" cy="1868509"/>
          </a:xfrm>
        </p:grpSpPr>
        <p:sp>
          <p:nvSpPr>
            <p:cNvPr id="115" name="Rectangle 114"/>
            <p:cNvSpPr/>
            <p:nvPr/>
          </p:nvSpPr>
          <p:spPr>
            <a:xfrm>
              <a:off x="3851919" y="2266550"/>
              <a:ext cx="2376265" cy="612067"/>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Module of communication</a:t>
              </a:r>
              <a:endParaRPr lang="en-US" sz="2000" b="1" dirty="0">
                <a:solidFill>
                  <a:schemeClr val="tx1"/>
                </a:solidFill>
              </a:endParaRPr>
            </a:p>
          </p:txBody>
        </p:sp>
        <p:sp>
          <p:nvSpPr>
            <p:cNvPr id="116" name="Rectangle 115"/>
            <p:cNvSpPr/>
            <p:nvPr/>
          </p:nvSpPr>
          <p:spPr>
            <a:xfrm>
              <a:off x="3851920" y="2878616"/>
              <a:ext cx="2376266" cy="1256443"/>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solidFill>
              </a:endParaRPr>
            </a:p>
          </p:txBody>
        </p:sp>
        <p:sp>
          <p:nvSpPr>
            <p:cNvPr id="117" name="Rectangle 116"/>
            <p:cNvSpPr/>
            <p:nvPr/>
          </p:nvSpPr>
          <p:spPr>
            <a:xfrm>
              <a:off x="4011122" y="2991791"/>
              <a:ext cx="2070550" cy="437209"/>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smtClean="0">
                  <a:solidFill>
                    <a:schemeClr val="dk1"/>
                  </a:solidFill>
                </a:rPr>
                <a:t>Acts of dialogue</a:t>
              </a:r>
              <a:endParaRPr lang="en-US" sz="1600" b="1" dirty="0">
                <a:solidFill>
                  <a:schemeClr val="dk1"/>
                </a:solidFill>
              </a:endParaRPr>
            </a:p>
          </p:txBody>
        </p:sp>
        <p:sp>
          <p:nvSpPr>
            <p:cNvPr id="118" name="Rectangle 117"/>
            <p:cNvSpPr/>
            <p:nvPr/>
          </p:nvSpPr>
          <p:spPr>
            <a:xfrm>
              <a:off x="4011122" y="3527421"/>
              <a:ext cx="2070550" cy="549651"/>
            </a:xfrm>
            <a:prstGeom prst="rect">
              <a:avLst/>
            </a:prstGeom>
            <a:solidFill>
              <a:schemeClr val="accent1">
                <a:lumMod val="60000"/>
                <a:lumOff val="4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Interpersonal relationship</a:t>
              </a:r>
              <a:endParaRPr lang="en-US" dirty="0"/>
            </a:p>
          </p:txBody>
        </p:sp>
      </p:grpSp>
      <p:cxnSp>
        <p:nvCxnSpPr>
          <p:cNvPr id="119" name="Connecteur droit avec flèche 118"/>
          <p:cNvCxnSpPr/>
          <p:nvPr/>
        </p:nvCxnSpPr>
        <p:spPr>
          <a:xfrm flipH="1" flipV="1">
            <a:off x="4484206" y="3695919"/>
            <a:ext cx="1476161" cy="154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0" name="Rectangle 119"/>
          <p:cNvSpPr/>
          <p:nvPr/>
        </p:nvSpPr>
        <p:spPr>
          <a:xfrm>
            <a:off x="4808239" y="3505138"/>
            <a:ext cx="936105" cy="386226"/>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chemeClr val="tx1"/>
                </a:solidFill>
              </a:rPr>
              <a:t>update</a:t>
            </a:r>
            <a:endParaRPr lang="fr-FR" dirty="0">
              <a:solidFill>
                <a:schemeClr val="tx1"/>
              </a:solidFill>
            </a:endParaRPr>
          </a:p>
        </p:txBody>
      </p:sp>
      <p:cxnSp>
        <p:nvCxnSpPr>
          <p:cNvPr id="121" name="Connecteur droit avec flèche 120"/>
          <p:cNvCxnSpPr/>
          <p:nvPr/>
        </p:nvCxnSpPr>
        <p:spPr>
          <a:xfrm>
            <a:off x="4484206" y="2854306"/>
            <a:ext cx="1476161"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2" name="Rectangle 121"/>
          <p:cNvSpPr/>
          <p:nvPr/>
        </p:nvSpPr>
        <p:spPr>
          <a:xfrm>
            <a:off x="4630617" y="2566274"/>
            <a:ext cx="1113728" cy="576064"/>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solidFill>
                  <a:schemeClr val="tx1"/>
                </a:solidFill>
              </a:rPr>
              <a:t>Choice</a:t>
            </a:r>
            <a:endParaRPr lang="fr-FR" dirty="0">
              <a:solidFill>
                <a:schemeClr val="tx1"/>
              </a:solidFill>
            </a:endParaRPr>
          </a:p>
          <a:p>
            <a:pPr algn="ctr"/>
            <a:r>
              <a:rPr lang="fr-FR" dirty="0">
                <a:solidFill>
                  <a:schemeClr val="tx1"/>
                </a:solidFill>
              </a:rPr>
              <a:t>(</a:t>
            </a:r>
            <a:r>
              <a:rPr lang="fr-FR" dirty="0" smtClean="0">
                <a:solidFill>
                  <a:schemeClr val="tx1"/>
                </a:solidFill>
              </a:rPr>
              <a:t>values</a:t>
            </a:r>
            <a:r>
              <a:rPr lang="fr-FR" dirty="0">
                <a:solidFill>
                  <a:schemeClr val="tx1"/>
                </a:solidFill>
              </a:rPr>
              <a:t>)</a:t>
            </a:r>
          </a:p>
        </p:txBody>
      </p:sp>
      <p:cxnSp>
        <p:nvCxnSpPr>
          <p:cNvPr id="123" name="Connecteur en angle 122"/>
          <p:cNvCxnSpPr>
            <a:stCxn id="115" idx="0"/>
            <a:endCxn id="100" idx="0"/>
          </p:cNvCxnSpPr>
          <p:nvPr/>
        </p:nvCxnSpPr>
        <p:spPr>
          <a:xfrm rot="16200000" flipH="1">
            <a:off x="8593156" y="578197"/>
            <a:ext cx="284333" cy="3173649"/>
          </a:xfrm>
          <a:prstGeom prst="bentConnector3">
            <a:avLst>
              <a:gd name="adj1" fmla="val -80399"/>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4" name="Rectangle 123"/>
          <p:cNvSpPr/>
          <p:nvPr/>
        </p:nvSpPr>
        <p:spPr>
          <a:xfrm>
            <a:off x="8417523" y="1601227"/>
            <a:ext cx="897700" cy="345921"/>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solidFill>
                  <a:schemeClr val="tx1"/>
                </a:solidFill>
              </a:rPr>
              <a:t>Send</a:t>
            </a:r>
            <a:endParaRPr lang="fr-FR" dirty="0">
              <a:solidFill>
                <a:schemeClr val="tx1"/>
              </a:solidFill>
            </a:endParaRPr>
          </a:p>
        </p:txBody>
      </p:sp>
      <p:cxnSp>
        <p:nvCxnSpPr>
          <p:cNvPr id="125" name="Connecteur en angle 124"/>
          <p:cNvCxnSpPr>
            <a:stCxn id="100" idx="2"/>
          </p:cNvCxnSpPr>
          <p:nvPr/>
        </p:nvCxnSpPr>
        <p:spPr>
          <a:xfrm rot="5400000">
            <a:off x="9146828" y="2332937"/>
            <a:ext cx="365128" cy="1985511"/>
          </a:xfrm>
          <a:prstGeom prst="bent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6" name="Rectangle 125"/>
          <p:cNvSpPr/>
          <p:nvPr/>
        </p:nvSpPr>
        <p:spPr>
          <a:xfrm>
            <a:off x="8614928" y="3287233"/>
            <a:ext cx="1249857" cy="435811"/>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solidFill>
                  <a:schemeClr val="tx1"/>
                </a:solidFill>
              </a:rPr>
              <a:t>Reception</a:t>
            </a:r>
            <a:endParaRPr lang="fr-FR" dirty="0">
              <a:solidFill>
                <a:schemeClr val="tx1"/>
              </a:solidFill>
            </a:endParaRPr>
          </a:p>
        </p:txBody>
      </p:sp>
      <p:cxnSp>
        <p:nvCxnSpPr>
          <p:cNvPr id="127" name="Connecteur droit avec flèche 126"/>
          <p:cNvCxnSpPr>
            <a:endCxn id="109" idx="0"/>
          </p:cNvCxnSpPr>
          <p:nvPr/>
        </p:nvCxnSpPr>
        <p:spPr>
          <a:xfrm>
            <a:off x="7148496" y="3918689"/>
            <a:ext cx="2" cy="130224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8" name="Rectangle 127"/>
          <p:cNvSpPr/>
          <p:nvPr/>
        </p:nvSpPr>
        <p:spPr>
          <a:xfrm>
            <a:off x="6241986" y="4395420"/>
            <a:ext cx="1878623" cy="534971"/>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t>
            </a:r>
            <a:r>
              <a:rPr lang="en-US" dirty="0" smtClean="0">
                <a:solidFill>
                  <a:schemeClr val="tx1"/>
                </a:solidFill>
              </a:rPr>
              <a:t>ropositions</a:t>
            </a:r>
          </a:p>
          <a:p>
            <a:pPr algn="ctr"/>
            <a:r>
              <a:rPr lang="en-US" dirty="0" smtClean="0">
                <a:solidFill>
                  <a:schemeClr val="tx1"/>
                </a:solidFill>
              </a:rPr>
              <a:t>updates</a:t>
            </a:r>
            <a:endParaRPr lang="en-US" dirty="0">
              <a:solidFill>
                <a:schemeClr val="tx1"/>
              </a:solidFill>
            </a:endParaRPr>
          </a:p>
        </p:txBody>
      </p:sp>
      <p:sp>
        <p:nvSpPr>
          <p:cNvPr id="130" name="Rectangle 129"/>
          <p:cNvSpPr/>
          <p:nvPr/>
        </p:nvSpPr>
        <p:spPr>
          <a:xfrm>
            <a:off x="5798348" y="5151556"/>
            <a:ext cx="2700299" cy="1607834"/>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308646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Contexte du dialogue</a:t>
            </a:r>
          </a:p>
        </p:txBody>
      </p:sp>
      <mc:AlternateContent xmlns:mc="http://schemas.openxmlformats.org/markup-compatibility/2006" xmlns:a14="http://schemas.microsoft.com/office/drawing/2010/main">
        <mc:Choice Requires="a14">
          <p:sp>
            <p:nvSpPr>
              <p:cNvPr id="3" name="Espace réservé du contenu 2"/>
              <p:cNvSpPr>
                <a:spLocks noGrp="1"/>
              </p:cNvSpPr>
              <p:nvPr>
                <p:ph idx="1"/>
              </p:nvPr>
            </p:nvSpPr>
            <p:spPr>
              <a:xfrm>
                <a:off x="609600" y="1695820"/>
                <a:ext cx="10972800" cy="4876800"/>
              </a:xfrm>
            </p:spPr>
            <p:txBody>
              <a:bodyPr>
                <a:noAutofit/>
              </a:bodyPr>
              <a:lstStyle/>
              <a:p>
                <a:r>
                  <a:rPr lang="fr-FR" sz="2800" i="1" dirty="0" err="1" smtClean="0"/>
                  <a:t>Proposal</a:t>
                </a:r>
                <a:r>
                  <a:rPr lang="fr-FR" sz="2800" dirty="0"/>
                  <a:t>, </a:t>
                </a:r>
                <a:r>
                  <a:rPr lang="fr-FR" sz="2800" dirty="0" err="1" smtClean="0"/>
                  <a:t>is</a:t>
                </a:r>
                <a:r>
                  <a:rPr lang="fr-FR" sz="2800" dirty="0" smtClean="0"/>
                  <a:t> a </a:t>
                </a:r>
                <a:r>
                  <a:rPr lang="fr-FR" sz="2800" dirty="0" err="1" smtClean="0"/>
                  <a:t>proposal</a:t>
                </a:r>
                <a:r>
                  <a:rPr lang="fr-FR" sz="2800" dirty="0" smtClean="0"/>
                  <a:t> structure </a:t>
                </a:r>
                <a:r>
                  <a:rPr lang="fr-FR" sz="2800" dirty="0" err="1" smtClean="0"/>
                  <a:t>such</a:t>
                </a:r>
                <a:r>
                  <a:rPr lang="fr-FR" sz="2800" dirty="0" smtClean="0"/>
                  <a:t> </a:t>
                </a:r>
                <a:r>
                  <a:rPr lang="fr-FR" sz="2800" dirty="0" err="1" smtClean="0"/>
                  <a:t>that</a:t>
                </a:r>
                <a:endParaRPr lang="fr-FR" sz="2800" dirty="0"/>
              </a:p>
              <a:p>
                <a:pPr lvl="2"/>
                <a:r>
                  <a:rPr lang="fr-FR" sz="2000" dirty="0" err="1"/>
                  <a:t>Proposal</a:t>
                </a:r>
                <a:r>
                  <a:rPr lang="fr-FR" sz="2000" dirty="0"/>
                  <a:t> =</a:t>
                </a:r>
                <a14:m>
                  <m:oMath xmlns:m="http://schemas.openxmlformats.org/officeDocument/2006/math">
                    <m:d>
                      <m:dPr>
                        <m:begChr m:val="{"/>
                        <m:endChr m:val=""/>
                        <m:ctrlPr>
                          <a:rPr lang="fr-FR" sz="2000" i="1">
                            <a:latin typeface="Cambria Math"/>
                          </a:rPr>
                        </m:ctrlPr>
                      </m:dPr>
                      <m:e>
                        <m:eqArr>
                          <m:eqArrPr>
                            <m:ctrlPr>
                              <a:rPr lang="fr-FR" sz="2000" i="1">
                                <a:latin typeface="Cambria Math"/>
                              </a:rPr>
                            </m:ctrlPr>
                          </m:eqArrPr>
                          <m:e>
                            <m:r>
                              <m:rPr>
                                <m:nor/>
                              </m:rPr>
                              <a:rPr lang="fr-FR" sz="2000" dirty="0"/>
                              <m:t>(</m:t>
                            </m:r>
                            <m:r>
                              <m:rPr>
                                <m:nor/>
                              </m:rPr>
                              <a:rPr lang="fr-FR" sz="2000" dirty="0"/>
                              <m:t>Criterion</m:t>
                            </m:r>
                            <m:r>
                              <m:rPr>
                                <m:nor/>
                              </m:rPr>
                              <a:rPr lang="fr-FR" sz="2000" dirty="0"/>
                              <m:t>, </m:t>
                            </m:r>
                            <m:r>
                              <m:rPr>
                                <m:nor/>
                              </m:rPr>
                              <a:rPr lang="fr-FR" sz="2000" dirty="0"/>
                              <m:t>value</m:t>
                            </m:r>
                            <m:r>
                              <m:rPr>
                                <m:nor/>
                              </m:rPr>
                              <a:rPr lang="fr-FR" sz="2000" dirty="0"/>
                              <m:t>) </m:t>
                            </m:r>
                          </m:e>
                          <m:e>
                            <m:r>
                              <m:rPr>
                                <m:nor/>
                              </m:rPr>
                              <a:rPr lang="fr-FR" sz="2000" dirty="0"/>
                              <m:t>(</m:t>
                            </m:r>
                            <m:r>
                              <m:rPr>
                                <m:nor/>
                              </m:rPr>
                              <a:rPr lang="fr-FR" sz="2000" dirty="0"/>
                              <m:t>Option</m:t>
                            </m:r>
                            <m:r>
                              <m:rPr>
                                <m:nor/>
                              </m:rPr>
                              <a:rPr lang="fr-FR" sz="2000" dirty="0"/>
                              <m:t>, </m:t>
                            </m:r>
                            <m:r>
                              <m:rPr>
                                <m:nor/>
                              </m:rPr>
                              <a:rPr lang="fr-FR" sz="2000" dirty="0"/>
                              <m:t>value</m:t>
                            </m:r>
                            <m:r>
                              <m:rPr>
                                <m:nor/>
                              </m:rPr>
                              <a:rPr lang="fr-FR" sz="2000" dirty="0"/>
                              <m:t>) </m:t>
                            </m:r>
                          </m:e>
                        </m:eqArr>
                      </m:e>
                    </m:d>
                  </m:oMath>
                </a14:m>
                <a:endParaRPr lang="fr-FR" sz="2400" dirty="0"/>
              </a:p>
              <a:p>
                <a:pPr lvl="2"/>
                <a:r>
                  <a:rPr lang="fr-FR" sz="2000" dirty="0"/>
                  <a:t>Exemple : </a:t>
                </a:r>
                <a:r>
                  <a:rPr lang="fr-FR" sz="2000" dirty="0" err="1"/>
                  <a:t>Proposal</a:t>
                </a:r>
                <a:r>
                  <a:rPr lang="fr-FR" sz="2000" dirty="0"/>
                  <a:t> = (Cuisine, </a:t>
                </a:r>
                <a:r>
                  <a:rPr lang="fr-FR" sz="2000" dirty="0" err="1" smtClean="0"/>
                  <a:t>Japanese</a:t>
                </a:r>
                <a:r>
                  <a:rPr lang="fr-FR" sz="2000" dirty="0" smtClean="0"/>
                  <a:t>) or  </a:t>
                </a:r>
                <a:r>
                  <a:rPr lang="fr-FR" sz="2000" dirty="0"/>
                  <a:t>(Restaurant, </a:t>
                </a:r>
                <a:r>
                  <a:rPr lang="fr-FR" sz="2000" dirty="0" err="1"/>
                  <a:t>Ginza</a:t>
                </a:r>
                <a:r>
                  <a:rPr lang="fr-FR" sz="2000" dirty="0"/>
                  <a:t>).</a:t>
                </a:r>
              </a:p>
              <a:p>
                <a:pPr marL="548640" lvl="2" indent="0">
                  <a:buNone/>
                </a:pPr>
                <a:endParaRPr lang="fr-FR" sz="2000" dirty="0"/>
              </a:p>
              <a:p>
                <a:pPr lvl="1"/>
                <a:r>
                  <a:rPr lang="fr-FR" sz="2400" i="1" dirty="0" err="1" smtClean="0"/>
                  <a:t>Proposal</a:t>
                </a:r>
                <a:r>
                  <a:rPr lang="fr-FR" sz="2400" i="1" dirty="0" smtClean="0"/>
                  <a:t> </a:t>
                </a:r>
                <a:r>
                  <a:rPr lang="fr-FR" sz="2400" i="1" dirty="0" err="1" smtClean="0"/>
                  <a:t>status</a:t>
                </a:r>
                <a:r>
                  <a:rPr lang="fr-FR" sz="2400" i="1" dirty="0" smtClean="0"/>
                  <a:t>  </a:t>
                </a:r>
                <a:r>
                  <a:rPr lang="fr-FR" sz="2400" dirty="0"/>
                  <a:t>=  {open, </a:t>
                </a:r>
                <a:r>
                  <a:rPr lang="fr-FR" sz="2400" dirty="0" err="1"/>
                  <a:t>accepted</a:t>
                </a:r>
                <a:r>
                  <a:rPr lang="fr-FR" sz="2400" dirty="0"/>
                  <a:t>, </a:t>
                </a:r>
                <a:r>
                  <a:rPr lang="fr-FR" sz="2400" dirty="0" err="1"/>
                  <a:t>rejected</a:t>
                </a:r>
                <a:r>
                  <a:rPr lang="fr-FR" sz="2400" dirty="0"/>
                  <a:t>}</a:t>
                </a:r>
              </a:p>
              <a:p>
                <a:pPr marL="87313" lvl="1" indent="187325"/>
                <a:endParaRPr lang="fr-FR" sz="2400" dirty="0"/>
              </a:p>
              <a:p>
                <a:pPr marL="87313" lvl="1" indent="187325"/>
                <a:r>
                  <a:rPr lang="fr-FR" sz="2400" i="1" dirty="0"/>
                  <a:t>Historique de la conversation: </a:t>
                </a:r>
              </a:p>
              <a:p>
                <a:pPr marL="361633" lvl="2" indent="187325"/>
                <a:r>
                  <a:rPr lang="fr-FR" sz="2000" dirty="0" err="1"/>
                  <a:t>Proposed</a:t>
                </a:r>
                <a:r>
                  <a:rPr lang="fr-FR" sz="2000" dirty="0"/>
                  <a:t>: Les propositions ouvertes</a:t>
                </a:r>
              </a:p>
              <a:p>
                <a:pPr marL="361633" lvl="2" indent="187325"/>
                <a:r>
                  <a:rPr lang="fr-FR" sz="2000" dirty="0" err="1"/>
                  <a:t>Rejected</a:t>
                </a:r>
                <a:r>
                  <a:rPr lang="fr-FR" sz="2000" dirty="0"/>
                  <a:t>: Les propositions rejetées</a:t>
                </a:r>
              </a:p>
              <a:p>
                <a:pPr marL="361633" lvl="2" indent="187325"/>
                <a:r>
                  <a:rPr lang="fr-FR" sz="2000" dirty="0" err="1"/>
                  <a:t>Accepted</a:t>
                </a:r>
                <a:r>
                  <a:rPr lang="fr-FR" sz="2000" dirty="0"/>
                  <a:t>: Propositions acceptées </a:t>
                </a:r>
              </a:p>
            </p:txBody>
          </p:sp>
        </mc:Choice>
        <mc:Fallback xmlns="">
          <p:sp>
            <p:nvSpPr>
              <p:cNvPr id="3" name="Espace réservé du contenu 2"/>
              <p:cNvSpPr>
                <a:spLocks noGrp="1" noRot="1" noChangeAspect="1" noMove="1" noResize="1" noEditPoints="1" noAdjustHandles="1" noChangeArrowheads="1" noChangeShapeType="1" noTextEdit="1"/>
              </p:cNvSpPr>
              <p:nvPr>
                <p:ph idx="1"/>
              </p:nvPr>
            </p:nvSpPr>
            <p:spPr>
              <a:xfrm>
                <a:off x="609600" y="1695820"/>
                <a:ext cx="10972800" cy="4876800"/>
              </a:xfrm>
              <a:blipFill rotWithShape="1">
                <a:blip r:embed="rId2"/>
                <a:stretch>
                  <a:fillRect l="-722" t="-1250"/>
                </a:stretch>
              </a:blipFill>
            </p:spPr>
            <p:txBody>
              <a:bodyPr/>
              <a:lstStyle/>
              <a:p>
                <a:r>
                  <a:rPr lang="fr-FR">
                    <a:noFill/>
                  </a:rPr>
                  <a:t> </a:t>
                </a:r>
              </a:p>
            </p:txBody>
          </p:sp>
        </mc:Fallback>
      </mc:AlternateContent>
      <p:sp>
        <p:nvSpPr>
          <p:cNvPr id="7" name="Espace réservé du numéro de diapositive 6"/>
          <p:cNvSpPr>
            <a:spLocks noGrp="1"/>
          </p:cNvSpPr>
          <p:nvPr>
            <p:ph type="sldNum" sz="quarter" idx="12"/>
          </p:nvPr>
        </p:nvSpPr>
        <p:spPr/>
        <p:txBody>
          <a:bodyPr/>
          <a:lstStyle/>
          <a:p>
            <a:fld id="{3E09C654-F2CE-49A0-9D19-A73528137789}" type="slidenum">
              <a:rPr lang="fr-FR" smtClean="0"/>
              <a:pPr/>
              <a:t>11</a:t>
            </a:fld>
            <a:endParaRPr lang="fr-FR"/>
          </a:p>
        </p:txBody>
      </p:sp>
    </p:spTree>
    <p:extLst>
      <p:ext uri="{BB962C8B-B14F-4D97-AF65-F5344CB8AC3E}">
        <p14:creationId xmlns:p14="http://schemas.microsoft.com/office/powerpoint/2010/main" val="12117457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3E09C654-F2CE-49A0-9D19-A73528137789}" type="slidenum">
              <a:rPr lang="fr-FR" smtClean="0"/>
              <a:pPr/>
              <a:t>12</a:t>
            </a:fld>
            <a:endParaRPr lang="fr-FR"/>
          </a:p>
        </p:txBody>
      </p:sp>
      <p:sp>
        <p:nvSpPr>
          <p:cNvPr id="100" name="Titre 1"/>
          <p:cNvSpPr>
            <a:spLocks noGrp="1"/>
          </p:cNvSpPr>
          <p:nvPr>
            <p:ph type="title"/>
          </p:nvPr>
        </p:nvSpPr>
        <p:spPr>
          <a:xfrm>
            <a:off x="437961" y="560894"/>
            <a:ext cx="10972800" cy="990600"/>
          </a:xfrm>
        </p:spPr>
        <p:txBody>
          <a:bodyPr/>
          <a:lstStyle/>
          <a:p>
            <a:pPr>
              <a:lnSpc>
                <a:spcPct val="100000"/>
              </a:lnSpc>
            </a:pPr>
            <a:r>
              <a:rPr lang="en-US" dirty="0" smtClean="0">
                <a:solidFill>
                  <a:srgbClr val="242852"/>
                </a:solidFill>
              </a:rPr>
              <a:t>Proposed model of dialogue</a:t>
            </a:r>
            <a:endParaRPr lang="en-US" dirty="0"/>
          </a:p>
        </p:txBody>
      </p:sp>
      <p:pic>
        <p:nvPicPr>
          <p:cNvPr id="101" name="Picture 2" descr="http://aapars.com/marie-anne-grandmont/files/2010/10/user-icon-e1286135502728.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64786" y="2307187"/>
            <a:ext cx="914723" cy="83594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grpSp>
        <p:nvGrpSpPr>
          <p:cNvPr id="102" name="Groupe 101"/>
          <p:cNvGrpSpPr/>
          <p:nvPr/>
        </p:nvGrpSpPr>
        <p:grpSpPr>
          <a:xfrm>
            <a:off x="1711897" y="1637184"/>
            <a:ext cx="2772309" cy="3744416"/>
            <a:chOff x="395536" y="620688"/>
            <a:chExt cx="2772309" cy="3744416"/>
          </a:xfrm>
        </p:grpSpPr>
        <p:sp>
          <p:nvSpPr>
            <p:cNvPr id="103" name="Rectangle 102"/>
            <p:cNvSpPr/>
            <p:nvPr/>
          </p:nvSpPr>
          <p:spPr>
            <a:xfrm>
              <a:off x="395536" y="620688"/>
              <a:ext cx="2772309" cy="607910"/>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dirty="0" smtClean="0">
                  <a:solidFill>
                    <a:schemeClr val="tx1"/>
                  </a:solidFill>
                </a:rPr>
                <a:t>Mental State</a:t>
              </a:r>
              <a:endParaRPr lang="fr-FR" sz="2000" b="1" dirty="0">
                <a:solidFill>
                  <a:schemeClr val="tx1"/>
                </a:solidFill>
              </a:endParaRPr>
            </a:p>
          </p:txBody>
        </p:sp>
        <p:grpSp>
          <p:nvGrpSpPr>
            <p:cNvPr id="104" name="Groupe 103"/>
            <p:cNvGrpSpPr/>
            <p:nvPr/>
          </p:nvGrpSpPr>
          <p:grpSpPr>
            <a:xfrm>
              <a:off x="395536" y="1237911"/>
              <a:ext cx="2772309" cy="3127193"/>
              <a:chOff x="395536" y="1237911"/>
              <a:chExt cx="2772309" cy="3127193"/>
            </a:xfrm>
          </p:grpSpPr>
          <p:sp>
            <p:nvSpPr>
              <p:cNvPr id="105" name="Rectangle 104"/>
              <p:cNvSpPr/>
              <p:nvPr/>
            </p:nvSpPr>
            <p:spPr>
              <a:xfrm flipH="1">
                <a:off x="539552" y="1484784"/>
                <a:ext cx="2520282" cy="663275"/>
              </a:xfrm>
              <a:prstGeom prst="rect">
                <a:avLst/>
              </a:prstGeom>
              <a:solidFill>
                <a:schemeClr val="accent1">
                  <a:lumMod val="60000"/>
                  <a:lumOff val="4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fr-FR" dirty="0" smtClean="0"/>
                  <a:t>Agent model of </a:t>
                </a:r>
                <a:r>
                  <a:rPr lang="fr-FR" dirty="0" err="1" smtClean="0"/>
                  <a:t>preferences</a:t>
                </a:r>
                <a:r>
                  <a:rPr lang="fr-FR" dirty="0" smtClean="0"/>
                  <a:t> </a:t>
                </a:r>
                <a:r>
                  <a:rPr lang="fr-FR" sz="2000" b="1" dirty="0" err="1" smtClean="0"/>
                  <a:t>P</a:t>
                </a:r>
                <a:r>
                  <a:rPr lang="fr-FR" sz="2000" b="1" baseline="-25000" dirty="0" err="1" smtClean="0"/>
                  <a:t>agent</a:t>
                </a:r>
                <a:endParaRPr lang="fr-FR" sz="2000" b="1" dirty="0"/>
              </a:p>
            </p:txBody>
          </p:sp>
          <p:sp>
            <p:nvSpPr>
              <p:cNvPr id="106" name="Rectangle 105"/>
              <p:cNvSpPr/>
              <p:nvPr/>
            </p:nvSpPr>
            <p:spPr>
              <a:xfrm>
                <a:off x="395536" y="1237911"/>
                <a:ext cx="2772309" cy="3127193"/>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7" name="Rectangle 106"/>
              <p:cNvSpPr/>
              <p:nvPr/>
            </p:nvSpPr>
            <p:spPr>
              <a:xfrm flipH="1">
                <a:off x="521549" y="2276872"/>
                <a:ext cx="2520282" cy="663275"/>
              </a:xfrm>
              <a:prstGeom prst="rect">
                <a:avLst/>
              </a:prstGeom>
              <a:solidFill>
                <a:schemeClr val="accent1">
                  <a:lumMod val="60000"/>
                  <a:lumOff val="4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fr-FR" sz="2000" b="1" dirty="0" smtClean="0"/>
                  <a:t>User </a:t>
                </a:r>
                <a:r>
                  <a:rPr lang="fr-FR" sz="2000" dirty="0"/>
                  <a:t>model of </a:t>
                </a:r>
                <a:r>
                  <a:rPr lang="fr-FR" sz="2000" dirty="0" err="1"/>
                  <a:t>preferences</a:t>
                </a:r>
                <a:r>
                  <a:rPr lang="fr-FR" sz="2000" dirty="0"/>
                  <a:t> </a:t>
                </a:r>
                <a:r>
                  <a:rPr lang="fr-FR" sz="2000" b="1" dirty="0" err="1" smtClean="0"/>
                  <a:t>P</a:t>
                </a:r>
                <a:r>
                  <a:rPr lang="fr-FR" sz="2000" b="1" baseline="-25000" dirty="0" err="1" smtClean="0"/>
                  <a:t>user</a:t>
                </a:r>
                <a:endParaRPr lang="fr-FR" sz="2000" b="1" dirty="0"/>
              </a:p>
            </p:txBody>
          </p:sp>
          <p:sp>
            <p:nvSpPr>
              <p:cNvPr id="108" name="Rectangle 107"/>
              <p:cNvSpPr/>
              <p:nvPr/>
            </p:nvSpPr>
            <p:spPr>
              <a:xfrm flipH="1">
                <a:off x="521120" y="3212976"/>
                <a:ext cx="2520282" cy="922084"/>
              </a:xfrm>
              <a:prstGeom prst="rect">
                <a:avLst/>
              </a:prstGeom>
              <a:solidFill>
                <a:schemeClr val="accent1">
                  <a:lumMod val="60000"/>
                  <a:lumOff val="4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Communicated model of preferences (other-about-self) </a:t>
                </a:r>
                <a:r>
                  <a:rPr lang="en-US" sz="2000" b="1" dirty="0" err="1" smtClean="0"/>
                  <a:t>P</a:t>
                </a:r>
                <a:r>
                  <a:rPr lang="en-US" sz="2000" b="1" baseline="-25000" dirty="0" err="1" smtClean="0"/>
                  <a:t>oas</a:t>
                </a:r>
                <a:endParaRPr lang="en-US" sz="2000" b="1" baseline="-25000" dirty="0"/>
              </a:p>
            </p:txBody>
          </p:sp>
        </p:grpSp>
      </p:grpSp>
      <p:grpSp>
        <p:nvGrpSpPr>
          <p:cNvPr id="109" name="Groupe 108"/>
          <p:cNvGrpSpPr/>
          <p:nvPr/>
        </p:nvGrpSpPr>
        <p:grpSpPr>
          <a:xfrm>
            <a:off x="5798347" y="5220930"/>
            <a:ext cx="2700300" cy="1528823"/>
            <a:chOff x="3083791" y="5068529"/>
            <a:chExt cx="2700300" cy="1528823"/>
          </a:xfrm>
        </p:grpSpPr>
        <p:sp>
          <p:nvSpPr>
            <p:cNvPr id="110" name="Rectangle 109"/>
            <p:cNvSpPr/>
            <p:nvPr/>
          </p:nvSpPr>
          <p:spPr>
            <a:xfrm>
              <a:off x="3083792" y="5068529"/>
              <a:ext cx="2700299" cy="448703"/>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err="1" smtClean="0">
                  <a:solidFill>
                    <a:schemeClr val="tx1"/>
                  </a:solidFill>
                </a:rPr>
                <a:t>Context</a:t>
              </a:r>
              <a:r>
                <a:rPr lang="fr-FR" b="1" dirty="0" smtClean="0">
                  <a:solidFill>
                    <a:schemeClr val="tx1"/>
                  </a:solidFill>
                </a:rPr>
                <a:t> of dialogue</a:t>
              </a:r>
              <a:endParaRPr lang="fr-FR" b="1" dirty="0">
                <a:solidFill>
                  <a:schemeClr val="tx1"/>
                </a:solidFill>
              </a:endParaRPr>
            </a:p>
          </p:txBody>
        </p:sp>
        <p:sp>
          <p:nvSpPr>
            <p:cNvPr id="111" name="Rectangle 110"/>
            <p:cNvSpPr/>
            <p:nvPr/>
          </p:nvSpPr>
          <p:spPr>
            <a:xfrm>
              <a:off x="3083791" y="5517232"/>
              <a:ext cx="2700299" cy="1080120"/>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000" dirty="0">
                <a:solidFill>
                  <a:schemeClr val="tx1"/>
                </a:solidFill>
              </a:endParaRPr>
            </a:p>
          </p:txBody>
        </p:sp>
        <p:sp>
          <p:nvSpPr>
            <p:cNvPr id="112" name="Rectangle 111"/>
            <p:cNvSpPr/>
            <p:nvPr/>
          </p:nvSpPr>
          <p:spPr>
            <a:xfrm>
              <a:off x="3209805" y="5620083"/>
              <a:ext cx="1224136" cy="437209"/>
            </a:xfrm>
            <a:prstGeom prst="rect">
              <a:avLst/>
            </a:prstGeom>
            <a:solidFill>
              <a:schemeClr val="accent1">
                <a:lumMod val="60000"/>
                <a:lumOff val="4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fr-FR" dirty="0" err="1"/>
                <a:t>Proposals</a:t>
              </a:r>
              <a:endParaRPr lang="fr-FR" dirty="0"/>
            </a:p>
          </p:txBody>
        </p:sp>
        <p:sp>
          <p:nvSpPr>
            <p:cNvPr id="113" name="Rectangle 112"/>
            <p:cNvSpPr/>
            <p:nvPr/>
          </p:nvSpPr>
          <p:spPr>
            <a:xfrm>
              <a:off x="4470441" y="5620082"/>
              <a:ext cx="1224136" cy="437209"/>
            </a:xfrm>
            <a:prstGeom prst="rect">
              <a:avLst/>
            </a:prstGeom>
            <a:solidFill>
              <a:schemeClr val="accent1">
                <a:lumMod val="60000"/>
                <a:lumOff val="4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fr-FR" dirty="0" err="1"/>
                <a:t>Accepted</a:t>
              </a:r>
              <a:endParaRPr lang="fr-FR" dirty="0"/>
            </a:p>
          </p:txBody>
        </p:sp>
        <p:sp>
          <p:nvSpPr>
            <p:cNvPr id="114" name="Rectangle 113"/>
            <p:cNvSpPr/>
            <p:nvPr/>
          </p:nvSpPr>
          <p:spPr>
            <a:xfrm>
              <a:off x="3822261" y="6093296"/>
              <a:ext cx="1224136" cy="437209"/>
            </a:xfrm>
            <a:prstGeom prst="rect">
              <a:avLst/>
            </a:prstGeom>
            <a:solidFill>
              <a:schemeClr val="accent1">
                <a:lumMod val="60000"/>
                <a:lumOff val="4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fr-FR" dirty="0" err="1"/>
                <a:t>Rejected</a:t>
              </a:r>
              <a:endParaRPr lang="fr-FR" dirty="0"/>
            </a:p>
          </p:txBody>
        </p:sp>
      </p:grpSp>
      <p:grpSp>
        <p:nvGrpSpPr>
          <p:cNvPr id="115" name="Groupe 114"/>
          <p:cNvGrpSpPr/>
          <p:nvPr/>
        </p:nvGrpSpPr>
        <p:grpSpPr>
          <a:xfrm>
            <a:off x="5960366" y="2022855"/>
            <a:ext cx="2376267" cy="1868509"/>
            <a:chOff x="3851919" y="2266550"/>
            <a:chExt cx="2376267" cy="1868509"/>
          </a:xfrm>
        </p:grpSpPr>
        <p:sp>
          <p:nvSpPr>
            <p:cNvPr id="116" name="Rectangle 115"/>
            <p:cNvSpPr/>
            <p:nvPr/>
          </p:nvSpPr>
          <p:spPr>
            <a:xfrm>
              <a:off x="3851919" y="2266550"/>
              <a:ext cx="2376265" cy="612067"/>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Module of communication</a:t>
              </a:r>
              <a:endParaRPr lang="en-US" sz="2000" b="1" dirty="0">
                <a:solidFill>
                  <a:schemeClr val="tx1"/>
                </a:solidFill>
              </a:endParaRPr>
            </a:p>
          </p:txBody>
        </p:sp>
        <p:sp>
          <p:nvSpPr>
            <p:cNvPr id="117" name="Rectangle 116"/>
            <p:cNvSpPr/>
            <p:nvPr/>
          </p:nvSpPr>
          <p:spPr>
            <a:xfrm>
              <a:off x="3851920" y="2878616"/>
              <a:ext cx="2376266" cy="1256443"/>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solidFill>
              </a:endParaRPr>
            </a:p>
          </p:txBody>
        </p:sp>
        <p:sp>
          <p:nvSpPr>
            <p:cNvPr id="118" name="Rectangle 117"/>
            <p:cNvSpPr/>
            <p:nvPr/>
          </p:nvSpPr>
          <p:spPr>
            <a:xfrm>
              <a:off x="4011122" y="2991791"/>
              <a:ext cx="2070550" cy="437209"/>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smtClean="0">
                  <a:solidFill>
                    <a:schemeClr val="dk1"/>
                  </a:solidFill>
                </a:rPr>
                <a:t>Acts of dialogue</a:t>
              </a:r>
              <a:endParaRPr lang="en-US" sz="1600" b="1" dirty="0">
                <a:solidFill>
                  <a:schemeClr val="dk1"/>
                </a:solidFill>
              </a:endParaRPr>
            </a:p>
          </p:txBody>
        </p:sp>
        <p:sp>
          <p:nvSpPr>
            <p:cNvPr id="119" name="Rectangle 118"/>
            <p:cNvSpPr/>
            <p:nvPr/>
          </p:nvSpPr>
          <p:spPr>
            <a:xfrm>
              <a:off x="4011122" y="3527421"/>
              <a:ext cx="2070550" cy="549651"/>
            </a:xfrm>
            <a:prstGeom prst="rect">
              <a:avLst/>
            </a:prstGeom>
            <a:solidFill>
              <a:schemeClr val="accent1">
                <a:lumMod val="60000"/>
                <a:lumOff val="4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Interpersonal relationship</a:t>
              </a:r>
              <a:endParaRPr lang="en-US" dirty="0"/>
            </a:p>
          </p:txBody>
        </p:sp>
      </p:grpSp>
      <p:cxnSp>
        <p:nvCxnSpPr>
          <p:cNvPr id="120" name="Connecteur droit avec flèche 119"/>
          <p:cNvCxnSpPr/>
          <p:nvPr/>
        </p:nvCxnSpPr>
        <p:spPr>
          <a:xfrm flipH="1" flipV="1">
            <a:off x="4484206" y="3695919"/>
            <a:ext cx="1476161" cy="154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1" name="Rectangle 120"/>
          <p:cNvSpPr/>
          <p:nvPr/>
        </p:nvSpPr>
        <p:spPr>
          <a:xfrm>
            <a:off x="4808239" y="3505138"/>
            <a:ext cx="936105" cy="386226"/>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chemeClr val="tx1"/>
                </a:solidFill>
              </a:rPr>
              <a:t>update</a:t>
            </a:r>
            <a:endParaRPr lang="fr-FR" dirty="0">
              <a:solidFill>
                <a:schemeClr val="tx1"/>
              </a:solidFill>
            </a:endParaRPr>
          </a:p>
        </p:txBody>
      </p:sp>
      <p:cxnSp>
        <p:nvCxnSpPr>
          <p:cNvPr id="122" name="Connecteur droit avec flèche 121"/>
          <p:cNvCxnSpPr/>
          <p:nvPr/>
        </p:nvCxnSpPr>
        <p:spPr>
          <a:xfrm>
            <a:off x="4484206" y="2854306"/>
            <a:ext cx="1476161"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3" name="Rectangle 122"/>
          <p:cNvSpPr/>
          <p:nvPr/>
        </p:nvSpPr>
        <p:spPr>
          <a:xfrm>
            <a:off x="4630617" y="2566274"/>
            <a:ext cx="1113728" cy="576064"/>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solidFill>
                  <a:schemeClr val="tx1"/>
                </a:solidFill>
              </a:rPr>
              <a:t>Choice</a:t>
            </a:r>
            <a:endParaRPr lang="fr-FR" dirty="0">
              <a:solidFill>
                <a:schemeClr val="tx1"/>
              </a:solidFill>
            </a:endParaRPr>
          </a:p>
          <a:p>
            <a:pPr algn="ctr"/>
            <a:r>
              <a:rPr lang="fr-FR" dirty="0">
                <a:solidFill>
                  <a:schemeClr val="tx1"/>
                </a:solidFill>
              </a:rPr>
              <a:t>(</a:t>
            </a:r>
            <a:r>
              <a:rPr lang="fr-FR" dirty="0" smtClean="0">
                <a:solidFill>
                  <a:schemeClr val="tx1"/>
                </a:solidFill>
              </a:rPr>
              <a:t>values</a:t>
            </a:r>
            <a:r>
              <a:rPr lang="fr-FR" dirty="0">
                <a:solidFill>
                  <a:schemeClr val="tx1"/>
                </a:solidFill>
              </a:rPr>
              <a:t>)</a:t>
            </a:r>
          </a:p>
        </p:txBody>
      </p:sp>
      <p:cxnSp>
        <p:nvCxnSpPr>
          <p:cNvPr id="124" name="Connecteur en angle 123"/>
          <p:cNvCxnSpPr>
            <a:stCxn id="116" idx="0"/>
            <a:endCxn id="101" idx="0"/>
          </p:cNvCxnSpPr>
          <p:nvPr/>
        </p:nvCxnSpPr>
        <p:spPr>
          <a:xfrm rot="16200000" flipH="1">
            <a:off x="8593156" y="578197"/>
            <a:ext cx="284333" cy="3173649"/>
          </a:xfrm>
          <a:prstGeom prst="bentConnector3">
            <a:avLst>
              <a:gd name="adj1" fmla="val -80399"/>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5" name="Rectangle 124"/>
          <p:cNvSpPr/>
          <p:nvPr/>
        </p:nvSpPr>
        <p:spPr>
          <a:xfrm>
            <a:off x="8417523" y="1601227"/>
            <a:ext cx="897700" cy="345921"/>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solidFill>
                  <a:schemeClr val="tx1"/>
                </a:solidFill>
              </a:rPr>
              <a:t>Send</a:t>
            </a:r>
            <a:endParaRPr lang="fr-FR" dirty="0">
              <a:solidFill>
                <a:schemeClr val="tx1"/>
              </a:solidFill>
            </a:endParaRPr>
          </a:p>
        </p:txBody>
      </p:sp>
      <p:cxnSp>
        <p:nvCxnSpPr>
          <p:cNvPr id="126" name="Connecteur en angle 125"/>
          <p:cNvCxnSpPr>
            <a:stCxn id="101" idx="2"/>
          </p:cNvCxnSpPr>
          <p:nvPr/>
        </p:nvCxnSpPr>
        <p:spPr>
          <a:xfrm rot="5400000">
            <a:off x="9146828" y="2332937"/>
            <a:ext cx="365128" cy="1985511"/>
          </a:xfrm>
          <a:prstGeom prst="bent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7" name="Rectangle 126"/>
          <p:cNvSpPr/>
          <p:nvPr/>
        </p:nvSpPr>
        <p:spPr>
          <a:xfrm>
            <a:off x="8614928" y="3287233"/>
            <a:ext cx="1249857" cy="435811"/>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solidFill>
                  <a:schemeClr val="tx1"/>
                </a:solidFill>
              </a:rPr>
              <a:t>Reception</a:t>
            </a:r>
            <a:endParaRPr lang="fr-FR" dirty="0">
              <a:solidFill>
                <a:schemeClr val="tx1"/>
              </a:solidFill>
            </a:endParaRPr>
          </a:p>
        </p:txBody>
      </p:sp>
      <p:cxnSp>
        <p:nvCxnSpPr>
          <p:cNvPr id="128" name="Connecteur droit avec flèche 127"/>
          <p:cNvCxnSpPr>
            <a:endCxn id="110" idx="0"/>
          </p:cNvCxnSpPr>
          <p:nvPr/>
        </p:nvCxnSpPr>
        <p:spPr>
          <a:xfrm>
            <a:off x="7148496" y="3918689"/>
            <a:ext cx="2" cy="130224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9" name="Rectangle 128"/>
          <p:cNvSpPr/>
          <p:nvPr/>
        </p:nvSpPr>
        <p:spPr>
          <a:xfrm>
            <a:off x="6241986" y="4395420"/>
            <a:ext cx="1878623" cy="534971"/>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t>
            </a:r>
            <a:r>
              <a:rPr lang="en-US" dirty="0" smtClean="0">
                <a:solidFill>
                  <a:schemeClr val="tx1"/>
                </a:solidFill>
              </a:rPr>
              <a:t>ropositions</a:t>
            </a:r>
          </a:p>
          <a:p>
            <a:pPr algn="ctr"/>
            <a:r>
              <a:rPr lang="en-US" dirty="0" smtClean="0">
                <a:solidFill>
                  <a:schemeClr val="tx1"/>
                </a:solidFill>
              </a:rPr>
              <a:t>updates</a:t>
            </a:r>
            <a:endParaRPr lang="en-US" dirty="0">
              <a:solidFill>
                <a:schemeClr val="tx1"/>
              </a:solidFill>
            </a:endParaRPr>
          </a:p>
        </p:txBody>
      </p:sp>
      <p:sp>
        <p:nvSpPr>
          <p:cNvPr id="130" name="Rectangle 129"/>
          <p:cNvSpPr/>
          <p:nvPr/>
        </p:nvSpPr>
        <p:spPr>
          <a:xfrm>
            <a:off x="5924361" y="1941139"/>
            <a:ext cx="2412275" cy="2015504"/>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4333447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1386" y="231641"/>
            <a:ext cx="10972800" cy="990600"/>
          </a:xfrm>
        </p:spPr>
        <p:txBody>
          <a:bodyPr/>
          <a:lstStyle/>
          <a:p>
            <a:r>
              <a:rPr lang="en-US" dirty="0" smtClean="0"/>
              <a:t>Module of communication</a:t>
            </a:r>
            <a:endParaRPr lang="en-US" dirty="0"/>
          </a:p>
        </p:txBody>
      </p:sp>
      <mc:AlternateContent xmlns:mc="http://schemas.openxmlformats.org/markup-compatibility/2006" xmlns:a14="http://schemas.microsoft.com/office/drawing/2010/main">
        <mc:Choice Requires="a14">
          <p:graphicFrame>
            <p:nvGraphicFramePr>
              <p:cNvPr id="6" name="Tableau 5"/>
              <p:cNvGraphicFramePr>
                <a:graphicFrameLocks noGrp="1"/>
              </p:cNvGraphicFramePr>
              <p:nvPr>
                <p:extLst>
                  <p:ext uri="{D42A27DB-BD31-4B8C-83A1-F6EECF244321}">
                    <p14:modId xmlns:p14="http://schemas.microsoft.com/office/powerpoint/2010/main" val="2016207775"/>
                  </p:ext>
                </p:extLst>
              </p:nvPr>
            </p:nvGraphicFramePr>
            <p:xfrm>
              <a:off x="1620174" y="2059397"/>
              <a:ext cx="8123070" cy="4693270"/>
            </p:xfrm>
            <a:graphic>
              <a:graphicData uri="http://schemas.openxmlformats.org/drawingml/2006/table">
                <a:tbl>
                  <a:tblPr firstRow="1" bandRow="1">
                    <a:tableStyleId>{5C22544A-7EE6-4342-B048-85BDC9FD1C3A}</a:tableStyleId>
                  </a:tblPr>
                  <a:tblGrid>
                    <a:gridCol w="3046152">
                      <a:extLst>
                        <a:ext uri="{9D8B030D-6E8A-4147-A177-3AD203B41FA5}">
                          <a16:colId xmlns="" xmlns:a16="http://schemas.microsoft.com/office/drawing/2014/main" val="20000"/>
                        </a:ext>
                      </a:extLst>
                    </a:gridCol>
                    <a:gridCol w="2465933">
                      <a:extLst>
                        <a:ext uri="{9D8B030D-6E8A-4147-A177-3AD203B41FA5}">
                          <a16:colId xmlns="" xmlns:a16="http://schemas.microsoft.com/office/drawing/2014/main" val="20001"/>
                        </a:ext>
                      </a:extLst>
                    </a:gridCol>
                    <a:gridCol w="2610985">
                      <a:extLst>
                        <a:ext uri="{9D8B030D-6E8A-4147-A177-3AD203B41FA5}">
                          <a16:colId xmlns="" xmlns:a16="http://schemas.microsoft.com/office/drawing/2014/main" val="20002"/>
                        </a:ext>
                      </a:extLst>
                    </a:gridCol>
                  </a:tblGrid>
                  <a:tr h="363625">
                    <a:tc>
                      <a:txBody>
                        <a:bodyPr/>
                        <a:lstStyle/>
                        <a:p>
                          <a:pPr algn="ctr"/>
                          <a:r>
                            <a:rPr lang="fr-FR" dirty="0"/>
                            <a:t> </a:t>
                          </a:r>
                          <a:r>
                            <a:rPr lang="fr-FR" dirty="0" err="1" smtClean="0"/>
                            <a:t>Act</a:t>
                          </a:r>
                          <a:r>
                            <a:rPr lang="fr-FR" baseline="0" dirty="0" smtClean="0"/>
                            <a:t> of dialogue</a:t>
                          </a:r>
                          <a:endParaRPr lang="fr-FR" dirty="0"/>
                        </a:p>
                      </a:txBody>
                      <a:tcPr/>
                    </a:tc>
                    <a:tc>
                      <a:txBody>
                        <a:bodyPr/>
                        <a:lstStyle/>
                        <a:p>
                          <a:pPr algn="ctr"/>
                          <a:r>
                            <a:rPr lang="fr-FR" dirty="0" err="1" smtClean="0"/>
                            <a:t>Preconditions</a:t>
                          </a:r>
                          <a:endParaRPr lang="fr-FR" dirty="0"/>
                        </a:p>
                      </a:txBody>
                      <a:tcPr/>
                    </a:tc>
                    <a:tc>
                      <a:txBody>
                        <a:bodyPr/>
                        <a:lstStyle/>
                        <a:p>
                          <a:pPr algn="ctr"/>
                          <a:r>
                            <a:rPr lang="fr-FR" dirty="0"/>
                            <a:t>Effets </a:t>
                          </a:r>
                        </a:p>
                      </a:txBody>
                      <a:tcPr/>
                    </a:tc>
                    <a:extLst>
                      <a:ext uri="{0D108BD9-81ED-4DB2-BD59-A6C34878D82A}">
                        <a16:rowId xmlns="" xmlns:a16="http://schemas.microsoft.com/office/drawing/2014/main" val="10000"/>
                      </a:ext>
                    </a:extLst>
                  </a:tr>
                  <a:tr h="447011">
                    <a:tc rowSpan="2">
                      <a:txBody>
                        <a:bodyPr/>
                        <a:lstStyle/>
                        <a:p>
                          <a:pPr algn="ctr"/>
                          <a:r>
                            <a:rPr lang="fr-FR" sz="1600" b="1" dirty="0" err="1"/>
                            <a:t>StatePreference</a:t>
                          </a:r>
                          <a:r>
                            <a:rPr lang="fr-FR" sz="1600" b="1" dirty="0"/>
                            <a:t> (</a:t>
                          </a:r>
                          <a:r>
                            <a:rPr lang="fr-FR" sz="1600" b="1" dirty="0" err="1"/>
                            <a:t>a,b</a:t>
                          </a:r>
                          <a:r>
                            <a:rPr lang="fr-FR" sz="1600" b="1" dirty="0"/>
                            <a:t>)</a:t>
                          </a:r>
                        </a:p>
                        <a:p>
                          <a:pPr algn="ctr"/>
                          <a:endParaRPr lang="fr-FR" sz="1600" dirty="0"/>
                        </a:p>
                        <a:p>
                          <a:pPr algn="ctr"/>
                          <a:r>
                            <a:rPr lang="fr-FR" sz="1600" i="1" dirty="0"/>
                            <a:t>I </a:t>
                          </a:r>
                          <a:r>
                            <a:rPr lang="fr-FR" sz="1600" i="1" dirty="0" err="1"/>
                            <a:t>prefer</a:t>
                          </a:r>
                          <a:r>
                            <a:rPr lang="fr-FR" sz="1600" i="1" dirty="0"/>
                            <a:t> a over b</a:t>
                          </a:r>
                        </a:p>
                      </a:txBody>
                      <a:tcPr/>
                    </a:tc>
                    <a:tc rowSpan="2">
                      <a:txBody>
                        <a:bodyPr/>
                        <a:lstStyle/>
                        <a:p>
                          <a:pPr algn="ctr"/>
                          <a:r>
                            <a:rPr lang="fr-FR" sz="1600" i="1" dirty="0"/>
                            <a:t>(a,</a:t>
                          </a:r>
                          <a:r>
                            <a:rPr lang="fr-FR" sz="1600" i="1" baseline="0" dirty="0"/>
                            <a:t> b) </a:t>
                          </a:r>
                          <a14:m>
                            <m:oMath xmlns:m="http://schemas.openxmlformats.org/officeDocument/2006/math">
                              <m:r>
                                <a:rPr lang="fr-FR" sz="1600" i="1" baseline="0" smtClean="0">
                                  <a:latin typeface="Cambria Math"/>
                                  <a:ea typeface="Cambria Math"/>
                                </a:rPr>
                                <m:t>∈</m:t>
                              </m:r>
                              <m:r>
                                <a:rPr lang="fr-FR" sz="1600" b="0" i="1" baseline="0" smtClean="0">
                                  <a:latin typeface="Cambria Math"/>
                                  <a:ea typeface="Cambria Math"/>
                                </a:rPr>
                                <m:t>𝑃𝑠𝑒𝑙𝑓</m:t>
                              </m:r>
                            </m:oMath>
                          </a14:m>
                          <a:endParaRPr lang="fr-FR" sz="1600" i="1" dirty="0"/>
                        </a:p>
                      </a:txBody>
                      <a:tcPr/>
                    </a:tc>
                    <a:tc>
                      <a:txBody>
                        <a:bodyPr/>
                        <a:lstStyle/>
                        <a:p>
                          <a:pPr algn="ctr"/>
                          <a:r>
                            <a:rPr lang="fr-FR" sz="1600" dirty="0" err="1"/>
                            <a:t>Hear</a:t>
                          </a:r>
                          <a:r>
                            <a:rPr lang="fr-FR" sz="1600" dirty="0"/>
                            <a:t>: </a:t>
                          </a:r>
                          <a:r>
                            <a:rPr lang="fr-FR" sz="1600" i="1" dirty="0"/>
                            <a:t>(a,</a:t>
                          </a:r>
                          <a:r>
                            <a:rPr lang="fr-FR" sz="1600" i="1" baseline="0" dirty="0"/>
                            <a:t> b) </a:t>
                          </a:r>
                          <a14:m>
                            <m:oMath xmlns:m="http://schemas.openxmlformats.org/officeDocument/2006/math">
                              <m:r>
                                <a:rPr kumimoji="0" lang="fr-FR" sz="1400" b="0" i="1" u="none" strike="noStrike" kern="1200" cap="none" spc="0" normalizeH="0" baseline="0" noProof="0" smtClean="0">
                                  <a:ln>
                                    <a:noFill/>
                                  </a:ln>
                                  <a:solidFill>
                                    <a:prstClr val="black"/>
                                  </a:solidFill>
                                  <a:effectLst/>
                                  <a:uLnTx/>
                                  <a:uFillTx/>
                                  <a:latin typeface="Cambria Math"/>
                                  <a:ea typeface="Cambria Math"/>
                                  <a:cs typeface="+mn-cs"/>
                                </a:rPr>
                                <m:t>∈</m:t>
                              </m:r>
                              <m:r>
                                <a:rPr lang="fr-FR" sz="1600" b="0" i="1" baseline="0" smtClean="0">
                                  <a:latin typeface="Cambria Math"/>
                                  <a:ea typeface="Cambria Math"/>
                                </a:rPr>
                                <m:t>𝑃𝑜𝑡h𝑒𝑟</m:t>
                              </m:r>
                            </m:oMath>
                          </a14:m>
                          <a:endParaRPr lang="fr-FR" sz="1600" dirty="0"/>
                        </a:p>
                      </a:txBody>
                      <a:tcPr/>
                    </a:tc>
                    <a:extLst>
                      <a:ext uri="{0D108BD9-81ED-4DB2-BD59-A6C34878D82A}">
                        <a16:rowId xmlns="" xmlns:a16="http://schemas.microsoft.com/office/drawing/2014/main" val="10001"/>
                      </a:ext>
                    </a:extLst>
                  </a:tr>
                  <a:tr h="405779">
                    <a:tc vMerge="1">
                      <a:txBody>
                        <a:bodyPr/>
                        <a:lstStyle/>
                        <a:p>
                          <a:endParaRPr lang="fr-FR"/>
                        </a:p>
                      </a:txBody>
                      <a:tcPr/>
                    </a:tc>
                    <a:tc vMerge="1">
                      <a:txBody>
                        <a:bodyPr/>
                        <a:lstStyle/>
                        <a:p>
                          <a:endParaRPr lang="fr-FR"/>
                        </a:p>
                      </a:txBody>
                      <a:tcPr/>
                    </a:tc>
                    <a:tc>
                      <a:txBody>
                        <a:bodyPr/>
                        <a:lstStyle/>
                        <a:p>
                          <a:pPr algn="ctr"/>
                          <a:r>
                            <a:rPr lang="fr-FR" sz="1600" dirty="0"/>
                            <a:t>Speaker: </a:t>
                          </a:r>
                          <a:r>
                            <a:rPr lang="fr-FR" sz="1600" i="1" dirty="0"/>
                            <a:t>(a,</a:t>
                          </a:r>
                          <a:r>
                            <a:rPr lang="fr-FR" sz="1600" i="1" baseline="0" dirty="0"/>
                            <a:t> b) </a:t>
                          </a:r>
                          <a14:m>
                            <m:oMath xmlns:m="http://schemas.openxmlformats.org/officeDocument/2006/math">
                              <m:r>
                                <a:rPr kumimoji="0" lang="fr-FR" sz="1400" b="0" i="1" u="none" strike="noStrike" kern="1200" cap="none" spc="0" normalizeH="0" baseline="0" noProof="0" smtClean="0">
                                  <a:ln>
                                    <a:noFill/>
                                  </a:ln>
                                  <a:solidFill>
                                    <a:prstClr val="black"/>
                                  </a:solidFill>
                                  <a:effectLst/>
                                  <a:uLnTx/>
                                  <a:uFillTx/>
                                  <a:latin typeface="Cambria Math"/>
                                  <a:ea typeface="Cambria Math"/>
                                  <a:cs typeface="+mn-cs"/>
                                </a:rPr>
                                <m:t>∈</m:t>
                              </m:r>
                              <m:r>
                                <a:rPr lang="fr-FR" sz="1600" b="0" i="1" baseline="0" smtClean="0">
                                  <a:latin typeface="Cambria Math"/>
                                  <a:ea typeface="Cambria Math"/>
                                </a:rPr>
                                <m:t>𝑃𝑜𝑎𝑠</m:t>
                              </m:r>
                            </m:oMath>
                          </a14:m>
                          <a:endParaRPr lang="fr-FR" sz="1600" dirty="0"/>
                        </a:p>
                      </a:txBody>
                      <a:tcPr/>
                    </a:tc>
                    <a:extLst>
                      <a:ext uri="{0D108BD9-81ED-4DB2-BD59-A6C34878D82A}">
                        <a16:rowId xmlns="" xmlns:a16="http://schemas.microsoft.com/office/drawing/2014/main" val="10002"/>
                      </a:ext>
                    </a:extLst>
                  </a:tr>
                  <a:tr h="863609">
                    <a:tc>
                      <a:txBody>
                        <a:bodyPr/>
                        <a:lstStyle/>
                        <a:p>
                          <a:pPr algn="ctr">
                            <a:lnSpc>
                              <a:spcPct val="150000"/>
                            </a:lnSpc>
                          </a:pPr>
                          <a:r>
                            <a:rPr lang="fr-FR" sz="1800" b="1" dirty="0" err="1"/>
                            <a:t>AskPreference</a:t>
                          </a:r>
                          <a:r>
                            <a:rPr lang="fr-FR" sz="1800" b="1" dirty="0"/>
                            <a:t> (</a:t>
                          </a:r>
                          <a:r>
                            <a:rPr lang="fr-FR" sz="1800" b="1" dirty="0" err="1"/>
                            <a:t>a,b</a:t>
                          </a:r>
                          <a:r>
                            <a:rPr lang="fr-FR" sz="1800" b="1" dirty="0"/>
                            <a:t>)</a:t>
                          </a:r>
                        </a:p>
                        <a:p>
                          <a:pPr algn="ctr" rtl="0">
                            <a:lnSpc>
                              <a:spcPct val="150000"/>
                            </a:lnSpc>
                          </a:pPr>
                          <a:r>
                            <a:rPr lang="fr-FR" sz="1600" i="1" dirty="0"/>
                            <a:t>Do </a:t>
                          </a:r>
                          <a:r>
                            <a:rPr lang="fr-FR" sz="1600" i="1" dirty="0" err="1"/>
                            <a:t>you</a:t>
                          </a:r>
                          <a:r>
                            <a:rPr lang="fr-FR" sz="1600" i="1" baseline="0" dirty="0"/>
                            <a:t> </a:t>
                          </a:r>
                          <a:r>
                            <a:rPr lang="fr-FR" sz="1600" i="1" baseline="0" dirty="0" err="1"/>
                            <a:t>prefer</a:t>
                          </a:r>
                          <a:r>
                            <a:rPr lang="fr-FR" sz="1600" i="1" baseline="0" dirty="0"/>
                            <a:t> a over b ?</a:t>
                          </a:r>
                          <a:endParaRPr lang="fr-FR" sz="1600" i="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600" i="1" dirty="0"/>
                            <a:t>(a,</a:t>
                          </a:r>
                          <a:r>
                            <a:rPr lang="fr-FR" sz="1600" i="1" baseline="0" dirty="0"/>
                            <a:t> b) </a:t>
                          </a:r>
                          <a:r>
                            <a:rPr lang="fr-FR" sz="1600" i="1" dirty="0"/>
                            <a:t>∉ </a:t>
                          </a:r>
                          <a14:m>
                            <m:oMath xmlns:m="http://schemas.openxmlformats.org/officeDocument/2006/math">
                              <m:r>
                                <a:rPr lang="fr-FR" sz="1600" b="0" i="1" baseline="0" smtClean="0">
                                  <a:latin typeface="Cambria Math"/>
                                  <a:ea typeface="Cambria Math"/>
                                </a:rPr>
                                <m:t>𝑃𝑜𝑡h𝑒𝑟</m:t>
                              </m:r>
                            </m:oMath>
                          </a14:m>
                          <a:endParaRPr lang="fr-FR" sz="1600" i="1" dirty="0"/>
                        </a:p>
                      </a:txBody>
                      <a:tcPr/>
                    </a:tc>
                    <a:tc>
                      <a:txBody>
                        <a:bodyPr/>
                        <a:lstStyle/>
                        <a:p>
                          <a:pPr algn="ctr"/>
                          <a:r>
                            <a:rPr lang="fr-FR" dirty="0"/>
                            <a:t>None</a:t>
                          </a:r>
                        </a:p>
                      </a:txBody>
                      <a:tcPr/>
                    </a:tc>
                    <a:extLst>
                      <a:ext uri="{0D108BD9-81ED-4DB2-BD59-A6C34878D82A}">
                        <a16:rowId xmlns="" xmlns:a16="http://schemas.microsoft.com/office/drawing/2014/main" val="10003"/>
                      </a:ext>
                    </a:extLst>
                  </a:tr>
                  <a:tr h="863609">
                    <a:tc>
                      <a:txBody>
                        <a:bodyPr/>
                        <a:lstStyle/>
                        <a:p>
                          <a:pPr algn="ctr">
                            <a:lnSpc>
                              <a:spcPct val="150000"/>
                            </a:lnSpc>
                          </a:pPr>
                          <a:r>
                            <a:rPr lang="fr-FR" sz="1800" b="1" dirty="0"/>
                            <a:t>Propose(</a:t>
                          </a:r>
                          <a:r>
                            <a:rPr lang="fr-FR" sz="1800" b="1" dirty="0" err="1"/>
                            <a:t>proposal</a:t>
                          </a:r>
                          <a:r>
                            <a:rPr lang="fr-FR" sz="1800" b="1" dirty="0"/>
                            <a:t>)</a:t>
                          </a:r>
                        </a:p>
                        <a:p>
                          <a:pPr algn="ctr">
                            <a:lnSpc>
                              <a:spcPct val="150000"/>
                            </a:lnSpc>
                          </a:pPr>
                          <a:r>
                            <a:rPr lang="fr-FR" sz="1600" i="1" dirty="0" err="1"/>
                            <a:t>Lets</a:t>
                          </a:r>
                          <a:r>
                            <a:rPr lang="fr-FR" sz="1600" i="1" dirty="0"/>
                            <a:t> </a:t>
                          </a:r>
                          <a:r>
                            <a:rPr lang="fr-FR" sz="1600" i="1" dirty="0" err="1"/>
                            <a:t>choose</a:t>
                          </a:r>
                          <a:r>
                            <a:rPr lang="fr-FR" sz="1600" i="1" dirty="0"/>
                            <a:t> </a:t>
                          </a:r>
                          <a:r>
                            <a:rPr lang="fr-FR" sz="1600" i="1" dirty="0" err="1"/>
                            <a:t>proposal</a:t>
                          </a:r>
                          <a:endParaRPr lang="fr-FR" sz="1600" i="1" dirty="0"/>
                        </a:p>
                      </a:txBody>
                      <a:tcPr/>
                    </a:tc>
                    <a:tc>
                      <a:txBody>
                        <a:bodyPr/>
                        <a:lstStyle/>
                        <a:p>
                          <a:pPr algn="ctr"/>
                          <a:r>
                            <a:rPr lang="fr-FR" sz="1600" dirty="0" err="1"/>
                            <a:t>Proposal</a:t>
                          </a:r>
                          <a:r>
                            <a:rPr lang="fr-FR" sz="1600" dirty="0"/>
                            <a:t> </a:t>
                          </a:r>
                          <a:r>
                            <a:rPr lang="fr-FR" sz="1600" i="1" dirty="0"/>
                            <a:t>∉ </a:t>
                          </a:r>
                          <a:r>
                            <a:rPr lang="fr-FR" sz="1600" i="1" dirty="0" err="1"/>
                            <a:t>Proposed</a:t>
                          </a:r>
                          <a:endParaRPr lang="fr-FR" sz="16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600" dirty="0" err="1"/>
                            <a:t>Proposal</a:t>
                          </a:r>
                          <a:r>
                            <a:rPr lang="fr-FR" sz="1600" dirty="0"/>
                            <a:t> </a:t>
                          </a:r>
                          <a:r>
                            <a:rPr lang="fr-FR" sz="1600" i="1" baseline="0" dirty="0"/>
                            <a:t> </a:t>
                          </a:r>
                          <a14:m>
                            <m:oMath xmlns:m="http://schemas.openxmlformats.org/officeDocument/2006/math">
                              <m:r>
                                <a:rPr lang="fr-FR" sz="1600" i="1" baseline="0" smtClean="0">
                                  <a:latin typeface="Cambria Math"/>
                                  <a:ea typeface="Cambria Math"/>
                                </a:rPr>
                                <m:t>∈</m:t>
                              </m:r>
                            </m:oMath>
                          </a14:m>
                          <a:r>
                            <a:rPr lang="fr-FR" sz="1600" i="1" dirty="0"/>
                            <a:t> </a:t>
                          </a:r>
                          <a:r>
                            <a:rPr lang="fr-FR" sz="1600" i="1" dirty="0" err="1"/>
                            <a:t>Proposed</a:t>
                          </a:r>
                          <a:endParaRPr lang="fr-FR" sz="1600" dirty="0"/>
                        </a:p>
                        <a:p>
                          <a:pPr algn="ctr"/>
                          <a:endParaRPr lang="fr-FR" dirty="0"/>
                        </a:p>
                      </a:txBody>
                      <a:tcPr/>
                    </a:tc>
                    <a:extLst>
                      <a:ext uri="{0D108BD9-81ED-4DB2-BD59-A6C34878D82A}">
                        <a16:rowId xmlns="" xmlns:a16="http://schemas.microsoft.com/office/drawing/2014/main" val="10004"/>
                      </a:ext>
                    </a:extLst>
                  </a:tr>
                  <a:tr h="863609">
                    <a:tc>
                      <a:txBody>
                        <a:bodyPr/>
                        <a:lstStyle/>
                        <a:p>
                          <a:pPr algn="ctr">
                            <a:lnSpc>
                              <a:spcPct val="150000"/>
                            </a:lnSpc>
                          </a:pPr>
                          <a:r>
                            <a:rPr lang="fr-FR" sz="1800" b="1" dirty="0" err="1"/>
                            <a:t>Accept</a:t>
                          </a:r>
                          <a:r>
                            <a:rPr lang="fr-FR" sz="1800" b="1" dirty="0"/>
                            <a:t> (</a:t>
                          </a:r>
                          <a:r>
                            <a:rPr lang="fr-FR" sz="1800" b="1" dirty="0" err="1"/>
                            <a:t>proposal</a:t>
                          </a:r>
                          <a:r>
                            <a:rPr lang="fr-FR" sz="1800" b="1" dirty="0"/>
                            <a:t>)</a:t>
                          </a:r>
                        </a:p>
                        <a:p>
                          <a:pPr algn="ctr">
                            <a:lnSpc>
                              <a:spcPct val="150000"/>
                            </a:lnSpc>
                          </a:pPr>
                          <a:r>
                            <a:rPr lang="fr-FR" sz="1600" i="1" dirty="0" err="1"/>
                            <a:t>Okay</a:t>
                          </a:r>
                          <a:r>
                            <a:rPr lang="fr-FR" sz="1600" i="1" dirty="0"/>
                            <a:t>,</a:t>
                          </a:r>
                          <a:r>
                            <a:rPr lang="fr-FR" sz="1600" i="1" baseline="0" dirty="0"/>
                            <a:t> </a:t>
                          </a:r>
                          <a:r>
                            <a:rPr lang="fr-FR" sz="1600" i="1" baseline="0" dirty="0" err="1"/>
                            <a:t>l</a:t>
                          </a:r>
                          <a:r>
                            <a:rPr lang="fr-FR" sz="1600" i="1" dirty="0" err="1"/>
                            <a:t>ets</a:t>
                          </a:r>
                          <a:r>
                            <a:rPr lang="fr-FR" sz="1600" i="1" dirty="0"/>
                            <a:t> </a:t>
                          </a:r>
                          <a:r>
                            <a:rPr lang="fr-FR" sz="1600" i="1" dirty="0" err="1"/>
                            <a:t>choose</a:t>
                          </a:r>
                          <a:r>
                            <a:rPr lang="fr-FR" sz="1600" i="1" dirty="0"/>
                            <a:t> </a:t>
                          </a:r>
                          <a:r>
                            <a:rPr lang="fr-FR" sz="1600" i="1" dirty="0" err="1"/>
                            <a:t>proposal</a:t>
                          </a:r>
                          <a:endParaRPr lang="fr-FR" sz="1600" i="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600" dirty="0" err="1"/>
                            <a:t>Proposal</a:t>
                          </a:r>
                          <a:r>
                            <a:rPr lang="fr-FR" sz="1600" dirty="0"/>
                            <a:t> </a:t>
                          </a:r>
                          <a14:m>
                            <m:oMath xmlns:m="http://schemas.openxmlformats.org/officeDocument/2006/math">
                              <m:r>
                                <a:rPr lang="fr-FR" sz="1600" i="1" baseline="0" smtClean="0">
                                  <a:latin typeface="Cambria Math"/>
                                  <a:ea typeface="Cambria Math"/>
                                </a:rPr>
                                <m:t>∈</m:t>
                              </m:r>
                            </m:oMath>
                          </a14:m>
                          <a:r>
                            <a:rPr lang="fr-FR" sz="1600" i="1" dirty="0"/>
                            <a:t> </a:t>
                          </a:r>
                          <a:r>
                            <a:rPr lang="fr-FR" sz="1600" i="1" dirty="0" err="1"/>
                            <a:t>Proposed</a:t>
                          </a:r>
                          <a:endParaRPr lang="fr-FR" sz="1600" dirty="0"/>
                        </a:p>
                        <a:p>
                          <a:pPr algn="ctr"/>
                          <a:r>
                            <a:rPr lang="fr-FR" sz="1600" dirty="0" err="1"/>
                            <a:t>Proposal</a:t>
                          </a:r>
                          <a:r>
                            <a:rPr lang="fr-FR" sz="1600" dirty="0"/>
                            <a:t> </a:t>
                          </a:r>
                          <a:r>
                            <a:rPr lang="fr-FR" sz="1600" i="1" baseline="0" dirty="0"/>
                            <a:t> </a:t>
                          </a:r>
                          <a:r>
                            <a:rPr lang="fr-FR" sz="1600" i="1" dirty="0"/>
                            <a:t>∉  </a:t>
                          </a:r>
                          <a:r>
                            <a:rPr lang="fr-FR" sz="1600" i="1" dirty="0" err="1"/>
                            <a:t>Accepted</a:t>
                          </a:r>
                          <a:endParaRPr lang="fr-FR" sz="16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600" dirty="0"/>
                            <a:t>Proposal </a:t>
                          </a:r>
                          <a14:m>
                            <m:oMath xmlns:m="http://schemas.openxmlformats.org/officeDocument/2006/math">
                              <m:r>
                                <a:rPr lang="fr-FR" sz="1600" i="1" baseline="0" smtClean="0">
                                  <a:latin typeface="Cambria Math"/>
                                  <a:ea typeface="Cambria Math"/>
                                </a:rPr>
                                <m:t>∈</m:t>
                              </m:r>
                            </m:oMath>
                          </a14:m>
                          <a:r>
                            <a:rPr lang="fr-FR" sz="1600" i="1" dirty="0"/>
                            <a:t> Accepted</a:t>
                          </a:r>
                          <a:endParaRPr lang="fr-FR" sz="1600" dirty="0"/>
                        </a:p>
                        <a:p>
                          <a:pPr algn="ctr"/>
                          <a:r>
                            <a:rPr lang="fr-FR" sz="1600" dirty="0" err="1"/>
                            <a:t>Proposal</a:t>
                          </a:r>
                          <a:r>
                            <a:rPr lang="fr-FR" sz="1600" dirty="0"/>
                            <a:t> </a:t>
                          </a:r>
                          <a:r>
                            <a:rPr lang="fr-FR" sz="1600" i="1" baseline="0" dirty="0"/>
                            <a:t> </a:t>
                          </a:r>
                          <a:r>
                            <a:rPr lang="fr-FR" sz="1600" i="1" dirty="0"/>
                            <a:t>∉  </a:t>
                          </a:r>
                          <a:r>
                            <a:rPr lang="fr-FR" sz="1600" i="1" dirty="0" err="1"/>
                            <a:t>Proposed</a:t>
                          </a:r>
                          <a:endParaRPr lang="fr-FR" sz="1600" dirty="0"/>
                        </a:p>
                      </a:txBody>
                      <a:tcPr/>
                    </a:tc>
                    <a:extLst>
                      <a:ext uri="{0D108BD9-81ED-4DB2-BD59-A6C34878D82A}">
                        <a16:rowId xmlns="" xmlns:a16="http://schemas.microsoft.com/office/drawing/2014/main" val="10005"/>
                      </a:ext>
                    </a:extLst>
                  </a:tr>
                  <a:tr h="863609">
                    <a:tc>
                      <a:txBody>
                        <a:bodyPr/>
                        <a:lstStyle/>
                        <a:p>
                          <a:pPr algn="ctr">
                            <a:lnSpc>
                              <a:spcPct val="150000"/>
                            </a:lnSpc>
                          </a:pPr>
                          <a:r>
                            <a:rPr lang="fr-FR" sz="1800" b="1" dirty="0" err="1"/>
                            <a:t>Reject</a:t>
                          </a:r>
                          <a:r>
                            <a:rPr lang="fr-FR" sz="1800" b="1" baseline="0" dirty="0"/>
                            <a:t> </a:t>
                          </a:r>
                          <a:r>
                            <a:rPr lang="fr-FR" sz="1800" b="1" dirty="0"/>
                            <a:t>(</a:t>
                          </a:r>
                          <a:r>
                            <a:rPr lang="fr-FR" sz="1800" b="1" dirty="0" err="1"/>
                            <a:t>proposal</a:t>
                          </a:r>
                          <a:r>
                            <a:rPr lang="fr-FR" sz="1800" b="1" dirty="0"/>
                            <a:t>)</a:t>
                          </a:r>
                        </a:p>
                        <a:p>
                          <a:pPr algn="ctr" rtl="0">
                            <a:lnSpc>
                              <a:spcPct val="150000"/>
                            </a:lnSpc>
                          </a:pPr>
                          <a:r>
                            <a:rPr lang="fr-FR" sz="1600" i="1" dirty="0"/>
                            <a:t>I</a:t>
                          </a:r>
                          <a:r>
                            <a:rPr lang="fr-FR" sz="1600" i="1" baseline="0" dirty="0"/>
                            <a:t> </a:t>
                          </a:r>
                          <a:r>
                            <a:rPr lang="fr-FR" sz="1600" i="1" baseline="0" dirty="0" err="1"/>
                            <a:t>would</a:t>
                          </a:r>
                          <a:r>
                            <a:rPr lang="fr-FR" sz="1600" i="1" baseline="0" dirty="0"/>
                            <a:t> </a:t>
                          </a:r>
                          <a:r>
                            <a:rPr lang="fr-FR" sz="1600" i="1" baseline="0" dirty="0" err="1"/>
                            <a:t>choose</a:t>
                          </a:r>
                          <a:r>
                            <a:rPr lang="fr-FR" sz="1600" i="1" baseline="0" dirty="0"/>
                            <a:t> </a:t>
                          </a:r>
                          <a:r>
                            <a:rPr lang="fr-FR" sz="1600" i="1" baseline="0" dirty="0" err="1"/>
                            <a:t>sth</a:t>
                          </a:r>
                          <a:r>
                            <a:rPr lang="fr-FR" sz="1600" i="1" baseline="0" dirty="0"/>
                            <a:t> </a:t>
                          </a:r>
                          <a:r>
                            <a:rPr lang="fr-FR" sz="1600" i="1" baseline="0" dirty="0" err="1"/>
                            <a:t>else</a:t>
                          </a:r>
                          <a:endParaRPr lang="fr-FR" sz="1600" i="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600" dirty="0"/>
                            <a:t>Proposal </a:t>
                          </a:r>
                          <a14:m>
                            <m:oMath xmlns:m="http://schemas.openxmlformats.org/officeDocument/2006/math">
                              <m:r>
                                <a:rPr lang="fr-FR" sz="1600" i="1" baseline="0" smtClean="0">
                                  <a:latin typeface="Cambria Math"/>
                                  <a:ea typeface="Cambria Math"/>
                                </a:rPr>
                                <m:t>∈</m:t>
                              </m:r>
                            </m:oMath>
                          </a14:m>
                          <a:r>
                            <a:rPr lang="fr-FR" sz="1600" i="1" dirty="0"/>
                            <a:t> Proposed</a:t>
                          </a:r>
                        </a:p>
                        <a:p>
                          <a:pPr marL="0" marR="0" indent="0" algn="ctr" defTabSz="914400" rtl="0" eaLnBrk="1" fontAlgn="auto" latinLnBrk="0" hangingPunct="1">
                            <a:lnSpc>
                              <a:spcPct val="100000"/>
                            </a:lnSpc>
                            <a:spcBef>
                              <a:spcPts val="0"/>
                            </a:spcBef>
                            <a:spcAft>
                              <a:spcPts val="0"/>
                            </a:spcAft>
                            <a:buClrTx/>
                            <a:buSzTx/>
                            <a:buFontTx/>
                            <a:buNone/>
                            <a:tabLst/>
                            <a:defRPr/>
                          </a:pPr>
                          <a:r>
                            <a:rPr lang="fr-FR" sz="1600" dirty="0" err="1"/>
                            <a:t>Proposal</a:t>
                          </a:r>
                          <a:r>
                            <a:rPr lang="fr-FR" sz="1600" dirty="0"/>
                            <a:t> </a:t>
                          </a:r>
                          <a:r>
                            <a:rPr lang="fr-FR" sz="1600" i="1" baseline="0" dirty="0"/>
                            <a:t> </a:t>
                          </a:r>
                          <a:r>
                            <a:rPr lang="fr-FR" sz="1600" i="1" dirty="0"/>
                            <a:t>∉  </a:t>
                          </a:r>
                          <a:r>
                            <a:rPr lang="fr-FR" sz="1600" i="1" dirty="0" err="1"/>
                            <a:t>Rejected</a:t>
                          </a:r>
                          <a:endParaRPr lang="fr-FR" sz="1600" dirty="0"/>
                        </a:p>
                        <a:p>
                          <a:pPr algn="ctr"/>
                          <a:endParaRPr lang="fr-FR" sz="16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600" b="0" i="0" u="none" strike="noStrike" kern="1200" cap="none" spc="0" normalizeH="0" baseline="0" noProof="0" dirty="0">
                              <a:ln>
                                <a:noFill/>
                              </a:ln>
                              <a:solidFill>
                                <a:prstClr val="black"/>
                              </a:solidFill>
                              <a:effectLst/>
                              <a:uLnTx/>
                              <a:uFillTx/>
                              <a:latin typeface="+mn-lt"/>
                              <a:ea typeface="+mn-ea"/>
                              <a:cs typeface="+mn-cs"/>
                            </a:rPr>
                            <a:t>Proposal </a:t>
                          </a:r>
                          <a14:m>
                            <m:oMath xmlns:m="http://schemas.openxmlformats.org/officeDocument/2006/math">
                              <m:r>
                                <a:rPr kumimoji="0" lang="fr-FR" sz="1600" b="0" i="1" u="none" strike="noStrike" kern="1200" cap="none" spc="0" normalizeH="0" baseline="0" noProof="0" smtClean="0">
                                  <a:ln>
                                    <a:noFill/>
                                  </a:ln>
                                  <a:solidFill>
                                    <a:prstClr val="black"/>
                                  </a:solidFill>
                                  <a:effectLst/>
                                  <a:uLnTx/>
                                  <a:uFillTx/>
                                  <a:latin typeface="Cambria Math"/>
                                  <a:ea typeface="Cambria Math"/>
                                  <a:cs typeface="+mn-cs"/>
                                </a:rPr>
                                <m:t>∈</m:t>
                              </m:r>
                            </m:oMath>
                          </a14:m>
                          <a:r>
                            <a:rPr kumimoji="0" lang="fr-FR" sz="1600" b="0" i="1" u="none" strike="noStrike" kern="1200" cap="none" spc="0" normalizeH="0" baseline="0" noProof="0" dirty="0">
                              <a:ln>
                                <a:noFill/>
                              </a:ln>
                              <a:solidFill>
                                <a:prstClr val="black"/>
                              </a:solidFill>
                              <a:effectLst/>
                              <a:uLnTx/>
                              <a:uFillTx/>
                              <a:latin typeface="+mn-lt"/>
                              <a:ea typeface="+mn-ea"/>
                              <a:cs typeface="+mn-cs"/>
                            </a:rPr>
                            <a:t> Rejected</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600" b="0" i="0" u="none" strike="noStrike" kern="1200" cap="none" spc="0" normalizeH="0" baseline="0" noProof="0" dirty="0" err="1">
                              <a:ln>
                                <a:noFill/>
                              </a:ln>
                              <a:solidFill>
                                <a:prstClr val="black"/>
                              </a:solidFill>
                              <a:effectLst/>
                              <a:uLnTx/>
                              <a:uFillTx/>
                              <a:latin typeface="+mn-lt"/>
                              <a:ea typeface="+mn-ea"/>
                              <a:cs typeface="+mn-cs"/>
                            </a:rPr>
                            <a:t>Proposal</a:t>
                          </a:r>
                          <a:r>
                            <a:rPr kumimoji="0" lang="fr-FR" sz="1600" b="0" i="0" u="none" strike="noStrike" kern="1200" cap="none" spc="0" normalizeH="0" baseline="0" noProof="0" dirty="0">
                              <a:ln>
                                <a:noFill/>
                              </a:ln>
                              <a:solidFill>
                                <a:prstClr val="black"/>
                              </a:solidFill>
                              <a:effectLst/>
                              <a:uLnTx/>
                              <a:uFillTx/>
                              <a:latin typeface="+mn-lt"/>
                              <a:ea typeface="+mn-ea"/>
                              <a:cs typeface="+mn-cs"/>
                            </a:rPr>
                            <a:t> </a:t>
                          </a:r>
                          <a:r>
                            <a:rPr kumimoji="0" lang="fr-FR" sz="1600" b="0" i="1" u="none" strike="noStrike" kern="1200" cap="none" spc="0" normalizeH="0" baseline="0" noProof="0" dirty="0">
                              <a:ln>
                                <a:noFill/>
                              </a:ln>
                              <a:solidFill>
                                <a:prstClr val="black"/>
                              </a:solidFill>
                              <a:effectLst/>
                              <a:uLnTx/>
                              <a:uFillTx/>
                              <a:latin typeface="+mn-lt"/>
                              <a:ea typeface="+mn-ea"/>
                              <a:cs typeface="+mn-cs"/>
                            </a:rPr>
                            <a:t> ∉  </a:t>
                          </a:r>
                          <a:r>
                            <a:rPr kumimoji="0" lang="fr-FR" sz="1600" b="0" i="1" u="none" strike="noStrike" kern="1200" cap="none" spc="0" normalizeH="0" baseline="0" noProof="0" dirty="0" err="1">
                              <a:ln>
                                <a:noFill/>
                              </a:ln>
                              <a:solidFill>
                                <a:prstClr val="black"/>
                              </a:solidFill>
                              <a:effectLst/>
                              <a:uLnTx/>
                              <a:uFillTx/>
                              <a:latin typeface="+mn-lt"/>
                              <a:ea typeface="+mn-ea"/>
                              <a:cs typeface="+mn-cs"/>
                            </a:rPr>
                            <a:t>Proposed</a:t>
                          </a:r>
                          <a:endParaRPr kumimoji="0" lang="fr-FR" sz="1600" b="0" i="0" u="none" strike="noStrike" kern="1200" cap="none" spc="0" normalizeH="0" baseline="0" noProof="0" dirty="0">
                            <a:ln>
                              <a:noFill/>
                            </a:ln>
                            <a:solidFill>
                              <a:prstClr val="black"/>
                            </a:solidFill>
                            <a:effectLst/>
                            <a:uLnTx/>
                            <a:uFillTx/>
                            <a:latin typeface="+mn-lt"/>
                            <a:ea typeface="+mn-ea"/>
                            <a:cs typeface="+mn-cs"/>
                          </a:endParaRPr>
                        </a:p>
                        <a:p>
                          <a:pPr algn="ctr"/>
                          <a:endParaRPr lang="fr-FR" dirty="0"/>
                        </a:p>
                      </a:txBody>
                      <a:tcPr/>
                    </a:tc>
                    <a:extLst>
                      <a:ext uri="{0D108BD9-81ED-4DB2-BD59-A6C34878D82A}">
                        <a16:rowId xmlns="" xmlns:a16="http://schemas.microsoft.com/office/drawing/2014/main" val="10006"/>
                      </a:ext>
                    </a:extLst>
                  </a:tr>
                </a:tbl>
              </a:graphicData>
            </a:graphic>
          </p:graphicFrame>
        </mc:Choice>
        <mc:Fallback xmlns="">
          <p:graphicFrame>
            <p:nvGraphicFramePr>
              <p:cNvPr id="6" name="Tableau 5"/>
              <p:cNvGraphicFramePr>
                <a:graphicFrameLocks noGrp="1"/>
              </p:cNvGraphicFramePr>
              <p:nvPr>
                <p:extLst>
                  <p:ext uri="{D42A27DB-BD31-4B8C-83A1-F6EECF244321}">
                    <p14:modId xmlns:p14="http://schemas.microsoft.com/office/powerpoint/2010/main" val="2016207775"/>
                  </p:ext>
                </p:extLst>
              </p:nvPr>
            </p:nvGraphicFramePr>
            <p:xfrm>
              <a:off x="1620174" y="2059397"/>
              <a:ext cx="8123070" cy="4693270"/>
            </p:xfrm>
            <a:graphic>
              <a:graphicData uri="http://schemas.openxmlformats.org/drawingml/2006/table">
                <a:tbl>
                  <a:tblPr firstRow="1" bandRow="1">
                    <a:tableStyleId>{5C22544A-7EE6-4342-B048-85BDC9FD1C3A}</a:tableStyleId>
                  </a:tblPr>
                  <a:tblGrid>
                    <a:gridCol w="3046152">
                      <a:extLst>
                        <a:ext uri="{9D8B030D-6E8A-4147-A177-3AD203B41FA5}">
                          <a16:colId xmlns:a16="http://schemas.microsoft.com/office/drawing/2014/main" xmlns="" xmlns:a14="http://schemas.microsoft.com/office/drawing/2010/main" val="20000"/>
                        </a:ext>
                      </a:extLst>
                    </a:gridCol>
                    <a:gridCol w="2465933">
                      <a:extLst>
                        <a:ext uri="{9D8B030D-6E8A-4147-A177-3AD203B41FA5}">
                          <a16:colId xmlns:a16="http://schemas.microsoft.com/office/drawing/2014/main" xmlns="" xmlns:a14="http://schemas.microsoft.com/office/drawing/2010/main" val="20001"/>
                        </a:ext>
                      </a:extLst>
                    </a:gridCol>
                    <a:gridCol w="2610985">
                      <a:extLst>
                        <a:ext uri="{9D8B030D-6E8A-4147-A177-3AD203B41FA5}">
                          <a16:colId xmlns:a16="http://schemas.microsoft.com/office/drawing/2014/main" xmlns="" xmlns:a14="http://schemas.microsoft.com/office/drawing/2010/main" val="20002"/>
                        </a:ext>
                      </a:extLst>
                    </a:gridCol>
                  </a:tblGrid>
                  <a:tr h="365760">
                    <a:tc>
                      <a:txBody>
                        <a:bodyPr/>
                        <a:lstStyle/>
                        <a:p>
                          <a:pPr algn="ctr"/>
                          <a:r>
                            <a:rPr lang="fr-FR" dirty="0"/>
                            <a:t> </a:t>
                          </a:r>
                          <a:r>
                            <a:rPr lang="fr-FR" dirty="0" err="1" smtClean="0"/>
                            <a:t>Act</a:t>
                          </a:r>
                          <a:r>
                            <a:rPr lang="fr-FR" baseline="0" dirty="0" smtClean="0"/>
                            <a:t> of dialogue</a:t>
                          </a:r>
                          <a:endParaRPr lang="fr-FR" dirty="0"/>
                        </a:p>
                      </a:txBody>
                      <a:tcPr/>
                    </a:tc>
                    <a:tc>
                      <a:txBody>
                        <a:bodyPr/>
                        <a:lstStyle/>
                        <a:p>
                          <a:pPr algn="ctr"/>
                          <a:r>
                            <a:rPr lang="fr-FR" dirty="0" err="1" smtClean="0"/>
                            <a:t>Preconditions</a:t>
                          </a:r>
                          <a:endParaRPr lang="fr-FR" dirty="0"/>
                        </a:p>
                      </a:txBody>
                      <a:tcPr/>
                    </a:tc>
                    <a:tc>
                      <a:txBody>
                        <a:bodyPr/>
                        <a:lstStyle/>
                        <a:p>
                          <a:pPr algn="ctr"/>
                          <a:r>
                            <a:rPr lang="fr-FR" dirty="0"/>
                            <a:t>Effets </a:t>
                          </a:r>
                        </a:p>
                      </a:txBody>
                      <a:tcPr/>
                    </a:tc>
                    <a:extLst>
                      <a:ext uri="{0D108BD9-81ED-4DB2-BD59-A6C34878D82A}">
                        <a16:rowId xmlns:a16="http://schemas.microsoft.com/office/drawing/2014/main" xmlns="" xmlns:a14="http://schemas.microsoft.com/office/drawing/2010/main" val="10000"/>
                      </a:ext>
                    </a:extLst>
                  </a:tr>
                  <a:tr h="447011">
                    <a:tc rowSpan="2">
                      <a:txBody>
                        <a:bodyPr/>
                        <a:lstStyle/>
                        <a:p>
                          <a:pPr algn="ctr"/>
                          <a:r>
                            <a:rPr lang="fr-FR" sz="1600" b="1" dirty="0" err="1"/>
                            <a:t>StatePreference</a:t>
                          </a:r>
                          <a:r>
                            <a:rPr lang="fr-FR" sz="1600" b="1" dirty="0"/>
                            <a:t> (</a:t>
                          </a:r>
                          <a:r>
                            <a:rPr lang="fr-FR" sz="1600" b="1" dirty="0" err="1"/>
                            <a:t>a,b</a:t>
                          </a:r>
                          <a:r>
                            <a:rPr lang="fr-FR" sz="1600" b="1" dirty="0"/>
                            <a:t>)</a:t>
                          </a:r>
                        </a:p>
                        <a:p>
                          <a:pPr algn="ctr"/>
                          <a:endParaRPr lang="fr-FR" sz="1600" dirty="0"/>
                        </a:p>
                        <a:p>
                          <a:pPr algn="ctr"/>
                          <a:r>
                            <a:rPr lang="fr-FR" sz="1600" i="1" dirty="0"/>
                            <a:t>I </a:t>
                          </a:r>
                          <a:r>
                            <a:rPr lang="fr-FR" sz="1600" i="1" dirty="0" err="1"/>
                            <a:t>prefer</a:t>
                          </a:r>
                          <a:r>
                            <a:rPr lang="fr-FR" sz="1600" i="1" dirty="0"/>
                            <a:t> a over b</a:t>
                          </a:r>
                        </a:p>
                      </a:txBody>
                      <a:tcPr/>
                    </a:tc>
                    <a:tc rowSpan="2">
                      <a:txBody>
                        <a:bodyPr/>
                        <a:lstStyle/>
                        <a:p>
                          <a:endParaRPr lang="fr-FR"/>
                        </a:p>
                      </a:txBody>
                      <a:tcPr>
                        <a:blipFill rotWithShape="1">
                          <a:blip r:embed="rId2"/>
                          <a:stretch>
                            <a:fillRect l="-124010" t="-46429" r="-106188" b="-411429"/>
                          </a:stretch>
                        </a:blipFill>
                      </a:tcPr>
                    </a:tc>
                    <a:tc>
                      <a:txBody>
                        <a:bodyPr/>
                        <a:lstStyle/>
                        <a:p>
                          <a:endParaRPr lang="fr-FR"/>
                        </a:p>
                      </a:txBody>
                      <a:tcPr>
                        <a:blipFill rotWithShape="1">
                          <a:blip r:embed="rId2"/>
                          <a:stretch>
                            <a:fillRect l="-211449" t="-89041" r="-234" b="-880822"/>
                          </a:stretch>
                        </a:blipFill>
                      </a:tcPr>
                    </a:tc>
                    <a:extLst>
                      <a:ext uri="{0D108BD9-81ED-4DB2-BD59-A6C34878D82A}">
                        <a16:rowId xmlns:a16="http://schemas.microsoft.com/office/drawing/2014/main" xmlns="" xmlns:a14="http://schemas.microsoft.com/office/drawing/2010/main" val="10001"/>
                      </a:ext>
                    </a:extLst>
                  </a:tr>
                  <a:tr h="405779">
                    <a:tc vMerge="1">
                      <a:txBody>
                        <a:bodyPr/>
                        <a:lstStyle/>
                        <a:p>
                          <a:endParaRPr lang="fr-FR"/>
                        </a:p>
                      </a:txBody>
                      <a:tcPr/>
                    </a:tc>
                    <a:tc vMerge="1">
                      <a:txBody>
                        <a:bodyPr/>
                        <a:lstStyle/>
                        <a:p>
                          <a:endParaRPr lang="fr-FR"/>
                        </a:p>
                      </a:txBody>
                      <a:tcPr/>
                    </a:tc>
                    <a:tc>
                      <a:txBody>
                        <a:bodyPr/>
                        <a:lstStyle/>
                        <a:p>
                          <a:endParaRPr lang="fr-FR"/>
                        </a:p>
                      </a:txBody>
                      <a:tcPr>
                        <a:blipFill rotWithShape="1">
                          <a:blip r:embed="rId2"/>
                          <a:stretch>
                            <a:fillRect l="-211449" t="-205970" r="-234" b="-859701"/>
                          </a:stretch>
                        </a:blipFill>
                      </a:tcPr>
                    </a:tc>
                    <a:extLst>
                      <a:ext uri="{0D108BD9-81ED-4DB2-BD59-A6C34878D82A}">
                        <a16:rowId xmlns:a16="http://schemas.microsoft.com/office/drawing/2014/main" xmlns="" xmlns:a14="http://schemas.microsoft.com/office/drawing/2010/main" val="10002"/>
                      </a:ext>
                    </a:extLst>
                  </a:tr>
                  <a:tr h="868680">
                    <a:tc>
                      <a:txBody>
                        <a:bodyPr/>
                        <a:lstStyle/>
                        <a:p>
                          <a:pPr algn="ctr">
                            <a:lnSpc>
                              <a:spcPct val="150000"/>
                            </a:lnSpc>
                          </a:pPr>
                          <a:r>
                            <a:rPr lang="fr-FR" sz="1800" b="1" dirty="0" err="1"/>
                            <a:t>AskPreference</a:t>
                          </a:r>
                          <a:r>
                            <a:rPr lang="fr-FR" sz="1800" b="1" dirty="0"/>
                            <a:t> (</a:t>
                          </a:r>
                          <a:r>
                            <a:rPr lang="fr-FR" sz="1800" b="1" dirty="0" err="1"/>
                            <a:t>a,b</a:t>
                          </a:r>
                          <a:r>
                            <a:rPr lang="fr-FR" sz="1800" b="1" dirty="0"/>
                            <a:t>)</a:t>
                          </a:r>
                        </a:p>
                        <a:p>
                          <a:pPr algn="ctr" rtl="0">
                            <a:lnSpc>
                              <a:spcPct val="150000"/>
                            </a:lnSpc>
                          </a:pPr>
                          <a:r>
                            <a:rPr lang="fr-FR" sz="1600" i="1" dirty="0"/>
                            <a:t>Do </a:t>
                          </a:r>
                          <a:r>
                            <a:rPr lang="fr-FR" sz="1600" i="1" dirty="0" err="1"/>
                            <a:t>you</a:t>
                          </a:r>
                          <a:r>
                            <a:rPr lang="fr-FR" sz="1600" i="1" baseline="0" dirty="0"/>
                            <a:t> </a:t>
                          </a:r>
                          <a:r>
                            <a:rPr lang="fr-FR" sz="1600" i="1" baseline="0" dirty="0" err="1"/>
                            <a:t>prefer</a:t>
                          </a:r>
                          <a:r>
                            <a:rPr lang="fr-FR" sz="1600" i="1" baseline="0" dirty="0"/>
                            <a:t> a over b ?</a:t>
                          </a:r>
                          <a:endParaRPr lang="fr-FR" sz="1600" i="1" dirty="0"/>
                        </a:p>
                      </a:txBody>
                      <a:tcPr/>
                    </a:tc>
                    <a:tc>
                      <a:txBody>
                        <a:bodyPr/>
                        <a:lstStyle/>
                        <a:p>
                          <a:endParaRPr lang="fr-FR"/>
                        </a:p>
                      </a:txBody>
                      <a:tcPr>
                        <a:blipFill rotWithShape="1">
                          <a:blip r:embed="rId2"/>
                          <a:stretch>
                            <a:fillRect l="-124010" t="-144366" r="-106188" b="-305634"/>
                          </a:stretch>
                        </a:blipFill>
                      </a:tcPr>
                    </a:tc>
                    <a:tc>
                      <a:txBody>
                        <a:bodyPr/>
                        <a:lstStyle/>
                        <a:p>
                          <a:pPr algn="ctr"/>
                          <a:r>
                            <a:rPr lang="fr-FR" dirty="0"/>
                            <a:t>None</a:t>
                          </a:r>
                        </a:p>
                      </a:txBody>
                      <a:tcPr/>
                    </a:tc>
                    <a:extLst>
                      <a:ext uri="{0D108BD9-81ED-4DB2-BD59-A6C34878D82A}">
                        <a16:rowId xmlns:a16="http://schemas.microsoft.com/office/drawing/2014/main" xmlns="" xmlns:a14="http://schemas.microsoft.com/office/drawing/2010/main" val="10003"/>
                      </a:ext>
                    </a:extLst>
                  </a:tr>
                  <a:tr h="868680">
                    <a:tc>
                      <a:txBody>
                        <a:bodyPr/>
                        <a:lstStyle/>
                        <a:p>
                          <a:pPr algn="ctr">
                            <a:lnSpc>
                              <a:spcPct val="150000"/>
                            </a:lnSpc>
                          </a:pPr>
                          <a:r>
                            <a:rPr lang="fr-FR" sz="1800" b="1" dirty="0"/>
                            <a:t>Propose(</a:t>
                          </a:r>
                          <a:r>
                            <a:rPr lang="fr-FR" sz="1800" b="1" dirty="0" err="1"/>
                            <a:t>proposal</a:t>
                          </a:r>
                          <a:r>
                            <a:rPr lang="fr-FR" sz="1800" b="1" dirty="0"/>
                            <a:t>)</a:t>
                          </a:r>
                        </a:p>
                        <a:p>
                          <a:pPr algn="ctr">
                            <a:lnSpc>
                              <a:spcPct val="150000"/>
                            </a:lnSpc>
                          </a:pPr>
                          <a:r>
                            <a:rPr lang="fr-FR" sz="1600" i="1" dirty="0" err="1"/>
                            <a:t>Lets</a:t>
                          </a:r>
                          <a:r>
                            <a:rPr lang="fr-FR" sz="1600" i="1" dirty="0"/>
                            <a:t> </a:t>
                          </a:r>
                          <a:r>
                            <a:rPr lang="fr-FR" sz="1600" i="1" dirty="0" err="1"/>
                            <a:t>choose</a:t>
                          </a:r>
                          <a:r>
                            <a:rPr lang="fr-FR" sz="1600" i="1" dirty="0"/>
                            <a:t> </a:t>
                          </a:r>
                          <a:r>
                            <a:rPr lang="fr-FR" sz="1600" i="1" dirty="0" err="1"/>
                            <a:t>proposal</a:t>
                          </a:r>
                          <a:endParaRPr lang="fr-FR" sz="1600" i="1" dirty="0"/>
                        </a:p>
                      </a:txBody>
                      <a:tcPr/>
                    </a:tc>
                    <a:tc>
                      <a:txBody>
                        <a:bodyPr/>
                        <a:lstStyle/>
                        <a:p>
                          <a:pPr algn="ctr"/>
                          <a:r>
                            <a:rPr lang="fr-FR" sz="1600" dirty="0" err="1"/>
                            <a:t>Proposal</a:t>
                          </a:r>
                          <a:r>
                            <a:rPr lang="fr-FR" sz="1600" dirty="0"/>
                            <a:t> </a:t>
                          </a:r>
                          <a:r>
                            <a:rPr lang="fr-FR" sz="1600" i="1" dirty="0"/>
                            <a:t>∉ </a:t>
                          </a:r>
                          <a:r>
                            <a:rPr lang="fr-FR" sz="1600" i="1" dirty="0" err="1"/>
                            <a:t>Proposed</a:t>
                          </a:r>
                          <a:endParaRPr lang="fr-FR" sz="1600" dirty="0"/>
                        </a:p>
                      </a:txBody>
                      <a:tcPr/>
                    </a:tc>
                    <a:tc>
                      <a:txBody>
                        <a:bodyPr/>
                        <a:lstStyle/>
                        <a:p>
                          <a:endParaRPr lang="fr-FR"/>
                        </a:p>
                      </a:txBody>
                      <a:tcPr>
                        <a:blipFill rotWithShape="1">
                          <a:blip r:embed="rId2"/>
                          <a:stretch>
                            <a:fillRect l="-211449" t="-242657" r="-234" b="-203497"/>
                          </a:stretch>
                        </a:blipFill>
                      </a:tcPr>
                    </a:tc>
                    <a:extLst>
                      <a:ext uri="{0D108BD9-81ED-4DB2-BD59-A6C34878D82A}">
                        <a16:rowId xmlns:a16="http://schemas.microsoft.com/office/drawing/2014/main" xmlns="" xmlns:a14="http://schemas.microsoft.com/office/drawing/2010/main" val="10004"/>
                      </a:ext>
                    </a:extLst>
                  </a:tr>
                  <a:tr h="868680">
                    <a:tc>
                      <a:txBody>
                        <a:bodyPr/>
                        <a:lstStyle/>
                        <a:p>
                          <a:pPr algn="ctr">
                            <a:lnSpc>
                              <a:spcPct val="150000"/>
                            </a:lnSpc>
                          </a:pPr>
                          <a:r>
                            <a:rPr lang="fr-FR" sz="1800" b="1" dirty="0" err="1"/>
                            <a:t>Accept</a:t>
                          </a:r>
                          <a:r>
                            <a:rPr lang="fr-FR" sz="1800" b="1" dirty="0"/>
                            <a:t> (</a:t>
                          </a:r>
                          <a:r>
                            <a:rPr lang="fr-FR" sz="1800" b="1" dirty="0" err="1"/>
                            <a:t>proposal</a:t>
                          </a:r>
                          <a:r>
                            <a:rPr lang="fr-FR" sz="1800" b="1" dirty="0"/>
                            <a:t>)</a:t>
                          </a:r>
                        </a:p>
                        <a:p>
                          <a:pPr algn="ctr">
                            <a:lnSpc>
                              <a:spcPct val="150000"/>
                            </a:lnSpc>
                          </a:pPr>
                          <a:r>
                            <a:rPr lang="fr-FR" sz="1600" i="1" dirty="0" err="1"/>
                            <a:t>Okay</a:t>
                          </a:r>
                          <a:r>
                            <a:rPr lang="fr-FR" sz="1600" i="1" dirty="0"/>
                            <a:t>,</a:t>
                          </a:r>
                          <a:r>
                            <a:rPr lang="fr-FR" sz="1600" i="1" baseline="0" dirty="0"/>
                            <a:t> </a:t>
                          </a:r>
                          <a:r>
                            <a:rPr lang="fr-FR" sz="1600" i="1" baseline="0" dirty="0" err="1"/>
                            <a:t>l</a:t>
                          </a:r>
                          <a:r>
                            <a:rPr lang="fr-FR" sz="1600" i="1" dirty="0" err="1"/>
                            <a:t>ets</a:t>
                          </a:r>
                          <a:r>
                            <a:rPr lang="fr-FR" sz="1600" i="1" dirty="0"/>
                            <a:t> </a:t>
                          </a:r>
                          <a:r>
                            <a:rPr lang="fr-FR" sz="1600" i="1" dirty="0" err="1"/>
                            <a:t>choose</a:t>
                          </a:r>
                          <a:r>
                            <a:rPr lang="fr-FR" sz="1600" i="1" dirty="0"/>
                            <a:t> </a:t>
                          </a:r>
                          <a:r>
                            <a:rPr lang="fr-FR" sz="1600" i="1" dirty="0" err="1"/>
                            <a:t>proposal</a:t>
                          </a:r>
                          <a:endParaRPr lang="fr-FR" sz="1600" i="1" dirty="0"/>
                        </a:p>
                      </a:txBody>
                      <a:tcPr/>
                    </a:tc>
                    <a:tc>
                      <a:txBody>
                        <a:bodyPr/>
                        <a:lstStyle/>
                        <a:p>
                          <a:endParaRPr lang="fr-FR"/>
                        </a:p>
                      </a:txBody>
                      <a:tcPr>
                        <a:blipFill rotWithShape="1">
                          <a:blip r:embed="rId2"/>
                          <a:stretch>
                            <a:fillRect l="-124010" t="-345070" r="-106188" b="-104930"/>
                          </a:stretch>
                        </a:blipFill>
                      </a:tcPr>
                    </a:tc>
                    <a:tc>
                      <a:txBody>
                        <a:bodyPr/>
                        <a:lstStyle/>
                        <a:p>
                          <a:endParaRPr lang="fr-FR"/>
                        </a:p>
                      </a:txBody>
                      <a:tcPr>
                        <a:blipFill rotWithShape="1">
                          <a:blip r:embed="rId2"/>
                          <a:stretch>
                            <a:fillRect l="-211449" t="-345070" r="-234" b="-104930"/>
                          </a:stretch>
                        </a:blipFill>
                      </a:tcPr>
                    </a:tc>
                    <a:extLst>
                      <a:ext uri="{0D108BD9-81ED-4DB2-BD59-A6C34878D82A}">
                        <a16:rowId xmlns:a16="http://schemas.microsoft.com/office/drawing/2014/main" xmlns="" xmlns:a14="http://schemas.microsoft.com/office/drawing/2010/main" val="10005"/>
                      </a:ext>
                    </a:extLst>
                  </a:tr>
                  <a:tr h="868680">
                    <a:tc>
                      <a:txBody>
                        <a:bodyPr/>
                        <a:lstStyle/>
                        <a:p>
                          <a:pPr algn="ctr">
                            <a:lnSpc>
                              <a:spcPct val="150000"/>
                            </a:lnSpc>
                          </a:pPr>
                          <a:r>
                            <a:rPr lang="fr-FR" sz="1800" b="1" dirty="0" err="1"/>
                            <a:t>Reject</a:t>
                          </a:r>
                          <a:r>
                            <a:rPr lang="fr-FR" sz="1800" b="1" baseline="0" dirty="0"/>
                            <a:t> </a:t>
                          </a:r>
                          <a:r>
                            <a:rPr lang="fr-FR" sz="1800" b="1" dirty="0"/>
                            <a:t>(</a:t>
                          </a:r>
                          <a:r>
                            <a:rPr lang="fr-FR" sz="1800" b="1" dirty="0" err="1"/>
                            <a:t>proposal</a:t>
                          </a:r>
                          <a:r>
                            <a:rPr lang="fr-FR" sz="1800" b="1" dirty="0"/>
                            <a:t>)</a:t>
                          </a:r>
                        </a:p>
                        <a:p>
                          <a:pPr algn="ctr" rtl="0">
                            <a:lnSpc>
                              <a:spcPct val="150000"/>
                            </a:lnSpc>
                          </a:pPr>
                          <a:r>
                            <a:rPr lang="fr-FR" sz="1600" i="1" dirty="0"/>
                            <a:t>I</a:t>
                          </a:r>
                          <a:r>
                            <a:rPr lang="fr-FR" sz="1600" i="1" baseline="0" dirty="0"/>
                            <a:t> </a:t>
                          </a:r>
                          <a:r>
                            <a:rPr lang="fr-FR" sz="1600" i="1" baseline="0" dirty="0" err="1"/>
                            <a:t>would</a:t>
                          </a:r>
                          <a:r>
                            <a:rPr lang="fr-FR" sz="1600" i="1" baseline="0" dirty="0"/>
                            <a:t> </a:t>
                          </a:r>
                          <a:r>
                            <a:rPr lang="fr-FR" sz="1600" i="1" baseline="0" dirty="0" err="1"/>
                            <a:t>choose</a:t>
                          </a:r>
                          <a:r>
                            <a:rPr lang="fr-FR" sz="1600" i="1" baseline="0" dirty="0"/>
                            <a:t> </a:t>
                          </a:r>
                          <a:r>
                            <a:rPr lang="fr-FR" sz="1600" i="1" baseline="0" dirty="0" err="1"/>
                            <a:t>sth</a:t>
                          </a:r>
                          <a:r>
                            <a:rPr lang="fr-FR" sz="1600" i="1" baseline="0" dirty="0"/>
                            <a:t> </a:t>
                          </a:r>
                          <a:r>
                            <a:rPr lang="fr-FR" sz="1600" i="1" baseline="0" dirty="0" err="1"/>
                            <a:t>else</a:t>
                          </a:r>
                          <a:endParaRPr lang="fr-FR" sz="1600" i="1" dirty="0"/>
                        </a:p>
                      </a:txBody>
                      <a:tcPr/>
                    </a:tc>
                    <a:tc>
                      <a:txBody>
                        <a:bodyPr/>
                        <a:lstStyle/>
                        <a:p>
                          <a:endParaRPr lang="fr-FR"/>
                        </a:p>
                      </a:txBody>
                      <a:tcPr>
                        <a:blipFill rotWithShape="1">
                          <a:blip r:embed="rId2"/>
                          <a:stretch>
                            <a:fillRect l="-124010" t="-441958" r="-106188" b="-4196"/>
                          </a:stretch>
                        </a:blipFill>
                      </a:tcPr>
                    </a:tc>
                    <a:tc>
                      <a:txBody>
                        <a:bodyPr/>
                        <a:lstStyle/>
                        <a:p>
                          <a:endParaRPr lang="fr-FR"/>
                        </a:p>
                      </a:txBody>
                      <a:tcPr>
                        <a:blipFill rotWithShape="1">
                          <a:blip r:embed="rId2"/>
                          <a:stretch>
                            <a:fillRect l="-211449" t="-441958" r="-234" b="-4196"/>
                          </a:stretch>
                        </a:blipFill>
                      </a:tcPr>
                    </a:tc>
                    <a:extLst>
                      <a:ext uri="{0D108BD9-81ED-4DB2-BD59-A6C34878D82A}">
                        <a16:rowId xmlns:a16="http://schemas.microsoft.com/office/drawing/2014/main" xmlns="" xmlns:a14="http://schemas.microsoft.com/office/drawing/2010/main" val="10006"/>
                      </a:ext>
                    </a:extLst>
                  </a:tr>
                </a:tbl>
              </a:graphicData>
            </a:graphic>
          </p:graphicFrame>
        </mc:Fallback>
      </mc:AlternateContent>
      <p:sp>
        <p:nvSpPr>
          <p:cNvPr id="8" name="ZoneTexte 7"/>
          <p:cNvSpPr txBox="1"/>
          <p:nvPr/>
        </p:nvSpPr>
        <p:spPr>
          <a:xfrm>
            <a:off x="540445" y="1043734"/>
            <a:ext cx="8945110" cy="1015663"/>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sz="1600" b="1" dirty="0"/>
              <a:t>(Sidner, 1986) : </a:t>
            </a:r>
            <a:r>
              <a:rPr lang="en-US" sz="2000" dirty="0"/>
              <a:t>An artificial discourse language for collaborative negotiation</a:t>
            </a:r>
          </a:p>
          <a:p>
            <a:pPr marL="285750" indent="-285750">
              <a:lnSpc>
                <a:spcPct val="150000"/>
              </a:lnSpc>
              <a:buFont typeface="Wingdings" panose="05000000000000000000" pitchFamily="2" charset="2"/>
              <a:buChar char="Ø"/>
            </a:pPr>
            <a:r>
              <a:rPr lang="en-US" sz="2000" dirty="0"/>
              <a:t>Observations </a:t>
            </a:r>
            <a:r>
              <a:rPr lang="fr-FR" sz="2000" dirty="0" err="1" smtClean="0"/>
              <a:t>from</a:t>
            </a:r>
            <a:r>
              <a:rPr lang="fr-FR" sz="2000" dirty="0" smtClean="0"/>
              <a:t> </a:t>
            </a:r>
            <a:r>
              <a:rPr lang="fr-FR" sz="2000" dirty="0"/>
              <a:t> </a:t>
            </a:r>
            <a:r>
              <a:rPr lang="fr-FR" sz="2000" dirty="0" err="1"/>
              <a:t>recorded</a:t>
            </a:r>
            <a:r>
              <a:rPr lang="fr-FR" sz="2000" dirty="0"/>
              <a:t> </a:t>
            </a:r>
            <a:r>
              <a:rPr lang="fr-FR" sz="2000" dirty="0" smtClean="0"/>
              <a:t>dialogues</a:t>
            </a:r>
            <a:r>
              <a:rPr lang="en-US" sz="2000" dirty="0" smtClean="0"/>
              <a:t>.</a:t>
            </a:r>
            <a:endParaRPr lang="fr-FR" sz="2000" dirty="0"/>
          </a:p>
        </p:txBody>
      </p:sp>
      <p:sp>
        <p:nvSpPr>
          <p:cNvPr id="10" name="Espace réservé du numéro de diapositive 9"/>
          <p:cNvSpPr>
            <a:spLocks noGrp="1"/>
          </p:cNvSpPr>
          <p:nvPr>
            <p:ph type="sldNum" sz="quarter" idx="12"/>
          </p:nvPr>
        </p:nvSpPr>
        <p:spPr/>
        <p:txBody>
          <a:bodyPr/>
          <a:lstStyle/>
          <a:p>
            <a:fld id="{3E09C654-F2CE-49A0-9D19-A73528137789}" type="slidenum">
              <a:rPr lang="fr-FR" smtClean="0"/>
              <a:pPr/>
              <a:t>13</a:t>
            </a:fld>
            <a:endParaRPr lang="fr-FR"/>
          </a:p>
        </p:txBody>
      </p:sp>
    </p:spTree>
    <p:extLst>
      <p:ext uri="{BB962C8B-B14F-4D97-AF65-F5344CB8AC3E}">
        <p14:creationId xmlns:p14="http://schemas.microsoft.com/office/powerpoint/2010/main" val="29975906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Module of reasoning </a:t>
            </a:r>
            <a:endParaRPr lang="en-US" dirty="0"/>
          </a:p>
        </p:txBody>
      </p:sp>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9637" y="1322630"/>
            <a:ext cx="6737429" cy="5274837"/>
          </a:xfrm>
          <a:prstGeom prst="rect">
            <a:avLst/>
          </a:prstGeom>
        </p:spPr>
      </p:pic>
      <p:sp>
        <p:nvSpPr>
          <p:cNvPr id="9" name="ZoneTexte 8"/>
          <p:cNvSpPr txBox="1"/>
          <p:nvPr/>
        </p:nvSpPr>
        <p:spPr>
          <a:xfrm>
            <a:off x="1015678" y="1709928"/>
            <a:ext cx="1828800" cy="369332"/>
          </a:xfrm>
          <a:prstGeom prst="rect">
            <a:avLst/>
          </a:prstGeom>
          <a:noFill/>
        </p:spPr>
        <p:txBody>
          <a:bodyPr wrap="square" rtlCol="0">
            <a:spAutoFit/>
          </a:bodyPr>
          <a:lstStyle/>
          <a:p>
            <a:endParaRPr lang="fr-FR" sz="1800" kern="1200" dirty="0">
              <a:solidFill>
                <a:schemeClr val="tx1"/>
              </a:solidFill>
              <a:latin typeface="+mn-lt"/>
              <a:ea typeface="+mn-ea"/>
              <a:cs typeface="+mn-cs"/>
            </a:endParaRPr>
          </a:p>
        </p:txBody>
      </p:sp>
      <p:sp>
        <p:nvSpPr>
          <p:cNvPr id="10" name="ZoneTexte 9"/>
          <p:cNvSpPr txBox="1"/>
          <p:nvPr/>
        </p:nvSpPr>
        <p:spPr>
          <a:xfrm>
            <a:off x="609600" y="1524000"/>
            <a:ext cx="4548094" cy="4832092"/>
          </a:xfrm>
          <a:prstGeom prst="rect">
            <a:avLst/>
          </a:prstGeom>
          <a:noFill/>
          <a:ln>
            <a:solidFill>
              <a:schemeClr val="tx1"/>
            </a:solidFill>
          </a:ln>
        </p:spPr>
        <p:txBody>
          <a:bodyPr wrap="square" rtlCol="0">
            <a:spAutoFit/>
          </a:bodyPr>
          <a:lstStyle/>
          <a:p>
            <a:r>
              <a:rPr lang="en-US" sz="2400" b="1" dirty="0" smtClean="0"/>
              <a:t>Dialogue tree</a:t>
            </a:r>
          </a:p>
          <a:p>
            <a:endParaRPr lang="en-US" sz="2400" b="1" dirty="0" smtClean="0"/>
          </a:p>
          <a:p>
            <a:pPr marL="914400" lvl="1" indent="-457200">
              <a:buFont typeface="Arial" panose="020B0604020202020204" pitchFamily="34" charset="0"/>
              <a:buChar char="•"/>
            </a:pPr>
            <a:r>
              <a:rPr lang="en-US" sz="2000" i="1" u="sng" dirty="0" smtClean="0"/>
              <a:t>Input</a:t>
            </a:r>
            <a:r>
              <a:rPr lang="en-US" sz="2000" dirty="0" smtClean="0"/>
              <a:t>: act of dialogue chosen by the user</a:t>
            </a:r>
          </a:p>
          <a:p>
            <a:pPr marL="914400" lvl="1" indent="-457200">
              <a:buFont typeface="Arial" panose="020B0604020202020204" pitchFamily="34" charset="0"/>
              <a:buChar char="•"/>
            </a:pPr>
            <a:endParaRPr lang="en-US" sz="2000" dirty="0" smtClean="0"/>
          </a:p>
          <a:p>
            <a:pPr marL="914400" lvl="1" indent="-457200">
              <a:buFont typeface="Arial" panose="020B0604020202020204" pitchFamily="34" charset="0"/>
              <a:buChar char="•"/>
            </a:pPr>
            <a:r>
              <a:rPr lang="en-US" sz="2000" i="1" u="sng" dirty="0" smtClean="0"/>
              <a:t>Output</a:t>
            </a:r>
            <a:r>
              <a:rPr lang="en-US" sz="2000" dirty="0" smtClean="0"/>
              <a:t>: act of dialogue chosen by the agent.</a:t>
            </a:r>
          </a:p>
          <a:p>
            <a:pPr lvl="1"/>
            <a:endParaRPr lang="en-US" sz="2000" dirty="0" smtClean="0"/>
          </a:p>
          <a:p>
            <a:pPr marL="914400" lvl="1" indent="-457200">
              <a:buFont typeface="Arial" panose="020B0604020202020204" pitchFamily="34" charset="0"/>
              <a:buChar char="•"/>
            </a:pPr>
            <a:r>
              <a:rPr lang="en-US" sz="2000" i="1" u="sng" dirty="0" smtClean="0"/>
              <a:t>Choice of the act de dialogue:</a:t>
            </a:r>
          </a:p>
          <a:p>
            <a:pPr marL="1371600" lvl="2" indent="-457200">
              <a:buFont typeface="Arial" panose="020B0604020202020204" pitchFamily="34" charset="0"/>
              <a:buChar char="•"/>
            </a:pPr>
            <a:r>
              <a:rPr lang="en-US" sz="2000" dirty="0" smtClean="0"/>
              <a:t>Branching of the tree</a:t>
            </a:r>
          </a:p>
          <a:p>
            <a:pPr marL="914400" lvl="1" indent="-457200">
              <a:buFont typeface="Arial" panose="020B0604020202020204" pitchFamily="34" charset="0"/>
              <a:buChar char="•"/>
            </a:pPr>
            <a:endParaRPr lang="en-US" sz="2000" dirty="0" smtClean="0"/>
          </a:p>
          <a:p>
            <a:pPr marL="914400" lvl="1" indent="-457200">
              <a:buFont typeface="Arial" panose="020B0604020202020204" pitchFamily="34" charset="0"/>
              <a:buChar char="•"/>
            </a:pPr>
            <a:r>
              <a:rPr lang="en-US" sz="2000" i="1" u="sng" dirty="0" smtClean="0"/>
              <a:t>Conditions of branching:</a:t>
            </a:r>
          </a:p>
          <a:p>
            <a:pPr marL="1371600" lvl="2" indent="-457200">
              <a:buFont typeface="Arial" panose="020B0604020202020204" pitchFamily="34" charset="0"/>
              <a:buChar char="•"/>
            </a:pPr>
            <a:r>
              <a:rPr lang="en-US" sz="2000" dirty="0" smtClean="0">
                <a:solidFill>
                  <a:srgbClr val="92D050"/>
                </a:solidFill>
              </a:rPr>
              <a:t>Current mental state.</a:t>
            </a:r>
          </a:p>
          <a:p>
            <a:pPr marL="1371600" lvl="2" indent="-457200">
              <a:buFont typeface="Arial" panose="020B0604020202020204" pitchFamily="34" charset="0"/>
              <a:buChar char="•"/>
            </a:pPr>
            <a:r>
              <a:rPr lang="en-US" sz="2000" dirty="0" smtClean="0">
                <a:solidFill>
                  <a:schemeClr val="accent1">
                    <a:lumMod val="75000"/>
                  </a:schemeClr>
                </a:solidFill>
              </a:rPr>
              <a:t>Interpersonal relationship.</a:t>
            </a:r>
          </a:p>
          <a:p>
            <a:pPr marL="1371600" lvl="2" indent="-457200">
              <a:buFont typeface="Arial" panose="020B0604020202020204" pitchFamily="34" charset="0"/>
              <a:buChar char="•"/>
            </a:pPr>
            <a:endParaRPr lang="en-US" sz="2000" dirty="0"/>
          </a:p>
        </p:txBody>
      </p:sp>
      <p:sp>
        <p:nvSpPr>
          <p:cNvPr id="13" name="Espace réservé du numéro de diapositive 12"/>
          <p:cNvSpPr>
            <a:spLocks noGrp="1"/>
          </p:cNvSpPr>
          <p:nvPr>
            <p:ph type="sldNum" sz="quarter" idx="12"/>
          </p:nvPr>
        </p:nvSpPr>
        <p:spPr/>
        <p:txBody>
          <a:bodyPr/>
          <a:lstStyle/>
          <a:p>
            <a:fld id="{3E09C654-F2CE-49A0-9D19-A73528137789}" type="slidenum">
              <a:rPr lang="fr-FR" smtClean="0"/>
              <a:pPr/>
              <a:t>14</a:t>
            </a:fld>
            <a:endParaRPr lang="fr-FR"/>
          </a:p>
        </p:txBody>
      </p:sp>
    </p:spTree>
    <p:extLst>
      <p:ext uri="{BB962C8B-B14F-4D97-AF65-F5344CB8AC3E}">
        <p14:creationId xmlns:p14="http://schemas.microsoft.com/office/powerpoint/2010/main" val="37482786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a:t>Implémentation Java + Disco</a:t>
            </a:r>
          </a:p>
        </p:txBody>
      </p:sp>
      <p:sp>
        <p:nvSpPr>
          <p:cNvPr id="11" name="Rectangle 10"/>
          <p:cNvSpPr/>
          <p:nvPr/>
        </p:nvSpPr>
        <p:spPr>
          <a:xfrm flipH="1">
            <a:off x="2177545" y="2568206"/>
            <a:ext cx="2520282" cy="10233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Model of </a:t>
            </a:r>
            <a:r>
              <a:rPr lang="fr-FR" dirty="0" err="1" smtClean="0"/>
              <a:t>preferences</a:t>
            </a:r>
            <a:endParaRPr lang="fr-FR" dirty="0"/>
          </a:p>
        </p:txBody>
      </p:sp>
      <p:sp>
        <p:nvSpPr>
          <p:cNvPr id="12" name="Rectangle 11"/>
          <p:cNvSpPr/>
          <p:nvPr/>
        </p:nvSpPr>
        <p:spPr>
          <a:xfrm flipH="1">
            <a:off x="2197841" y="4080373"/>
            <a:ext cx="2539732"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Dialogue </a:t>
            </a:r>
            <a:r>
              <a:rPr lang="fr-FR" dirty="0" err="1" smtClean="0"/>
              <a:t>acts</a:t>
            </a:r>
            <a:endParaRPr lang="fr-FR" dirty="0"/>
          </a:p>
        </p:txBody>
      </p:sp>
      <p:sp>
        <p:nvSpPr>
          <p:cNvPr id="13" name="Rectangle 12"/>
          <p:cNvSpPr/>
          <p:nvPr/>
        </p:nvSpPr>
        <p:spPr>
          <a:xfrm flipH="1">
            <a:off x="2181220" y="5217301"/>
            <a:ext cx="2517600" cy="5192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t>Negotiation</a:t>
            </a:r>
            <a:r>
              <a:rPr lang="fr-FR" dirty="0" smtClean="0"/>
              <a:t> state</a:t>
            </a:r>
            <a:endParaRPr lang="fr-FR" dirty="0"/>
          </a:p>
        </p:txBody>
      </p:sp>
      <p:sp>
        <p:nvSpPr>
          <p:cNvPr id="14" name="Rectangle 13"/>
          <p:cNvSpPr/>
          <p:nvPr/>
        </p:nvSpPr>
        <p:spPr>
          <a:xfrm>
            <a:off x="1892687" y="2425590"/>
            <a:ext cx="3150041" cy="360040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Rectangle 14"/>
          <p:cNvSpPr/>
          <p:nvPr/>
        </p:nvSpPr>
        <p:spPr>
          <a:xfrm>
            <a:off x="1892686" y="1920133"/>
            <a:ext cx="3150041" cy="48510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chemeClr val="accent4">
                    <a:lumMod val="50000"/>
                  </a:schemeClr>
                </a:solidFill>
              </a:rPr>
              <a:t>Mental state of the agent</a:t>
            </a:r>
            <a:endParaRPr lang="fr-FR" dirty="0">
              <a:solidFill>
                <a:schemeClr val="accent4">
                  <a:lumMod val="50000"/>
                </a:schemeClr>
              </a:solidFill>
            </a:endParaRPr>
          </a:p>
        </p:txBody>
      </p:sp>
      <p:sp>
        <p:nvSpPr>
          <p:cNvPr id="16" name="Rectangle 15"/>
          <p:cNvSpPr/>
          <p:nvPr/>
        </p:nvSpPr>
        <p:spPr>
          <a:xfrm flipH="1">
            <a:off x="7258563" y="2769466"/>
            <a:ext cx="1872208" cy="620792"/>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fr-FR" b="1" dirty="0"/>
              <a:t>JAVA</a:t>
            </a:r>
          </a:p>
        </p:txBody>
      </p:sp>
      <p:sp>
        <p:nvSpPr>
          <p:cNvPr id="17" name="Rectangle 16"/>
          <p:cNvSpPr/>
          <p:nvPr/>
        </p:nvSpPr>
        <p:spPr>
          <a:xfrm flipH="1">
            <a:off x="7226019" y="5217301"/>
            <a:ext cx="1872208" cy="519257"/>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fr-FR" b="1" dirty="0"/>
              <a:t>JAVA</a:t>
            </a:r>
            <a:endParaRPr lang="fr-FR" dirty="0"/>
          </a:p>
        </p:txBody>
      </p:sp>
      <p:sp>
        <p:nvSpPr>
          <p:cNvPr id="19" name="Rectangle 18"/>
          <p:cNvSpPr/>
          <p:nvPr/>
        </p:nvSpPr>
        <p:spPr>
          <a:xfrm flipH="1">
            <a:off x="7226019" y="4080373"/>
            <a:ext cx="1904752" cy="57606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fr-FR" b="1" dirty="0"/>
              <a:t>Disco</a:t>
            </a:r>
          </a:p>
        </p:txBody>
      </p:sp>
      <p:cxnSp>
        <p:nvCxnSpPr>
          <p:cNvPr id="21" name="Connecteur droit avec flèche 20"/>
          <p:cNvCxnSpPr>
            <a:stCxn id="11" idx="1"/>
            <a:endCxn id="16" idx="3"/>
          </p:cNvCxnSpPr>
          <p:nvPr/>
        </p:nvCxnSpPr>
        <p:spPr>
          <a:xfrm flipV="1">
            <a:off x="4697827" y="3079863"/>
            <a:ext cx="2560736"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Connecteur droit avec flèche 21"/>
          <p:cNvCxnSpPr>
            <a:stCxn id="12" idx="1"/>
            <a:endCxn id="19" idx="3"/>
          </p:cNvCxnSpPr>
          <p:nvPr/>
        </p:nvCxnSpPr>
        <p:spPr>
          <a:xfrm>
            <a:off x="4737573" y="4368405"/>
            <a:ext cx="248844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Connecteur droit avec flèche 22"/>
          <p:cNvCxnSpPr>
            <a:stCxn id="13" idx="1"/>
            <a:endCxn id="17" idx="3"/>
          </p:cNvCxnSpPr>
          <p:nvPr/>
        </p:nvCxnSpPr>
        <p:spPr>
          <a:xfrm>
            <a:off x="4698821" y="5476929"/>
            <a:ext cx="252719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 name="Espace réservé du numéro de diapositive 4"/>
          <p:cNvSpPr>
            <a:spLocks noGrp="1"/>
          </p:cNvSpPr>
          <p:nvPr>
            <p:ph type="sldNum" sz="quarter" idx="12"/>
          </p:nvPr>
        </p:nvSpPr>
        <p:spPr/>
        <p:txBody>
          <a:bodyPr/>
          <a:lstStyle/>
          <a:p>
            <a:fld id="{3E09C654-F2CE-49A0-9D19-A73528137789}" type="slidenum">
              <a:rPr lang="fr-FR" smtClean="0"/>
              <a:pPr/>
              <a:t>15</a:t>
            </a:fld>
            <a:endParaRPr lang="fr-FR"/>
          </a:p>
        </p:txBody>
      </p:sp>
    </p:spTree>
    <p:extLst>
      <p:ext uri="{BB962C8B-B14F-4D97-AF65-F5344CB8AC3E}">
        <p14:creationId xmlns:p14="http://schemas.microsoft.com/office/powerpoint/2010/main" val="40244812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US" dirty="0" smtClean="0"/>
              <a:t>Implementation Java + Disco</a:t>
            </a:r>
            <a:endParaRPr lang="en-US" dirty="0"/>
          </a:p>
        </p:txBody>
      </p:sp>
      <p:sp>
        <p:nvSpPr>
          <p:cNvPr id="7" name="ZoneTexte 6"/>
          <p:cNvSpPr txBox="1"/>
          <p:nvPr/>
        </p:nvSpPr>
        <p:spPr>
          <a:xfrm>
            <a:off x="1697317" y="2206439"/>
            <a:ext cx="9132048" cy="4401205"/>
          </a:xfrm>
          <a:prstGeom prst="rect">
            <a:avLst/>
          </a:prstGeom>
          <a:noFill/>
        </p:spPr>
        <p:txBody>
          <a:bodyPr wrap="square" rtlCol="0">
            <a:spAutoFit/>
          </a:bodyPr>
          <a:lstStyle/>
          <a:p>
            <a:r>
              <a:rPr lang="fr-FR" sz="2000" dirty="0">
                <a:solidFill>
                  <a:schemeClr val="accent2">
                    <a:lumMod val="75000"/>
                  </a:schemeClr>
                </a:solidFill>
              </a:rPr>
              <a:t>	Agent </a:t>
            </a:r>
            <a:r>
              <a:rPr lang="fr-FR" sz="2000" dirty="0" err="1">
                <a:solidFill>
                  <a:schemeClr val="accent2">
                    <a:lumMod val="75000"/>
                  </a:schemeClr>
                </a:solidFill>
              </a:rPr>
              <a:t>says</a:t>
            </a:r>
            <a:r>
              <a:rPr lang="fr-FR" sz="2000" dirty="0">
                <a:solidFill>
                  <a:schemeClr val="accent2">
                    <a:lumMod val="75000"/>
                  </a:schemeClr>
                </a:solidFill>
              </a:rPr>
              <a:t> "</a:t>
            </a:r>
            <a:r>
              <a:rPr lang="fr-FR" sz="2000" dirty="0" err="1">
                <a:solidFill>
                  <a:schemeClr val="accent2">
                    <a:lumMod val="75000"/>
                  </a:schemeClr>
                </a:solidFill>
              </a:rPr>
              <a:t>What</a:t>
            </a:r>
            <a:r>
              <a:rPr lang="fr-FR" sz="2000" dirty="0">
                <a:solidFill>
                  <a:schemeClr val="accent2">
                    <a:lumMod val="75000"/>
                  </a:schemeClr>
                </a:solidFill>
              </a:rPr>
              <a:t> </a:t>
            </a:r>
            <a:r>
              <a:rPr lang="fr-FR" sz="2000" dirty="0" err="1">
                <a:solidFill>
                  <a:schemeClr val="accent2">
                    <a:lumMod val="75000"/>
                  </a:schemeClr>
                </a:solidFill>
              </a:rPr>
              <a:t>kind</a:t>
            </a:r>
            <a:r>
              <a:rPr lang="fr-FR" sz="2000" dirty="0">
                <a:solidFill>
                  <a:schemeClr val="accent2">
                    <a:lumMod val="75000"/>
                  </a:schemeClr>
                </a:solidFill>
              </a:rPr>
              <a:t> of Cuisine do </a:t>
            </a:r>
            <a:r>
              <a:rPr lang="fr-FR" sz="2000" dirty="0" err="1">
                <a:solidFill>
                  <a:schemeClr val="accent2">
                    <a:lumMod val="75000"/>
                  </a:schemeClr>
                </a:solidFill>
              </a:rPr>
              <a:t>you</a:t>
            </a:r>
            <a:r>
              <a:rPr lang="fr-FR" sz="2000" dirty="0">
                <a:solidFill>
                  <a:schemeClr val="accent2">
                    <a:lumMod val="75000"/>
                  </a:schemeClr>
                </a:solidFill>
              </a:rPr>
              <a:t> </a:t>
            </a:r>
            <a:r>
              <a:rPr lang="fr-FR" sz="2000" dirty="0" err="1">
                <a:solidFill>
                  <a:schemeClr val="accent2">
                    <a:lumMod val="75000"/>
                  </a:schemeClr>
                </a:solidFill>
              </a:rPr>
              <a:t>like</a:t>
            </a:r>
            <a:r>
              <a:rPr lang="fr-FR" sz="2000" dirty="0">
                <a:solidFill>
                  <a:schemeClr val="accent2">
                    <a:lumMod val="75000"/>
                  </a:schemeClr>
                </a:solidFill>
              </a:rPr>
              <a:t>?"</a:t>
            </a:r>
          </a:p>
          <a:p>
            <a:r>
              <a:rPr lang="fr-FR" sz="2000" dirty="0"/>
              <a:t>User </a:t>
            </a:r>
            <a:r>
              <a:rPr lang="fr-FR" sz="2000" dirty="0" err="1"/>
              <a:t>says</a:t>
            </a:r>
            <a:r>
              <a:rPr lang="fr-FR" sz="2000" dirty="0"/>
              <a:t> "TURKISH </a:t>
            </a:r>
            <a:r>
              <a:rPr lang="fr-FR" sz="2000" dirty="0" err="1"/>
              <a:t>is</a:t>
            </a:r>
            <a:r>
              <a:rPr lang="fr-FR" sz="2000" dirty="0"/>
              <a:t> </a:t>
            </a:r>
            <a:r>
              <a:rPr lang="fr-FR" sz="2000" dirty="0" err="1"/>
              <a:t>my</a:t>
            </a:r>
            <a:r>
              <a:rPr lang="fr-FR" sz="2000" dirty="0"/>
              <a:t> favorite Cuisine."</a:t>
            </a:r>
          </a:p>
          <a:p>
            <a:r>
              <a:rPr lang="fr-FR" sz="2000" dirty="0">
                <a:solidFill>
                  <a:schemeClr val="accent2">
                    <a:lumMod val="75000"/>
                  </a:schemeClr>
                </a:solidFill>
              </a:rPr>
              <a:t>	Agent </a:t>
            </a:r>
            <a:r>
              <a:rPr lang="fr-FR" sz="2000" dirty="0" err="1">
                <a:solidFill>
                  <a:schemeClr val="accent2">
                    <a:lumMod val="75000"/>
                  </a:schemeClr>
                </a:solidFill>
              </a:rPr>
              <a:t>says</a:t>
            </a:r>
            <a:r>
              <a:rPr lang="fr-FR" sz="2000" dirty="0">
                <a:solidFill>
                  <a:schemeClr val="accent2">
                    <a:lumMod val="75000"/>
                  </a:schemeClr>
                </a:solidFill>
              </a:rPr>
              <a:t> "I </a:t>
            </a:r>
            <a:r>
              <a:rPr lang="fr-FR" sz="2000" dirty="0" err="1">
                <a:solidFill>
                  <a:schemeClr val="accent2">
                    <a:lumMod val="75000"/>
                  </a:schemeClr>
                </a:solidFill>
              </a:rPr>
              <a:t>prefer</a:t>
            </a:r>
            <a:r>
              <a:rPr lang="fr-FR" sz="2000" dirty="0">
                <a:solidFill>
                  <a:schemeClr val="accent2">
                    <a:lumMod val="75000"/>
                  </a:schemeClr>
                </a:solidFill>
              </a:rPr>
              <a:t> FRENCH over TURKISH."</a:t>
            </a:r>
          </a:p>
          <a:p>
            <a:r>
              <a:rPr lang="fr-FR" sz="2000" dirty="0"/>
              <a:t>User </a:t>
            </a:r>
            <a:r>
              <a:rPr lang="fr-FR" sz="2000" dirty="0" err="1"/>
              <a:t>says</a:t>
            </a:r>
            <a:r>
              <a:rPr lang="fr-FR" sz="2000" dirty="0"/>
              <a:t> "FRENCH </a:t>
            </a:r>
            <a:r>
              <a:rPr lang="fr-FR" sz="2000" dirty="0" err="1"/>
              <a:t>is</a:t>
            </a:r>
            <a:r>
              <a:rPr lang="fr-FR" sz="2000" dirty="0"/>
              <a:t> </a:t>
            </a:r>
            <a:r>
              <a:rPr lang="fr-FR" sz="2000" dirty="0" err="1"/>
              <a:t>my</a:t>
            </a:r>
            <a:r>
              <a:rPr lang="fr-FR" sz="2000" dirty="0"/>
              <a:t> least </a:t>
            </a:r>
            <a:r>
              <a:rPr lang="fr-FR" sz="2000" dirty="0" err="1"/>
              <a:t>preferred</a:t>
            </a:r>
            <a:r>
              <a:rPr lang="fr-FR" sz="2000" dirty="0"/>
              <a:t> Cuisine."</a:t>
            </a:r>
          </a:p>
          <a:p>
            <a:r>
              <a:rPr lang="fr-FR" sz="2000" dirty="0">
                <a:solidFill>
                  <a:schemeClr val="accent2">
                    <a:lumMod val="75000"/>
                  </a:schemeClr>
                </a:solidFill>
              </a:rPr>
              <a:t>   	 Agent </a:t>
            </a:r>
            <a:r>
              <a:rPr lang="fr-FR" sz="2000" dirty="0" err="1">
                <a:solidFill>
                  <a:schemeClr val="accent2">
                    <a:lumMod val="75000"/>
                  </a:schemeClr>
                </a:solidFill>
              </a:rPr>
              <a:t>says</a:t>
            </a:r>
            <a:r>
              <a:rPr lang="fr-FR" sz="2000" dirty="0">
                <a:solidFill>
                  <a:schemeClr val="accent2">
                    <a:lumMod val="75000"/>
                  </a:schemeClr>
                </a:solidFill>
              </a:rPr>
              <a:t> "I </a:t>
            </a:r>
            <a:r>
              <a:rPr lang="fr-FR" sz="2000" dirty="0" err="1">
                <a:solidFill>
                  <a:schemeClr val="accent2">
                    <a:lumMod val="75000"/>
                  </a:schemeClr>
                </a:solidFill>
              </a:rPr>
              <a:t>prefer</a:t>
            </a:r>
            <a:r>
              <a:rPr lang="fr-FR" sz="2000" dirty="0">
                <a:solidFill>
                  <a:schemeClr val="accent2">
                    <a:lumMod val="75000"/>
                  </a:schemeClr>
                </a:solidFill>
              </a:rPr>
              <a:t> CHINESE over FRENCH."</a:t>
            </a:r>
          </a:p>
          <a:p>
            <a:r>
              <a:rPr lang="fr-FR" sz="2000" dirty="0"/>
              <a:t>User </a:t>
            </a:r>
            <a:r>
              <a:rPr lang="fr-FR" sz="2000" dirty="0" err="1"/>
              <a:t>says</a:t>
            </a:r>
            <a:r>
              <a:rPr lang="fr-FR" sz="2000" dirty="0"/>
              <a:t> "I </a:t>
            </a:r>
            <a:r>
              <a:rPr lang="fr-FR" sz="2000" dirty="0" err="1"/>
              <a:t>prefer</a:t>
            </a:r>
            <a:r>
              <a:rPr lang="fr-FR" sz="2000" dirty="0"/>
              <a:t> CHINESE over FRENCH."</a:t>
            </a:r>
          </a:p>
          <a:p>
            <a:r>
              <a:rPr lang="fr-FR" sz="2000" dirty="0">
                <a:solidFill>
                  <a:schemeClr val="accent2">
                    <a:lumMod val="75000"/>
                  </a:schemeClr>
                </a:solidFill>
              </a:rPr>
              <a:t>    	Agent </a:t>
            </a:r>
            <a:r>
              <a:rPr lang="fr-FR" sz="2000" dirty="0" err="1">
                <a:solidFill>
                  <a:schemeClr val="accent2">
                    <a:lumMod val="75000"/>
                  </a:schemeClr>
                </a:solidFill>
              </a:rPr>
              <a:t>says</a:t>
            </a:r>
            <a:r>
              <a:rPr lang="fr-FR" sz="2000" dirty="0">
                <a:solidFill>
                  <a:schemeClr val="accent2">
                    <a:lumMod val="75000"/>
                  </a:schemeClr>
                </a:solidFill>
              </a:rPr>
              <a:t> "I propose </a:t>
            </a:r>
            <a:r>
              <a:rPr lang="fr-FR" sz="2000" dirty="0" err="1">
                <a:solidFill>
                  <a:schemeClr val="accent2">
                    <a:lumMod val="75000"/>
                  </a:schemeClr>
                </a:solidFill>
              </a:rPr>
              <a:t>that</a:t>
            </a:r>
            <a:r>
              <a:rPr lang="fr-FR" sz="2000" dirty="0">
                <a:solidFill>
                  <a:schemeClr val="accent2">
                    <a:lumMod val="75000"/>
                  </a:schemeClr>
                </a:solidFill>
              </a:rPr>
              <a:t> </a:t>
            </a:r>
            <a:r>
              <a:rPr lang="fr-FR" sz="2000" dirty="0" err="1">
                <a:solidFill>
                  <a:schemeClr val="accent2">
                    <a:lumMod val="75000"/>
                  </a:schemeClr>
                </a:solidFill>
              </a:rPr>
              <a:t>we</a:t>
            </a:r>
            <a:r>
              <a:rPr lang="fr-FR" sz="2000" dirty="0">
                <a:solidFill>
                  <a:schemeClr val="accent2">
                    <a:lumMod val="75000"/>
                  </a:schemeClr>
                </a:solidFill>
              </a:rPr>
              <a:t> </a:t>
            </a:r>
            <a:r>
              <a:rPr lang="fr-FR" sz="2000" dirty="0" err="1">
                <a:solidFill>
                  <a:schemeClr val="accent2">
                    <a:lumMod val="75000"/>
                  </a:schemeClr>
                </a:solidFill>
              </a:rPr>
              <a:t>choose</a:t>
            </a:r>
            <a:r>
              <a:rPr lang="fr-FR" sz="2000" dirty="0">
                <a:solidFill>
                  <a:schemeClr val="accent2">
                    <a:lumMod val="75000"/>
                  </a:schemeClr>
                </a:solidFill>
              </a:rPr>
              <a:t> CHINESE Cuisine."</a:t>
            </a:r>
          </a:p>
          <a:p>
            <a:r>
              <a:rPr lang="fr-FR" sz="2000" dirty="0"/>
              <a:t>User </a:t>
            </a:r>
            <a:r>
              <a:rPr lang="fr-FR" sz="2000" dirty="0" err="1"/>
              <a:t>says</a:t>
            </a:r>
            <a:r>
              <a:rPr lang="fr-FR" sz="2000" dirty="0"/>
              <a:t> "</a:t>
            </a:r>
            <a:r>
              <a:rPr lang="fr-FR" sz="2000" dirty="0" err="1"/>
              <a:t>Sorry</a:t>
            </a:r>
            <a:r>
              <a:rPr lang="fr-FR" sz="2000" dirty="0"/>
              <a:t>, </a:t>
            </a:r>
            <a:r>
              <a:rPr lang="fr-FR" sz="2000" dirty="0" err="1"/>
              <a:t>I'd</a:t>
            </a:r>
            <a:r>
              <a:rPr lang="fr-FR" sz="2000" dirty="0"/>
              <a:t> </a:t>
            </a:r>
            <a:r>
              <a:rPr lang="fr-FR" sz="2000" dirty="0" err="1"/>
              <a:t>rather</a:t>
            </a:r>
            <a:r>
              <a:rPr lang="fr-FR" sz="2000" dirty="0"/>
              <a:t> </a:t>
            </a:r>
            <a:r>
              <a:rPr lang="fr-FR" sz="2000" dirty="0" err="1"/>
              <a:t>choose</a:t>
            </a:r>
            <a:r>
              <a:rPr lang="fr-FR" sz="2000" dirty="0"/>
              <a:t> </a:t>
            </a:r>
            <a:r>
              <a:rPr lang="fr-FR" sz="2000" dirty="0" err="1"/>
              <a:t>something</a:t>
            </a:r>
            <a:r>
              <a:rPr lang="fr-FR" sz="2000" dirty="0"/>
              <a:t> </a:t>
            </a:r>
            <a:r>
              <a:rPr lang="fr-FR" sz="2000" dirty="0" err="1"/>
              <a:t>else</a:t>
            </a:r>
            <a:r>
              <a:rPr lang="fr-FR" sz="2000" dirty="0"/>
              <a:t>."</a:t>
            </a:r>
          </a:p>
          <a:p>
            <a:r>
              <a:rPr lang="fr-FR" sz="2000" dirty="0">
                <a:solidFill>
                  <a:schemeClr val="accent2">
                    <a:lumMod val="75000"/>
                  </a:schemeClr>
                </a:solidFill>
              </a:rPr>
              <a:t> 	 Agent </a:t>
            </a:r>
            <a:r>
              <a:rPr lang="fr-FR" sz="2000" dirty="0" err="1">
                <a:solidFill>
                  <a:schemeClr val="accent2">
                    <a:lumMod val="75000"/>
                  </a:schemeClr>
                </a:solidFill>
              </a:rPr>
              <a:t>says</a:t>
            </a:r>
            <a:r>
              <a:rPr lang="fr-FR" sz="2000" dirty="0">
                <a:solidFill>
                  <a:schemeClr val="accent2">
                    <a:lumMod val="75000"/>
                  </a:schemeClr>
                </a:solidFill>
              </a:rPr>
              <a:t> "I </a:t>
            </a:r>
            <a:r>
              <a:rPr lang="fr-FR" sz="2000" dirty="0" err="1">
                <a:solidFill>
                  <a:schemeClr val="accent2">
                    <a:lumMod val="75000"/>
                  </a:schemeClr>
                </a:solidFill>
              </a:rPr>
              <a:t>prefer</a:t>
            </a:r>
            <a:r>
              <a:rPr lang="fr-FR" sz="2000" dirty="0">
                <a:solidFill>
                  <a:schemeClr val="accent2">
                    <a:lumMod val="75000"/>
                  </a:schemeClr>
                </a:solidFill>
              </a:rPr>
              <a:t> CHINESE over JAPANESE."</a:t>
            </a:r>
          </a:p>
          <a:p>
            <a:r>
              <a:rPr lang="fr-FR" sz="2000" dirty="0"/>
              <a:t>User </a:t>
            </a:r>
            <a:r>
              <a:rPr lang="fr-FR" sz="2000" dirty="0" err="1"/>
              <a:t>says</a:t>
            </a:r>
            <a:r>
              <a:rPr lang="fr-FR" sz="2000" dirty="0"/>
              <a:t> "JAPANESE </a:t>
            </a:r>
            <a:r>
              <a:rPr lang="fr-FR" sz="2000" dirty="0" err="1"/>
              <a:t>is</a:t>
            </a:r>
            <a:r>
              <a:rPr lang="fr-FR" sz="2000" dirty="0"/>
              <a:t> </a:t>
            </a:r>
            <a:r>
              <a:rPr lang="fr-FR" sz="2000" dirty="0" err="1"/>
              <a:t>my</a:t>
            </a:r>
            <a:r>
              <a:rPr lang="fr-FR" sz="2000" dirty="0"/>
              <a:t> favorite Cuisine."</a:t>
            </a:r>
          </a:p>
          <a:p>
            <a:r>
              <a:rPr lang="fr-FR" sz="2000" dirty="0"/>
              <a:t>    	</a:t>
            </a:r>
            <a:r>
              <a:rPr lang="fr-FR" sz="2000" dirty="0">
                <a:solidFill>
                  <a:schemeClr val="accent2">
                    <a:lumMod val="75000"/>
                  </a:schemeClr>
                </a:solidFill>
              </a:rPr>
              <a:t>Agent </a:t>
            </a:r>
            <a:r>
              <a:rPr lang="fr-FR" sz="2000" dirty="0" err="1">
                <a:solidFill>
                  <a:schemeClr val="accent2">
                    <a:lumMod val="75000"/>
                  </a:schemeClr>
                </a:solidFill>
              </a:rPr>
              <a:t>says</a:t>
            </a:r>
            <a:r>
              <a:rPr lang="fr-FR" sz="2000" dirty="0">
                <a:solidFill>
                  <a:schemeClr val="accent2">
                    <a:lumMod val="75000"/>
                  </a:schemeClr>
                </a:solidFill>
              </a:rPr>
              <a:t> "I propose </a:t>
            </a:r>
            <a:r>
              <a:rPr lang="fr-FR" sz="2000" dirty="0" err="1">
                <a:solidFill>
                  <a:schemeClr val="accent2">
                    <a:lumMod val="75000"/>
                  </a:schemeClr>
                </a:solidFill>
              </a:rPr>
              <a:t>that</a:t>
            </a:r>
            <a:r>
              <a:rPr lang="fr-FR" sz="2000" dirty="0">
                <a:solidFill>
                  <a:schemeClr val="accent2">
                    <a:lumMod val="75000"/>
                  </a:schemeClr>
                </a:solidFill>
              </a:rPr>
              <a:t> </a:t>
            </a:r>
            <a:r>
              <a:rPr lang="fr-FR" sz="2000" dirty="0" err="1">
                <a:solidFill>
                  <a:schemeClr val="accent2">
                    <a:lumMod val="75000"/>
                  </a:schemeClr>
                </a:solidFill>
              </a:rPr>
              <a:t>we</a:t>
            </a:r>
            <a:r>
              <a:rPr lang="fr-FR" sz="2000" dirty="0">
                <a:solidFill>
                  <a:schemeClr val="accent2">
                    <a:lumMod val="75000"/>
                  </a:schemeClr>
                </a:solidFill>
              </a:rPr>
              <a:t> </a:t>
            </a:r>
            <a:r>
              <a:rPr lang="fr-FR" sz="2000" dirty="0" err="1">
                <a:solidFill>
                  <a:schemeClr val="accent2">
                    <a:lumMod val="75000"/>
                  </a:schemeClr>
                </a:solidFill>
              </a:rPr>
              <a:t>choose</a:t>
            </a:r>
            <a:r>
              <a:rPr lang="fr-FR" sz="2000" dirty="0">
                <a:solidFill>
                  <a:schemeClr val="accent2">
                    <a:lumMod val="75000"/>
                  </a:schemeClr>
                </a:solidFill>
              </a:rPr>
              <a:t> JAPANESE Cuisine."</a:t>
            </a:r>
          </a:p>
          <a:p>
            <a:r>
              <a:rPr lang="fr-FR" sz="2000" dirty="0"/>
              <a:t>User </a:t>
            </a:r>
            <a:r>
              <a:rPr lang="fr-FR" sz="2000" dirty="0" err="1"/>
              <a:t>says</a:t>
            </a:r>
            <a:r>
              <a:rPr lang="fr-FR" sz="2000" dirty="0"/>
              <a:t> "</a:t>
            </a:r>
            <a:r>
              <a:rPr lang="fr-FR" sz="2000" dirty="0" err="1"/>
              <a:t>Okay</a:t>
            </a:r>
            <a:r>
              <a:rPr lang="fr-FR" sz="2000" dirty="0"/>
              <a:t>, </a:t>
            </a:r>
            <a:r>
              <a:rPr lang="fr-FR" sz="2000" dirty="0" err="1"/>
              <a:t>let's</a:t>
            </a:r>
            <a:r>
              <a:rPr lang="fr-FR" sz="2000" dirty="0"/>
              <a:t> </a:t>
            </a:r>
            <a:r>
              <a:rPr lang="fr-FR" sz="2000" dirty="0" err="1"/>
              <a:t>choose</a:t>
            </a:r>
            <a:r>
              <a:rPr lang="fr-FR" sz="2000" dirty="0"/>
              <a:t> JAPANESE."</a:t>
            </a:r>
          </a:p>
          <a:p>
            <a:r>
              <a:rPr lang="fr-FR" sz="2000" dirty="0">
                <a:solidFill>
                  <a:schemeClr val="accent2">
                    <a:lumMod val="75000"/>
                  </a:schemeClr>
                </a:solidFill>
              </a:rPr>
              <a:t>    	Agent </a:t>
            </a:r>
            <a:r>
              <a:rPr lang="fr-FR" sz="2000" dirty="0" err="1">
                <a:solidFill>
                  <a:schemeClr val="accent2">
                    <a:lumMod val="75000"/>
                  </a:schemeClr>
                </a:solidFill>
              </a:rPr>
              <a:t>says</a:t>
            </a:r>
            <a:r>
              <a:rPr lang="fr-FR" sz="2000" dirty="0">
                <a:solidFill>
                  <a:schemeClr val="accent2">
                    <a:lumMod val="75000"/>
                  </a:schemeClr>
                </a:solidFill>
              </a:rPr>
              <a:t> "I propose </a:t>
            </a:r>
            <a:r>
              <a:rPr lang="fr-FR" sz="2000" dirty="0" err="1">
                <a:solidFill>
                  <a:schemeClr val="accent2">
                    <a:lumMod val="75000"/>
                  </a:schemeClr>
                </a:solidFill>
              </a:rPr>
              <a:t>that</a:t>
            </a:r>
            <a:r>
              <a:rPr lang="fr-FR" sz="2000" dirty="0">
                <a:solidFill>
                  <a:schemeClr val="accent2">
                    <a:lumMod val="75000"/>
                  </a:schemeClr>
                </a:solidFill>
              </a:rPr>
              <a:t> </a:t>
            </a:r>
            <a:r>
              <a:rPr lang="fr-FR" sz="2000" dirty="0" err="1">
                <a:solidFill>
                  <a:schemeClr val="accent2">
                    <a:lumMod val="75000"/>
                  </a:schemeClr>
                </a:solidFill>
              </a:rPr>
              <a:t>we</a:t>
            </a:r>
            <a:r>
              <a:rPr lang="fr-FR" sz="2000" dirty="0">
                <a:solidFill>
                  <a:schemeClr val="accent2">
                    <a:lumMod val="75000"/>
                  </a:schemeClr>
                </a:solidFill>
              </a:rPr>
              <a:t> </a:t>
            </a:r>
            <a:r>
              <a:rPr lang="fr-FR" sz="2000" dirty="0" err="1">
                <a:solidFill>
                  <a:schemeClr val="accent2">
                    <a:lumMod val="75000"/>
                  </a:schemeClr>
                </a:solidFill>
              </a:rPr>
              <a:t>choose</a:t>
            </a:r>
            <a:r>
              <a:rPr lang="fr-FR" sz="2000" dirty="0">
                <a:solidFill>
                  <a:schemeClr val="accent2">
                    <a:lumMod val="75000"/>
                  </a:schemeClr>
                </a:solidFill>
              </a:rPr>
              <a:t> SAMURA Restaurant."</a:t>
            </a:r>
          </a:p>
          <a:p>
            <a:r>
              <a:rPr lang="fr-FR" sz="2000" dirty="0"/>
              <a:t>User </a:t>
            </a:r>
            <a:r>
              <a:rPr lang="fr-FR" sz="2000" dirty="0" err="1"/>
              <a:t>says</a:t>
            </a:r>
            <a:r>
              <a:rPr lang="fr-FR" sz="2000" dirty="0"/>
              <a:t> "</a:t>
            </a:r>
            <a:r>
              <a:rPr lang="fr-FR" sz="2000" dirty="0" err="1"/>
              <a:t>Okay</a:t>
            </a:r>
            <a:r>
              <a:rPr lang="fr-FR" sz="2000" dirty="0"/>
              <a:t>, </a:t>
            </a:r>
            <a:r>
              <a:rPr lang="fr-FR" sz="2000" dirty="0" err="1"/>
              <a:t>let's</a:t>
            </a:r>
            <a:r>
              <a:rPr lang="fr-FR" sz="2000" dirty="0"/>
              <a:t> </a:t>
            </a:r>
            <a:r>
              <a:rPr lang="fr-FR" sz="2000" dirty="0" err="1"/>
              <a:t>choose</a:t>
            </a:r>
            <a:r>
              <a:rPr lang="fr-FR" sz="2000" dirty="0"/>
              <a:t> SAMURA."</a:t>
            </a:r>
            <a:endParaRPr lang="fr-FR" sz="2000" kern="1200" dirty="0">
              <a:solidFill>
                <a:schemeClr val="tx1"/>
              </a:solidFill>
              <a:latin typeface="+mn-lt"/>
              <a:ea typeface="+mn-ea"/>
              <a:cs typeface="+mn-cs"/>
            </a:endParaRPr>
          </a:p>
        </p:txBody>
      </p:sp>
      <p:sp>
        <p:nvSpPr>
          <p:cNvPr id="18" name="ZoneTexte 17"/>
          <p:cNvSpPr txBox="1"/>
          <p:nvPr/>
        </p:nvSpPr>
        <p:spPr>
          <a:xfrm>
            <a:off x="1410449" y="1524000"/>
            <a:ext cx="4942542" cy="461665"/>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t>Example of dialogue</a:t>
            </a:r>
            <a:endParaRPr lang="en-US" sz="2400" b="1" dirty="0"/>
          </a:p>
        </p:txBody>
      </p:sp>
      <p:sp>
        <p:nvSpPr>
          <p:cNvPr id="24" name="Espace réservé du numéro de diapositive 23"/>
          <p:cNvSpPr>
            <a:spLocks noGrp="1"/>
          </p:cNvSpPr>
          <p:nvPr>
            <p:ph type="sldNum" sz="quarter" idx="12"/>
          </p:nvPr>
        </p:nvSpPr>
        <p:spPr/>
        <p:txBody>
          <a:bodyPr/>
          <a:lstStyle/>
          <a:p>
            <a:fld id="{3E09C654-F2CE-49A0-9D19-A73528137789}" type="slidenum">
              <a:rPr lang="fr-FR" smtClean="0"/>
              <a:pPr/>
              <a:t>16</a:t>
            </a:fld>
            <a:endParaRPr lang="fr-FR"/>
          </a:p>
        </p:txBody>
      </p:sp>
      <p:sp>
        <p:nvSpPr>
          <p:cNvPr id="3" name="Rectangle 2"/>
          <p:cNvSpPr/>
          <p:nvPr/>
        </p:nvSpPr>
        <p:spPr>
          <a:xfrm>
            <a:off x="8915400" y="1143000"/>
            <a:ext cx="2762250" cy="842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smtClean="0"/>
              <a:t>RI: Peer / Peer</a:t>
            </a:r>
            <a:endParaRPr lang="fr-FR" sz="2000" dirty="0"/>
          </a:p>
        </p:txBody>
      </p:sp>
    </p:spTree>
    <p:extLst>
      <p:ext uri="{BB962C8B-B14F-4D97-AF65-F5344CB8AC3E}">
        <p14:creationId xmlns:p14="http://schemas.microsoft.com/office/powerpoint/2010/main" val="233185859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Perspectives (1</a:t>
            </a:r>
            <a:r>
              <a:rPr lang="fr-FR" dirty="0" smtClean="0"/>
              <a:t>)</a:t>
            </a:r>
            <a:endParaRPr lang="fr-FR" dirty="0"/>
          </a:p>
        </p:txBody>
      </p:sp>
      <p:sp>
        <p:nvSpPr>
          <p:cNvPr id="3" name="Espace réservé du contenu 2"/>
          <p:cNvSpPr>
            <a:spLocks noGrp="1"/>
          </p:cNvSpPr>
          <p:nvPr>
            <p:ph idx="1"/>
          </p:nvPr>
        </p:nvSpPr>
        <p:spPr/>
        <p:txBody>
          <a:bodyPr>
            <a:normAutofit/>
          </a:bodyPr>
          <a:lstStyle/>
          <a:p>
            <a:r>
              <a:rPr lang="en-US" sz="2800" b="1" dirty="0" smtClean="0"/>
              <a:t>Validation of dominant behaviors</a:t>
            </a:r>
          </a:p>
          <a:p>
            <a:pPr marL="0" indent="0">
              <a:buNone/>
            </a:pPr>
            <a:endParaRPr lang="en-US" sz="2800" b="1" dirty="0" smtClean="0"/>
          </a:p>
          <a:p>
            <a:pPr lvl="1"/>
            <a:r>
              <a:rPr lang="en-US" sz="2400" dirty="0" smtClean="0"/>
              <a:t>Synthetic dialogues agent/agent</a:t>
            </a:r>
          </a:p>
          <a:p>
            <a:pPr lvl="1"/>
            <a:r>
              <a:rPr lang="en-US" sz="2400" dirty="0" smtClean="0"/>
              <a:t>4 conditions</a:t>
            </a:r>
          </a:p>
          <a:p>
            <a:pPr lvl="2"/>
            <a:r>
              <a:rPr lang="en-US" sz="2200" b="1" dirty="0" smtClean="0"/>
              <a:t>Social </a:t>
            </a:r>
            <a:r>
              <a:rPr lang="en-US" sz="2200" b="1" dirty="0"/>
              <a:t>r</a:t>
            </a:r>
            <a:r>
              <a:rPr lang="en-US" sz="2200" b="1" dirty="0" smtClean="0"/>
              <a:t>elation </a:t>
            </a:r>
            <a:r>
              <a:rPr lang="en-US" sz="2200" dirty="0" smtClean="0"/>
              <a:t>: </a:t>
            </a:r>
            <a:r>
              <a:rPr lang="en-US" sz="2200" i="1" u="sng" dirty="0" smtClean="0"/>
              <a:t>Dominant / submissive </a:t>
            </a:r>
            <a:r>
              <a:rPr lang="en-US" sz="2200" dirty="0" smtClean="0"/>
              <a:t>or </a:t>
            </a:r>
            <a:r>
              <a:rPr lang="en-US" sz="2200" i="1" u="sng" dirty="0" smtClean="0"/>
              <a:t>Peer/ Peer</a:t>
            </a:r>
          </a:p>
          <a:p>
            <a:pPr lvl="2"/>
            <a:r>
              <a:rPr lang="en-US" sz="2200" b="1" dirty="0" smtClean="0"/>
              <a:t>Preferences : </a:t>
            </a:r>
            <a:r>
              <a:rPr lang="en-US" sz="2200" dirty="0" smtClean="0"/>
              <a:t>similar or opposite.</a:t>
            </a:r>
          </a:p>
          <a:p>
            <a:pPr lvl="2"/>
            <a:endParaRPr lang="en-US" sz="2400" dirty="0" smtClean="0"/>
          </a:p>
          <a:p>
            <a:pPr lvl="1"/>
            <a:r>
              <a:rPr lang="en-US" sz="2400" dirty="0" smtClean="0"/>
              <a:t>Questionnaire on the perception of dominant behavior of the agent</a:t>
            </a:r>
          </a:p>
          <a:p>
            <a:pPr lvl="2"/>
            <a:r>
              <a:rPr lang="en-US" sz="2200" dirty="0" smtClean="0"/>
              <a:t>Perceived </a:t>
            </a:r>
            <a:r>
              <a:rPr lang="en-US" sz="2200" dirty="0"/>
              <a:t>d</a:t>
            </a:r>
            <a:r>
              <a:rPr lang="en-US" sz="2200" dirty="0" smtClean="0"/>
              <a:t>ominance</a:t>
            </a:r>
          </a:p>
          <a:p>
            <a:pPr lvl="2"/>
            <a:r>
              <a:rPr lang="en-US" sz="2200" dirty="0" smtClean="0"/>
              <a:t>Study on the dominant behavior:</a:t>
            </a:r>
          </a:p>
          <a:p>
            <a:pPr lvl="3"/>
            <a:r>
              <a:rPr lang="en-US" sz="1800" dirty="0" smtClean="0"/>
              <a:t>(Ignore/ take in account) other </a:t>
            </a:r>
            <a:r>
              <a:rPr lang="en-US" sz="1800" dirty="0"/>
              <a:t>preferences in decision making. </a:t>
            </a:r>
            <a:r>
              <a:rPr lang="en-US" sz="1200" dirty="0" smtClean="0"/>
              <a:t>More </a:t>
            </a:r>
            <a:r>
              <a:rPr lang="en-US" sz="1200" dirty="0"/>
              <a:t>demands, less concessions</a:t>
            </a:r>
          </a:p>
          <a:p>
            <a:pPr lvl="3"/>
            <a:endParaRPr lang="en-US" sz="2000" dirty="0" smtClean="0"/>
          </a:p>
          <a:p>
            <a:pPr lvl="2"/>
            <a:endParaRPr lang="en-US" sz="2200" dirty="0" smtClean="0"/>
          </a:p>
          <a:p>
            <a:pPr lvl="3"/>
            <a:endParaRPr lang="en-US" sz="2000" dirty="0" smtClean="0"/>
          </a:p>
          <a:p>
            <a:pPr lvl="1"/>
            <a:endParaRPr lang="en-US" sz="2400" dirty="0"/>
          </a:p>
        </p:txBody>
      </p:sp>
      <p:sp>
        <p:nvSpPr>
          <p:cNvPr id="4" name="Espace réservé du numéro de diapositive 3"/>
          <p:cNvSpPr>
            <a:spLocks noGrp="1"/>
          </p:cNvSpPr>
          <p:nvPr>
            <p:ph type="sldNum" sz="quarter" idx="12"/>
          </p:nvPr>
        </p:nvSpPr>
        <p:spPr/>
        <p:txBody>
          <a:bodyPr/>
          <a:lstStyle/>
          <a:p>
            <a:fld id="{3E09C654-F2CE-49A0-9D19-A73528137789}" type="slidenum">
              <a:rPr lang="fr-FR" smtClean="0"/>
              <a:pPr/>
              <a:t>17</a:t>
            </a:fld>
            <a:endParaRPr lang="fr-FR"/>
          </a:p>
        </p:txBody>
      </p:sp>
      <p:sp>
        <p:nvSpPr>
          <p:cNvPr id="7" name="ZoneTexte 6"/>
          <p:cNvSpPr txBox="1"/>
          <p:nvPr/>
        </p:nvSpPr>
        <p:spPr>
          <a:xfrm>
            <a:off x="50905" y="0"/>
            <a:ext cx="4132623" cy="400110"/>
          </a:xfrm>
          <a:prstGeom prst="rect">
            <a:avLst/>
          </a:prstGeom>
          <a:noFill/>
        </p:spPr>
        <p:txBody>
          <a:bodyPr wrap="square" rtlCol="0">
            <a:spAutoFit/>
          </a:bodyPr>
          <a:lstStyle/>
          <a:p>
            <a:r>
              <a:rPr lang="fr-FR" sz="2000" b="1" dirty="0">
                <a:solidFill>
                  <a:schemeClr val="bg1"/>
                </a:solidFill>
              </a:rPr>
              <a:t>Conclusion et perspectives</a:t>
            </a:r>
          </a:p>
        </p:txBody>
      </p:sp>
    </p:spTree>
    <p:extLst>
      <p:ext uri="{BB962C8B-B14F-4D97-AF65-F5344CB8AC3E}">
        <p14:creationId xmlns:p14="http://schemas.microsoft.com/office/powerpoint/2010/main" val="36893965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Plan</a:t>
            </a:r>
          </a:p>
        </p:txBody>
      </p:sp>
      <p:sp>
        <p:nvSpPr>
          <p:cNvPr id="3" name="Espace réservé du contenu 2"/>
          <p:cNvSpPr>
            <a:spLocks noGrp="1"/>
          </p:cNvSpPr>
          <p:nvPr>
            <p:ph idx="1"/>
          </p:nvPr>
        </p:nvSpPr>
        <p:spPr/>
        <p:txBody>
          <a:bodyPr>
            <a:normAutofit/>
          </a:bodyPr>
          <a:lstStyle/>
          <a:p>
            <a:pPr marL="514350" indent="-514350">
              <a:buFont typeface="+mj-lt"/>
              <a:buAutoNum type="arabicPeriod"/>
            </a:pPr>
            <a:r>
              <a:rPr lang="en-US" sz="2800" dirty="0" smtClean="0"/>
              <a:t>Context and motivation</a:t>
            </a:r>
          </a:p>
          <a:p>
            <a:pPr marL="514350" indent="-514350">
              <a:buFont typeface="+mj-lt"/>
              <a:buAutoNum type="arabicPeriod"/>
            </a:pPr>
            <a:endParaRPr lang="en-US" sz="2800" dirty="0" smtClean="0"/>
          </a:p>
          <a:p>
            <a:pPr marL="514350" indent="-514350">
              <a:buFont typeface="+mj-lt"/>
              <a:buAutoNum type="arabicPeriod"/>
            </a:pPr>
            <a:r>
              <a:rPr lang="en-US" sz="2800" dirty="0" smtClean="0"/>
              <a:t>Related works</a:t>
            </a:r>
          </a:p>
          <a:p>
            <a:pPr marL="514350" indent="-514350">
              <a:buFont typeface="+mj-lt"/>
              <a:buAutoNum type="arabicPeriod"/>
            </a:pPr>
            <a:endParaRPr lang="en-US" sz="2800" dirty="0" smtClean="0"/>
          </a:p>
          <a:p>
            <a:pPr marL="514350" indent="-514350">
              <a:buFont typeface="+mj-lt"/>
              <a:buAutoNum type="arabicPeriod"/>
            </a:pPr>
            <a:r>
              <a:rPr lang="en-US" sz="2800" dirty="0" smtClean="0"/>
              <a:t>Proposed  model of dialogue</a:t>
            </a:r>
          </a:p>
          <a:p>
            <a:pPr marL="514350" indent="-514350">
              <a:buFont typeface="+mj-lt"/>
              <a:buAutoNum type="arabicPeriod"/>
            </a:pPr>
            <a:endParaRPr lang="en-US" sz="2800" dirty="0" smtClean="0"/>
          </a:p>
          <a:p>
            <a:pPr marL="514350" indent="-514350">
              <a:buFont typeface="+mj-lt"/>
              <a:buAutoNum type="arabicPeriod"/>
            </a:pPr>
            <a:r>
              <a:rPr lang="en-US" sz="2800" dirty="0" smtClean="0"/>
              <a:t>Implementation of the model in Disco</a:t>
            </a:r>
          </a:p>
          <a:p>
            <a:pPr marL="514350" indent="-514350">
              <a:buFont typeface="+mj-lt"/>
              <a:buAutoNum type="arabicPeriod"/>
            </a:pPr>
            <a:endParaRPr lang="en-US" sz="2800" dirty="0" smtClean="0"/>
          </a:p>
          <a:p>
            <a:pPr marL="514350" indent="-514350">
              <a:buFont typeface="+mj-lt"/>
              <a:buAutoNum type="arabicPeriod"/>
            </a:pPr>
            <a:r>
              <a:rPr lang="en-US" sz="2800" smtClean="0"/>
              <a:t>Conclusion and perspectives</a:t>
            </a:r>
            <a:endParaRPr lang="en-US" sz="2800" dirty="0"/>
          </a:p>
        </p:txBody>
      </p:sp>
      <p:sp>
        <p:nvSpPr>
          <p:cNvPr id="6" name="Espace réservé du numéro de diapositive 5"/>
          <p:cNvSpPr>
            <a:spLocks noGrp="1"/>
          </p:cNvSpPr>
          <p:nvPr>
            <p:ph type="sldNum" sz="quarter" idx="12"/>
          </p:nvPr>
        </p:nvSpPr>
        <p:spPr/>
        <p:txBody>
          <a:bodyPr/>
          <a:lstStyle/>
          <a:p>
            <a:fld id="{3E09C654-F2CE-49A0-9D19-A73528137789}" type="slidenum">
              <a:rPr lang="fr-FR" smtClean="0"/>
              <a:pPr/>
              <a:t>2</a:t>
            </a:fld>
            <a:endParaRPr lang="fr-FR"/>
          </a:p>
        </p:txBody>
      </p:sp>
    </p:spTree>
    <p:extLst>
      <p:ext uri="{BB962C8B-B14F-4D97-AF65-F5344CB8AC3E}">
        <p14:creationId xmlns:p14="http://schemas.microsoft.com/office/powerpoint/2010/main" val="4819225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TextShape 1"/>
          <p:cNvSpPr txBox="1"/>
          <p:nvPr/>
        </p:nvSpPr>
        <p:spPr>
          <a:xfrm>
            <a:off x="492369" y="371524"/>
            <a:ext cx="11507373" cy="990360"/>
          </a:xfrm>
          <a:prstGeom prst="rect">
            <a:avLst/>
          </a:prstGeom>
          <a:noFill/>
          <a:ln>
            <a:noFill/>
          </a:ln>
        </p:spPr>
        <p:txBody>
          <a:bodyPr anchor="ctr"/>
          <a:lstStyle/>
          <a:p>
            <a:pPr>
              <a:lnSpc>
                <a:spcPct val="100000"/>
              </a:lnSpc>
            </a:pPr>
            <a:r>
              <a:rPr lang="en-US" sz="4000" dirty="0" smtClean="0">
                <a:solidFill>
                  <a:srgbClr val="242852"/>
                </a:solidFill>
                <a:latin typeface="Arial"/>
              </a:rPr>
              <a:t>Cooperative negotiation in dialogue</a:t>
            </a:r>
            <a:endParaRPr lang="en-US" dirty="0"/>
          </a:p>
        </p:txBody>
      </p:sp>
      <p:sp>
        <p:nvSpPr>
          <p:cNvPr id="102" name="CustomShape 4"/>
          <p:cNvSpPr/>
          <p:nvPr/>
        </p:nvSpPr>
        <p:spPr>
          <a:xfrm>
            <a:off x="7537630" y="2035932"/>
            <a:ext cx="2171879" cy="485557"/>
          </a:xfrm>
          <a:prstGeom prst="rect">
            <a:avLst/>
          </a:prstGeom>
          <a:noFill/>
          <a:ln w="26280">
            <a:solidFill>
              <a:srgbClr val="48749A"/>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fr-FR" b="1" dirty="0" smtClean="0">
                <a:solidFill>
                  <a:srgbClr val="000000"/>
                </a:solidFill>
                <a:latin typeface="Arial"/>
              </a:rPr>
              <a:t>Commun goals</a:t>
            </a:r>
            <a:endParaRPr sz="1400" dirty="0"/>
          </a:p>
        </p:txBody>
      </p:sp>
      <p:sp>
        <p:nvSpPr>
          <p:cNvPr id="105" name="CustomShape 5"/>
          <p:cNvSpPr/>
          <p:nvPr/>
        </p:nvSpPr>
        <p:spPr>
          <a:xfrm rot="19373090">
            <a:off x="7510264" y="2803646"/>
            <a:ext cx="822655" cy="545040"/>
          </a:xfrm>
          <a:prstGeom prst="rightArrow">
            <a:avLst>
              <a:gd name="adj1" fmla="val 50000"/>
              <a:gd name="adj2" fmla="val 50000"/>
            </a:avLst>
          </a:prstGeom>
          <a:solidFill>
            <a:srgbClr val="629DD1"/>
          </a:solidFill>
          <a:ln w="26280">
            <a:solidFill>
              <a:srgbClr val="48749A"/>
            </a:solidFill>
            <a:round/>
          </a:ln>
        </p:spPr>
        <p:style>
          <a:lnRef idx="0">
            <a:scrgbClr r="0" g="0" b="0"/>
          </a:lnRef>
          <a:fillRef idx="0">
            <a:scrgbClr r="0" g="0" b="0"/>
          </a:fillRef>
          <a:effectRef idx="0">
            <a:scrgbClr r="0" g="0" b="0"/>
          </a:effectRef>
          <a:fontRef idx="minor"/>
        </p:style>
      </p:sp>
      <p:sp>
        <p:nvSpPr>
          <p:cNvPr id="106" name="CustomShape 6"/>
          <p:cNvSpPr/>
          <p:nvPr/>
        </p:nvSpPr>
        <p:spPr>
          <a:xfrm rot="12920489">
            <a:off x="8887619" y="2773716"/>
            <a:ext cx="798745" cy="545040"/>
          </a:xfrm>
          <a:prstGeom prst="rightArrow">
            <a:avLst>
              <a:gd name="adj1" fmla="val 50000"/>
              <a:gd name="adj2" fmla="val 50000"/>
            </a:avLst>
          </a:prstGeom>
          <a:solidFill>
            <a:srgbClr val="629DD1"/>
          </a:solidFill>
          <a:ln w="26280">
            <a:solidFill>
              <a:srgbClr val="48749A"/>
            </a:solidFill>
            <a:round/>
          </a:ln>
        </p:spPr>
        <p:style>
          <a:lnRef idx="0">
            <a:scrgbClr r="0" g="0" b="0"/>
          </a:lnRef>
          <a:fillRef idx="0">
            <a:scrgbClr r="0" g="0" b="0"/>
          </a:fillRef>
          <a:effectRef idx="0">
            <a:scrgbClr r="0" g="0" b="0"/>
          </a:effectRef>
          <a:fontRef idx="minor"/>
        </p:style>
      </p:sp>
      <p:pic>
        <p:nvPicPr>
          <p:cNvPr id="109" name="Image 9"/>
          <p:cNvPicPr/>
          <p:nvPr/>
        </p:nvPicPr>
        <p:blipFill>
          <a:blip r:embed="rId3"/>
          <a:stretch/>
        </p:blipFill>
        <p:spPr>
          <a:xfrm>
            <a:off x="1429681" y="3169728"/>
            <a:ext cx="2749332" cy="1770826"/>
          </a:xfrm>
          <a:prstGeom prst="rect">
            <a:avLst/>
          </a:prstGeom>
          <a:ln>
            <a:solidFill>
              <a:schemeClr val="tx1"/>
            </a:solidFill>
          </a:ln>
        </p:spPr>
      </p:pic>
      <p:sp>
        <p:nvSpPr>
          <p:cNvPr id="110" name="CustomShape 9"/>
          <p:cNvSpPr/>
          <p:nvPr/>
        </p:nvSpPr>
        <p:spPr>
          <a:xfrm>
            <a:off x="15595300" y="9640216"/>
            <a:ext cx="1865880" cy="603360"/>
          </a:xfrm>
          <a:prstGeom prst="rect">
            <a:avLst/>
          </a:prstGeom>
          <a:noFill/>
          <a:ln w="9360">
            <a:solidFill>
              <a:srgbClr val="78697B"/>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fr-FR" sz="2400">
                <a:solidFill>
                  <a:srgbClr val="000000"/>
                </a:solidFill>
                <a:latin typeface="Arial"/>
              </a:rPr>
              <a:t>Préférences</a:t>
            </a:r>
            <a:endParaRPr/>
          </a:p>
        </p:txBody>
      </p:sp>
      <p:sp>
        <p:nvSpPr>
          <p:cNvPr id="111" name="CustomShape 10"/>
          <p:cNvSpPr/>
          <p:nvPr/>
        </p:nvSpPr>
        <p:spPr>
          <a:xfrm>
            <a:off x="15595300" y="10243576"/>
            <a:ext cx="1865880" cy="799200"/>
          </a:xfrm>
          <a:prstGeom prst="rect">
            <a:avLst/>
          </a:prstGeom>
          <a:noFill/>
          <a:ln w="26280">
            <a:solidFill>
              <a:srgbClr val="48749A"/>
            </a:solidFill>
            <a:round/>
          </a:ln>
        </p:spPr>
        <p:style>
          <a:lnRef idx="0">
            <a:scrgbClr r="0" g="0" b="0"/>
          </a:lnRef>
          <a:fillRef idx="0">
            <a:scrgbClr r="0" g="0" b="0"/>
          </a:fillRef>
          <a:effectRef idx="0">
            <a:scrgbClr r="0" g="0" b="0"/>
          </a:effectRef>
          <a:fontRef idx="minor"/>
        </p:style>
        <p:txBody>
          <a:bodyPr lIns="98280" tIns="53280" rIns="98280" bIns="53280" anchor="ctr"/>
          <a:lstStyle/>
          <a:p>
            <a:pPr algn="ctr"/>
            <a:r>
              <a:rPr lang="fr-FR" sz="2400" b="1">
                <a:latin typeface="Arial"/>
                <a:ea typeface="Noto Sans CJK SC Regular"/>
              </a:rPr>
              <a:t>Perception RI</a:t>
            </a:r>
            <a:endParaRPr/>
          </a:p>
        </p:txBody>
      </p:sp>
      <p:sp>
        <p:nvSpPr>
          <p:cNvPr id="112" name="CustomShape 11"/>
          <p:cNvSpPr/>
          <p:nvPr/>
        </p:nvSpPr>
        <p:spPr>
          <a:xfrm>
            <a:off x="15595300" y="9640216"/>
            <a:ext cx="1865880" cy="603360"/>
          </a:xfrm>
          <a:prstGeom prst="rect">
            <a:avLst/>
          </a:prstGeom>
          <a:noFill/>
          <a:ln w="9360">
            <a:solidFill>
              <a:srgbClr val="78697B"/>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fr-FR" sz="2400">
                <a:solidFill>
                  <a:srgbClr val="000000"/>
                </a:solidFill>
                <a:latin typeface="Arial"/>
              </a:rPr>
              <a:t>Préférences</a:t>
            </a:r>
            <a:endParaRPr/>
          </a:p>
        </p:txBody>
      </p:sp>
      <p:sp>
        <p:nvSpPr>
          <p:cNvPr id="113" name="CustomShape 12"/>
          <p:cNvSpPr/>
          <p:nvPr/>
        </p:nvSpPr>
        <p:spPr>
          <a:xfrm>
            <a:off x="15595300" y="10243576"/>
            <a:ext cx="1865880" cy="799200"/>
          </a:xfrm>
          <a:prstGeom prst="rect">
            <a:avLst/>
          </a:prstGeom>
          <a:noFill/>
          <a:ln w="26280">
            <a:solidFill>
              <a:srgbClr val="48749A"/>
            </a:solidFill>
            <a:round/>
          </a:ln>
        </p:spPr>
        <p:style>
          <a:lnRef idx="0">
            <a:scrgbClr r="0" g="0" b="0"/>
          </a:lnRef>
          <a:fillRef idx="0">
            <a:scrgbClr r="0" g="0" b="0"/>
          </a:fillRef>
          <a:effectRef idx="0">
            <a:scrgbClr r="0" g="0" b="0"/>
          </a:effectRef>
          <a:fontRef idx="minor"/>
        </p:style>
        <p:txBody>
          <a:bodyPr lIns="98280" tIns="53280" rIns="98280" bIns="53280" anchor="ctr"/>
          <a:lstStyle/>
          <a:p>
            <a:pPr algn="ctr"/>
            <a:r>
              <a:rPr lang="fr-FR" sz="2400" b="1">
                <a:latin typeface="Arial"/>
                <a:ea typeface="Noto Sans CJK SC Regular"/>
              </a:rPr>
              <a:t>Perception RI</a:t>
            </a:r>
            <a:endParaRPr/>
          </a:p>
        </p:txBody>
      </p:sp>
      <p:sp>
        <p:nvSpPr>
          <p:cNvPr id="114" name="CustomShape 13"/>
          <p:cNvSpPr/>
          <p:nvPr/>
        </p:nvSpPr>
        <p:spPr>
          <a:xfrm>
            <a:off x="15595300" y="9640216"/>
            <a:ext cx="1865880" cy="603360"/>
          </a:xfrm>
          <a:prstGeom prst="rect">
            <a:avLst/>
          </a:prstGeom>
          <a:noFill/>
          <a:ln w="9360">
            <a:solidFill>
              <a:srgbClr val="78697B"/>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fr-FR" sz="2400">
                <a:solidFill>
                  <a:srgbClr val="000000"/>
                </a:solidFill>
                <a:latin typeface="Arial"/>
              </a:rPr>
              <a:t>Préférences</a:t>
            </a:r>
            <a:endParaRPr/>
          </a:p>
        </p:txBody>
      </p:sp>
      <p:sp>
        <p:nvSpPr>
          <p:cNvPr id="115" name="CustomShape 14"/>
          <p:cNvSpPr/>
          <p:nvPr/>
        </p:nvSpPr>
        <p:spPr>
          <a:xfrm>
            <a:off x="15595300" y="10243576"/>
            <a:ext cx="1865880" cy="799200"/>
          </a:xfrm>
          <a:prstGeom prst="rect">
            <a:avLst/>
          </a:prstGeom>
          <a:noFill/>
          <a:ln w="26280">
            <a:solidFill>
              <a:srgbClr val="48749A"/>
            </a:solidFill>
            <a:round/>
          </a:ln>
        </p:spPr>
        <p:style>
          <a:lnRef idx="0">
            <a:scrgbClr r="0" g="0" b="0"/>
          </a:lnRef>
          <a:fillRef idx="0">
            <a:scrgbClr r="0" g="0" b="0"/>
          </a:fillRef>
          <a:effectRef idx="0">
            <a:scrgbClr r="0" g="0" b="0"/>
          </a:effectRef>
          <a:fontRef idx="minor"/>
        </p:style>
        <p:txBody>
          <a:bodyPr lIns="98280" tIns="53280" rIns="98280" bIns="53280" anchor="ctr"/>
          <a:lstStyle/>
          <a:p>
            <a:pPr algn="ctr"/>
            <a:r>
              <a:rPr lang="fr-FR" sz="2400" b="1">
                <a:latin typeface="Arial"/>
                <a:ea typeface="Noto Sans CJK SC Regular"/>
              </a:rPr>
              <a:t>Perception RI</a:t>
            </a:r>
            <a:endParaRPr/>
          </a:p>
        </p:txBody>
      </p:sp>
      <p:sp>
        <p:nvSpPr>
          <p:cNvPr id="2" name="Rectangle à coins arrondis 1"/>
          <p:cNvSpPr/>
          <p:nvPr/>
        </p:nvSpPr>
        <p:spPr>
          <a:xfrm>
            <a:off x="1429681" y="1849206"/>
            <a:ext cx="2749332" cy="1034640"/>
          </a:xfrm>
          <a:prstGeom prst="roundRect">
            <a:avLst/>
          </a:prstGeom>
          <a:solidFill>
            <a:schemeClr val="accent1">
              <a:alpha val="4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r>
              <a:rPr lang="en-US" sz="2400" b="1" dirty="0" smtClean="0">
                <a:solidFill>
                  <a:srgbClr val="000000"/>
                </a:solidFill>
              </a:rPr>
              <a:t>Cooperative</a:t>
            </a:r>
          </a:p>
          <a:p>
            <a:pPr algn="ctr">
              <a:lnSpc>
                <a:spcPct val="100000"/>
              </a:lnSpc>
            </a:pPr>
            <a:r>
              <a:rPr lang="en-US" sz="2400" b="1" dirty="0" smtClean="0">
                <a:solidFill>
                  <a:srgbClr val="000000"/>
                </a:solidFill>
              </a:rPr>
              <a:t>Negotiation</a:t>
            </a:r>
            <a:endParaRPr lang="en-US" sz="2400" dirty="0"/>
          </a:p>
        </p:txBody>
      </p:sp>
      <p:sp>
        <p:nvSpPr>
          <p:cNvPr id="22" name="CustomShape 5"/>
          <p:cNvSpPr/>
          <p:nvPr/>
        </p:nvSpPr>
        <p:spPr>
          <a:xfrm>
            <a:off x="5148775" y="1942677"/>
            <a:ext cx="1448419" cy="721299"/>
          </a:xfrm>
          <a:prstGeom prst="rightArrow">
            <a:avLst>
              <a:gd name="adj1" fmla="val 50000"/>
              <a:gd name="adj2" fmla="val 50000"/>
            </a:avLst>
          </a:prstGeom>
          <a:solidFill>
            <a:srgbClr val="629DD1"/>
          </a:solidFill>
          <a:ln w="26280">
            <a:solidFill>
              <a:srgbClr val="48749A"/>
            </a:solidFill>
            <a:round/>
          </a:ln>
        </p:spPr>
        <p:style>
          <a:lnRef idx="0">
            <a:scrgbClr r="0" g="0" b="0"/>
          </a:lnRef>
          <a:fillRef idx="0">
            <a:scrgbClr r="0" g="0" b="0"/>
          </a:fillRef>
          <a:effectRef idx="0">
            <a:scrgbClr r="0" g="0" b="0"/>
          </a:effectRef>
          <a:fontRef idx="minor"/>
        </p:style>
      </p:sp>
      <p:sp>
        <p:nvSpPr>
          <p:cNvPr id="29" name="Rectangle à coins arrondis 28"/>
          <p:cNvSpPr/>
          <p:nvPr/>
        </p:nvSpPr>
        <p:spPr>
          <a:xfrm>
            <a:off x="1429681" y="5196826"/>
            <a:ext cx="2749332" cy="1034640"/>
          </a:xfrm>
          <a:prstGeom prst="roundRect">
            <a:avLst/>
          </a:prstGeom>
          <a:solidFill>
            <a:schemeClr val="accent1">
              <a:alpha val="4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endParaRPr lang="en-US" sz="2400" b="1" dirty="0" smtClean="0">
              <a:solidFill>
                <a:srgbClr val="000000"/>
              </a:solidFill>
            </a:endParaRPr>
          </a:p>
          <a:p>
            <a:pPr algn="ctr">
              <a:lnSpc>
                <a:spcPct val="100000"/>
              </a:lnSpc>
            </a:pPr>
            <a:r>
              <a:rPr lang="en-US" sz="2400" b="1" dirty="0" smtClean="0">
                <a:solidFill>
                  <a:srgbClr val="000000"/>
                </a:solidFill>
              </a:rPr>
              <a:t> </a:t>
            </a:r>
            <a:r>
              <a:rPr lang="en-US" sz="2400" b="1" dirty="0" err="1" smtClean="0">
                <a:solidFill>
                  <a:srgbClr val="000000"/>
                </a:solidFill>
              </a:rPr>
              <a:t>Interpersonel</a:t>
            </a:r>
            <a:r>
              <a:rPr lang="en-US" sz="2400" b="1" dirty="0" smtClean="0">
                <a:solidFill>
                  <a:srgbClr val="000000"/>
                </a:solidFill>
              </a:rPr>
              <a:t> relationship</a:t>
            </a:r>
          </a:p>
          <a:p>
            <a:pPr algn="ctr">
              <a:lnSpc>
                <a:spcPct val="100000"/>
              </a:lnSpc>
            </a:pPr>
            <a:endParaRPr lang="en-US" sz="2400" dirty="0"/>
          </a:p>
        </p:txBody>
      </p:sp>
      <p:grpSp>
        <p:nvGrpSpPr>
          <p:cNvPr id="8" name="Groupe 7"/>
          <p:cNvGrpSpPr/>
          <p:nvPr/>
        </p:nvGrpSpPr>
        <p:grpSpPr>
          <a:xfrm>
            <a:off x="8917420" y="3139688"/>
            <a:ext cx="2533405" cy="1734745"/>
            <a:chOff x="6732240" y="2760469"/>
            <a:chExt cx="2533405" cy="1734745"/>
          </a:xfrm>
        </p:grpSpPr>
        <p:pic>
          <p:nvPicPr>
            <p:cNvPr id="5" name="Imag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60809" y="3112951"/>
              <a:ext cx="823559" cy="993028"/>
            </a:xfrm>
            <a:prstGeom prst="rect">
              <a:avLst/>
            </a:prstGeom>
          </p:spPr>
        </p:pic>
        <p:sp>
          <p:nvSpPr>
            <p:cNvPr id="4" name="Bulle ronde 3"/>
            <p:cNvSpPr/>
            <p:nvPr/>
          </p:nvSpPr>
          <p:spPr>
            <a:xfrm>
              <a:off x="7770153" y="2762250"/>
              <a:ext cx="1449199" cy="728481"/>
            </a:xfrm>
            <a:prstGeom prst="wedgeEllipseCallout">
              <a:avLst>
                <a:gd name="adj1" fmla="val -55957"/>
                <a:gd name="adj2" fmla="val 74103"/>
              </a:avLst>
            </a:prstGeom>
            <a:solidFill>
              <a:schemeClr val="accent1">
                <a:alpha val="4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rgbClr val="000000"/>
                </a:solidFill>
              </a:endParaRPr>
            </a:p>
          </p:txBody>
        </p:sp>
        <p:sp>
          <p:nvSpPr>
            <p:cNvPr id="6" name="ZoneTexte 5"/>
            <p:cNvSpPr txBox="1"/>
            <p:nvPr/>
          </p:nvSpPr>
          <p:spPr>
            <a:xfrm>
              <a:off x="7884368" y="2760469"/>
              <a:ext cx="1381277" cy="646331"/>
            </a:xfrm>
            <a:prstGeom prst="rect">
              <a:avLst/>
            </a:prstGeom>
            <a:noFill/>
          </p:spPr>
          <p:txBody>
            <a:bodyPr wrap="square" rtlCol="0">
              <a:spAutoFit/>
            </a:bodyPr>
            <a:lstStyle/>
            <a:p>
              <a:pPr algn="ctr"/>
              <a:r>
                <a:rPr lang="en-US" b="1" dirty="0" smtClean="0"/>
                <a:t>RI </a:t>
              </a:r>
              <a:r>
                <a:rPr lang="en-US" dirty="0" smtClean="0"/>
                <a:t>Perception</a:t>
              </a:r>
            </a:p>
          </p:txBody>
        </p:sp>
        <p:sp>
          <p:nvSpPr>
            <p:cNvPr id="3" name="Rectangle 2"/>
            <p:cNvSpPr/>
            <p:nvPr/>
          </p:nvSpPr>
          <p:spPr>
            <a:xfrm>
              <a:off x="6732240" y="4089430"/>
              <a:ext cx="1512169" cy="405784"/>
            </a:xfrm>
            <a:prstGeom prst="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Preferences</a:t>
              </a:r>
              <a:endParaRPr lang="en-US" dirty="0">
                <a:solidFill>
                  <a:schemeClr val="tx1"/>
                </a:solidFill>
              </a:endParaRPr>
            </a:p>
          </p:txBody>
        </p:sp>
      </p:grpSp>
      <p:grpSp>
        <p:nvGrpSpPr>
          <p:cNvPr id="7" name="Groupe 6"/>
          <p:cNvGrpSpPr/>
          <p:nvPr/>
        </p:nvGrpSpPr>
        <p:grpSpPr>
          <a:xfrm>
            <a:off x="5677060" y="3197786"/>
            <a:ext cx="2592288" cy="1675722"/>
            <a:chOff x="3472410" y="2667070"/>
            <a:chExt cx="2592288" cy="1675722"/>
          </a:xfrm>
        </p:grpSpPr>
        <p:pic>
          <p:nvPicPr>
            <p:cNvPr id="35" name="Image 3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81099" y="2978928"/>
              <a:ext cx="823559" cy="958080"/>
            </a:xfrm>
            <a:prstGeom prst="rect">
              <a:avLst/>
            </a:prstGeom>
          </p:spPr>
        </p:pic>
        <p:sp>
          <p:nvSpPr>
            <p:cNvPr id="37" name="Bulle ronde 36"/>
            <p:cNvSpPr/>
            <p:nvPr/>
          </p:nvSpPr>
          <p:spPr>
            <a:xfrm flipH="1">
              <a:off x="3472410" y="2695162"/>
              <a:ext cx="1365350" cy="742549"/>
            </a:xfrm>
            <a:prstGeom prst="wedgeEllipseCallout">
              <a:avLst>
                <a:gd name="adj1" fmla="val -62752"/>
                <a:gd name="adj2" fmla="val 66379"/>
              </a:avLst>
            </a:prstGeom>
            <a:solidFill>
              <a:schemeClr val="accent1">
                <a:alpha val="4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rgbClr val="000000"/>
                </a:solidFill>
              </a:endParaRPr>
            </a:p>
          </p:txBody>
        </p:sp>
        <p:sp>
          <p:nvSpPr>
            <p:cNvPr id="36" name="ZoneTexte 35"/>
            <p:cNvSpPr txBox="1"/>
            <p:nvPr/>
          </p:nvSpPr>
          <p:spPr>
            <a:xfrm>
              <a:off x="3506318" y="2667070"/>
              <a:ext cx="1296144" cy="646331"/>
            </a:xfrm>
            <a:prstGeom prst="rect">
              <a:avLst/>
            </a:prstGeom>
            <a:noFill/>
          </p:spPr>
          <p:txBody>
            <a:bodyPr wrap="square" rtlCol="0">
              <a:spAutoFit/>
            </a:bodyPr>
            <a:lstStyle/>
            <a:p>
              <a:pPr algn="ctr"/>
              <a:r>
                <a:rPr lang="en-US" b="1" dirty="0"/>
                <a:t>RI </a:t>
              </a:r>
              <a:r>
                <a:rPr lang="en-US" dirty="0" smtClean="0"/>
                <a:t>Perception</a:t>
              </a:r>
            </a:p>
          </p:txBody>
        </p:sp>
        <p:sp>
          <p:nvSpPr>
            <p:cNvPr id="34" name="Rectangle 33"/>
            <p:cNvSpPr/>
            <p:nvPr/>
          </p:nvSpPr>
          <p:spPr>
            <a:xfrm>
              <a:off x="4552529" y="3937008"/>
              <a:ext cx="1512169" cy="405784"/>
            </a:xfrm>
            <a:prstGeom prst="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Preferences</a:t>
              </a:r>
              <a:endParaRPr lang="en-US" dirty="0">
                <a:solidFill>
                  <a:schemeClr val="tx1"/>
                </a:solidFill>
              </a:endParaRPr>
            </a:p>
          </p:txBody>
        </p:sp>
      </p:grpSp>
      <p:sp>
        <p:nvSpPr>
          <p:cNvPr id="40" name="CustomShape 4"/>
          <p:cNvSpPr/>
          <p:nvPr/>
        </p:nvSpPr>
        <p:spPr>
          <a:xfrm>
            <a:off x="7085750" y="5876700"/>
            <a:ext cx="3252710" cy="485557"/>
          </a:xfrm>
          <a:prstGeom prst="rect">
            <a:avLst/>
          </a:prstGeom>
          <a:noFill/>
          <a:ln w="26280">
            <a:solidFill>
              <a:srgbClr val="48749A"/>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b="1" dirty="0" smtClean="0">
                <a:solidFill>
                  <a:srgbClr val="000000"/>
                </a:solidFill>
                <a:latin typeface="Arial"/>
              </a:rPr>
              <a:t>Negotiation strategies</a:t>
            </a:r>
            <a:endParaRPr lang="en-US" sz="1400" dirty="0"/>
          </a:p>
        </p:txBody>
      </p:sp>
      <p:sp>
        <p:nvSpPr>
          <p:cNvPr id="41" name="CustomShape 5"/>
          <p:cNvSpPr/>
          <p:nvPr/>
        </p:nvSpPr>
        <p:spPr>
          <a:xfrm rot="2432080">
            <a:off x="7346626" y="5130165"/>
            <a:ext cx="764404" cy="545040"/>
          </a:xfrm>
          <a:prstGeom prst="rightArrow">
            <a:avLst>
              <a:gd name="adj1" fmla="val 50000"/>
              <a:gd name="adj2" fmla="val 50000"/>
            </a:avLst>
          </a:prstGeom>
          <a:solidFill>
            <a:srgbClr val="629DD1"/>
          </a:solidFill>
          <a:ln w="26280">
            <a:solidFill>
              <a:srgbClr val="48749A"/>
            </a:solidFill>
            <a:round/>
          </a:ln>
        </p:spPr>
        <p:style>
          <a:lnRef idx="0">
            <a:scrgbClr r="0" g="0" b="0"/>
          </a:lnRef>
          <a:fillRef idx="0">
            <a:scrgbClr r="0" g="0" b="0"/>
          </a:fillRef>
          <a:effectRef idx="0">
            <a:scrgbClr r="0" g="0" b="0"/>
          </a:effectRef>
          <a:fontRef idx="minor"/>
        </p:style>
      </p:sp>
      <p:sp>
        <p:nvSpPr>
          <p:cNvPr id="42" name="CustomShape 5"/>
          <p:cNvSpPr/>
          <p:nvPr/>
        </p:nvSpPr>
        <p:spPr>
          <a:xfrm rot="8260906">
            <a:off x="9045827" y="5126857"/>
            <a:ext cx="764404" cy="545040"/>
          </a:xfrm>
          <a:prstGeom prst="rightArrow">
            <a:avLst>
              <a:gd name="adj1" fmla="val 50000"/>
              <a:gd name="adj2" fmla="val 50000"/>
            </a:avLst>
          </a:prstGeom>
          <a:solidFill>
            <a:srgbClr val="629DD1"/>
          </a:solidFill>
          <a:ln w="26280">
            <a:solidFill>
              <a:srgbClr val="48749A"/>
            </a:solidFill>
            <a:round/>
          </a:ln>
        </p:spPr>
        <p:style>
          <a:lnRef idx="0">
            <a:scrgbClr r="0" g="0" b="0"/>
          </a:lnRef>
          <a:fillRef idx="0">
            <a:scrgbClr r="0" g="0" b="0"/>
          </a:fillRef>
          <a:effectRef idx="0">
            <a:scrgbClr r="0" g="0" b="0"/>
          </a:effectRef>
          <a:fontRef idx="minor"/>
        </p:style>
      </p:sp>
      <p:sp>
        <p:nvSpPr>
          <p:cNvPr id="11" name="Espace réservé du numéro de diapositive 10"/>
          <p:cNvSpPr>
            <a:spLocks noGrp="1"/>
          </p:cNvSpPr>
          <p:nvPr>
            <p:ph type="sldNum" sz="quarter" idx="12"/>
          </p:nvPr>
        </p:nvSpPr>
        <p:spPr/>
        <p:txBody>
          <a:bodyPr/>
          <a:lstStyle/>
          <a:p>
            <a:fld id="{3E09C654-F2CE-49A0-9D19-A73528137789}" type="slidenum">
              <a:rPr lang="fr-FR" smtClean="0"/>
              <a:pPr/>
              <a:t>3</a:t>
            </a:fld>
            <a:endParaRPr lang="fr-FR" dirty="0"/>
          </a:p>
        </p:txBody>
      </p:sp>
    </p:spTree>
    <p:extLst>
      <p:ext uri="{BB962C8B-B14F-4D97-AF65-F5344CB8AC3E}">
        <p14:creationId xmlns:p14="http://schemas.microsoft.com/office/powerpoint/2010/main" val="8191221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75249" y="533400"/>
            <a:ext cx="10907151" cy="990600"/>
          </a:xfrm>
        </p:spPr>
        <p:txBody>
          <a:bodyPr>
            <a:normAutofit/>
          </a:bodyPr>
          <a:lstStyle/>
          <a:p>
            <a:r>
              <a:rPr lang="en-US" dirty="0" smtClean="0"/>
              <a:t>Related works: Social relations in dialogue </a:t>
            </a:r>
            <a:endParaRPr lang="en-US" sz="3100" dirty="0"/>
          </a:p>
        </p:txBody>
      </p:sp>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5914" y="1612484"/>
            <a:ext cx="2289846" cy="1069511"/>
          </a:xfrm>
          <a:prstGeom prst="rect">
            <a:avLst/>
          </a:prstGeom>
          <a:ln>
            <a:noFill/>
          </a:ln>
        </p:spPr>
      </p:pic>
      <p:sp>
        <p:nvSpPr>
          <p:cNvPr id="17" name="Rectangle 16"/>
          <p:cNvSpPr/>
          <p:nvPr/>
        </p:nvSpPr>
        <p:spPr>
          <a:xfrm>
            <a:off x="3863752" y="1612484"/>
            <a:ext cx="6448836" cy="1069511"/>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r>
              <a:rPr lang="en-US" sz="2400" b="1" dirty="0" err="1" smtClean="0"/>
              <a:t>Autom</a:t>
            </a:r>
            <a:r>
              <a:rPr lang="en-US" sz="2400" dirty="0" smtClean="0"/>
              <a:t> </a:t>
            </a:r>
            <a:r>
              <a:rPr lang="en-US" dirty="0" smtClean="0"/>
              <a:t>(Kidd CD,2008)</a:t>
            </a:r>
            <a:endParaRPr lang="en-US" dirty="0"/>
          </a:p>
        </p:txBody>
      </p:sp>
      <p:pic>
        <p:nvPicPr>
          <p:cNvPr id="7" name="Imag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45914" y="2856852"/>
            <a:ext cx="2289847" cy="1148212"/>
          </a:xfrm>
          <a:prstGeom prst="rect">
            <a:avLst/>
          </a:prstGeom>
          <a:solidFill>
            <a:schemeClr val="bg1">
              <a:lumMod val="85000"/>
            </a:schemeClr>
          </a:solidFill>
          <a:ln>
            <a:noFill/>
          </a:ln>
        </p:spPr>
      </p:pic>
      <p:sp>
        <p:nvSpPr>
          <p:cNvPr id="18" name="Rectangle 17"/>
          <p:cNvSpPr/>
          <p:nvPr/>
        </p:nvSpPr>
        <p:spPr>
          <a:xfrm>
            <a:off x="3863752" y="2856852"/>
            <a:ext cx="6448836" cy="1148212"/>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r>
              <a:rPr lang="en-US" sz="2400" b="1" dirty="0" smtClean="0"/>
              <a:t>REA</a:t>
            </a:r>
            <a:r>
              <a:rPr lang="en-US" sz="2400" dirty="0" smtClean="0"/>
              <a:t> </a:t>
            </a:r>
            <a:r>
              <a:rPr lang="en-US" dirty="0" smtClean="0"/>
              <a:t>(</a:t>
            </a:r>
            <a:r>
              <a:rPr lang="en-US" dirty="0" err="1" smtClean="0"/>
              <a:t>Bickmore</a:t>
            </a:r>
            <a:r>
              <a:rPr lang="en-US" dirty="0" smtClean="0"/>
              <a:t> ,2002)</a:t>
            </a:r>
            <a:endParaRPr lang="en-US" sz="2000" dirty="0"/>
          </a:p>
        </p:txBody>
      </p:sp>
      <p:sp>
        <p:nvSpPr>
          <p:cNvPr id="21" name="Rectangle 20"/>
          <p:cNvSpPr/>
          <p:nvPr/>
        </p:nvSpPr>
        <p:spPr>
          <a:xfrm>
            <a:off x="3935760" y="5526930"/>
            <a:ext cx="6448836" cy="1070423"/>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r>
              <a:rPr lang="en-US" sz="2400" b="1" dirty="0" err="1" smtClean="0"/>
              <a:t>AlwaysOn</a:t>
            </a:r>
            <a:r>
              <a:rPr lang="en-US" sz="2400" b="1" dirty="0" smtClean="0"/>
              <a:t> </a:t>
            </a:r>
            <a:r>
              <a:rPr lang="en-US" dirty="0" smtClean="0"/>
              <a:t>(Rich,2013)</a:t>
            </a:r>
            <a:endParaRPr lang="en-US" sz="2000" dirty="0"/>
          </a:p>
        </p:txBody>
      </p:sp>
      <p:pic>
        <p:nvPicPr>
          <p:cNvPr id="22" name="Image 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45915" y="4142693"/>
            <a:ext cx="2289846" cy="1174245"/>
          </a:xfrm>
          <a:prstGeom prst="rect">
            <a:avLst/>
          </a:prstGeom>
        </p:spPr>
      </p:pic>
      <p:sp>
        <p:nvSpPr>
          <p:cNvPr id="10" name="Rectangle 9"/>
          <p:cNvSpPr/>
          <p:nvPr/>
        </p:nvSpPr>
        <p:spPr>
          <a:xfrm>
            <a:off x="3863752" y="4142693"/>
            <a:ext cx="6448836" cy="1174245"/>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r>
              <a:rPr lang="en-US" sz="2400" b="1" dirty="0" err="1" smtClean="0"/>
              <a:t>FitTrack</a:t>
            </a:r>
            <a:r>
              <a:rPr lang="en-US" sz="2400" b="1" dirty="0" smtClean="0"/>
              <a:t> </a:t>
            </a:r>
            <a:r>
              <a:rPr lang="en-US" dirty="0" smtClean="0"/>
              <a:t>(Bickmore,2006)</a:t>
            </a:r>
            <a:endParaRPr lang="en-US" sz="2000" dirty="0"/>
          </a:p>
        </p:txBody>
      </p:sp>
      <p:pic>
        <p:nvPicPr>
          <p:cNvPr id="23" name="Image 2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45915" y="5457404"/>
            <a:ext cx="2289845" cy="1211956"/>
          </a:xfrm>
          <a:prstGeom prst="rect">
            <a:avLst/>
          </a:prstGeom>
        </p:spPr>
      </p:pic>
      <p:sp>
        <p:nvSpPr>
          <p:cNvPr id="6" name="Espace réservé du numéro de diapositive 5"/>
          <p:cNvSpPr>
            <a:spLocks noGrp="1"/>
          </p:cNvSpPr>
          <p:nvPr>
            <p:ph type="sldNum" sz="quarter" idx="12"/>
          </p:nvPr>
        </p:nvSpPr>
        <p:spPr/>
        <p:txBody>
          <a:bodyPr/>
          <a:lstStyle/>
          <a:p>
            <a:fld id="{3E09C654-F2CE-49A0-9D19-A73528137789}" type="slidenum">
              <a:rPr lang="fr-FR" smtClean="0"/>
              <a:pPr/>
              <a:t>4</a:t>
            </a:fld>
            <a:endParaRPr lang="fr-FR"/>
          </a:p>
        </p:txBody>
      </p:sp>
    </p:spTree>
    <p:extLst>
      <p:ext uri="{BB962C8B-B14F-4D97-AF65-F5344CB8AC3E}">
        <p14:creationId xmlns:p14="http://schemas.microsoft.com/office/powerpoint/2010/main" val="35495048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72612" y="676335"/>
            <a:ext cx="10900238" cy="990600"/>
          </a:xfrm>
        </p:spPr>
        <p:txBody>
          <a:bodyPr>
            <a:normAutofit fontScale="90000"/>
          </a:bodyPr>
          <a:lstStyle/>
          <a:p>
            <a:r>
              <a:rPr lang="en-US" dirty="0" smtClean="0"/>
              <a:t>Dimensions of </a:t>
            </a:r>
            <a:r>
              <a:rPr lang="en-US" dirty="0" err="1" smtClean="0"/>
              <a:t>interpersonel</a:t>
            </a:r>
            <a:r>
              <a:rPr lang="en-US" dirty="0" smtClean="0"/>
              <a:t> relationships </a:t>
            </a:r>
            <a:r>
              <a:rPr lang="en-US" sz="2700" dirty="0" smtClean="0"/>
              <a:t>(</a:t>
            </a:r>
            <a:r>
              <a:rPr lang="en-US" sz="2700" dirty="0" err="1" smtClean="0"/>
              <a:t>Svenniving</a:t>
            </a:r>
            <a:r>
              <a:rPr lang="en-US" sz="2700" dirty="0" smtClean="0"/>
              <a:t>, 1998)</a:t>
            </a:r>
            <a:endParaRPr lang="en-US" sz="2700" dirty="0"/>
          </a:p>
        </p:txBody>
      </p:sp>
      <p:sp>
        <p:nvSpPr>
          <p:cNvPr id="5" name="Rectangle 4"/>
          <p:cNvSpPr/>
          <p:nvPr/>
        </p:nvSpPr>
        <p:spPr>
          <a:xfrm>
            <a:off x="1842434" y="2193819"/>
            <a:ext cx="8131560" cy="401003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000" dirty="0"/>
          </a:p>
        </p:txBody>
      </p:sp>
      <p:grpSp>
        <p:nvGrpSpPr>
          <p:cNvPr id="8" name="Groupe 7"/>
          <p:cNvGrpSpPr/>
          <p:nvPr/>
        </p:nvGrpSpPr>
        <p:grpSpPr>
          <a:xfrm>
            <a:off x="2023582" y="2483305"/>
            <a:ext cx="3495809" cy="1572564"/>
            <a:chOff x="5904148" y="3358444"/>
            <a:chExt cx="1512168" cy="1440161"/>
          </a:xfrm>
        </p:grpSpPr>
        <p:sp>
          <p:nvSpPr>
            <p:cNvPr id="6" name="Rectangle à coins arrondis 5"/>
            <p:cNvSpPr/>
            <p:nvPr/>
          </p:nvSpPr>
          <p:spPr>
            <a:xfrm>
              <a:off x="5904148" y="3790493"/>
              <a:ext cx="1512168" cy="1008112"/>
            </a:xfrm>
            <a:prstGeom prst="round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smtClean="0"/>
                <a:t>Ability to influence</a:t>
              </a:r>
              <a:endParaRPr lang="en-US" sz="2000" dirty="0"/>
            </a:p>
          </p:txBody>
        </p:sp>
        <p:sp>
          <p:nvSpPr>
            <p:cNvPr id="7" name="Rectangle à coins arrondis 6"/>
            <p:cNvSpPr/>
            <p:nvPr/>
          </p:nvSpPr>
          <p:spPr>
            <a:xfrm>
              <a:off x="5904148" y="3358444"/>
              <a:ext cx="1512168" cy="360040"/>
            </a:xfrm>
            <a:prstGeom prst="roundRect">
              <a:avLst/>
            </a:prstGeom>
            <a:solidFill>
              <a:schemeClr val="bg1">
                <a:lumMod val="6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000" b="1" dirty="0" smtClean="0"/>
                <a:t>Dominance</a:t>
              </a:r>
              <a:endParaRPr lang="en-US" sz="2000" b="1" dirty="0"/>
            </a:p>
          </p:txBody>
        </p:sp>
      </p:grpSp>
      <p:grpSp>
        <p:nvGrpSpPr>
          <p:cNvPr id="9" name="Groupe 8"/>
          <p:cNvGrpSpPr/>
          <p:nvPr/>
        </p:nvGrpSpPr>
        <p:grpSpPr>
          <a:xfrm>
            <a:off x="6002534" y="2483304"/>
            <a:ext cx="3495810" cy="1572562"/>
            <a:chOff x="4608004" y="3358445"/>
            <a:chExt cx="2664296" cy="1440160"/>
          </a:xfrm>
        </p:grpSpPr>
        <p:sp>
          <p:nvSpPr>
            <p:cNvPr id="10" name="Rectangle à coins arrondis 9"/>
            <p:cNvSpPr/>
            <p:nvPr/>
          </p:nvSpPr>
          <p:spPr>
            <a:xfrm>
              <a:off x="4608004" y="3791946"/>
              <a:ext cx="2664296" cy="1006659"/>
            </a:xfrm>
            <a:prstGeom prst="round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smtClean="0"/>
                <a:t>Preferences shared</a:t>
              </a:r>
              <a:endParaRPr lang="en-US" sz="2000" dirty="0"/>
            </a:p>
          </p:txBody>
        </p:sp>
        <p:sp>
          <p:nvSpPr>
            <p:cNvPr id="11" name="Rectangle à coins arrondis 10"/>
            <p:cNvSpPr/>
            <p:nvPr/>
          </p:nvSpPr>
          <p:spPr>
            <a:xfrm>
              <a:off x="4666772" y="3358445"/>
              <a:ext cx="2605528" cy="358586"/>
            </a:xfrm>
            <a:prstGeom prst="roundRect">
              <a:avLst/>
            </a:prstGeom>
            <a:solidFill>
              <a:schemeClr val="bg1">
                <a:lumMod val="6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000" b="1" dirty="0" smtClean="0"/>
                <a:t>Solidarity</a:t>
              </a:r>
              <a:endParaRPr lang="en-US" sz="2000" b="1" dirty="0"/>
            </a:p>
          </p:txBody>
        </p:sp>
      </p:grpSp>
      <p:grpSp>
        <p:nvGrpSpPr>
          <p:cNvPr id="12" name="Groupe 11"/>
          <p:cNvGrpSpPr/>
          <p:nvPr/>
        </p:nvGrpSpPr>
        <p:grpSpPr>
          <a:xfrm>
            <a:off x="2023582" y="4210044"/>
            <a:ext cx="3495809" cy="1574149"/>
            <a:chOff x="5904148" y="3356992"/>
            <a:chExt cx="2229122" cy="1441613"/>
          </a:xfrm>
        </p:grpSpPr>
        <p:sp>
          <p:nvSpPr>
            <p:cNvPr id="13" name="Rectangle à coins arrondis 12"/>
            <p:cNvSpPr/>
            <p:nvPr/>
          </p:nvSpPr>
          <p:spPr>
            <a:xfrm>
              <a:off x="5904148" y="3790493"/>
              <a:ext cx="2229122" cy="1008112"/>
            </a:xfrm>
            <a:prstGeom prst="round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smtClean="0"/>
                <a:t>Degree of appreciation</a:t>
              </a:r>
            </a:p>
          </p:txBody>
        </p:sp>
        <p:sp>
          <p:nvSpPr>
            <p:cNvPr id="14" name="Rectangle à coins arrondis 13"/>
            <p:cNvSpPr/>
            <p:nvPr/>
          </p:nvSpPr>
          <p:spPr>
            <a:xfrm>
              <a:off x="5904148" y="3356992"/>
              <a:ext cx="2229122" cy="360040"/>
            </a:xfrm>
            <a:prstGeom prst="roundRect">
              <a:avLst/>
            </a:prstGeom>
            <a:solidFill>
              <a:schemeClr val="bg1">
                <a:lumMod val="6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000" b="1" dirty="0" smtClean="0"/>
                <a:t>Liking</a:t>
              </a:r>
              <a:endParaRPr lang="en-US" sz="2000" b="1" dirty="0"/>
            </a:p>
          </p:txBody>
        </p:sp>
      </p:grpSp>
      <p:grpSp>
        <p:nvGrpSpPr>
          <p:cNvPr id="15" name="Groupe 14"/>
          <p:cNvGrpSpPr/>
          <p:nvPr/>
        </p:nvGrpSpPr>
        <p:grpSpPr>
          <a:xfrm>
            <a:off x="6002535" y="4210044"/>
            <a:ext cx="3495810" cy="1574149"/>
            <a:chOff x="5904147" y="3356992"/>
            <a:chExt cx="2989379" cy="1441613"/>
          </a:xfrm>
        </p:grpSpPr>
        <p:sp>
          <p:nvSpPr>
            <p:cNvPr id="16" name="Rectangle à coins arrondis 15"/>
            <p:cNvSpPr/>
            <p:nvPr/>
          </p:nvSpPr>
          <p:spPr>
            <a:xfrm>
              <a:off x="5904147" y="3790493"/>
              <a:ext cx="2989379" cy="1008112"/>
            </a:xfrm>
            <a:prstGeom prst="round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smtClean="0"/>
                <a:t>Personnel information exchange</a:t>
              </a:r>
              <a:endParaRPr lang="en-US" sz="2000" dirty="0"/>
            </a:p>
          </p:txBody>
        </p:sp>
        <p:sp>
          <p:nvSpPr>
            <p:cNvPr id="17" name="Rectangle à coins arrondis 16"/>
            <p:cNvSpPr/>
            <p:nvPr/>
          </p:nvSpPr>
          <p:spPr>
            <a:xfrm>
              <a:off x="5904148" y="3356992"/>
              <a:ext cx="2989378" cy="360040"/>
            </a:xfrm>
            <a:prstGeom prst="roundRect">
              <a:avLst/>
            </a:prstGeom>
            <a:solidFill>
              <a:schemeClr val="bg1">
                <a:lumMod val="6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000" b="1" dirty="0" smtClean="0"/>
                <a:t>Familiarity</a:t>
              </a:r>
              <a:endParaRPr lang="en-US" sz="2000" b="1" dirty="0"/>
            </a:p>
          </p:txBody>
        </p:sp>
      </p:grpSp>
      <p:sp>
        <p:nvSpPr>
          <p:cNvPr id="18" name="Rectangle 17"/>
          <p:cNvSpPr/>
          <p:nvPr/>
        </p:nvSpPr>
        <p:spPr>
          <a:xfrm>
            <a:off x="2023583" y="2483304"/>
            <a:ext cx="3495810" cy="1572562"/>
          </a:xfrm>
          <a:prstGeom prst="rect">
            <a:avLst/>
          </a:prstGeom>
          <a:noFill/>
          <a:ln w="762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000"/>
          </a:p>
        </p:txBody>
      </p:sp>
      <p:sp>
        <p:nvSpPr>
          <p:cNvPr id="19" name="Espace réservé du numéro de diapositive 18"/>
          <p:cNvSpPr>
            <a:spLocks noGrp="1"/>
          </p:cNvSpPr>
          <p:nvPr>
            <p:ph type="sldNum" sz="quarter" idx="12"/>
          </p:nvPr>
        </p:nvSpPr>
        <p:spPr/>
        <p:txBody>
          <a:bodyPr/>
          <a:lstStyle/>
          <a:p>
            <a:fld id="{3E09C654-F2CE-49A0-9D19-A73528137789}" type="slidenum">
              <a:rPr lang="fr-FR" smtClean="0"/>
              <a:pPr/>
              <a:t>5</a:t>
            </a:fld>
            <a:endParaRPr lang="fr-FR"/>
          </a:p>
        </p:txBody>
      </p:sp>
    </p:spTree>
    <p:extLst>
      <p:ext uri="{BB962C8B-B14F-4D97-AF65-F5344CB8AC3E}">
        <p14:creationId xmlns:p14="http://schemas.microsoft.com/office/powerpoint/2010/main" val="1264592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Indicators of dominant behavior in dialogue</a:t>
            </a:r>
            <a:endParaRPr lang="en-US" dirty="0"/>
          </a:p>
        </p:txBody>
      </p:sp>
      <p:sp>
        <p:nvSpPr>
          <p:cNvPr id="3" name="Espace réservé du contenu 2"/>
          <p:cNvSpPr>
            <a:spLocks noGrp="1"/>
          </p:cNvSpPr>
          <p:nvPr>
            <p:ph idx="1"/>
          </p:nvPr>
        </p:nvSpPr>
        <p:spPr>
          <a:xfrm>
            <a:off x="354268" y="1810693"/>
            <a:ext cx="3505890" cy="2909945"/>
          </a:xfrm>
          <a:solidFill>
            <a:schemeClr val="accent3">
              <a:lumMod val="20000"/>
              <a:lumOff val="80000"/>
              <a:alpha val="52000"/>
            </a:schemeClr>
          </a:solidFill>
        </p:spPr>
        <p:txBody>
          <a:bodyPr vert="horz" lIns="91440" tIns="45720" rIns="91440" bIns="45720" rtlCol="0">
            <a:normAutofit/>
          </a:bodyPr>
          <a:lstStyle/>
          <a:p>
            <a:pPr marL="274320" lvl="1" indent="0">
              <a:buNone/>
            </a:pPr>
            <a:endParaRPr lang="en-US" sz="1800" dirty="0" smtClean="0"/>
          </a:p>
          <a:p>
            <a:pPr marL="274320" lvl="1" indent="0">
              <a:buNone/>
            </a:pPr>
            <a:r>
              <a:rPr lang="en-US" sz="1800" b="1" dirty="0" smtClean="0"/>
              <a:t>Verbal </a:t>
            </a:r>
            <a:r>
              <a:rPr lang="en-US" sz="1800" b="1" dirty="0"/>
              <a:t>behaviors</a:t>
            </a:r>
          </a:p>
          <a:p>
            <a:pPr lvl="1"/>
            <a:r>
              <a:rPr lang="en-US" sz="1800" dirty="0" smtClean="0"/>
              <a:t>Speaking frequency</a:t>
            </a:r>
          </a:p>
          <a:p>
            <a:pPr lvl="1"/>
            <a:r>
              <a:rPr lang="en-US" sz="1800" dirty="0" smtClean="0"/>
              <a:t>Interruptions </a:t>
            </a:r>
          </a:p>
          <a:p>
            <a:pPr lvl="1"/>
            <a:r>
              <a:rPr lang="en-US" sz="1800" dirty="0" smtClean="0"/>
              <a:t>Suggestions, demands, criticism.</a:t>
            </a:r>
          </a:p>
          <a:p>
            <a:pPr lvl="1"/>
            <a:r>
              <a:rPr lang="en-US" sz="1800" dirty="0" smtClean="0"/>
              <a:t>Changing the topic of conversation</a:t>
            </a:r>
          </a:p>
        </p:txBody>
      </p:sp>
      <p:sp>
        <p:nvSpPr>
          <p:cNvPr id="5" name="Espace réservé du contenu 2"/>
          <p:cNvSpPr txBox="1">
            <a:spLocks/>
          </p:cNvSpPr>
          <p:nvPr/>
        </p:nvSpPr>
        <p:spPr>
          <a:xfrm>
            <a:off x="4192010" y="1782942"/>
            <a:ext cx="3314172" cy="2909945"/>
          </a:xfrm>
          <a:prstGeom prst="rect">
            <a:avLst/>
          </a:prstGeom>
          <a:solidFill>
            <a:schemeClr val="accent1">
              <a:lumMod val="40000"/>
              <a:lumOff val="60000"/>
              <a:alpha val="52000"/>
            </a:schemeClr>
          </a:solidFill>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274320" lvl="1" indent="0">
              <a:buFont typeface="Arial" pitchFamily="34" charset="0"/>
              <a:buNone/>
            </a:pPr>
            <a:endParaRPr lang="en-US" sz="1800" dirty="0" smtClean="0"/>
          </a:p>
          <a:p>
            <a:pPr marL="274320" lvl="1" indent="0">
              <a:buFont typeface="Arial" pitchFamily="34" charset="0"/>
              <a:buNone/>
            </a:pPr>
            <a:r>
              <a:rPr lang="en-US" sz="1800" b="1" dirty="0" smtClean="0"/>
              <a:t>Non verbal behaviors</a:t>
            </a:r>
          </a:p>
          <a:p>
            <a:pPr lvl="1"/>
            <a:r>
              <a:rPr lang="en-US" sz="1800" dirty="0" smtClean="0"/>
              <a:t>Posture</a:t>
            </a:r>
          </a:p>
          <a:p>
            <a:pPr lvl="1"/>
            <a:r>
              <a:rPr lang="en-US" sz="1800" dirty="0" smtClean="0"/>
              <a:t>Relative percentage of looking</a:t>
            </a:r>
          </a:p>
          <a:p>
            <a:pPr lvl="1"/>
            <a:r>
              <a:rPr lang="en-US" sz="1800" dirty="0" smtClean="0"/>
              <a:t>Speaking intensity</a:t>
            </a:r>
          </a:p>
          <a:p>
            <a:pPr lvl="1"/>
            <a:r>
              <a:rPr lang="en-US" sz="1800" dirty="0" smtClean="0"/>
              <a:t>…. </a:t>
            </a:r>
            <a:endParaRPr lang="en-US" sz="1800" dirty="0"/>
          </a:p>
        </p:txBody>
      </p:sp>
      <p:sp>
        <p:nvSpPr>
          <p:cNvPr id="6" name="ZoneTexte 5"/>
          <p:cNvSpPr txBox="1"/>
          <p:nvPr/>
        </p:nvSpPr>
        <p:spPr>
          <a:xfrm>
            <a:off x="769067" y="5241430"/>
            <a:ext cx="10931742" cy="954107"/>
          </a:xfrm>
          <a:prstGeom prst="rect">
            <a:avLst/>
          </a:prstGeom>
          <a:solidFill>
            <a:schemeClr val="accent3">
              <a:lumMod val="20000"/>
              <a:lumOff val="80000"/>
            </a:schemeClr>
          </a:solidFill>
          <a:ln>
            <a:solidFill>
              <a:schemeClr val="accent1"/>
            </a:solidFill>
          </a:ln>
        </p:spPr>
        <p:txBody>
          <a:bodyPr wrap="square" rtlCol="0">
            <a:spAutoFit/>
          </a:bodyPr>
          <a:lstStyle/>
          <a:p>
            <a:pPr algn="ctr"/>
            <a:r>
              <a:rPr lang="en-US" sz="2800" b="1" dirty="0" smtClean="0"/>
              <a:t>Goal: model </a:t>
            </a:r>
            <a:r>
              <a:rPr lang="en-US" sz="2800" b="1" dirty="0" smtClean="0">
                <a:solidFill>
                  <a:schemeClr val="bg2">
                    <a:lumMod val="50000"/>
                  </a:schemeClr>
                </a:solidFill>
              </a:rPr>
              <a:t>verbal</a:t>
            </a:r>
            <a:r>
              <a:rPr lang="en-US" sz="2800" b="1" dirty="0" smtClean="0"/>
              <a:t> and </a:t>
            </a:r>
            <a:r>
              <a:rPr lang="en-US" sz="2800" b="1" dirty="0" smtClean="0">
                <a:solidFill>
                  <a:schemeClr val="bg2">
                    <a:lumMod val="50000"/>
                  </a:schemeClr>
                </a:solidFill>
              </a:rPr>
              <a:t>reasoning</a:t>
            </a:r>
            <a:r>
              <a:rPr lang="en-US" sz="2800" b="1" dirty="0" smtClean="0"/>
              <a:t>  behavior  of dominance for a conversational agent</a:t>
            </a:r>
            <a:endParaRPr lang="en-US" sz="2800" b="1" dirty="0"/>
          </a:p>
        </p:txBody>
      </p:sp>
      <p:sp>
        <p:nvSpPr>
          <p:cNvPr id="9" name="Espace réservé du numéro de diapositive 8"/>
          <p:cNvSpPr>
            <a:spLocks noGrp="1"/>
          </p:cNvSpPr>
          <p:nvPr>
            <p:ph type="sldNum" sz="quarter" idx="12"/>
          </p:nvPr>
        </p:nvSpPr>
        <p:spPr/>
        <p:txBody>
          <a:bodyPr/>
          <a:lstStyle/>
          <a:p>
            <a:fld id="{3E09C654-F2CE-49A0-9D19-A73528137789}" type="slidenum">
              <a:rPr lang="fr-FR" smtClean="0"/>
              <a:pPr/>
              <a:t>6</a:t>
            </a:fld>
            <a:endParaRPr lang="fr-FR"/>
          </a:p>
        </p:txBody>
      </p:sp>
      <p:sp>
        <p:nvSpPr>
          <p:cNvPr id="7" name="Espace réservé du contenu 2"/>
          <p:cNvSpPr txBox="1">
            <a:spLocks/>
          </p:cNvSpPr>
          <p:nvPr/>
        </p:nvSpPr>
        <p:spPr>
          <a:xfrm>
            <a:off x="7839179" y="1776410"/>
            <a:ext cx="3621637" cy="2909945"/>
          </a:xfrm>
          <a:prstGeom prst="rect">
            <a:avLst/>
          </a:prstGeom>
          <a:solidFill>
            <a:schemeClr val="accent3">
              <a:lumMod val="20000"/>
              <a:lumOff val="80000"/>
              <a:alpha val="52000"/>
            </a:schemeClr>
          </a:solidFill>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274320" lvl="1" indent="0">
              <a:buFont typeface="Arial" pitchFamily="34" charset="0"/>
              <a:buNone/>
            </a:pPr>
            <a:endParaRPr lang="en-US" sz="1800" dirty="0" smtClean="0"/>
          </a:p>
          <a:p>
            <a:pPr marL="274320" lvl="1" indent="0">
              <a:buFont typeface="Arial" pitchFamily="34" charset="0"/>
              <a:buNone/>
            </a:pPr>
            <a:r>
              <a:rPr lang="en-US" b="1" dirty="0" smtClean="0"/>
              <a:t>Reasoning behavior</a:t>
            </a:r>
          </a:p>
          <a:p>
            <a:pPr lvl="1"/>
            <a:endParaRPr lang="en-US" sz="1800" dirty="0" smtClean="0"/>
          </a:p>
          <a:p>
            <a:r>
              <a:rPr lang="en-US" sz="2000" dirty="0" smtClean="0"/>
              <a:t>exert an influence</a:t>
            </a:r>
          </a:p>
          <a:p>
            <a:r>
              <a:rPr lang="en-US" sz="2000" dirty="0" smtClean="0"/>
              <a:t>Ignore other preferences in decision making. </a:t>
            </a:r>
          </a:p>
          <a:p>
            <a:pPr lvl="1"/>
            <a:r>
              <a:rPr lang="en-US" sz="1800" dirty="0" smtClean="0"/>
              <a:t>More demands, less concessions</a:t>
            </a:r>
          </a:p>
          <a:p>
            <a:pPr lvl="1"/>
            <a:endParaRPr lang="en-US" sz="1800" dirty="0" smtClean="0"/>
          </a:p>
          <a:p>
            <a:pPr lvl="1"/>
            <a:endParaRPr lang="en-US" dirty="0" smtClean="0"/>
          </a:p>
          <a:p>
            <a:pPr lvl="1"/>
            <a:endParaRPr lang="en-US" sz="1800" dirty="0"/>
          </a:p>
        </p:txBody>
      </p:sp>
    </p:spTree>
    <p:extLst>
      <p:ext uri="{BB962C8B-B14F-4D97-AF65-F5344CB8AC3E}">
        <p14:creationId xmlns:p14="http://schemas.microsoft.com/office/powerpoint/2010/main" val="2925039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85561" y="408494"/>
            <a:ext cx="10972800" cy="990600"/>
          </a:xfrm>
        </p:spPr>
        <p:txBody>
          <a:bodyPr/>
          <a:lstStyle/>
          <a:p>
            <a:pPr>
              <a:lnSpc>
                <a:spcPct val="100000"/>
              </a:lnSpc>
            </a:pPr>
            <a:r>
              <a:rPr lang="en-US" dirty="0" smtClean="0">
                <a:solidFill>
                  <a:srgbClr val="242852"/>
                </a:solidFill>
              </a:rPr>
              <a:t>Proposed model of dialogue</a:t>
            </a:r>
            <a:endParaRPr lang="en-US" dirty="0"/>
          </a:p>
        </p:txBody>
      </p:sp>
      <p:pic>
        <p:nvPicPr>
          <p:cNvPr id="6" name="Picture 2" descr="http://aapars.com/marie-anne-grandmont/files/2010/10/user-icon-e1286135502728.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712386" y="2154787"/>
            <a:ext cx="914723" cy="83594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grpSp>
        <p:nvGrpSpPr>
          <p:cNvPr id="7" name="Groupe 6"/>
          <p:cNvGrpSpPr/>
          <p:nvPr/>
        </p:nvGrpSpPr>
        <p:grpSpPr>
          <a:xfrm>
            <a:off x="1559497" y="1484784"/>
            <a:ext cx="2772309" cy="3744416"/>
            <a:chOff x="395536" y="620688"/>
            <a:chExt cx="2772309" cy="3744416"/>
          </a:xfrm>
        </p:grpSpPr>
        <p:sp>
          <p:nvSpPr>
            <p:cNvPr id="8" name="Rectangle 7"/>
            <p:cNvSpPr/>
            <p:nvPr/>
          </p:nvSpPr>
          <p:spPr>
            <a:xfrm>
              <a:off x="395536" y="620688"/>
              <a:ext cx="2772309" cy="607910"/>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dirty="0" smtClean="0">
                  <a:solidFill>
                    <a:schemeClr val="tx1"/>
                  </a:solidFill>
                </a:rPr>
                <a:t>Mental State</a:t>
              </a:r>
              <a:endParaRPr lang="fr-FR" sz="2000" b="1" dirty="0">
                <a:solidFill>
                  <a:schemeClr val="tx1"/>
                </a:solidFill>
              </a:endParaRPr>
            </a:p>
          </p:txBody>
        </p:sp>
        <p:grpSp>
          <p:nvGrpSpPr>
            <p:cNvPr id="9" name="Groupe 8"/>
            <p:cNvGrpSpPr/>
            <p:nvPr/>
          </p:nvGrpSpPr>
          <p:grpSpPr>
            <a:xfrm>
              <a:off x="395536" y="1237911"/>
              <a:ext cx="2772309" cy="3127193"/>
              <a:chOff x="395536" y="1237911"/>
              <a:chExt cx="2772309" cy="3127193"/>
            </a:xfrm>
          </p:grpSpPr>
          <p:sp>
            <p:nvSpPr>
              <p:cNvPr id="10" name="Rectangle 9"/>
              <p:cNvSpPr/>
              <p:nvPr/>
            </p:nvSpPr>
            <p:spPr>
              <a:xfrm flipH="1">
                <a:off x="539552" y="1484784"/>
                <a:ext cx="2520282" cy="663275"/>
              </a:xfrm>
              <a:prstGeom prst="rect">
                <a:avLst/>
              </a:prstGeom>
              <a:solidFill>
                <a:schemeClr val="accent1">
                  <a:lumMod val="60000"/>
                  <a:lumOff val="4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fr-FR" dirty="0" smtClean="0"/>
                  <a:t>Agent model of </a:t>
                </a:r>
                <a:r>
                  <a:rPr lang="fr-FR" dirty="0" err="1" smtClean="0"/>
                  <a:t>preferences</a:t>
                </a:r>
                <a:r>
                  <a:rPr lang="fr-FR" dirty="0" smtClean="0"/>
                  <a:t> </a:t>
                </a:r>
                <a:r>
                  <a:rPr lang="fr-FR" sz="2000" b="1" dirty="0" err="1" smtClean="0"/>
                  <a:t>P</a:t>
                </a:r>
                <a:r>
                  <a:rPr lang="fr-FR" sz="2000" b="1" baseline="-25000" dirty="0" err="1" smtClean="0"/>
                  <a:t>agent</a:t>
                </a:r>
                <a:endParaRPr lang="fr-FR" sz="2000" b="1" dirty="0"/>
              </a:p>
            </p:txBody>
          </p:sp>
          <p:sp>
            <p:nvSpPr>
              <p:cNvPr id="11" name="Rectangle 10"/>
              <p:cNvSpPr/>
              <p:nvPr/>
            </p:nvSpPr>
            <p:spPr>
              <a:xfrm>
                <a:off x="395536" y="1237911"/>
                <a:ext cx="2772309" cy="3127193"/>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Rectangle 11"/>
              <p:cNvSpPr/>
              <p:nvPr/>
            </p:nvSpPr>
            <p:spPr>
              <a:xfrm flipH="1">
                <a:off x="521549" y="2276872"/>
                <a:ext cx="2520282" cy="663275"/>
              </a:xfrm>
              <a:prstGeom prst="rect">
                <a:avLst/>
              </a:prstGeom>
              <a:solidFill>
                <a:schemeClr val="accent1">
                  <a:lumMod val="60000"/>
                  <a:lumOff val="4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fr-FR" sz="2000" b="1" dirty="0" smtClean="0"/>
                  <a:t>User </a:t>
                </a:r>
                <a:r>
                  <a:rPr lang="fr-FR" sz="2000" dirty="0"/>
                  <a:t>model of </a:t>
                </a:r>
                <a:r>
                  <a:rPr lang="fr-FR" sz="2000" dirty="0" err="1"/>
                  <a:t>preferences</a:t>
                </a:r>
                <a:r>
                  <a:rPr lang="fr-FR" sz="2000" dirty="0"/>
                  <a:t> </a:t>
                </a:r>
                <a:r>
                  <a:rPr lang="fr-FR" sz="2000" b="1" dirty="0" err="1" smtClean="0"/>
                  <a:t>P</a:t>
                </a:r>
                <a:r>
                  <a:rPr lang="fr-FR" sz="2000" b="1" baseline="-25000" dirty="0" err="1" smtClean="0"/>
                  <a:t>user</a:t>
                </a:r>
                <a:endParaRPr lang="fr-FR" sz="2000" b="1" dirty="0"/>
              </a:p>
            </p:txBody>
          </p:sp>
          <p:sp>
            <p:nvSpPr>
              <p:cNvPr id="13" name="Rectangle 12"/>
              <p:cNvSpPr/>
              <p:nvPr/>
            </p:nvSpPr>
            <p:spPr>
              <a:xfrm flipH="1">
                <a:off x="521120" y="3212976"/>
                <a:ext cx="2520282" cy="922084"/>
              </a:xfrm>
              <a:prstGeom prst="rect">
                <a:avLst/>
              </a:prstGeom>
              <a:solidFill>
                <a:schemeClr val="accent1">
                  <a:lumMod val="60000"/>
                  <a:lumOff val="4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Communicated model of preferences (other-about-self) </a:t>
                </a:r>
                <a:r>
                  <a:rPr lang="en-US" sz="2000" b="1" dirty="0" err="1" smtClean="0"/>
                  <a:t>P</a:t>
                </a:r>
                <a:r>
                  <a:rPr lang="en-US" sz="2000" b="1" baseline="-25000" dirty="0" err="1" smtClean="0"/>
                  <a:t>oas</a:t>
                </a:r>
                <a:endParaRPr lang="en-US" sz="2000" b="1" baseline="-25000" dirty="0"/>
              </a:p>
            </p:txBody>
          </p:sp>
        </p:grpSp>
      </p:grpSp>
      <p:grpSp>
        <p:nvGrpSpPr>
          <p:cNvPr id="14" name="Groupe 13"/>
          <p:cNvGrpSpPr/>
          <p:nvPr/>
        </p:nvGrpSpPr>
        <p:grpSpPr>
          <a:xfrm>
            <a:off x="5645947" y="5068530"/>
            <a:ext cx="2700300" cy="1528823"/>
            <a:chOff x="3083791" y="5068529"/>
            <a:chExt cx="2700300" cy="1528823"/>
          </a:xfrm>
        </p:grpSpPr>
        <p:sp>
          <p:nvSpPr>
            <p:cNvPr id="15" name="Rectangle 14"/>
            <p:cNvSpPr/>
            <p:nvPr/>
          </p:nvSpPr>
          <p:spPr>
            <a:xfrm>
              <a:off x="3083792" y="5068529"/>
              <a:ext cx="2700299" cy="448703"/>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err="1" smtClean="0">
                  <a:solidFill>
                    <a:schemeClr val="tx1"/>
                  </a:solidFill>
                </a:rPr>
                <a:t>Context</a:t>
              </a:r>
              <a:r>
                <a:rPr lang="fr-FR" b="1" dirty="0" smtClean="0">
                  <a:solidFill>
                    <a:schemeClr val="tx1"/>
                  </a:solidFill>
                </a:rPr>
                <a:t> of dialogue</a:t>
              </a:r>
              <a:endParaRPr lang="fr-FR" b="1" dirty="0">
                <a:solidFill>
                  <a:schemeClr val="tx1"/>
                </a:solidFill>
              </a:endParaRPr>
            </a:p>
          </p:txBody>
        </p:sp>
        <p:sp>
          <p:nvSpPr>
            <p:cNvPr id="16" name="Rectangle 15"/>
            <p:cNvSpPr/>
            <p:nvPr/>
          </p:nvSpPr>
          <p:spPr>
            <a:xfrm>
              <a:off x="3083791" y="5517232"/>
              <a:ext cx="2700299" cy="1080120"/>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000" dirty="0">
                <a:solidFill>
                  <a:schemeClr val="tx1"/>
                </a:solidFill>
              </a:endParaRPr>
            </a:p>
          </p:txBody>
        </p:sp>
        <p:sp>
          <p:nvSpPr>
            <p:cNvPr id="17" name="Rectangle 16"/>
            <p:cNvSpPr/>
            <p:nvPr/>
          </p:nvSpPr>
          <p:spPr>
            <a:xfrm>
              <a:off x="3209805" y="5620083"/>
              <a:ext cx="1224136" cy="437209"/>
            </a:xfrm>
            <a:prstGeom prst="rect">
              <a:avLst/>
            </a:prstGeom>
            <a:solidFill>
              <a:schemeClr val="accent1">
                <a:lumMod val="60000"/>
                <a:lumOff val="4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fr-FR" dirty="0" err="1"/>
                <a:t>Proposals</a:t>
              </a:r>
              <a:endParaRPr lang="fr-FR" dirty="0"/>
            </a:p>
          </p:txBody>
        </p:sp>
        <p:sp>
          <p:nvSpPr>
            <p:cNvPr id="18" name="Rectangle 17"/>
            <p:cNvSpPr/>
            <p:nvPr/>
          </p:nvSpPr>
          <p:spPr>
            <a:xfrm>
              <a:off x="4470441" y="5620082"/>
              <a:ext cx="1224136" cy="437209"/>
            </a:xfrm>
            <a:prstGeom prst="rect">
              <a:avLst/>
            </a:prstGeom>
            <a:solidFill>
              <a:schemeClr val="accent1">
                <a:lumMod val="60000"/>
                <a:lumOff val="4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fr-FR" dirty="0" err="1"/>
                <a:t>Accepted</a:t>
              </a:r>
              <a:endParaRPr lang="fr-FR" dirty="0"/>
            </a:p>
          </p:txBody>
        </p:sp>
        <p:sp>
          <p:nvSpPr>
            <p:cNvPr id="19" name="Rectangle 18"/>
            <p:cNvSpPr/>
            <p:nvPr/>
          </p:nvSpPr>
          <p:spPr>
            <a:xfrm>
              <a:off x="3822261" y="6093296"/>
              <a:ext cx="1224136" cy="437209"/>
            </a:xfrm>
            <a:prstGeom prst="rect">
              <a:avLst/>
            </a:prstGeom>
            <a:solidFill>
              <a:schemeClr val="accent1">
                <a:lumMod val="60000"/>
                <a:lumOff val="4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fr-FR" dirty="0" err="1"/>
                <a:t>Rejected</a:t>
              </a:r>
              <a:endParaRPr lang="fr-FR" dirty="0"/>
            </a:p>
          </p:txBody>
        </p:sp>
      </p:grpSp>
      <p:grpSp>
        <p:nvGrpSpPr>
          <p:cNvPr id="20" name="Groupe 19"/>
          <p:cNvGrpSpPr/>
          <p:nvPr/>
        </p:nvGrpSpPr>
        <p:grpSpPr>
          <a:xfrm>
            <a:off x="5807966" y="1870455"/>
            <a:ext cx="2376267" cy="1868509"/>
            <a:chOff x="3851919" y="2266550"/>
            <a:chExt cx="2376267" cy="1868509"/>
          </a:xfrm>
        </p:grpSpPr>
        <p:sp>
          <p:nvSpPr>
            <p:cNvPr id="21" name="Rectangle 20"/>
            <p:cNvSpPr/>
            <p:nvPr/>
          </p:nvSpPr>
          <p:spPr>
            <a:xfrm>
              <a:off x="3851919" y="2266550"/>
              <a:ext cx="2376265" cy="612067"/>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Module of communication</a:t>
              </a:r>
              <a:endParaRPr lang="en-US" sz="2000" b="1" dirty="0">
                <a:solidFill>
                  <a:schemeClr val="tx1"/>
                </a:solidFill>
              </a:endParaRPr>
            </a:p>
          </p:txBody>
        </p:sp>
        <p:sp>
          <p:nvSpPr>
            <p:cNvPr id="22" name="Rectangle 21"/>
            <p:cNvSpPr/>
            <p:nvPr/>
          </p:nvSpPr>
          <p:spPr>
            <a:xfrm>
              <a:off x="3851920" y="2878616"/>
              <a:ext cx="2376266" cy="1256443"/>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solidFill>
              </a:endParaRPr>
            </a:p>
          </p:txBody>
        </p:sp>
        <p:sp>
          <p:nvSpPr>
            <p:cNvPr id="23" name="Rectangle 22"/>
            <p:cNvSpPr/>
            <p:nvPr/>
          </p:nvSpPr>
          <p:spPr>
            <a:xfrm>
              <a:off x="4011122" y="2991791"/>
              <a:ext cx="2070550" cy="437209"/>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smtClean="0">
                  <a:solidFill>
                    <a:schemeClr val="dk1"/>
                  </a:solidFill>
                </a:rPr>
                <a:t>Acts of dialogue</a:t>
              </a:r>
              <a:endParaRPr lang="en-US" sz="1600" b="1" dirty="0">
                <a:solidFill>
                  <a:schemeClr val="dk1"/>
                </a:solidFill>
              </a:endParaRPr>
            </a:p>
          </p:txBody>
        </p:sp>
        <p:sp>
          <p:nvSpPr>
            <p:cNvPr id="24" name="Rectangle 23"/>
            <p:cNvSpPr/>
            <p:nvPr/>
          </p:nvSpPr>
          <p:spPr>
            <a:xfrm>
              <a:off x="4011122" y="3527421"/>
              <a:ext cx="2070550" cy="549651"/>
            </a:xfrm>
            <a:prstGeom prst="rect">
              <a:avLst/>
            </a:prstGeom>
            <a:solidFill>
              <a:schemeClr val="accent1">
                <a:lumMod val="60000"/>
                <a:lumOff val="4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Interpersonal relationship</a:t>
              </a:r>
              <a:endParaRPr lang="en-US" dirty="0"/>
            </a:p>
          </p:txBody>
        </p:sp>
      </p:grpSp>
      <p:cxnSp>
        <p:nvCxnSpPr>
          <p:cNvPr id="25" name="Connecteur droit avec flèche 24"/>
          <p:cNvCxnSpPr/>
          <p:nvPr/>
        </p:nvCxnSpPr>
        <p:spPr>
          <a:xfrm flipH="1" flipV="1">
            <a:off x="4331806" y="3543519"/>
            <a:ext cx="1476161" cy="154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4655839" y="3352738"/>
            <a:ext cx="936105" cy="386226"/>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chemeClr val="tx1"/>
                </a:solidFill>
              </a:rPr>
              <a:t>update</a:t>
            </a:r>
            <a:endParaRPr lang="fr-FR" dirty="0">
              <a:solidFill>
                <a:schemeClr val="tx1"/>
              </a:solidFill>
            </a:endParaRPr>
          </a:p>
        </p:txBody>
      </p:sp>
      <p:cxnSp>
        <p:nvCxnSpPr>
          <p:cNvPr id="27" name="Connecteur droit avec flèche 26"/>
          <p:cNvCxnSpPr/>
          <p:nvPr/>
        </p:nvCxnSpPr>
        <p:spPr>
          <a:xfrm>
            <a:off x="4331806" y="2701906"/>
            <a:ext cx="1476161"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4478217" y="2413874"/>
            <a:ext cx="1113728" cy="576064"/>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solidFill>
                  <a:schemeClr val="tx1"/>
                </a:solidFill>
              </a:rPr>
              <a:t>Choice</a:t>
            </a:r>
            <a:endParaRPr lang="fr-FR" dirty="0">
              <a:solidFill>
                <a:schemeClr val="tx1"/>
              </a:solidFill>
            </a:endParaRPr>
          </a:p>
          <a:p>
            <a:pPr algn="ctr"/>
            <a:r>
              <a:rPr lang="fr-FR" dirty="0">
                <a:solidFill>
                  <a:schemeClr val="tx1"/>
                </a:solidFill>
              </a:rPr>
              <a:t>(</a:t>
            </a:r>
            <a:r>
              <a:rPr lang="fr-FR" dirty="0" smtClean="0">
                <a:solidFill>
                  <a:schemeClr val="tx1"/>
                </a:solidFill>
              </a:rPr>
              <a:t>values</a:t>
            </a:r>
            <a:r>
              <a:rPr lang="fr-FR" dirty="0">
                <a:solidFill>
                  <a:schemeClr val="tx1"/>
                </a:solidFill>
              </a:rPr>
              <a:t>)</a:t>
            </a:r>
          </a:p>
        </p:txBody>
      </p:sp>
      <p:cxnSp>
        <p:nvCxnSpPr>
          <p:cNvPr id="29" name="Connecteur en angle 28"/>
          <p:cNvCxnSpPr>
            <a:stCxn id="21" idx="0"/>
            <a:endCxn id="6" idx="0"/>
          </p:cNvCxnSpPr>
          <p:nvPr/>
        </p:nvCxnSpPr>
        <p:spPr>
          <a:xfrm rot="16200000" flipH="1">
            <a:off x="8440756" y="425797"/>
            <a:ext cx="284333" cy="3173649"/>
          </a:xfrm>
          <a:prstGeom prst="bentConnector3">
            <a:avLst>
              <a:gd name="adj1" fmla="val -80399"/>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8265123" y="1448827"/>
            <a:ext cx="897700" cy="345921"/>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solidFill>
                  <a:schemeClr val="tx1"/>
                </a:solidFill>
              </a:rPr>
              <a:t>Send</a:t>
            </a:r>
            <a:endParaRPr lang="fr-FR" dirty="0">
              <a:solidFill>
                <a:schemeClr val="tx1"/>
              </a:solidFill>
            </a:endParaRPr>
          </a:p>
        </p:txBody>
      </p:sp>
      <p:cxnSp>
        <p:nvCxnSpPr>
          <p:cNvPr id="31" name="Connecteur en angle 30"/>
          <p:cNvCxnSpPr>
            <a:stCxn id="6" idx="2"/>
          </p:cNvCxnSpPr>
          <p:nvPr/>
        </p:nvCxnSpPr>
        <p:spPr>
          <a:xfrm rot="5400000">
            <a:off x="8994428" y="2180537"/>
            <a:ext cx="365128" cy="1985511"/>
          </a:xfrm>
          <a:prstGeom prst="bent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8462528" y="3134833"/>
            <a:ext cx="1249857" cy="435811"/>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solidFill>
                  <a:schemeClr val="tx1"/>
                </a:solidFill>
              </a:rPr>
              <a:t>Reception</a:t>
            </a:r>
            <a:endParaRPr lang="fr-FR" dirty="0">
              <a:solidFill>
                <a:schemeClr val="tx1"/>
              </a:solidFill>
            </a:endParaRPr>
          </a:p>
        </p:txBody>
      </p:sp>
      <p:cxnSp>
        <p:nvCxnSpPr>
          <p:cNvPr id="33" name="Connecteur droit avec flèche 32"/>
          <p:cNvCxnSpPr>
            <a:endCxn id="15" idx="0"/>
          </p:cNvCxnSpPr>
          <p:nvPr/>
        </p:nvCxnSpPr>
        <p:spPr>
          <a:xfrm>
            <a:off x="6996096" y="3766289"/>
            <a:ext cx="2" cy="130224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6089586" y="4243020"/>
            <a:ext cx="1878623" cy="534971"/>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t>
            </a:r>
            <a:r>
              <a:rPr lang="en-US" dirty="0" smtClean="0">
                <a:solidFill>
                  <a:schemeClr val="tx1"/>
                </a:solidFill>
              </a:rPr>
              <a:t>ropositions</a:t>
            </a:r>
          </a:p>
          <a:p>
            <a:pPr algn="ctr"/>
            <a:r>
              <a:rPr lang="en-US" dirty="0" smtClean="0">
                <a:solidFill>
                  <a:schemeClr val="tx1"/>
                </a:solidFill>
              </a:rPr>
              <a:t>updates</a:t>
            </a:r>
            <a:endParaRPr lang="en-US" dirty="0">
              <a:solidFill>
                <a:schemeClr val="tx1"/>
              </a:solidFill>
            </a:endParaRPr>
          </a:p>
        </p:txBody>
      </p:sp>
      <p:sp>
        <p:nvSpPr>
          <p:cNvPr id="4" name="Espace réservé du numéro de diapositive 3"/>
          <p:cNvSpPr>
            <a:spLocks noGrp="1"/>
          </p:cNvSpPr>
          <p:nvPr>
            <p:ph type="sldNum" sz="quarter" idx="12"/>
          </p:nvPr>
        </p:nvSpPr>
        <p:spPr/>
        <p:txBody>
          <a:bodyPr/>
          <a:lstStyle/>
          <a:p>
            <a:fld id="{3E09C654-F2CE-49A0-9D19-A73528137789}" type="slidenum">
              <a:rPr lang="fr-FR" smtClean="0"/>
              <a:pPr/>
              <a:t>7</a:t>
            </a:fld>
            <a:endParaRPr lang="fr-FR"/>
          </a:p>
        </p:txBody>
      </p:sp>
      <p:sp>
        <p:nvSpPr>
          <p:cNvPr id="3" name="Rectangle 2"/>
          <p:cNvSpPr/>
          <p:nvPr/>
        </p:nvSpPr>
        <p:spPr>
          <a:xfrm>
            <a:off x="1429395" y="1318535"/>
            <a:ext cx="3068517" cy="4068406"/>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Tree>
    <p:extLst>
      <p:ext uri="{BB962C8B-B14F-4D97-AF65-F5344CB8AC3E}">
        <p14:creationId xmlns:p14="http://schemas.microsoft.com/office/powerpoint/2010/main" val="979527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54469" y="391803"/>
            <a:ext cx="11319338" cy="990600"/>
          </a:xfrm>
        </p:spPr>
        <p:txBody>
          <a:bodyPr/>
          <a:lstStyle/>
          <a:p>
            <a:r>
              <a:rPr lang="fr-FR" dirty="0" smtClean="0"/>
              <a:t>Model of </a:t>
            </a:r>
            <a:r>
              <a:rPr lang="fr-FR" dirty="0" err="1" smtClean="0"/>
              <a:t>preferences</a:t>
            </a:r>
            <a:endParaRPr lang="fr-FR" dirty="0"/>
          </a:p>
        </p:txBody>
      </p:sp>
      <p:sp>
        <p:nvSpPr>
          <p:cNvPr id="7" name="Rectangle 6"/>
          <p:cNvSpPr/>
          <p:nvPr/>
        </p:nvSpPr>
        <p:spPr>
          <a:xfrm>
            <a:off x="4249538" y="2137930"/>
            <a:ext cx="3849118" cy="834952"/>
          </a:xfrm>
          <a:prstGeom prst="rect">
            <a:avLst/>
          </a:prstGeom>
          <a:ln w="6350">
            <a:solidFill>
              <a:schemeClr val="accent4">
                <a:lumMod val="5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fr-FR" sz="2400" b="1" dirty="0" smtClean="0"/>
              <a:t>Topic of conversation</a:t>
            </a:r>
            <a:endParaRPr lang="fr-FR" sz="2400" b="1" dirty="0"/>
          </a:p>
          <a:p>
            <a:pPr algn="ctr"/>
            <a:r>
              <a:rPr lang="fr-FR" sz="2000" dirty="0"/>
              <a:t>Ex: </a:t>
            </a:r>
            <a:r>
              <a:rPr lang="fr-FR" sz="2000" dirty="0" smtClean="0"/>
              <a:t>Restaurants</a:t>
            </a:r>
            <a:endParaRPr lang="fr-FR" dirty="0"/>
          </a:p>
        </p:txBody>
      </p:sp>
      <p:sp>
        <p:nvSpPr>
          <p:cNvPr id="8" name="Rectangle 7"/>
          <p:cNvSpPr/>
          <p:nvPr/>
        </p:nvSpPr>
        <p:spPr>
          <a:xfrm>
            <a:off x="1495432" y="3651755"/>
            <a:ext cx="2079900" cy="827109"/>
          </a:xfrm>
          <a:prstGeom prst="rect">
            <a:avLst/>
          </a:prstGeom>
          <a:ln w="6350">
            <a:solidFill>
              <a:schemeClr val="accent4">
                <a:lumMod val="5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fr-FR" sz="2000" b="1" dirty="0"/>
              <a:t>Option1</a:t>
            </a:r>
          </a:p>
          <a:p>
            <a:pPr algn="ctr"/>
            <a:r>
              <a:rPr lang="fr-FR" dirty="0"/>
              <a:t>Ex: Restaurant</a:t>
            </a:r>
          </a:p>
        </p:txBody>
      </p:sp>
      <p:sp>
        <p:nvSpPr>
          <p:cNvPr id="9" name="Rectangle 8"/>
          <p:cNvSpPr/>
          <p:nvPr/>
        </p:nvSpPr>
        <p:spPr>
          <a:xfrm>
            <a:off x="9111947" y="3651756"/>
            <a:ext cx="1857054" cy="806634"/>
          </a:xfrm>
          <a:prstGeom prst="rect">
            <a:avLst/>
          </a:prstGeom>
          <a:ln w="6350">
            <a:solidFill>
              <a:schemeClr val="accent4">
                <a:lumMod val="5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fr-FR" sz="2000" b="1" dirty="0"/>
              <a:t>…</a:t>
            </a:r>
          </a:p>
        </p:txBody>
      </p:sp>
      <p:sp>
        <p:nvSpPr>
          <p:cNvPr id="10" name="Rectangle 9"/>
          <p:cNvSpPr/>
          <p:nvPr/>
        </p:nvSpPr>
        <p:spPr>
          <a:xfrm>
            <a:off x="5258759" y="3651756"/>
            <a:ext cx="1871714" cy="806634"/>
          </a:xfrm>
          <a:prstGeom prst="rect">
            <a:avLst/>
          </a:prstGeom>
          <a:ln w="6350">
            <a:solidFill>
              <a:schemeClr val="accent4">
                <a:lumMod val="5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fr-FR" sz="2000" b="1" dirty="0"/>
              <a:t>Option2</a:t>
            </a:r>
          </a:p>
        </p:txBody>
      </p:sp>
      <p:cxnSp>
        <p:nvCxnSpPr>
          <p:cNvPr id="11" name="Connecteur droit avec flèche 10"/>
          <p:cNvCxnSpPr>
            <a:stCxn id="7" idx="2"/>
            <a:endCxn id="8" idx="0"/>
          </p:cNvCxnSpPr>
          <p:nvPr/>
        </p:nvCxnSpPr>
        <p:spPr>
          <a:xfrm flipH="1">
            <a:off x="2535382" y="2972882"/>
            <a:ext cx="3638715" cy="678873"/>
          </a:xfrm>
          <a:prstGeom prst="straightConnector1">
            <a:avLst/>
          </a:prstGeom>
          <a:ln w="6350">
            <a:solidFill>
              <a:schemeClr val="accent4">
                <a:lumMod val="50000"/>
              </a:schemeClr>
            </a:solidFill>
            <a:tailEnd type="arrow"/>
          </a:ln>
        </p:spPr>
        <p:style>
          <a:lnRef idx="2">
            <a:schemeClr val="accent1"/>
          </a:lnRef>
          <a:fillRef idx="1">
            <a:schemeClr val="lt1"/>
          </a:fillRef>
          <a:effectRef idx="0">
            <a:schemeClr val="accent1"/>
          </a:effectRef>
          <a:fontRef idx="minor">
            <a:schemeClr val="dk1"/>
          </a:fontRef>
        </p:style>
      </p:cxnSp>
      <p:cxnSp>
        <p:nvCxnSpPr>
          <p:cNvPr id="12" name="Connecteur droit avec flèche 11"/>
          <p:cNvCxnSpPr>
            <a:stCxn id="7" idx="2"/>
            <a:endCxn id="10" idx="0"/>
          </p:cNvCxnSpPr>
          <p:nvPr/>
        </p:nvCxnSpPr>
        <p:spPr>
          <a:xfrm>
            <a:off x="6174097" y="2972882"/>
            <a:ext cx="20519" cy="678874"/>
          </a:xfrm>
          <a:prstGeom prst="straightConnector1">
            <a:avLst/>
          </a:prstGeom>
          <a:ln w="6350">
            <a:solidFill>
              <a:schemeClr val="accent4">
                <a:lumMod val="50000"/>
              </a:schemeClr>
            </a:solidFill>
            <a:tailEnd type="arrow"/>
          </a:ln>
        </p:spPr>
        <p:style>
          <a:lnRef idx="2">
            <a:schemeClr val="accent1"/>
          </a:lnRef>
          <a:fillRef idx="1">
            <a:schemeClr val="lt1"/>
          </a:fillRef>
          <a:effectRef idx="0">
            <a:schemeClr val="accent1"/>
          </a:effectRef>
          <a:fontRef idx="minor">
            <a:schemeClr val="dk1"/>
          </a:fontRef>
        </p:style>
      </p:cxnSp>
      <p:cxnSp>
        <p:nvCxnSpPr>
          <p:cNvPr id="13" name="Connecteur droit avec flèche 12"/>
          <p:cNvCxnSpPr>
            <a:stCxn id="7" idx="2"/>
            <a:endCxn id="9" idx="0"/>
          </p:cNvCxnSpPr>
          <p:nvPr/>
        </p:nvCxnSpPr>
        <p:spPr>
          <a:xfrm>
            <a:off x="6174097" y="2972882"/>
            <a:ext cx="3866377" cy="678874"/>
          </a:xfrm>
          <a:prstGeom prst="straightConnector1">
            <a:avLst/>
          </a:prstGeom>
          <a:ln w="6350">
            <a:solidFill>
              <a:schemeClr val="accent4">
                <a:lumMod val="50000"/>
              </a:schemeClr>
            </a:solidFill>
            <a:tailEnd type="arrow"/>
          </a:ln>
        </p:spPr>
        <p:style>
          <a:lnRef idx="2">
            <a:schemeClr val="accent1"/>
          </a:lnRef>
          <a:fillRef idx="1">
            <a:schemeClr val="lt1"/>
          </a:fillRef>
          <a:effectRef idx="0">
            <a:schemeClr val="accent1"/>
          </a:effectRef>
          <a:fontRef idx="minor">
            <a:schemeClr val="dk1"/>
          </a:fontRef>
        </p:style>
      </p:cxnSp>
      <p:grpSp>
        <p:nvGrpSpPr>
          <p:cNvPr id="14" name="Groupe 13"/>
          <p:cNvGrpSpPr/>
          <p:nvPr/>
        </p:nvGrpSpPr>
        <p:grpSpPr>
          <a:xfrm>
            <a:off x="3018348" y="5125278"/>
            <a:ext cx="6575668" cy="631339"/>
            <a:chOff x="-767814" y="4050957"/>
            <a:chExt cx="6147726" cy="728333"/>
          </a:xfrm>
        </p:grpSpPr>
        <p:sp>
          <p:nvSpPr>
            <p:cNvPr id="16" name="Rectangle 15"/>
            <p:cNvSpPr/>
            <p:nvPr/>
          </p:nvSpPr>
          <p:spPr>
            <a:xfrm>
              <a:off x="-767814" y="4050957"/>
              <a:ext cx="1817391" cy="728333"/>
            </a:xfrm>
            <a:prstGeom prst="rect">
              <a:avLst/>
            </a:prstGeom>
            <a:ln w="6350">
              <a:solidFill>
                <a:schemeClr val="accent4">
                  <a:lumMod val="5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b="1" dirty="0" smtClean="0"/>
                <a:t>Criterion 1</a:t>
              </a:r>
            </a:p>
            <a:p>
              <a:pPr algn="ctr"/>
              <a:r>
                <a:rPr lang="en-US" dirty="0" smtClean="0"/>
                <a:t>Ex: Cuisine</a:t>
              </a:r>
              <a:endParaRPr lang="en-US" dirty="0"/>
            </a:p>
          </p:txBody>
        </p:sp>
        <p:sp>
          <p:nvSpPr>
            <p:cNvPr id="17" name="Rectangle 16"/>
            <p:cNvSpPr/>
            <p:nvPr/>
          </p:nvSpPr>
          <p:spPr>
            <a:xfrm>
              <a:off x="1353814" y="4064777"/>
              <a:ext cx="1669482" cy="714513"/>
            </a:xfrm>
            <a:prstGeom prst="rect">
              <a:avLst/>
            </a:prstGeom>
            <a:ln w="6350">
              <a:solidFill>
                <a:schemeClr val="accent4">
                  <a:lumMod val="5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b="1" dirty="0" smtClean="0"/>
                <a:t>Criterion 2</a:t>
              </a:r>
            </a:p>
            <a:p>
              <a:pPr algn="ctr"/>
              <a:r>
                <a:rPr lang="en-US" dirty="0" smtClean="0"/>
                <a:t>Ex: Cost</a:t>
              </a:r>
              <a:endParaRPr lang="en-US" dirty="0"/>
            </a:p>
          </p:txBody>
        </p:sp>
        <p:sp>
          <p:nvSpPr>
            <p:cNvPr id="18" name="Rectangle 17"/>
            <p:cNvSpPr/>
            <p:nvPr/>
          </p:nvSpPr>
          <p:spPr>
            <a:xfrm>
              <a:off x="3507705" y="4064777"/>
              <a:ext cx="1872207" cy="714513"/>
            </a:xfrm>
            <a:prstGeom prst="rect">
              <a:avLst/>
            </a:prstGeom>
            <a:ln w="6350">
              <a:solidFill>
                <a:schemeClr val="accent4">
                  <a:lumMod val="5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b="1" dirty="0" smtClean="0"/>
                <a:t>Criterion 3 </a:t>
              </a:r>
            </a:p>
            <a:p>
              <a:pPr algn="ctr"/>
              <a:r>
                <a:rPr lang="en-US" dirty="0" smtClean="0"/>
                <a:t>Ex: Ambiance</a:t>
              </a:r>
              <a:endParaRPr lang="en-US" dirty="0"/>
            </a:p>
          </p:txBody>
        </p:sp>
      </p:grpSp>
      <p:cxnSp>
        <p:nvCxnSpPr>
          <p:cNvPr id="34" name="Connecteur droit avec flèche 33"/>
          <p:cNvCxnSpPr>
            <a:stCxn id="10" idx="2"/>
            <a:endCxn id="18" idx="0"/>
          </p:cNvCxnSpPr>
          <p:nvPr/>
        </p:nvCxnSpPr>
        <p:spPr>
          <a:xfrm>
            <a:off x="6194616" y="4458390"/>
            <a:ext cx="2398135" cy="678868"/>
          </a:xfrm>
          <a:prstGeom prst="straightConnector1">
            <a:avLst/>
          </a:prstGeom>
          <a:ln w="6350">
            <a:solidFill>
              <a:schemeClr val="accent4">
                <a:lumMod val="50000"/>
              </a:schemeClr>
            </a:solidFill>
            <a:tailEnd type="arrow"/>
          </a:ln>
        </p:spPr>
        <p:style>
          <a:lnRef idx="2">
            <a:schemeClr val="accent1"/>
          </a:lnRef>
          <a:fillRef idx="1">
            <a:schemeClr val="lt1"/>
          </a:fillRef>
          <a:effectRef idx="0">
            <a:schemeClr val="accent1"/>
          </a:effectRef>
          <a:fontRef idx="minor">
            <a:schemeClr val="dk1"/>
          </a:fontRef>
        </p:style>
      </p:cxnSp>
      <p:cxnSp>
        <p:nvCxnSpPr>
          <p:cNvPr id="37" name="Connecteur droit avec flèche 36"/>
          <p:cNvCxnSpPr>
            <a:stCxn id="10" idx="2"/>
            <a:endCxn id="16" idx="0"/>
          </p:cNvCxnSpPr>
          <p:nvPr/>
        </p:nvCxnSpPr>
        <p:spPr>
          <a:xfrm flipH="1">
            <a:off x="3990298" y="4458390"/>
            <a:ext cx="2204318" cy="666888"/>
          </a:xfrm>
          <a:prstGeom prst="straightConnector1">
            <a:avLst/>
          </a:prstGeom>
          <a:ln w="6350">
            <a:solidFill>
              <a:schemeClr val="accent4">
                <a:lumMod val="50000"/>
              </a:schemeClr>
            </a:solidFill>
            <a:tailEnd type="arrow"/>
          </a:ln>
        </p:spPr>
        <p:style>
          <a:lnRef idx="2">
            <a:schemeClr val="accent1"/>
          </a:lnRef>
          <a:fillRef idx="1">
            <a:schemeClr val="lt1"/>
          </a:fillRef>
          <a:effectRef idx="0">
            <a:schemeClr val="accent1"/>
          </a:effectRef>
          <a:fontRef idx="minor">
            <a:schemeClr val="dk1"/>
          </a:fontRef>
        </p:style>
      </p:cxnSp>
      <p:cxnSp>
        <p:nvCxnSpPr>
          <p:cNvPr id="40" name="Connecteur droit avec flèche 39"/>
          <p:cNvCxnSpPr>
            <a:stCxn id="10" idx="2"/>
            <a:endCxn id="17" idx="0"/>
          </p:cNvCxnSpPr>
          <p:nvPr/>
        </p:nvCxnSpPr>
        <p:spPr>
          <a:xfrm flipH="1">
            <a:off x="6180509" y="4458390"/>
            <a:ext cx="14107" cy="678868"/>
          </a:xfrm>
          <a:prstGeom prst="straightConnector1">
            <a:avLst/>
          </a:prstGeom>
          <a:ln w="6350">
            <a:solidFill>
              <a:schemeClr val="accent4">
                <a:lumMod val="50000"/>
              </a:schemeClr>
            </a:solidFill>
            <a:tailEnd type="arrow"/>
          </a:ln>
        </p:spPr>
        <p:style>
          <a:lnRef idx="2">
            <a:schemeClr val="accent1"/>
          </a:lnRef>
          <a:fillRef idx="1">
            <a:schemeClr val="lt1"/>
          </a:fillRef>
          <a:effectRef idx="0">
            <a:schemeClr val="accent1"/>
          </a:effectRef>
          <a:fontRef idx="minor">
            <a:schemeClr val="dk1"/>
          </a:fontRef>
        </p:style>
      </p:cxnSp>
      <p:sp>
        <p:nvSpPr>
          <p:cNvPr id="5" name="Espace réservé du numéro de diapositive 4"/>
          <p:cNvSpPr>
            <a:spLocks noGrp="1"/>
          </p:cNvSpPr>
          <p:nvPr>
            <p:ph type="sldNum" sz="quarter" idx="12"/>
          </p:nvPr>
        </p:nvSpPr>
        <p:spPr/>
        <p:txBody>
          <a:bodyPr/>
          <a:lstStyle/>
          <a:p>
            <a:fld id="{3E09C654-F2CE-49A0-9D19-A73528137789}" type="slidenum">
              <a:rPr lang="fr-FR" smtClean="0"/>
              <a:pPr/>
              <a:t>8</a:t>
            </a:fld>
            <a:endParaRPr lang="fr-FR"/>
          </a:p>
        </p:txBody>
      </p:sp>
    </p:spTree>
    <p:extLst>
      <p:ext uri="{BB962C8B-B14F-4D97-AF65-F5344CB8AC3E}">
        <p14:creationId xmlns:p14="http://schemas.microsoft.com/office/powerpoint/2010/main" val="27969828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Decision based on preferences</a:t>
            </a:r>
            <a:endParaRPr lang="en-US" dirty="0"/>
          </a:p>
        </p:txBody>
      </p:sp>
      <mc:AlternateContent xmlns:mc="http://schemas.openxmlformats.org/markup-compatibility/2006" xmlns:a14="http://schemas.microsoft.com/office/drawing/2010/main">
        <mc:Choice Requires="a14">
          <p:sp>
            <p:nvSpPr>
              <p:cNvPr id="3" name="Espace réservé du contenu 2"/>
              <p:cNvSpPr>
                <a:spLocks noGrp="1"/>
              </p:cNvSpPr>
              <p:nvPr>
                <p:ph idx="1"/>
              </p:nvPr>
            </p:nvSpPr>
            <p:spPr>
              <a:xfrm>
                <a:off x="158187" y="1600200"/>
                <a:ext cx="5316638" cy="5118904"/>
              </a:xfrm>
            </p:spPr>
            <p:txBody>
              <a:bodyPr/>
              <a:lstStyle/>
              <a:p>
                <a:r>
                  <a:rPr lang="fr-FR" dirty="0"/>
                  <a:t>Notion </a:t>
                </a:r>
                <a:r>
                  <a:rPr lang="fr-FR" dirty="0" smtClean="0"/>
                  <a:t>of </a:t>
                </a:r>
                <a:r>
                  <a:rPr lang="en-US" dirty="0" smtClean="0"/>
                  <a:t>preferences</a:t>
                </a:r>
                <a:r>
                  <a:rPr lang="fr-FR" dirty="0" smtClean="0"/>
                  <a:t>:</a:t>
                </a:r>
                <a:endParaRPr lang="fr-FR" dirty="0"/>
              </a:p>
              <a:p>
                <a:pPr marL="0" indent="0">
                  <a:buNone/>
                </a:pPr>
                <a:endParaRPr lang="fr-FR" dirty="0"/>
              </a:p>
              <a:p>
                <a:pPr lvl="1"/>
                <a:r>
                  <a:rPr lang="en-US" b="1" i="1" dirty="0" smtClean="0"/>
                  <a:t>Preferences on criteria</a:t>
                </a:r>
                <a:r>
                  <a:rPr lang="en-US" dirty="0" smtClean="0"/>
                  <a:t>: </a:t>
                </a:r>
              </a:p>
              <a:p>
                <a:pPr lvl="2"/>
                <a:r>
                  <a:rPr lang="fr-FR" dirty="0" smtClean="0"/>
                  <a:t>P(</a:t>
                </a:r>
                <a:r>
                  <a:rPr lang="fr-FR" dirty="0" err="1" smtClean="0"/>
                  <a:t>Less</a:t>
                </a:r>
                <a:r>
                  <a:rPr lang="fr-FR" dirty="0"/>
                  <a:t>, More): </a:t>
                </a:r>
                <a:r>
                  <a:rPr lang="en-US" b="1" dirty="0" smtClean="0"/>
                  <a:t>binary</a:t>
                </a:r>
                <a:r>
                  <a:rPr lang="fr-FR" dirty="0" smtClean="0"/>
                  <a:t> and </a:t>
                </a:r>
                <a:r>
                  <a:rPr lang="en-US" b="1" dirty="0" smtClean="0"/>
                  <a:t>partial</a:t>
                </a:r>
                <a:r>
                  <a:rPr lang="fr-FR" dirty="0" smtClean="0"/>
                  <a:t> relation</a:t>
                </a:r>
                <a:endParaRPr lang="fr-FR" b="1" i="1" dirty="0"/>
              </a:p>
              <a:p>
                <a:pPr marL="548640" lvl="2" indent="0">
                  <a:buNone/>
                </a:pPr>
                <a:endParaRPr lang="fr-FR" b="1" dirty="0"/>
              </a:p>
              <a:p>
                <a:pPr marL="548640" lvl="2" indent="0">
                  <a:buNone/>
                </a:pPr>
                <a:endParaRPr lang="fr-FR" b="1" dirty="0"/>
              </a:p>
              <a:p>
                <a:pPr marL="457200" lvl="2"/>
                <a:r>
                  <a:rPr lang="en-US" sz="2000" b="1" i="1" dirty="0" smtClean="0"/>
                  <a:t>Preferences on options: </a:t>
                </a:r>
              </a:p>
              <a:p>
                <a:pPr marL="731520" lvl="3"/>
                <a:r>
                  <a:rPr lang="en-US" sz="1800" dirty="0" smtClean="0"/>
                  <a:t>Multi-criteria decision.</a:t>
                </a:r>
              </a:p>
              <a:p>
                <a:pPr lvl="2"/>
                <a:r>
                  <a:rPr lang="en-US" dirty="0" smtClean="0"/>
                  <a:t>Calculated from  preferences on criteria</a:t>
                </a:r>
              </a:p>
              <a:p>
                <a:pPr lvl="2"/>
                <a:r>
                  <a:rPr lang="pt-BR" dirty="0" smtClean="0"/>
                  <a:t>U</a:t>
                </a:r>
                <a14:m>
                  <m:oMath xmlns:m="http://schemas.openxmlformats.org/officeDocument/2006/math">
                    <m:d>
                      <m:dPr>
                        <m:ctrlPr>
                          <a:rPr lang="pt-BR" sz="2000" i="1" smtClean="0">
                            <a:latin typeface="Cambria Math"/>
                          </a:rPr>
                        </m:ctrlPr>
                      </m:dPr>
                      <m:e>
                        <m:r>
                          <a:rPr lang="fr-FR" sz="2000" b="0" i="1" smtClean="0">
                            <a:latin typeface="Cambria Math" panose="02040503050406030204" pitchFamily="18" charset="0"/>
                          </a:rPr>
                          <m:t>𝑜</m:t>
                        </m:r>
                      </m:e>
                    </m:d>
                    <m:r>
                      <a:rPr lang="pt-BR" sz="2000" i="1" smtClean="0">
                        <a:latin typeface="Cambria Math" panose="02040503050406030204" pitchFamily="18" charset="0"/>
                      </a:rPr>
                      <m:t>=</m:t>
                    </m:r>
                    <m:nary>
                      <m:naryPr>
                        <m:chr m:val="∑"/>
                        <m:ctrlPr>
                          <a:rPr lang="pt-BR" sz="2000" i="1" smtClean="0">
                            <a:latin typeface="Cambria Math"/>
                          </a:rPr>
                        </m:ctrlPr>
                      </m:naryPr>
                      <m:sub>
                        <m:r>
                          <m:rPr>
                            <m:brk m:alnAt="23"/>
                          </m:rPr>
                          <a:rPr lang="fr-FR" sz="2000" b="0" i="1" smtClean="0">
                            <a:latin typeface="Cambria Math" panose="02040503050406030204" pitchFamily="18" charset="0"/>
                          </a:rPr>
                          <m:t>𝑐</m:t>
                        </m:r>
                        <m:r>
                          <a:rPr lang="fr-FR" sz="2000" b="0" i="1" smtClean="0">
                            <a:latin typeface="Cambria Math" panose="02040503050406030204" pitchFamily="18" charset="0"/>
                          </a:rPr>
                          <m:t>∊</m:t>
                        </m:r>
                        <m:r>
                          <a:rPr lang="fr-FR" sz="2000" b="0" i="1" smtClean="0">
                            <a:latin typeface="Cambria Math" panose="02040503050406030204" pitchFamily="18" charset="0"/>
                          </a:rPr>
                          <m:t>𝐶</m:t>
                        </m:r>
                      </m:sub>
                      <m:sup/>
                      <m:e>
                        <m:d>
                          <m:dPr>
                            <m:ctrlPr>
                              <a:rPr lang="pt-BR" sz="2000" i="1" smtClean="0">
                                <a:latin typeface="Cambria Math"/>
                              </a:rPr>
                            </m:ctrlPr>
                          </m:dPr>
                          <m:e>
                            <m:r>
                              <a:rPr lang="fr-FR" sz="2000" b="0" i="1" smtClean="0">
                                <a:latin typeface="Cambria Math" panose="02040503050406030204" pitchFamily="18" charset="0"/>
                              </a:rPr>
                              <m:t>𝑟𝑎𝑛𝑔</m:t>
                            </m:r>
                            <m:r>
                              <a:rPr lang="fr-FR" sz="2000" b="0" i="1" baseline="-25000" smtClean="0">
                                <a:latin typeface="Cambria Math" panose="02040503050406030204" pitchFamily="18" charset="0"/>
                              </a:rPr>
                              <m:t>𝑐</m:t>
                            </m:r>
                            <m:r>
                              <a:rPr lang="fr-FR" sz="2000" b="0" i="1" smtClean="0">
                                <a:latin typeface="Cambria Math" panose="02040503050406030204" pitchFamily="18" charset="0"/>
                              </a:rPr>
                              <m:t> ×</m:t>
                            </m:r>
                            <m:r>
                              <a:rPr lang="fr-FR" sz="2000" b="0" i="1" smtClean="0">
                                <a:latin typeface="Cambria Math" panose="02040503050406030204" pitchFamily="18" charset="0"/>
                              </a:rPr>
                              <m:t>𝑠𝑐𝑜𝑟𝑒𝐷𝑐</m:t>
                            </m:r>
                            <m:r>
                              <a:rPr lang="fr-FR" sz="2000" b="0" i="1" baseline="-25000" smtClean="0">
                                <a:latin typeface="Cambria Math" panose="02040503050406030204" pitchFamily="18" charset="0"/>
                              </a:rPr>
                              <m:t> </m:t>
                            </m:r>
                            <m:r>
                              <a:rPr lang="fr-FR" sz="2000" b="0" i="1" smtClean="0">
                                <a:latin typeface="Cambria Math" panose="02040503050406030204" pitchFamily="18" charset="0"/>
                              </a:rPr>
                              <m:t>𝑣</m:t>
                            </m:r>
                            <m:r>
                              <a:rPr lang="fr-FR" sz="2000" b="0" i="1" smtClean="0">
                                <a:latin typeface="Cambria Math" panose="02040503050406030204" pitchFamily="18" charset="0"/>
                              </a:rPr>
                              <m:t>(</m:t>
                            </m:r>
                            <m:r>
                              <a:rPr lang="fr-FR" sz="2000" b="0" i="1" smtClean="0">
                                <a:latin typeface="Cambria Math" panose="02040503050406030204" pitchFamily="18" charset="0"/>
                              </a:rPr>
                              <m:t>𝑜</m:t>
                            </m:r>
                            <m:r>
                              <a:rPr lang="fr-FR" sz="2000" b="0" i="1" smtClean="0">
                                <a:latin typeface="Cambria Math" panose="02040503050406030204" pitchFamily="18" charset="0"/>
                              </a:rPr>
                              <m:t>,</m:t>
                            </m:r>
                            <m:r>
                              <a:rPr lang="fr-FR" sz="2000" b="0" i="1" smtClean="0">
                                <a:latin typeface="Cambria Math" panose="02040503050406030204" pitchFamily="18" charset="0"/>
                              </a:rPr>
                              <m:t>𝑐</m:t>
                            </m:r>
                            <m:r>
                              <a:rPr lang="fr-FR" sz="2000" b="0" i="1" smtClean="0">
                                <a:latin typeface="Cambria Math" panose="02040503050406030204" pitchFamily="18" charset="0"/>
                              </a:rPr>
                              <m:t>)</m:t>
                            </m:r>
                          </m:e>
                        </m:d>
                      </m:e>
                    </m:nary>
                    <m:r>
                      <a:rPr lang="fr-FR" sz="2000" b="0" i="1" smtClean="0">
                        <a:latin typeface="Cambria Math" panose="02040503050406030204" pitchFamily="18" charset="0"/>
                      </a:rPr>
                      <m:t> </m:t>
                    </m:r>
                  </m:oMath>
                </a14:m>
                <a:endParaRPr lang="fr-FR" dirty="0"/>
              </a:p>
            </p:txBody>
          </p:sp>
        </mc:Choice>
        <mc:Fallback xmlns="">
          <p:sp>
            <p:nvSpPr>
              <p:cNvPr id="3" name="Espace réservé du contenu 2"/>
              <p:cNvSpPr>
                <a:spLocks noGrp="1" noRot="1" noChangeAspect="1" noMove="1" noResize="1" noEditPoints="1" noAdjustHandles="1" noChangeArrowheads="1" noChangeShapeType="1" noTextEdit="1"/>
              </p:cNvSpPr>
              <p:nvPr>
                <p:ph idx="1"/>
              </p:nvPr>
            </p:nvSpPr>
            <p:spPr>
              <a:xfrm>
                <a:off x="158187" y="1600200"/>
                <a:ext cx="5316638" cy="5118904"/>
              </a:xfrm>
              <a:blipFill rotWithShape="1">
                <a:blip r:embed="rId2"/>
                <a:stretch>
                  <a:fillRect l="-1032" t="-834"/>
                </a:stretch>
              </a:blipFill>
            </p:spPr>
            <p:txBody>
              <a:bodyPr/>
              <a:lstStyle/>
              <a:p>
                <a:r>
                  <a:rPr lang="fr-FR">
                    <a:noFill/>
                  </a:rPr>
                  <a:t> </a:t>
                </a:r>
              </a:p>
            </p:txBody>
          </p:sp>
        </mc:Fallback>
      </mc:AlternateContent>
      <p:sp>
        <p:nvSpPr>
          <p:cNvPr id="7" name="Espace réservé du numéro de diapositive 6"/>
          <p:cNvSpPr>
            <a:spLocks noGrp="1"/>
          </p:cNvSpPr>
          <p:nvPr>
            <p:ph type="sldNum" sz="quarter" idx="12"/>
          </p:nvPr>
        </p:nvSpPr>
        <p:spPr/>
        <p:txBody>
          <a:bodyPr/>
          <a:lstStyle/>
          <a:p>
            <a:fld id="{3E09C654-F2CE-49A0-9D19-A73528137789}" type="slidenum">
              <a:rPr lang="fr-FR" smtClean="0"/>
              <a:pPr/>
              <a:t>9</a:t>
            </a:fld>
            <a:endParaRPr lang="fr-FR"/>
          </a:p>
        </p:txBody>
      </p:sp>
      <p:sp>
        <p:nvSpPr>
          <p:cNvPr id="4" name="ZoneTexte 3"/>
          <p:cNvSpPr txBox="1"/>
          <p:nvPr/>
        </p:nvSpPr>
        <p:spPr>
          <a:xfrm>
            <a:off x="5474825" y="1456589"/>
            <a:ext cx="6504972" cy="5416868"/>
          </a:xfrm>
          <a:prstGeom prst="rect">
            <a:avLst/>
          </a:prstGeom>
          <a:noFill/>
          <a:ln>
            <a:solidFill>
              <a:schemeClr val="bg1">
                <a:lumMod val="75000"/>
              </a:schemeClr>
            </a:solidFill>
          </a:ln>
        </p:spPr>
        <p:txBody>
          <a:bodyPr wrap="square" rtlCol="0">
            <a:spAutoFit/>
          </a:bodyPr>
          <a:lstStyle/>
          <a:p>
            <a:r>
              <a:rPr lang="fr-FR" sz="2000" b="1" dirty="0" err="1" smtClean="0"/>
              <a:t>Example</a:t>
            </a:r>
            <a:r>
              <a:rPr lang="fr-FR" sz="2000" b="1" dirty="0"/>
              <a:t>: </a:t>
            </a:r>
            <a:r>
              <a:rPr lang="en-US" sz="2000" i="1" u="sng" dirty="0" smtClean="0">
                <a:solidFill>
                  <a:schemeClr val="accent2">
                    <a:lumMod val="75000"/>
                  </a:schemeClr>
                </a:solidFill>
              </a:rPr>
              <a:t>Preference calculation </a:t>
            </a:r>
            <a:r>
              <a:rPr lang="fr-FR" sz="2000" i="1" u="sng" dirty="0" smtClean="0">
                <a:solidFill>
                  <a:schemeClr val="accent2">
                    <a:lumMod val="75000"/>
                  </a:schemeClr>
                </a:solidFill>
              </a:rPr>
              <a:t>P(</a:t>
            </a:r>
            <a:r>
              <a:rPr lang="fr-FR" sz="2000" i="1" u="sng" dirty="0" err="1" smtClean="0">
                <a:solidFill>
                  <a:schemeClr val="accent2">
                    <a:lumMod val="75000"/>
                  </a:schemeClr>
                </a:solidFill>
              </a:rPr>
              <a:t>Mizushi,Dragon</a:t>
            </a:r>
            <a:r>
              <a:rPr lang="fr-FR" sz="2000" i="1" u="sng" dirty="0">
                <a:solidFill>
                  <a:schemeClr val="accent2">
                    <a:lumMod val="75000"/>
                  </a:schemeClr>
                </a:solidFill>
              </a:rPr>
              <a:t>) ?</a:t>
            </a:r>
          </a:p>
          <a:p>
            <a:endParaRPr lang="fr-FR" dirty="0"/>
          </a:p>
          <a:p>
            <a:pPr marL="342900" indent="-342900">
              <a:buFont typeface="Arial" panose="020B0604020202020204" pitchFamily="34" charset="0"/>
              <a:buChar char="•"/>
            </a:pPr>
            <a:r>
              <a:rPr lang="fr-FR" dirty="0" err="1" smtClean="0"/>
              <a:t>Criteria</a:t>
            </a:r>
            <a:r>
              <a:rPr lang="fr-FR" dirty="0" smtClean="0"/>
              <a:t>= </a:t>
            </a:r>
            <a:r>
              <a:rPr lang="fr-FR" dirty="0"/>
              <a:t>{Ambiance, </a:t>
            </a:r>
            <a:r>
              <a:rPr lang="fr-FR" dirty="0" err="1" smtClean="0"/>
              <a:t>Cost</a:t>
            </a:r>
            <a:r>
              <a:rPr lang="fr-FR" dirty="0" smtClean="0"/>
              <a:t>, Cuisine</a:t>
            </a:r>
            <a:r>
              <a:rPr lang="fr-FR" dirty="0"/>
              <a:t>}.</a:t>
            </a:r>
          </a:p>
          <a:p>
            <a:pPr marL="342900" indent="-342900">
              <a:buFont typeface="Arial" panose="020B0604020202020204" pitchFamily="34" charset="0"/>
              <a:buChar char="•"/>
            </a:pPr>
            <a:endParaRPr lang="fr-FR" dirty="0"/>
          </a:p>
          <a:p>
            <a:pPr marL="342900" indent="-342900">
              <a:buFont typeface="Arial" panose="020B0604020202020204" pitchFamily="34" charset="0"/>
              <a:buChar char="•"/>
            </a:pPr>
            <a:endParaRPr lang="fr-FR" dirty="0"/>
          </a:p>
          <a:p>
            <a:pPr marL="342900" indent="-342900">
              <a:buFont typeface="Arial" panose="020B0604020202020204" pitchFamily="34" charset="0"/>
              <a:buChar char="•"/>
            </a:pPr>
            <a:endParaRPr lang="fr-FR" dirty="0"/>
          </a:p>
          <a:p>
            <a:pPr marL="342900" indent="-342900">
              <a:buFont typeface="Arial" panose="020B0604020202020204" pitchFamily="34" charset="0"/>
              <a:buChar char="•"/>
            </a:pPr>
            <a:endParaRPr lang="fr-FR" dirty="0"/>
          </a:p>
          <a:p>
            <a:pPr marL="342900" indent="-342900">
              <a:buFont typeface="Arial" panose="020B0604020202020204" pitchFamily="34" charset="0"/>
              <a:buChar char="•"/>
            </a:pPr>
            <a:endParaRPr lang="fr-FR" dirty="0"/>
          </a:p>
          <a:p>
            <a:pPr marL="342900" indent="-342900">
              <a:buFont typeface="Arial" panose="020B0604020202020204" pitchFamily="34" charset="0"/>
              <a:buChar char="•"/>
            </a:pPr>
            <a:endParaRPr lang="fr-FR" dirty="0"/>
          </a:p>
          <a:p>
            <a:endParaRPr lang="fr-FR" dirty="0"/>
          </a:p>
          <a:p>
            <a:endParaRPr lang="fr-FR" dirty="0"/>
          </a:p>
          <a:p>
            <a:endParaRPr lang="fr-FR" dirty="0"/>
          </a:p>
          <a:p>
            <a:endParaRPr lang="fr-FR" dirty="0"/>
          </a:p>
          <a:p>
            <a:endParaRPr lang="fr-FR" dirty="0"/>
          </a:p>
          <a:p>
            <a:endParaRPr lang="fr-FR" dirty="0"/>
          </a:p>
          <a:p>
            <a:pPr marL="342900" indent="-342900">
              <a:buFont typeface="Arial" panose="020B0604020202020204" pitchFamily="34" charset="0"/>
              <a:buChar char="•"/>
            </a:pPr>
            <a:r>
              <a:rPr lang="fr-FR" dirty="0"/>
              <a:t>U(</a:t>
            </a:r>
            <a:r>
              <a:rPr lang="fr-FR" dirty="0" err="1"/>
              <a:t>Mizushi</a:t>
            </a:r>
            <a:r>
              <a:rPr lang="fr-FR" dirty="0"/>
              <a:t>) = (3x1) +(2X1) + (1x1) = 6</a:t>
            </a:r>
            <a:endParaRPr lang="fr-FR" i="1" u="sng" dirty="0">
              <a:solidFill>
                <a:schemeClr val="accent2">
                  <a:lumMod val="75000"/>
                </a:schemeClr>
              </a:solidFill>
            </a:endParaRPr>
          </a:p>
          <a:p>
            <a:pPr marL="342900" indent="-342900">
              <a:buFont typeface="Arial" panose="020B0604020202020204" pitchFamily="34" charset="0"/>
              <a:buChar char="•"/>
            </a:pPr>
            <a:r>
              <a:rPr lang="fr-FR" dirty="0"/>
              <a:t>U(Dragon) = (3x4) +(2X1) + (1x-1) = 13</a:t>
            </a:r>
          </a:p>
          <a:p>
            <a:pPr marL="1257300" lvl="2" indent="-342900">
              <a:buFont typeface="Arial" panose="020B0604020202020204" pitchFamily="34" charset="0"/>
              <a:buChar char="•"/>
            </a:pPr>
            <a:endParaRPr lang="fr-FR" dirty="0"/>
          </a:p>
          <a:p>
            <a:pPr marL="1257300" lvl="2" indent="-342900">
              <a:buFont typeface="Arial" panose="020B0604020202020204" pitchFamily="34" charset="0"/>
              <a:buChar char="•"/>
            </a:pPr>
            <a:r>
              <a:rPr lang="fr-FR" sz="2000" dirty="0">
                <a:solidFill>
                  <a:schemeClr val="accent2">
                    <a:lumMod val="75000"/>
                  </a:schemeClr>
                </a:solidFill>
              </a:rPr>
              <a:t>P(</a:t>
            </a:r>
            <a:r>
              <a:rPr lang="fr-FR" sz="2000" dirty="0" err="1">
                <a:solidFill>
                  <a:schemeClr val="accent2">
                    <a:lumMod val="75000"/>
                  </a:schemeClr>
                </a:solidFill>
              </a:rPr>
              <a:t>Mizushi</a:t>
            </a:r>
            <a:r>
              <a:rPr lang="fr-FR" sz="2000" dirty="0">
                <a:solidFill>
                  <a:schemeClr val="accent2">
                    <a:lumMod val="75000"/>
                  </a:schemeClr>
                </a:solidFill>
              </a:rPr>
              <a:t>, Dragon)</a:t>
            </a:r>
          </a:p>
        </p:txBody>
      </p:sp>
      <p:grpSp>
        <p:nvGrpSpPr>
          <p:cNvPr id="16" name="Groupe 15"/>
          <p:cNvGrpSpPr/>
          <p:nvPr/>
        </p:nvGrpSpPr>
        <p:grpSpPr>
          <a:xfrm>
            <a:off x="5560612" y="2422588"/>
            <a:ext cx="3085060" cy="812077"/>
            <a:chOff x="3511019" y="1632478"/>
            <a:chExt cx="3273955" cy="1186501"/>
          </a:xfrm>
        </p:grpSpPr>
        <p:sp>
          <p:nvSpPr>
            <p:cNvPr id="17" name="Ellipse 16"/>
            <p:cNvSpPr/>
            <p:nvPr/>
          </p:nvSpPr>
          <p:spPr>
            <a:xfrm>
              <a:off x="5180546" y="2141859"/>
              <a:ext cx="1475772" cy="677120"/>
            </a:xfrm>
            <a:prstGeom prst="ellipse">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err="1"/>
                <a:t>Mizushi</a:t>
              </a:r>
              <a:endParaRPr lang="fr-FR" dirty="0"/>
            </a:p>
          </p:txBody>
        </p:sp>
        <p:cxnSp>
          <p:nvCxnSpPr>
            <p:cNvPr id="18" name="Connecteur droit avec flèche 17"/>
            <p:cNvCxnSpPr>
              <a:stCxn id="17" idx="1"/>
              <a:endCxn id="19" idx="2"/>
            </p:cNvCxnSpPr>
            <p:nvPr/>
          </p:nvCxnSpPr>
          <p:spPr>
            <a:xfrm flipH="1" flipV="1">
              <a:off x="4684901" y="2008984"/>
              <a:ext cx="711767" cy="232036"/>
            </a:xfrm>
            <a:prstGeom prst="straightConnector1">
              <a:avLst/>
            </a:prstGeom>
            <a:ln>
              <a:solidFill>
                <a:schemeClr val="accent1"/>
              </a:solidFill>
              <a:tailEnd type="triangle"/>
            </a:ln>
          </p:spPr>
          <p:style>
            <a:lnRef idx="1">
              <a:schemeClr val="accent3"/>
            </a:lnRef>
            <a:fillRef idx="0">
              <a:schemeClr val="accent3"/>
            </a:fillRef>
            <a:effectRef idx="0">
              <a:schemeClr val="accent3"/>
            </a:effectRef>
            <a:fontRef idx="minor">
              <a:schemeClr val="tx1"/>
            </a:fontRef>
          </p:style>
        </p:cxnSp>
        <p:sp>
          <p:nvSpPr>
            <p:cNvPr id="19" name="Rectangle 18"/>
            <p:cNvSpPr/>
            <p:nvPr/>
          </p:nvSpPr>
          <p:spPr>
            <a:xfrm>
              <a:off x="4049241" y="1644381"/>
              <a:ext cx="1271317" cy="364603"/>
            </a:xfrm>
            <a:prstGeom prst="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err="1" smtClean="0"/>
                <a:t>Japanese</a:t>
              </a:r>
              <a:endParaRPr lang="fr-FR" dirty="0"/>
            </a:p>
          </p:txBody>
        </p:sp>
        <p:cxnSp>
          <p:nvCxnSpPr>
            <p:cNvPr id="20" name="Connecteur droit avec flèche 19"/>
            <p:cNvCxnSpPr>
              <a:stCxn id="17" idx="2"/>
              <a:endCxn id="21" idx="3"/>
            </p:cNvCxnSpPr>
            <p:nvPr/>
          </p:nvCxnSpPr>
          <p:spPr>
            <a:xfrm flipH="1">
              <a:off x="4835761" y="2480420"/>
              <a:ext cx="344786" cy="42253"/>
            </a:xfrm>
            <a:prstGeom prst="straightConnector1">
              <a:avLst/>
            </a:prstGeom>
            <a:ln>
              <a:solidFill>
                <a:schemeClr val="accent1"/>
              </a:solidFill>
              <a:tailEnd type="triangle"/>
            </a:ln>
          </p:spPr>
          <p:style>
            <a:lnRef idx="1">
              <a:schemeClr val="accent3"/>
            </a:lnRef>
            <a:fillRef idx="0">
              <a:schemeClr val="accent3"/>
            </a:fillRef>
            <a:effectRef idx="0">
              <a:schemeClr val="accent3"/>
            </a:effectRef>
            <a:fontRef idx="minor">
              <a:schemeClr val="tx1"/>
            </a:fontRef>
          </p:style>
        </p:cxnSp>
        <p:sp>
          <p:nvSpPr>
            <p:cNvPr id="21" name="Rectangle 20"/>
            <p:cNvSpPr/>
            <p:nvPr/>
          </p:nvSpPr>
          <p:spPr>
            <a:xfrm>
              <a:off x="3511019" y="2302143"/>
              <a:ext cx="1324742" cy="441057"/>
            </a:xfrm>
            <a:prstGeom prst="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smtClean="0"/>
                <a:t>Cheap</a:t>
              </a:r>
              <a:endParaRPr lang="fr-FR" dirty="0"/>
            </a:p>
          </p:txBody>
        </p:sp>
        <p:cxnSp>
          <p:nvCxnSpPr>
            <p:cNvPr id="22" name="Connecteur droit avec flèche 21"/>
            <p:cNvCxnSpPr>
              <a:stCxn id="17" idx="0"/>
              <a:endCxn id="23" idx="2"/>
            </p:cNvCxnSpPr>
            <p:nvPr/>
          </p:nvCxnSpPr>
          <p:spPr>
            <a:xfrm flipV="1">
              <a:off x="5918433" y="1997081"/>
              <a:ext cx="230883" cy="144779"/>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
          <p:nvSpPr>
            <p:cNvPr id="23" name="Rectangle 22"/>
            <p:cNvSpPr/>
            <p:nvPr/>
          </p:nvSpPr>
          <p:spPr>
            <a:xfrm>
              <a:off x="5513657" y="1632478"/>
              <a:ext cx="1271317" cy="364603"/>
            </a:xfrm>
            <a:prstGeom prst="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err="1" smtClean="0"/>
                <a:t>Calm</a:t>
              </a:r>
              <a:endParaRPr lang="fr-FR" dirty="0"/>
            </a:p>
          </p:txBody>
        </p:sp>
      </p:grpSp>
      <p:grpSp>
        <p:nvGrpSpPr>
          <p:cNvPr id="24" name="Groupe 23"/>
          <p:cNvGrpSpPr/>
          <p:nvPr/>
        </p:nvGrpSpPr>
        <p:grpSpPr>
          <a:xfrm>
            <a:off x="8849332" y="2450550"/>
            <a:ext cx="3049615" cy="863750"/>
            <a:chOff x="5104436" y="1653585"/>
            <a:chExt cx="3236340" cy="1245875"/>
          </a:xfrm>
        </p:grpSpPr>
        <p:sp>
          <p:nvSpPr>
            <p:cNvPr id="25" name="Ellipse 24"/>
            <p:cNvSpPr/>
            <p:nvPr/>
          </p:nvSpPr>
          <p:spPr>
            <a:xfrm>
              <a:off x="5104436" y="2222340"/>
              <a:ext cx="1475772" cy="67712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a:t>Dragon</a:t>
              </a:r>
            </a:p>
          </p:txBody>
        </p:sp>
        <p:cxnSp>
          <p:nvCxnSpPr>
            <p:cNvPr id="26" name="Connecteur droit avec flèche 25"/>
            <p:cNvCxnSpPr>
              <a:stCxn id="25" idx="7"/>
              <a:endCxn id="27" idx="2"/>
            </p:cNvCxnSpPr>
            <p:nvPr/>
          </p:nvCxnSpPr>
          <p:spPr>
            <a:xfrm flipV="1">
              <a:off x="6364086" y="2060673"/>
              <a:ext cx="996464" cy="260829"/>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
          <p:nvSpPr>
            <p:cNvPr id="27" name="Rectangle 26"/>
            <p:cNvSpPr/>
            <p:nvPr/>
          </p:nvSpPr>
          <p:spPr>
            <a:xfrm>
              <a:off x="6724891" y="1696070"/>
              <a:ext cx="1271317" cy="36460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err="1" smtClean="0"/>
                <a:t>Chinese</a:t>
              </a:r>
              <a:endParaRPr lang="fr-FR" dirty="0"/>
            </a:p>
          </p:txBody>
        </p:sp>
        <p:cxnSp>
          <p:nvCxnSpPr>
            <p:cNvPr id="28" name="Connecteur droit avec flèche 27"/>
            <p:cNvCxnSpPr>
              <a:stCxn id="25" idx="6"/>
              <a:endCxn id="29" idx="1"/>
            </p:cNvCxnSpPr>
            <p:nvPr/>
          </p:nvCxnSpPr>
          <p:spPr>
            <a:xfrm flipV="1">
              <a:off x="6580208" y="2550504"/>
              <a:ext cx="454252" cy="10397"/>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
          <p:nvSpPr>
            <p:cNvPr id="29" name="Rectangle 28"/>
            <p:cNvSpPr/>
            <p:nvPr/>
          </p:nvSpPr>
          <p:spPr>
            <a:xfrm>
              <a:off x="7034459" y="2363987"/>
              <a:ext cx="1306317" cy="37303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smtClean="0"/>
                <a:t>Cheap</a:t>
              </a:r>
              <a:endParaRPr lang="fr-FR" dirty="0"/>
            </a:p>
          </p:txBody>
        </p:sp>
        <p:cxnSp>
          <p:nvCxnSpPr>
            <p:cNvPr id="30" name="Connecteur droit avec flèche 29"/>
            <p:cNvCxnSpPr>
              <a:endCxn id="31" idx="2"/>
            </p:cNvCxnSpPr>
            <p:nvPr/>
          </p:nvCxnSpPr>
          <p:spPr>
            <a:xfrm flipV="1">
              <a:off x="5810629" y="2018188"/>
              <a:ext cx="118113" cy="195831"/>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
          <p:nvSpPr>
            <p:cNvPr id="31" name="Rectangle 30"/>
            <p:cNvSpPr/>
            <p:nvPr/>
          </p:nvSpPr>
          <p:spPr>
            <a:xfrm>
              <a:off x="5293083" y="1653585"/>
              <a:ext cx="1271316" cy="36460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smtClean="0"/>
                <a:t>Noisy</a:t>
              </a:r>
              <a:endParaRPr lang="fr-FR" dirty="0"/>
            </a:p>
          </p:txBody>
        </p:sp>
      </p:grpSp>
      <p:grpSp>
        <p:nvGrpSpPr>
          <p:cNvPr id="53" name="Groupe 52"/>
          <p:cNvGrpSpPr/>
          <p:nvPr/>
        </p:nvGrpSpPr>
        <p:grpSpPr>
          <a:xfrm>
            <a:off x="5659702" y="3781313"/>
            <a:ext cx="2623683" cy="1545507"/>
            <a:chOff x="1278952" y="1535371"/>
            <a:chExt cx="2623683" cy="1545507"/>
          </a:xfrm>
          <a:noFill/>
        </p:grpSpPr>
        <p:grpSp>
          <p:nvGrpSpPr>
            <p:cNvPr id="54" name="Groupe 53"/>
            <p:cNvGrpSpPr/>
            <p:nvPr/>
          </p:nvGrpSpPr>
          <p:grpSpPr>
            <a:xfrm>
              <a:off x="1278952" y="1535371"/>
              <a:ext cx="2623683" cy="1545507"/>
              <a:chOff x="1278952" y="1535371"/>
              <a:chExt cx="2623683" cy="1545507"/>
            </a:xfrm>
            <a:grpFill/>
          </p:grpSpPr>
          <p:sp>
            <p:nvSpPr>
              <p:cNvPr id="56" name="Rectangle 55"/>
              <p:cNvSpPr/>
              <p:nvPr/>
            </p:nvSpPr>
            <p:spPr>
              <a:xfrm>
                <a:off x="2534016" y="2109699"/>
                <a:ext cx="1368619" cy="412377"/>
              </a:xfrm>
              <a:prstGeom prst="rect">
                <a:avLst/>
              </a:prstGeom>
              <a:grp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err="1" smtClean="0"/>
                  <a:t>Japanese</a:t>
                </a:r>
                <a:endParaRPr lang="fr-FR" dirty="0"/>
              </a:p>
            </p:txBody>
          </p:sp>
          <p:sp>
            <p:nvSpPr>
              <p:cNvPr id="57" name="Rectangle 56"/>
              <p:cNvSpPr/>
              <p:nvPr/>
            </p:nvSpPr>
            <p:spPr>
              <a:xfrm>
                <a:off x="2944761" y="2644592"/>
                <a:ext cx="957874" cy="412377"/>
              </a:xfrm>
              <a:prstGeom prst="rect">
                <a:avLst/>
              </a:prstGeom>
              <a:grp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err="1" smtClean="0"/>
                  <a:t>Turkish</a:t>
                </a:r>
                <a:endParaRPr lang="fr-FR" dirty="0" smtClean="0"/>
              </a:p>
            </p:txBody>
          </p:sp>
          <p:sp>
            <p:nvSpPr>
              <p:cNvPr id="58" name="Rectangle 57"/>
              <p:cNvSpPr/>
              <p:nvPr/>
            </p:nvSpPr>
            <p:spPr>
              <a:xfrm>
                <a:off x="1512055" y="2668501"/>
                <a:ext cx="1147483" cy="412377"/>
              </a:xfrm>
              <a:prstGeom prst="rect">
                <a:avLst/>
              </a:prstGeom>
              <a:grp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err="1" smtClean="0"/>
                  <a:t>Italian</a:t>
                </a:r>
                <a:endParaRPr lang="fr-FR" dirty="0"/>
              </a:p>
            </p:txBody>
          </p:sp>
          <p:cxnSp>
            <p:nvCxnSpPr>
              <p:cNvPr id="59" name="Connecteur droit avec flèche 58"/>
              <p:cNvCxnSpPr>
                <a:stCxn id="57" idx="0"/>
                <a:endCxn id="56" idx="2"/>
              </p:cNvCxnSpPr>
              <p:nvPr/>
            </p:nvCxnSpPr>
            <p:spPr>
              <a:xfrm flipH="1" flipV="1">
                <a:off x="3218326" y="2522076"/>
                <a:ext cx="205372" cy="122516"/>
              </a:xfrm>
              <a:prstGeom prst="straightConnector1">
                <a:avLst/>
              </a:prstGeom>
              <a:grpFill/>
              <a:ln>
                <a:tailEnd type="triangle"/>
              </a:ln>
            </p:spPr>
            <p:style>
              <a:lnRef idx="2">
                <a:schemeClr val="accent3"/>
              </a:lnRef>
              <a:fillRef idx="0">
                <a:schemeClr val="accent3"/>
              </a:fillRef>
              <a:effectRef idx="1">
                <a:schemeClr val="accent3"/>
              </a:effectRef>
              <a:fontRef idx="minor">
                <a:schemeClr val="tx1"/>
              </a:fontRef>
            </p:style>
          </p:cxnSp>
          <p:cxnSp>
            <p:nvCxnSpPr>
              <p:cNvPr id="60" name="Connecteur droit avec flèche 59"/>
              <p:cNvCxnSpPr>
                <a:stCxn id="58" idx="0"/>
                <a:endCxn id="56" idx="2"/>
              </p:cNvCxnSpPr>
              <p:nvPr/>
            </p:nvCxnSpPr>
            <p:spPr>
              <a:xfrm flipV="1">
                <a:off x="2085797" y="2522076"/>
                <a:ext cx="1132529" cy="146425"/>
              </a:xfrm>
              <a:prstGeom prst="straightConnector1">
                <a:avLst/>
              </a:prstGeom>
              <a:grpFill/>
              <a:ln>
                <a:tailEnd type="triangle"/>
              </a:ln>
            </p:spPr>
            <p:style>
              <a:lnRef idx="2">
                <a:schemeClr val="accent3"/>
              </a:lnRef>
              <a:fillRef idx="0">
                <a:schemeClr val="accent3"/>
              </a:fillRef>
              <a:effectRef idx="1">
                <a:schemeClr val="accent3"/>
              </a:effectRef>
              <a:fontRef idx="minor">
                <a:schemeClr val="tx1"/>
              </a:fontRef>
            </p:style>
          </p:cxnSp>
          <p:sp>
            <p:nvSpPr>
              <p:cNvPr id="61" name="Rectangle 60"/>
              <p:cNvSpPr/>
              <p:nvPr/>
            </p:nvSpPr>
            <p:spPr>
              <a:xfrm>
                <a:off x="1278952" y="2067864"/>
                <a:ext cx="1147483" cy="412377"/>
              </a:xfrm>
              <a:prstGeom prst="rect">
                <a:avLst/>
              </a:prstGeom>
              <a:grp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smtClean="0"/>
                  <a:t>French</a:t>
                </a:r>
                <a:endParaRPr lang="fr-FR" dirty="0"/>
              </a:p>
            </p:txBody>
          </p:sp>
          <p:cxnSp>
            <p:nvCxnSpPr>
              <p:cNvPr id="62" name="Connecteur droit avec flèche 61"/>
              <p:cNvCxnSpPr>
                <a:stCxn id="61" idx="0"/>
                <a:endCxn id="63" idx="2"/>
              </p:cNvCxnSpPr>
              <p:nvPr/>
            </p:nvCxnSpPr>
            <p:spPr>
              <a:xfrm flipV="1">
                <a:off x="1852694" y="1915463"/>
                <a:ext cx="538569" cy="152401"/>
              </a:xfrm>
              <a:prstGeom prst="straightConnector1">
                <a:avLst/>
              </a:prstGeom>
              <a:grpFill/>
              <a:ln>
                <a:tailEnd type="triangle"/>
              </a:ln>
            </p:spPr>
            <p:style>
              <a:lnRef idx="2">
                <a:schemeClr val="accent3"/>
              </a:lnRef>
              <a:fillRef idx="0">
                <a:schemeClr val="accent3"/>
              </a:fillRef>
              <a:effectRef idx="1">
                <a:schemeClr val="accent3"/>
              </a:effectRef>
              <a:fontRef idx="minor">
                <a:schemeClr val="tx1"/>
              </a:fontRef>
            </p:style>
          </p:cxnSp>
          <p:sp>
            <p:nvSpPr>
              <p:cNvPr id="63" name="Rectangle 62"/>
              <p:cNvSpPr/>
              <p:nvPr/>
            </p:nvSpPr>
            <p:spPr>
              <a:xfrm>
                <a:off x="1825809" y="1535371"/>
                <a:ext cx="1130907" cy="380092"/>
              </a:xfrm>
              <a:prstGeom prst="rect">
                <a:avLst/>
              </a:prstGeom>
              <a:grp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err="1" smtClean="0"/>
                  <a:t>Chinese</a:t>
                </a:r>
                <a:endParaRPr lang="fr-FR" dirty="0"/>
              </a:p>
            </p:txBody>
          </p:sp>
          <p:cxnSp>
            <p:nvCxnSpPr>
              <p:cNvPr id="64" name="Connecteur droit avec flèche 63"/>
              <p:cNvCxnSpPr>
                <a:stCxn id="58" idx="0"/>
                <a:endCxn id="61" idx="2"/>
              </p:cNvCxnSpPr>
              <p:nvPr/>
            </p:nvCxnSpPr>
            <p:spPr>
              <a:xfrm flipH="1" flipV="1">
                <a:off x="1852694" y="2480241"/>
                <a:ext cx="233103" cy="188260"/>
              </a:xfrm>
              <a:prstGeom prst="straightConnector1">
                <a:avLst/>
              </a:prstGeom>
              <a:grpFill/>
              <a:ln>
                <a:tailEnd type="triangle"/>
              </a:ln>
            </p:spPr>
            <p:style>
              <a:lnRef idx="2">
                <a:schemeClr val="accent3"/>
              </a:lnRef>
              <a:fillRef idx="0">
                <a:schemeClr val="accent3"/>
              </a:fillRef>
              <a:effectRef idx="1">
                <a:schemeClr val="accent3"/>
              </a:effectRef>
              <a:fontRef idx="minor">
                <a:schemeClr val="tx1"/>
              </a:fontRef>
            </p:style>
          </p:cxnSp>
        </p:grpSp>
        <p:cxnSp>
          <p:nvCxnSpPr>
            <p:cNvPr id="55" name="Connecteur droit avec flèche 54"/>
            <p:cNvCxnSpPr>
              <a:stCxn id="56" idx="0"/>
              <a:endCxn id="63" idx="2"/>
            </p:cNvCxnSpPr>
            <p:nvPr/>
          </p:nvCxnSpPr>
          <p:spPr>
            <a:xfrm flipH="1" flipV="1">
              <a:off x="2391263" y="1915463"/>
              <a:ext cx="827063" cy="194236"/>
            </a:xfrm>
            <a:prstGeom prst="straightConnector1">
              <a:avLst/>
            </a:prstGeom>
            <a:grpFill/>
            <a:ln>
              <a:tailEnd type="triangle"/>
            </a:ln>
          </p:spPr>
          <p:style>
            <a:lnRef idx="2">
              <a:schemeClr val="accent3"/>
            </a:lnRef>
            <a:fillRef idx="0">
              <a:schemeClr val="accent3"/>
            </a:fillRef>
            <a:effectRef idx="1">
              <a:schemeClr val="accent3"/>
            </a:effectRef>
            <a:fontRef idx="minor">
              <a:schemeClr val="tx1"/>
            </a:fontRef>
          </p:style>
        </p:cxnSp>
      </p:grpSp>
      <p:sp>
        <p:nvSpPr>
          <p:cNvPr id="76" name="Rectangle 75"/>
          <p:cNvSpPr/>
          <p:nvPr/>
        </p:nvSpPr>
        <p:spPr>
          <a:xfrm>
            <a:off x="10376293" y="3781313"/>
            <a:ext cx="1219199" cy="26894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err="1" smtClean="0"/>
              <a:t>calm</a:t>
            </a:r>
            <a:endParaRPr lang="fr-FR" dirty="0"/>
          </a:p>
        </p:txBody>
      </p:sp>
      <p:sp>
        <p:nvSpPr>
          <p:cNvPr id="77" name="Rectangle 76"/>
          <p:cNvSpPr/>
          <p:nvPr/>
        </p:nvSpPr>
        <p:spPr>
          <a:xfrm>
            <a:off x="9061474" y="3811195"/>
            <a:ext cx="953249" cy="206577"/>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smtClean="0"/>
              <a:t>Noisy</a:t>
            </a:r>
            <a:endParaRPr lang="fr-FR" dirty="0"/>
          </a:p>
        </p:txBody>
      </p:sp>
      <p:cxnSp>
        <p:nvCxnSpPr>
          <p:cNvPr id="78" name="Connecteur droit avec flèche 77"/>
          <p:cNvCxnSpPr>
            <a:stCxn id="77" idx="3"/>
            <a:endCxn id="76" idx="1"/>
          </p:cNvCxnSpPr>
          <p:nvPr/>
        </p:nvCxnSpPr>
        <p:spPr>
          <a:xfrm>
            <a:off x="10014723" y="3914484"/>
            <a:ext cx="361570" cy="12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1" name="Rectangle 80"/>
          <p:cNvSpPr/>
          <p:nvPr/>
        </p:nvSpPr>
        <p:spPr>
          <a:xfrm>
            <a:off x="8883826" y="3726629"/>
            <a:ext cx="2682294" cy="378307"/>
          </a:xfrm>
          <a:prstGeom prst="rect">
            <a:avLst/>
          </a:prstGeom>
          <a:solidFill>
            <a:schemeClr val="accent1">
              <a:alpha val="2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86" name="Groupe 85"/>
          <p:cNvGrpSpPr/>
          <p:nvPr/>
        </p:nvGrpSpPr>
        <p:grpSpPr>
          <a:xfrm>
            <a:off x="8883826" y="4664159"/>
            <a:ext cx="2866087" cy="378307"/>
            <a:chOff x="8883826" y="4365342"/>
            <a:chExt cx="2866087" cy="378307"/>
          </a:xfrm>
        </p:grpSpPr>
        <p:sp>
          <p:nvSpPr>
            <p:cNvPr id="73" name="Rectangle 72"/>
            <p:cNvSpPr/>
            <p:nvPr/>
          </p:nvSpPr>
          <p:spPr>
            <a:xfrm>
              <a:off x="10530714" y="4443122"/>
              <a:ext cx="1219199" cy="26894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smtClean="0"/>
                <a:t>Cheap</a:t>
              </a:r>
              <a:endParaRPr lang="fr-FR" dirty="0"/>
            </a:p>
          </p:txBody>
        </p:sp>
        <p:sp>
          <p:nvSpPr>
            <p:cNvPr id="74" name="Rectangle 73"/>
            <p:cNvSpPr/>
            <p:nvPr/>
          </p:nvSpPr>
          <p:spPr>
            <a:xfrm>
              <a:off x="8883826" y="4427366"/>
              <a:ext cx="1341235" cy="284694"/>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err="1" smtClean="0"/>
                <a:t>Expensive</a:t>
              </a:r>
              <a:endParaRPr lang="fr-FR" dirty="0"/>
            </a:p>
          </p:txBody>
        </p:sp>
        <p:cxnSp>
          <p:nvCxnSpPr>
            <p:cNvPr id="75" name="Connecteur droit avec flèche 74"/>
            <p:cNvCxnSpPr/>
            <p:nvPr/>
          </p:nvCxnSpPr>
          <p:spPr>
            <a:xfrm>
              <a:off x="10196175" y="4577591"/>
              <a:ext cx="48693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2" name="Rectangle 81"/>
            <p:cNvSpPr/>
            <p:nvPr/>
          </p:nvSpPr>
          <p:spPr>
            <a:xfrm>
              <a:off x="8884230" y="4365342"/>
              <a:ext cx="2711261" cy="378307"/>
            </a:xfrm>
            <a:prstGeom prst="rect">
              <a:avLst/>
            </a:prstGeom>
            <a:solidFill>
              <a:schemeClr val="accent2">
                <a:lumMod val="40000"/>
                <a:lumOff val="60000"/>
                <a:alpha val="2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sp>
        <p:nvSpPr>
          <p:cNvPr id="87" name="Rectangle 86"/>
          <p:cNvSpPr/>
          <p:nvPr/>
        </p:nvSpPr>
        <p:spPr>
          <a:xfrm>
            <a:off x="5659702" y="3599617"/>
            <a:ext cx="2864738" cy="1840753"/>
          </a:xfrm>
          <a:prstGeom prst="rect">
            <a:avLst/>
          </a:prstGeom>
          <a:solidFill>
            <a:schemeClr val="accent2">
              <a:lumMod val="40000"/>
              <a:lumOff val="60000"/>
              <a:alpha val="2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Tree>
    <p:extLst>
      <p:ext uri="{BB962C8B-B14F-4D97-AF65-F5344CB8AC3E}">
        <p14:creationId xmlns:p14="http://schemas.microsoft.com/office/powerpoint/2010/main" val="3960222222"/>
      </p:ext>
    </p:extLst>
  </p:cSld>
  <p:clrMapOvr>
    <a:masterClrMapping/>
  </p:clrMapOvr>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larté">
  <a:themeElements>
    <a:clrScheme name="Élémentaire">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Office Classique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té">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3.xml><?xml version="1.0" encoding="utf-8"?>
<a:theme xmlns:a="http://schemas.openxmlformats.org/drawingml/2006/main" name="1_Clarté">
  <a:themeElements>
    <a:clrScheme name="Élémentaire">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Office Classique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té">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4.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401</TotalTime>
  <Words>1672</Words>
  <Application>Microsoft Office PowerPoint</Application>
  <PresentationFormat>Personnalisé</PresentationFormat>
  <Paragraphs>335</Paragraphs>
  <Slides>17</Slides>
  <Notes>12</Notes>
  <HiddenSlides>1</HiddenSlides>
  <MMClips>0</MMClips>
  <ScaleCrop>false</ScaleCrop>
  <HeadingPairs>
    <vt:vector size="4" baseType="variant">
      <vt:variant>
        <vt:lpstr>Thème</vt:lpstr>
      </vt:variant>
      <vt:variant>
        <vt:i4>3</vt:i4>
      </vt:variant>
      <vt:variant>
        <vt:lpstr>Titres des diapositives</vt:lpstr>
      </vt:variant>
      <vt:variant>
        <vt:i4>17</vt:i4>
      </vt:variant>
    </vt:vector>
  </HeadingPairs>
  <TitlesOfParts>
    <vt:vector size="20" baseType="lpstr">
      <vt:lpstr>Thème Office</vt:lpstr>
      <vt:lpstr>Clarté</vt:lpstr>
      <vt:lpstr>1_Clarté</vt:lpstr>
      <vt:lpstr>Présentation PowerPoint</vt:lpstr>
      <vt:lpstr>Plan</vt:lpstr>
      <vt:lpstr>Présentation PowerPoint</vt:lpstr>
      <vt:lpstr>Related works: Social relations in dialogue </vt:lpstr>
      <vt:lpstr>Dimensions of interpersonel relationships (Svenniving, 1998)</vt:lpstr>
      <vt:lpstr>Indicators of dominant behavior in dialogue</vt:lpstr>
      <vt:lpstr>Proposed model of dialogue</vt:lpstr>
      <vt:lpstr>Model of preferences</vt:lpstr>
      <vt:lpstr>Decision based on preferences</vt:lpstr>
      <vt:lpstr>Proposed model of dialogue</vt:lpstr>
      <vt:lpstr>Contexte du dialogue</vt:lpstr>
      <vt:lpstr>Proposed model of dialogue</vt:lpstr>
      <vt:lpstr>Module of communication</vt:lpstr>
      <vt:lpstr>Module of reasoning </vt:lpstr>
      <vt:lpstr>Implémentation Java + Disco</vt:lpstr>
      <vt:lpstr>Implementation Java + Disco</vt:lpstr>
      <vt:lpstr>Perspectives (1)</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Caroline</dc:creator>
  <cp:lastModifiedBy>Lydia</cp:lastModifiedBy>
  <cp:revision>192</cp:revision>
  <dcterms:created xsi:type="dcterms:W3CDTF">2016-06-08T12:05:29Z</dcterms:created>
  <dcterms:modified xsi:type="dcterms:W3CDTF">2016-06-20T08:55:23Z</dcterms:modified>
</cp:coreProperties>
</file>