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9" r:id="rId2"/>
    <p:sldMasterId id="2147483731" r:id="rId3"/>
  </p:sldMasterIdLst>
  <p:notesMasterIdLst>
    <p:notesMasterId r:id="rId18"/>
  </p:notesMasterIdLst>
  <p:sldIdLst>
    <p:sldId id="258" r:id="rId4"/>
    <p:sldId id="262" r:id="rId5"/>
    <p:sldId id="264" r:id="rId6"/>
    <p:sldId id="274" r:id="rId7"/>
    <p:sldId id="265" r:id="rId8"/>
    <p:sldId id="275" r:id="rId9"/>
    <p:sldId id="267" r:id="rId10"/>
    <p:sldId id="268" r:id="rId11"/>
    <p:sldId id="276" r:id="rId12"/>
    <p:sldId id="272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E098-590E-42A9-A800-3086C5EA9EBB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FAF96-A13A-4F56-9F70-AC7B3DA50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47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Bonjour, </a:t>
            </a:r>
            <a:endParaRPr/>
          </a:p>
          <a:p>
            <a:r>
              <a:rPr lang="fr-FR" sz="2000" strike="noStrike">
                <a:latin typeface="Arial"/>
              </a:rPr>
              <a:t>Merci pour votre présence et m’accorder de votre temps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9D62C2-6D8C-4594-B398-13A4A8B932DD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04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entre dialogue social et dialogue de tâche basée sur la perception de la relation interpersonnelle avec l’utilisateur</a:t>
            </a:r>
          </a:p>
          <a:p>
            <a:endParaRPr lang="fr-FR" dirty="0" smtClean="0"/>
          </a:p>
          <a:p>
            <a:r>
              <a:rPr lang="fr-FR" dirty="0" smtClean="0"/>
              <a:t>%</a:t>
            </a:r>
            <a:r>
              <a:rPr lang="fr-FR" dirty="0" err="1" smtClean="0"/>
              <a:t>Autom</a:t>
            </a:r>
            <a:r>
              <a:rPr lang="fr-FR" dirty="0" smtClean="0"/>
              <a:t> : </a:t>
            </a:r>
            <a:r>
              <a:rPr lang="fr-FR" dirty="0" err="1" smtClean="0"/>
              <a:t>modele</a:t>
            </a:r>
            <a:r>
              <a:rPr lang="fr-FR" baseline="0" dirty="0" smtClean="0"/>
              <a:t> avec 3 composants (</a:t>
            </a:r>
            <a:r>
              <a:rPr lang="fr-FR" baseline="0" dirty="0" err="1" smtClean="0"/>
              <a:t>acquaintance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buildup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maintenance) 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Rea</a:t>
            </a:r>
            <a:r>
              <a:rPr lang="fr-FR" baseline="0" dirty="0" smtClean="0"/>
              <a:t>: la relation de confiance 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Always</a:t>
            </a:r>
            <a:r>
              <a:rPr lang="fr-FR" baseline="0" dirty="0" smtClean="0"/>
              <a:t>: La relation de proximité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0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smtClean="0"/>
              <a:t>Relation</a:t>
            </a:r>
            <a:r>
              <a:rPr lang="fr-FR" sz="2800" baseline="0" dirty="0" smtClean="0"/>
              <a:t> de dominance dans laquelle on a remarqué des comportements qui nous semblaient intéressants à étudier</a:t>
            </a:r>
          </a:p>
          <a:p>
            <a:endParaRPr lang="fr-FR" sz="2800" baseline="0" dirty="0" smtClean="0"/>
          </a:p>
          <a:p>
            <a:pPr rtl="0"/>
            <a:r>
              <a:rPr lang="fr-FR" sz="3200" baseline="0" dirty="0" smtClean="0"/>
              <a:t>Dans la suite je </a:t>
            </a:r>
            <a:r>
              <a:rPr lang="fr-FR" sz="3600" b="1" baseline="0" dirty="0" smtClean="0"/>
              <a:t>présente</a:t>
            </a:r>
            <a:r>
              <a:rPr lang="fr-FR" sz="3600" baseline="0" dirty="0" smtClean="0"/>
              <a:t> </a:t>
            </a:r>
            <a:r>
              <a:rPr lang="fr-FR" sz="3200" baseline="0" dirty="0" smtClean="0"/>
              <a:t>les contributions réalisées jusqu’à présent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0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08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533520"/>
            <a:ext cx="109723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04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9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8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00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72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7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3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95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0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1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32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91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46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1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50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9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30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4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9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124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81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87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4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0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7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6685-910B-442B-B950-63DA5C48C07E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209800" y="576000"/>
            <a:ext cx="8026200" cy="142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fr-FR" sz="3200" cap="all" dirty="0">
                <a:solidFill>
                  <a:srgbClr val="242852"/>
                </a:solidFill>
                <a:latin typeface="Arial"/>
              </a:rPr>
              <a:t>Relation sociale dans un dialogue de négociation coopérative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2423592" y="2492896"/>
            <a:ext cx="5968440" cy="108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000000"/>
                </a:solidFill>
                <a:latin typeface="Calibri"/>
              </a:rPr>
              <a:t>Lydia 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OULD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OUALI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-CNRS)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Calibri"/>
              </a:rPr>
              <a:t>Nicolas 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Sabouret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-CNRS) 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Calibri"/>
              </a:rPr>
              <a:t>Charles Rich (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WPI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pic>
        <p:nvPicPr>
          <p:cNvPr id="90" name="Image 4"/>
          <p:cNvPicPr/>
          <p:nvPr/>
        </p:nvPicPr>
        <p:blipFill>
          <a:blip r:embed="rId3"/>
          <a:stretch/>
        </p:blipFill>
        <p:spPr>
          <a:xfrm>
            <a:off x="4079640" y="5663880"/>
            <a:ext cx="1583640" cy="1293120"/>
          </a:xfrm>
          <a:prstGeom prst="rect">
            <a:avLst/>
          </a:prstGeom>
          <a:ln>
            <a:noFill/>
          </a:ln>
        </p:spPr>
      </p:pic>
      <p:pic>
        <p:nvPicPr>
          <p:cNvPr id="91" name="Image 5"/>
          <p:cNvPicPr/>
          <p:nvPr/>
        </p:nvPicPr>
        <p:blipFill>
          <a:blip r:embed="rId4"/>
          <a:stretch/>
        </p:blipFill>
        <p:spPr>
          <a:xfrm>
            <a:off x="2087760" y="58561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92" name="Image 6"/>
          <p:cNvPicPr/>
          <p:nvPr/>
        </p:nvPicPr>
        <p:blipFill>
          <a:blip r:embed="rId5"/>
          <a:stretch/>
        </p:blipFill>
        <p:spPr>
          <a:xfrm>
            <a:off x="6528000" y="5802480"/>
            <a:ext cx="1511640" cy="938520"/>
          </a:xfrm>
          <a:prstGeom prst="rect">
            <a:avLst/>
          </a:prstGeom>
          <a:ln>
            <a:noFill/>
          </a:ln>
        </p:spPr>
      </p:pic>
      <p:pic>
        <p:nvPicPr>
          <p:cNvPr id="93" name="Image 7"/>
          <p:cNvPicPr/>
          <p:nvPr/>
        </p:nvPicPr>
        <p:blipFill>
          <a:blip r:embed="rId6"/>
          <a:stretch/>
        </p:blipFill>
        <p:spPr>
          <a:xfrm>
            <a:off x="9264360" y="5592600"/>
            <a:ext cx="1064520" cy="11484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2423592" y="4190124"/>
            <a:ext cx="6261772" cy="12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600" dirty="0" smtClean="0">
                <a:latin typeface="Arial"/>
              </a:rPr>
              <a:t>WACAI - 16</a:t>
            </a:r>
            <a:endParaRPr dirty="0"/>
          </a:p>
          <a:p>
            <a:r>
              <a:rPr lang="fr-FR" sz="2600" dirty="0" smtClean="0">
                <a:latin typeface="Arial"/>
              </a:rPr>
              <a:t>12 JUIN 2016</a:t>
            </a:r>
            <a:endParaRPr dirty="0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2209800" y="4003396"/>
            <a:ext cx="784664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dialogue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note </a:t>
                </a:r>
                <a:r>
                  <a:rPr lang="fr-FR" i="1" dirty="0" err="1"/>
                  <a:t>Proposal</a:t>
                </a:r>
                <a:r>
                  <a:rPr lang="fr-FR" dirty="0"/>
                  <a:t>, une proposition telle que</a:t>
                </a:r>
              </a:p>
              <a:p>
                <a:pPr lvl="2"/>
                <a:r>
                  <a:rPr lang="fr-FR" dirty="0" err="1"/>
                  <a:t>Proposal</a:t>
                </a:r>
                <a:r>
                  <a:rPr lang="fr-F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2"/>
                <a:r>
                  <a:rPr lang="fr-FR" dirty="0"/>
                  <a:t>Exemple : </a:t>
                </a:r>
                <a:r>
                  <a:rPr lang="fr-FR" dirty="0" err="1"/>
                  <a:t>Proposal</a:t>
                </a:r>
                <a:r>
                  <a:rPr lang="fr-FR" dirty="0"/>
                  <a:t> = (Cuisine, Japonais) ou  (Restaurant, </a:t>
                </a:r>
                <a:r>
                  <a:rPr lang="fr-FR" dirty="0" err="1"/>
                  <a:t>Ginza</a:t>
                </a:r>
                <a:r>
                  <a:rPr lang="fr-FR" dirty="0"/>
                  <a:t>).</a:t>
                </a:r>
              </a:p>
              <a:p>
                <a:pPr marL="548640" lvl="2" indent="0">
                  <a:buNone/>
                </a:pPr>
                <a:endParaRPr lang="fr-FR" dirty="0"/>
              </a:p>
              <a:p>
                <a:pPr marL="548640" lvl="2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Statut d’une </a:t>
                </a:r>
                <a:r>
                  <a:rPr lang="fr-FR" dirty="0" err="1"/>
                  <a:t>proposal</a:t>
                </a:r>
                <a:r>
                  <a:rPr lang="fr-FR" dirty="0"/>
                  <a:t> </a:t>
                </a:r>
                <a:r>
                  <a:rPr lang="fr-FR" dirty="0"/>
                  <a:t>=  {open, </a:t>
                </a:r>
                <a:r>
                  <a:rPr lang="fr-FR" dirty="0" err="1"/>
                  <a:t>accepted</a:t>
                </a:r>
                <a:r>
                  <a:rPr lang="fr-FR" dirty="0"/>
                  <a:t>, </a:t>
                </a:r>
                <a:r>
                  <a:rPr lang="fr-FR" dirty="0" err="1"/>
                  <a:t>rejected</a:t>
                </a:r>
                <a:r>
                  <a:rPr lang="fr-FR" dirty="0"/>
                  <a:t>}</a:t>
                </a:r>
              </a:p>
              <a:p>
                <a:pPr marL="87313" lvl="1" indent="187325"/>
                <a:endParaRPr lang="fr-FR" dirty="0"/>
              </a:p>
              <a:p>
                <a:pPr marL="87313" lvl="1" indent="187325"/>
                <a:r>
                  <a:rPr lang="fr-FR" dirty="0"/>
                  <a:t>Historique de la conversation: </a:t>
                </a:r>
              </a:p>
              <a:p>
                <a:pPr marL="361633" lvl="2" indent="187325"/>
                <a:r>
                  <a:rPr lang="fr-FR" dirty="0" err="1"/>
                  <a:t>Proposed</a:t>
                </a:r>
                <a:r>
                  <a:rPr lang="fr-FR" dirty="0"/>
                  <a:t>: Les propositions ouvertes</a:t>
                </a:r>
              </a:p>
              <a:p>
                <a:pPr marL="361633" lvl="2" indent="187325"/>
                <a:r>
                  <a:rPr lang="fr-FR" dirty="0" err="1"/>
                  <a:t>Rejected</a:t>
                </a:r>
                <a:r>
                  <a:rPr lang="fr-FR" dirty="0"/>
                  <a:t>: Les propositions rejetées</a:t>
                </a:r>
              </a:p>
              <a:p>
                <a:pPr marL="361633" lvl="2" indent="187325"/>
                <a:r>
                  <a:rPr lang="fr-FR" dirty="0" err="1"/>
                  <a:t>Accepted</a:t>
                </a:r>
                <a:r>
                  <a:rPr lang="fr-FR" dirty="0"/>
                  <a:t>: Propositions acceptées 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4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Actes de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9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raisonnement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 de dialogue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du modèle en Disco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disco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4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et futurs travaux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Contexte et </a:t>
            </a:r>
            <a:r>
              <a:rPr lang="fr-FR" sz="2800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Etat de l’art  </a:t>
            </a: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Notre modèle de dialogue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Implémentation du modèle en Disco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Conclusion et perspectives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50844" y="18288"/>
            <a:ext cx="14224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92369" y="371524"/>
            <a:ext cx="11507373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dirty="0">
                <a:solidFill>
                  <a:srgbClr val="242852"/>
                </a:solidFill>
                <a:latin typeface="Arial"/>
              </a:rPr>
              <a:t>Dialogue de </a:t>
            </a:r>
            <a:r>
              <a:rPr lang="fr-FR" sz="4000" dirty="0">
                <a:solidFill>
                  <a:srgbClr val="242852"/>
                </a:solidFill>
                <a:latin typeface="Arial"/>
              </a:rPr>
              <a:t>négociation coopérative</a:t>
            </a:r>
            <a:endParaRPr dirty="0"/>
          </a:p>
        </p:txBody>
      </p:sp>
      <p:sp>
        <p:nvSpPr>
          <p:cNvPr id="102" name="CustomShape 4"/>
          <p:cNvSpPr/>
          <p:nvPr/>
        </p:nvSpPr>
        <p:spPr>
          <a:xfrm>
            <a:off x="7537630" y="2035932"/>
            <a:ext cx="2171879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000000"/>
                </a:solidFill>
                <a:latin typeface="Arial"/>
              </a:rPr>
              <a:t>Buts communs</a:t>
            </a:r>
            <a:endParaRPr sz="1400" dirty="0"/>
          </a:p>
        </p:txBody>
      </p:sp>
      <p:sp>
        <p:nvSpPr>
          <p:cNvPr id="105" name="CustomShape 5"/>
          <p:cNvSpPr/>
          <p:nvPr/>
        </p:nvSpPr>
        <p:spPr>
          <a:xfrm rot="19373090">
            <a:off x="7510264" y="2803646"/>
            <a:ext cx="82265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 rot="12920489">
            <a:off x="8887619" y="2773716"/>
            <a:ext cx="79874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Image 9"/>
          <p:cNvPicPr/>
          <p:nvPr/>
        </p:nvPicPr>
        <p:blipFill>
          <a:blip r:embed="rId2"/>
          <a:stretch/>
        </p:blipFill>
        <p:spPr>
          <a:xfrm>
            <a:off x="1429681" y="3169728"/>
            <a:ext cx="2749332" cy="1770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0" name="CustomShape 9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1" name="CustomShape 10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2" name="CustomShape 11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3" name="CustomShape 12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4" name="CustomShape 13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5" name="CustomShape 14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2" name="Rectangle à coins arrondis 1"/>
          <p:cNvSpPr/>
          <p:nvPr/>
        </p:nvSpPr>
        <p:spPr>
          <a:xfrm>
            <a:off x="1429681" y="1849206"/>
            <a:ext cx="2749332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Négociation coopérative</a:t>
            </a:r>
            <a:endParaRPr lang="fr-FR" sz="2400" dirty="0"/>
          </a:p>
        </p:txBody>
      </p:sp>
      <p:sp>
        <p:nvSpPr>
          <p:cNvPr id="22" name="CustomShape 5"/>
          <p:cNvSpPr/>
          <p:nvPr/>
        </p:nvSpPr>
        <p:spPr>
          <a:xfrm>
            <a:off x="5148775" y="1942677"/>
            <a:ext cx="1448419" cy="7212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Rectangle à coins arrondis 28"/>
          <p:cNvSpPr/>
          <p:nvPr/>
        </p:nvSpPr>
        <p:spPr>
          <a:xfrm>
            <a:off x="1429681" y="5196826"/>
            <a:ext cx="2749332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Relation</a:t>
            </a:r>
          </a:p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interpersonnelle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8917420" y="3141469"/>
            <a:ext cx="2488808" cy="1732964"/>
            <a:chOff x="6732240" y="2762250"/>
            <a:chExt cx="2488808" cy="173296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809" y="3112951"/>
              <a:ext cx="823559" cy="993028"/>
            </a:xfrm>
            <a:prstGeom prst="rect">
              <a:avLst/>
            </a:prstGeom>
          </p:spPr>
        </p:pic>
        <p:sp>
          <p:nvSpPr>
            <p:cNvPr id="4" name="Bulle ronde 3"/>
            <p:cNvSpPr/>
            <p:nvPr/>
          </p:nvSpPr>
          <p:spPr>
            <a:xfrm>
              <a:off x="7770153" y="2762250"/>
              <a:ext cx="1449199" cy="728481"/>
            </a:xfrm>
            <a:prstGeom prst="wedgeEllipseCallout">
              <a:avLst>
                <a:gd name="adj1" fmla="val -55957"/>
                <a:gd name="adj2" fmla="val 74103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839771" y="2912779"/>
              <a:ext cx="1381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Perception</a:t>
              </a:r>
            </a:p>
            <a:p>
              <a:pPr algn="ctr"/>
              <a:r>
                <a:rPr lang="fr-FR" b="1" dirty="0"/>
                <a:t>RI</a:t>
              </a:r>
              <a:endParaRPr lang="fr-FR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732240" y="4089430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Préférences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677060" y="3225878"/>
            <a:ext cx="2592288" cy="1647630"/>
            <a:chOff x="3472410" y="2695162"/>
            <a:chExt cx="2592288" cy="1647630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099" y="2978928"/>
              <a:ext cx="823559" cy="958080"/>
            </a:xfrm>
            <a:prstGeom prst="rect">
              <a:avLst/>
            </a:prstGeom>
          </p:spPr>
        </p:pic>
        <p:sp>
          <p:nvSpPr>
            <p:cNvPr id="37" name="Bulle ronde 36"/>
            <p:cNvSpPr/>
            <p:nvPr/>
          </p:nvSpPr>
          <p:spPr>
            <a:xfrm flipH="1">
              <a:off x="3472410" y="2695162"/>
              <a:ext cx="1365350" cy="742549"/>
            </a:xfrm>
            <a:prstGeom prst="wedgeEllipseCallout">
              <a:avLst>
                <a:gd name="adj1" fmla="val -62752"/>
                <a:gd name="adj2" fmla="val 66379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544418" y="2803413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Perception</a:t>
              </a:r>
            </a:p>
            <a:p>
              <a:pPr algn="ctr"/>
              <a:r>
                <a:rPr lang="fr-FR" b="1" dirty="0"/>
                <a:t>RI</a:t>
              </a:r>
              <a:endParaRPr lang="fr-FR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52529" y="3937008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Préférences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CustomShape 4"/>
          <p:cNvSpPr/>
          <p:nvPr/>
        </p:nvSpPr>
        <p:spPr>
          <a:xfrm>
            <a:off x="7085750" y="5876700"/>
            <a:ext cx="3252710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000000"/>
                </a:solidFill>
                <a:latin typeface="Arial"/>
              </a:rPr>
              <a:t>Stratégies de négociation</a:t>
            </a:r>
            <a:endParaRPr sz="1400" dirty="0"/>
          </a:p>
        </p:txBody>
      </p:sp>
      <p:sp>
        <p:nvSpPr>
          <p:cNvPr id="41" name="CustomShape 5"/>
          <p:cNvSpPr/>
          <p:nvPr/>
        </p:nvSpPr>
        <p:spPr>
          <a:xfrm rot="2432080">
            <a:off x="7346626" y="5130165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 rot="8260906">
            <a:off x="9045827" y="5126857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ZoneTexte 29"/>
          <p:cNvSpPr txBox="1"/>
          <p:nvPr/>
        </p:nvSpPr>
        <p:spPr>
          <a:xfrm>
            <a:off x="609600" y="-28135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prstClr val="white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8191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249" y="533400"/>
            <a:ext cx="10907151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de l’art: </a:t>
            </a:r>
            <a:r>
              <a:rPr lang="fr-FR" sz="3600" dirty="0" smtClean="0"/>
              <a:t>les relations interpersonnelles dans </a:t>
            </a:r>
            <a:r>
              <a:rPr lang="fr-FR" sz="3600" dirty="0"/>
              <a:t>le </a:t>
            </a:r>
            <a:r>
              <a:rPr lang="fr-FR" sz="3600" dirty="0" smtClean="0"/>
              <a:t>dialogue</a:t>
            </a:r>
            <a:endParaRPr lang="fr-FR" sz="3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49" y="-4156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12484"/>
            <a:ext cx="2289846" cy="106951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863752" y="1612484"/>
            <a:ext cx="6448836" cy="106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Autom</a:t>
            </a:r>
            <a:r>
              <a:rPr lang="fr-FR" sz="2400" dirty="0"/>
              <a:t> </a:t>
            </a:r>
            <a:r>
              <a:rPr lang="fr-FR" dirty="0"/>
              <a:t>(Kidd </a:t>
            </a:r>
            <a:r>
              <a:rPr lang="fr-FR" dirty="0"/>
              <a:t>CD,2008</a:t>
            </a:r>
            <a:r>
              <a:rPr lang="fr-FR" dirty="0"/>
              <a:t>) :  </a:t>
            </a:r>
            <a:r>
              <a:rPr lang="fr-FR" sz="2000" dirty="0"/>
              <a:t>C</a:t>
            </a:r>
            <a:r>
              <a:rPr lang="fr-FR" sz="2000" dirty="0"/>
              <a:t>onseiller </a:t>
            </a:r>
            <a:r>
              <a:rPr lang="fr-FR" sz="2000" dirty="0"/>
              <a:t>en perte de poids placé dans le domicile des utilisateurs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2856852"/>
            <a:ext cx="2289847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3863752" y="2856852"/>
            <a:ext cx="6448836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REA</a:t>
            </a:r>
            <a:r>
              <a:rPr lang="fr-FR" sz="2400" dirty="0"/>
              <a:t>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dirty="0"/>
              <a:t>,2002</a:t>
            </a:r>
            <a:r>
              <a:rPr lang="fr-FR" dirty="0"/>
              <a:t>):  </a:t>
            </a:r>
            <a:r>
              <a:rPr lang="fr-FR" sz="2000" dirty="0"/>
              <a:t>ACA qui joue le rôle </a:t>
            </a:r>
            <a:r>
              <a:rPr lang="fr-FR" sz="2000" dirty="0"/>
              <a:t>d’agent immobilier</a:t>
            </a:r>
            <a:r>
              <a:rPr lang="fr-FR" sz="2000" dirty="0"/>
              <a:t>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5760" y="5526930"/>
            <a:ext cx="6448836" cy="1070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AlwaysOn</a:t>
            </a:r>
            <a:r>
              <a:rPr lang="fr-FR" dirty="0"/>
              <a:t>(Rich,2013):</a:t>
            </a:r>
            <a:r>
              <a:rPr lang="fr-FR" sz="2000" b="1" dirty="0"/>
              <a:t> </a:t>
            </a:r>
            <a:r>
              <a:rPr lang="fr-FR" sz="2000" dirty="0"/>
              <a:t>Compagnon artificiel pour les personnes âgées isolées. </a:t>
            </a:r>
            <a:endParaRPr lang="fr-FR" sz="20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5" y="4142693"/>
            <a:ext cx="2289846" cy="117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63752" y="4142693"/>
            <a:ext cx="6448836" cy="1174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FitTrack</a:t>
            </a:r>
            <a:r>
              <a:rPr lang="fr-FR" sz="2400" b="1" dirty="0"/>
              <a:t> </a:t>
            </a:r>
            <a:r>
              <a:rPr lang="fr-FR" dirty="0"/>
              <a:t>(</a:t>
            </a:r>
            <a:r>
              <a:rPr lang="fr-FR" dirty="0"/>
              <a:t>Bickmore,2006):</a:t>
            </a:r>
            <a:r>
              <a:rPr lang="fr-FR" sz="2000" b="1" dirty="0"/>
              <a:t> </a:t>
            </a:r>
            <a:r>
              <a:rPr lang="fr-FR" sz="2000" dirty="0"/>
              <a:t>C</a:t>
            </a:r>
            <a:r>
              <a:rPr lang="fr-FR" sz="2000" dirty="0"/>
              <a:t>onseiller </a:t>
            </a:r>
            <a:r>
              <a:rPr lang="fr-FR" sz="2000" dirty="0"/>
              <a:t>visant à modifier les comportements de santé. 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5" y="5457404"/>
            <a:ext cx="2289845" cy="1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613" y="676335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Dimensions des relations interpersonnelles </a:t>
            </a:r>
            <a:r>
              <a:rPr lang="fr-FR" sz="2700" dirty="0"/>
              <a:t>(</a:t>
            </a:r>
            <a:r>
              <a:rPr lang="fr-FR" sz="2700" dirty="0" err="1"/>
              <a:t>Svenniving</a:t>
            </a:r>
            <a:r>
              <a:rPr lang="fr-FR" sz="2700" dirty="0"/>
              <a:t>, 1998)</a:t>
            </a:r>
            <a:endParaRPr lang="fr-FR" sz="2700" dirty="0"/>
          </a:p>
        </p:txBody>
      </p:sp>
      <p:sp>
        <p:nvSpPr>
          <p:cNvPr id="5" name="Rectangle 4"/>
          <p:cNvSpPr/>
          <p:nvPr/>
        </p:nvSpPr>
        <p:spPr>
          <a:xfrm>
            <a:off x="1842434" y="2193819"/>
            <a:ext cx="8131560" cy="4010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2023582" y="2483305"/>
            <a:ext cx="3495809" cy="1572564"/>
            <a:chOff x="5904148" y="3358444"/>
            <a:chExt cx="1512168" cy="1440161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Pouvoir d’influence</a:t>
              </a:r>
              <a:endParaRPr lang="fr-FR" sz="20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4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Dominance</a:t>
              </a:r>
              <a:endParaRPr lang="fr-FR" sz="2000" b="1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002534" y="2483304"/>
            <a:ext cx="3495810" cy="1572562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Partage</a:t>
              </a:r>
            </a:p>
            <a:p>
              <a:pPr algn="ctr"/>
              <a:r>
                <a:rPr lang="fr-FR" sz="2000" dirty="0"/>
                <a:t> (culture, obligations, comportements)</a:t>
              </a:r>
              <a:endParaRPr lang="fr-FR" sz="20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Solidarité</a:t>
              </a:r>
              <a:endParaRPr lang="fr-FR" sz="20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23582" y="4210044"/>
            <a:ext cx="3495809" cy="1574149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Degré d’appréciation</a:t>
              </a:r>
            </a:p>
            <a:p>
              <a:pPr algn="ctr"/>
              <a:r>
                <a:rPr lang="fr-FR" sz="2000" dirty="0">
                  <a:sym typeface="Wingdings" panose="05000000000000000000" pitchFamily="2" charset="2"/>
                </a:rPr>
                <a:t> attachement</a:t>
              </a:r>
              <a:endParaRPr lang="fr-FR" sz="20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Affect</a:t>
              </a:r>
              <a:endParaRPr lang="fr-FR" sz="2000" b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002535" y="4210044"/>
            <a:ext cx="3495810" cy="1574149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Echange d’informations personnelles </a:t>
              </a:r>
            </a:p>
            <a:p>
              <a:pPr algn="ctr"/>
              <a:r>
                <a:rPr lang="fr-FR" sz="2000" dirty="0"/>
                <a:t>(largeur profondeur)</a:t>
              </a:r>
              <a:endParaRPr lang="fr-FR" sz="2000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Familiarité</a:t>
              </a:r>
              <a:endParaRPr lang="fr-FR" sz="2000" b="1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472613" y="-17175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Contexte et motivation 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3583" y="2483304"/>
            <a:ext cx="3495810" cy="15725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>
          <a:xfrm>
            <a:off x="11125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09C654-F2CE-49A0-9D19-A73528137789}" type="slidenum">
              <a:rPr lang="fr-FR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5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Comportements liés à la dominance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Comportements verbaux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Comportements non-verbaux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2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561" y="408494"/>
            <a:ext cx="109728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242852"/>
                </a:solidFill>
              </a:rPr>
              <a:t>Notre modèle de dialogue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50844" y="18288"/>
            <a:ext cx="14224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Picture 2" descr="http://aapars.com/marie-anne-grandmont/files/2010/10/user-icon-e12861355027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86" y="2154787"/>
            <a:ext cx="914723" cy="835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1559497" y="1484784"/>
            <a:ext cx="2772309" cy="3744416"/>
            <a:chOff x="395536" y="620688"/>
            <a:chExt cx="2772309" cy="3744416"/>
          </a:xfrm>
        </p:grpSpPr>
        <p:sp>
          <p:nvSpPr>
            <p:cNvPr id="8" name="Rectangle 7"/>
            <p:cNvSpPr/>
            <p:nvPr/>
          </p:nvSpPr>
          <p:spPr>
            <a:xfrm>
              <a:off x="395536" y="620688"/>
              <a:ext cx="2772309" cy="6079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Etat mental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395536" y="1237911"/>
              <a:ext cx="2772309" cy="3127193"/>
              <a:chOff x="395536" y="1237911"/>
              <a:chExt cx="2772309" cy="3127193"/>
            </a:xfrm>
          </p:grpSpPr>
          <p:sp>
            <p:nvSpPr>
              <p:cNvPr id="10" name="Rectangle 9"/>
              <p:cNvSpPr/>
              <p:nvPr/>
            </p:nvSpPr>
            <p:spPr>
              <a:xfrm flipH="1">
                <a:off x="539552" y="1484784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de l’agent </a:t>
                </a:r>
                <a:r>
                  <a:rPr lang="fr-FR" sz="2000" b="1" dirty="0" err="1"/>
                  <a:t>P</a:t>
                </a:r>
                <a:r>
                  <a:rPr lang="fr-FR" sz="2000" b="1" baseline="-25000" dirty="0" err="1"/>
                  <a:t>agent</a:t>
                </a:r>
                <a:endParaRPr lang="fr-FR" sz="20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5536" y="1237911"/>
                <a:ext cx="2772309" cy="31271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H="1">
                <a:off x="521549" y="2276872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de l’utilisateur </a:t>
                </a:r>
                <a:r>
                  <a:rPr lang="fr-FR" sz="2000" b="1" dirty="0" err="1"/>
                  <a:t>P</a:t>
                </a:r>
                <a:r>
                  <a:rPr lang="fr-FR" sz="2000" b="1" baseline="-25000" dirty="0" err="1"/>
                  <a:t>user</a:t>
                </a:r>
                <a:endParaRPr lang="fr-FR" sz="20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521120" y="3212976"/>
                <a:ext cx="2520282" cy="922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communiqué (</a:t>
                </a:r>
                <a:r>
                  <a:rPr lang="fr-FR" dirty="0" err="1"/>
                  <a:t>other</a:t>
                </a:r>
                <a:r>
                  <a:rPr lang="fr-FR" dirty="0"/>
                  <a:t>-about-self) </a:t>
                </a:r>
                <a:r>
                  <a:rPr lang="fr-FR" sz="2000" b="1" dirty="0"/>
                  <a:t>P</a:t>
                </a:r>
                <a:r>
                  <a:rPr lang="fr-FR" sz="2000" b="1" baseline="-25000" dirty="0"/>
                  <a:t>oas</a:t>
                </a: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5645947" y="5068530"/>
            <a:ext cx="2700300" cy="1528823"/>
            <a:chOff x="3083791" y="5068529"/>
            <a:chExt cx="2700300" cy="1528823"/>
          </a:xfrm>
        </p:grpSpPr>
        <p:sp>
          <p:nvSpPr>
            <p:cNvPr id="15" name="Rectangle 14"/>
            <p:cNvSpPr/>
            <p:nvPr/>
          </p:nvSpPr>
          <p:spPr>
            <a:xfrm>
              <a:off x="3083792" y="5068529"/>
              <a:ext cx="2700299" cy="4487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Contexte du dialogue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3791" y="5517232"/>
              <a:ext cx="2700299" cy="10801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9805" y="5620083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Proposals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0441" y="5620082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Accepted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2261" y="6093296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Rejected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807966" y="1870455"/>
            <a:ext cx="2376267" cy="1868509"/>
            <a:chOff x="3851919" y="2266550"/>
            <a:chExt cx="2376267" cy="1868509"/>
          </a:xfrm>
        </p:grpSpPr>
        <p:sp>
          <p:nvSpPr>
            <p:cNvPr id="21" name="Rectangle 20"/>
            <p:cNvSpPr/>
            <p:nvPr/>
          </p:nvSpPr>
          <p:spPr>
            <a:xfrm>
              <a:off x="3851919" y="2266550"/>
              <a:ext cx="2376265" cy="6120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Module de communication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1920" y="2878616"/>
              <a:ext cx="2376266" cy="1256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1122" y="2991791"/>
              <a:ext cx="2070550" cy="437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dk1"/>
                  </a:solidFill>
                </a:rPr>
                <a:t>Actes de dialogue</a:t>
              </a:r>
              <a:endParaRPr lang="fr-FR" sz="1600" b="1" dirty="0">
                <a:solidFill>
                  <a:schemeClr val="dk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1122" y="3527421"/>
              <a:ext cx="2070550" cy="5496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Relation interpersonnelle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 flipH="1" flipV="1">
            <a:off x="4331806" y="3543519"/>
            <a:ext cx="1476161" cy="15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5840" y="3303153"/>
            <a:ext cx="648072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MAJ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331806" y="2701906"/>
            <a:ext cx="1476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78217" y="2413874"/>
            <a:ext cx="11137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(valeurs)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Connecteur en angle 28"/>
          <p:cNvCxnSpPr>
            <a:stCxn id="21" idx="0"/>
            <a:endCxn id="6" idx="0"/>
          </p:cNvCxnSpPr>
          <p:nvPr/>
        </p:nvCxnSpPr>
        <p:spPr>
          <a:xfrm rot="16200000" flipH="1">
            <a:off x="8440756" y="425797"/>
            <a:ext cx="284333" cy="3173649"/>
          </a:xfrm>
          <a:prstGeom prst="bentConnector3">
            <a:avLst>
              <a:gd name="adj1" fmla="val -80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65123" y="1448827"/>
            <a:ext cx="897700" cy="34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en angle 30"/>
          <p:cNvCxnSpPr>
            <a:stCxn id="6" idx="2"/>
          </p:cNvCxnSpPr>
          <p:nvPr/>
        </p:nvCxnSpPr>
        <p:spPr>
          <a:xfrm rot="5400000">
            <a:off x="8994428" y="2180537"/>
            <a:ext cx="365128" cy="198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462528" y="3134833"/>
            <a:ext cx="1249857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Réception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>
            <a:endCxn id="15" idx="0"/>
          </p:cNvCxnSpPr>
          <p:nvPr/>
        </p:nvCxnSpPr>
        <p:spPr>
          <a:xfrm>
            <a:off x="6996096" y="3766289"/>
            <a:ext cx="2" cy="130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89586" y="4243020"/>
            <a:ext cx="1878623" cy="534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MAJ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des propositions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2613" y="-17175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738" y="391803"/>
            <a:ext cx="10972800" cy="990600"/>
          </a:xfrm>
        </p:spPr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7984" y="1426734"/>
            <a:ext cx="3731278" cy="834952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Sujet de conversation</a:t>
            </a:r>
          </a:p>
          <a:p>
            <a:pPr algn="ctr"/>
            <a:r>
              <a:rPr lang="fr-FR" sz="2000" dirty="0" smtClean="0"/>
              <a:t>Ex: Restaurants sur Paris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46796" y="2940559"/>
            <a:ext cx="2016224" cy="827109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Option1</a:t>
            </a:r>
          </a:p>
          <a:p>
            <a:pPr algn="ctr"/>
            <a:r>
              <a:rPr lang="fr-FR" dirty="0" smtClean="0"/>
              <a:t>Ex: Restaurant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259900" y="2940560"/>
            <a:ext cx="1800200" cy="806634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…</a:t>
            </a:r>
            <a:endParaRPr lang="fr-F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406936" y="2940560"/>
            <a:ext cx="1814411" cy="806634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Option2</a:t>
            </a:r>
            <a:endParaRPr lang="fr-FR" sz="2000" b="1" dirty="0"/>
          </a:p>
        </p:txBody>
      </p: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 flipH="1">
            <a:off x="2654908" y="2261686"/>
            <a:ext cx="3638715" cy="678873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Connecteur droit avec flèche 11"/>
          <p:cNvCxnSpPr>
            <a:stCxn id="7" idx="2"/>
            <a:endCxn id="10" idx="0"/>
          </p:cNvCxnSpPr>
          <p:nvPr/>
        </p:nvCxnSpPr>
        <p:spPr>
          <a:xfrm>
            <a:off x="6293623" y="2261686"/>
            <a:ext cx="20519" cy="678874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Connecteur droit avec flèche 12"/>
          <p:cNvCxnSpPr>
            <a:stCxn id="7" idx="2"/>
            <a:endCxn id="9" idx="0"/>
          </p:cNvCxnSpPr>
          <p:nvPr/>
        </p:nvCxnSpPr>
        <p:spPr>
          <a:xfrm>
            <a:off x="6293623" y="2261686"/>
            <a:ext cx="3866377" cy="678874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4" name="Groupe 13"/>
          <p:cNvGrpSpPr/>
          <p:nvPr/>
        </p:nvGrpSpPr>
        <p:grpSpPr>
          <a:xfrm>
            <a:off x="3238530" y="4414082"/>
            <a:ext cx="6374355" cy="631339"/>
            <a:chOff x="-767814" y="4050957"/>
            <a:chExt cx="6147726" cy="728333"/>
          </a:xfrm>
        </p:grpSpPr>
        <p:sp>
          <p:nvSpPr>
            <p:cNvPr id="16" name="Rectangle 15"/>
            <p:cNvSpPr/>
            <p:nvPr/>
          </p:nvSpPr>
          <p:spPr>
            <a:xfrm>
              <a:off x="-767814" y="4050957"/>
              <a:ext cx="1817391" cy="72833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Critère1</a:t>
              </a:r>
            </a:p>
            <a:p>
              <a:pPr algn="ctr"/>
              <a:r>
                <a:rPr lang="fr-FR" dirty="0"/>
                <a:t>Ex: Cuisine</a:t>
              </a:r>
              <a:endParaRPr lang="fr-F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3814" y="4064777"/>
              <a:ext cx="1669482" cy="71451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Critère2</a:t>
              </a:r>
            </a:p>
            <a:p>
              <a:pPr algn="ctr"/>
              <a:r>
                <a:rPr lang="fr-FR" dirty="0"/>
                <a:t>Ex: Prix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7705" y="4064777"/>
              <a:ext cx="1872207" cy="71451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Critère3</a:t>
              </a:r>
            </a:p>
            <a:p>
              <a:pPr algn="ctr"/>
              <a:r>
                <a:rPr lang="fr-FR" dirty="0"/>
                <a:t>Ex: Ambiance</a:t>
              </a:r>
              <a:endParaRPr lang="fr-FR" dirty="0"/>
            </a:p>
          </p:txBody>
        </p:sp>
      </p:grpSp>
      <p:cxnSp>
        <p:nvCxnSpPr>
          <p:cNvPr id="34" name="Connecteur droit avec flèche 33"/>
          <p:cNvCxnSpPr>
            <a:stCxn id="10" idx="2"/>
            <a:endCxn id="18" idx="0"/>
          </p:cNvCxnSpPr>
          <p:nvPr/>
        </p:nvCxnSpPr>
        <p:spPr>
          <a:xfrm>
            <a:off x="6314142" y="3747194"/>
            <a:ext cx="2328131" cy="678868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Connecteur droit avec flèche 36"/>
          <p:cNvCxnSpPr>
            <a:stCxn id="10" idx="2"/>
            <a:endCxn id="16" idx="0"/>
          </p:cNvCxnSpPr>
          <p:nvPr/>
        </p:nvCxnSpPr>
        <p:spPr>
          <a:xfrm flipH="1">
            <a:off x="4180724" y="3747194"/>
            <a:ext cx="2133418" cy="666890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Connecteur droit avec flèche 39"/>
          <p:cNvCxnSpPr>
            <a:stCxn id="10" idx="2"/>
            <a:endCxn id="17" idx="0"/>
          </p:cNvCxnSpPr>
          <p:nvPr/>
        </p:nvCxnSpPr>
        <p:spPr>
          <a:xfrm flipH="1">
            <a:off x="6303882" y="3747194"/>
            <a:ext cx="10260" cy="678872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698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décisionnel basé sur les préférences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Notion de préférence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smtClean="0"/>
              <a:t>Préférences sur les critères: </a:t>
            </a:r>
          </a:p>
          <a:p>
            <a:pPr lvl="2"/>
            <a:r>
              <a:rPr lang="fr-FR" dirty="0" smtClean="0"/>
              <a:t>P(</a:t>
            </a:r>
            <a:r>
              <a:rPr lang="fr-FR" dirty="0" err="1" smtClean="0"/>
              <a:t>Less</a:t>
            </a:r>
            <a:r>
              <a:rPr lang="fr-FR" dirty="0" smtClean="0"/>
              <a:t>, More): Relation </a:t>
            </a:r>
            <a:r>
              <a:rPr lang="fr-FR" b="1" i="1" dirty="0" smtClean="0"/>
              <a:t>binaire</a:t>
            </a:r>
            <a:r>
              <a:rPr lang="fr-FR" i="1" dirty="0" smtClean="0"/>
              <a:t> </a:t>
            </a:r>
            <a:r>
              <a:rPr lang="fr-FR" dirty="0" smtClean="0"/>
              <a:t>et </a:t>
            </a:r>
            <a:r>
              <a:rPr lang="fr-FR" b="1" i="1" dirty="0" smtClean="0"/>
              <a:t>partielle.</a:t>
            </a:r>
          </a:p>
          <a:p>
            <a:pPr marL="548640" lvl="2" indent="0">
              <a:buNone/>
            </a:pPr>
            <a:endParaRPr lang="fr-FR" b="1" dirty="0" smtClean="0"/>
          </a:p>
          <a:p>
            <a:pPr marL="457200" lvl="2"/>
            <a:r>
              <a:rPr lang="fr-FR" sz="2000" dirty="0"/>
              <a:t>Préférences sur les options: </a:t>
            </a:r>
            <a:endParaRPr lang="fr-FR" sz="2000" dirty="0" smtClean="0"/>
          </a:p>
          <a:p>
            <a:pPr marL="731520" lvl="3"/>
            <a:r>
              <a:rPr lang="fr-FR" sz="1800" dirty="0" smtClean="0"/>
              <a:t>Inférences sur les préférences des critères.</a:t>
            </a:r>
            <a:endParaRPr lang="fr-FR" sz="1800" dirty="0"/>
          </a:p>
          <a:p>
            <a:pPr lvl="2"/>
            <a:r>
              <a:rPr lang="fr-FR" dirty="0" smtClean="0"/>
              <a:t>Décision multicritères.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222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445</Words>
  <Application>Microsoft Office PowerPoint</Application>
  <PresentationFormat>Grand écran</PresentationFormat>
  <Paragraphs>151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Noto Sans CJK SC Regular</vt:lpstr>
      <vt:lpstr>Wingdings</vt:lpstr>
      <vt:lpstr>Thème Office</vt:lpstr>
      <vt:lpstr>Clarté</vt:lpstr>
      <vt:lpstr>1_Clarté</vt:lpstr>
      <vt:lpstr>Présentation PowerPoint</vt:lpstr>
      <vt:lpstr>Plan</vt:lpstr>
      <vt:lpstr>Présentation PowerPoint</vt:lpstr>
      <vt:lpstr>Etat de l’art: les relations interpersonnelles dans le dialogue</vt:lpstr>
      <vt:lpstr>Dimensions des relations interpersonnelles (Svenniving, 1998)</vt:lpstr>
      <vt:lpstr>Comportements liés à la dominance</vt:lpstr>
      <vt:lpstr>Notre modèle de dialogue</vt:lpstr>
      <vt:lpstr>Modèle de préférences</vt:lpstr>
      <vt:lpstr>Processus décisionnel basé sur les préférences</vt:lpstr>
      <vt:lpstr>Contexte du dialogue</vt:lpstr>
      <vt:lpstr>Module de communication</vt:lpstr>
      <vt:lpstr>Module de raisonnement</vt:lpstr>
      <vt:lpstr>Implémentation du modèle en Disco</vt:lpstr>
      <vt:lpstr>Perspectives et futurs travaux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</dc:creator>
  <cp:lastModifiedBy>Caroline</cp:lastModifiedBy>
  <cp:revision>33</cp:revision>
  <dcterms:created xsi:type="dcterms:W3CDTF">2016-06-08T12:05:29Z</dcterms:created>
  <dcterms:modified xsi:type="dcterms:W3CDTF">2016-06-08T16:38:43Z</dcterms:modified>
</cp:coreProperties>
</file>