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lydia\final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lydia\final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lydia\final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lydia\final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lydia\final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testtttttttttt\final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dom09sub04</a:t>
            </a:r>
          </a:p>
        </c:rich>
      </c:tx>
      <c:layout>
        <c:manualLayout>
          <c:xMode val="edge"/>
          <c:yMode val="edge"/>
          <c:x val="0.40879373206931968"/>
          <c:y val="5.6381942917547077E-2"/>
        </c:manualLayout>
      </c:layout>
      <c:overlay val="0"/>
      <c:spPr>
        <a:noFill/>
        <a:ln w="635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3.8279514665916496E-2"/>
          <c:y val="0.26816873854121054"/>
          <c:w val="0.79504766863690046"/>
          <c:h val="0.66299106258055329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results.xlsx]dom09sub04'!$D$2,'[final results.xlsx]dom09sub04'!$D$4,'[final results.xlsx]dom09sub04'!$D$6,'[final results.xlsx]dom09sub04'!$D$8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1.1032649999999999</c:v>
                  </c:pt>
                  <c:pt idx="2">
                    <c:v>0.85968880000000003</c:v>
                  </c:pt>
                  <c:pt idx="3">
                    <c:v>0.89913650000000001</c:v>
                  </c:pt>
                </c:numCache>
              </c:numRef>
            </c:plus>
            <c:minus>
              <c:numRef>
                <c:f>'[final results.xlsx]dom09sub04'!$D$2,'[final results.xlsx]dom09sub04'!$D$4,'[final results.xlsx]dom09sub04'!$D$6,'[final results.xlsx]dom09sub04'!$D$8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1.1032649999999999</c:v>
                  </c:pt>
                  <c:pt idx="2">
                    <c:v>0.85968880000000003</c:v>
                  </c:pt>
                  <c:pt idx="3">
                    <c:v>0.89913650000000001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results.xlsx]dom09sub04'!$F$2:$F$5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results.xlsx]dom09sub04'!$C$2,'[final results.xlsx]dom09sub04'!$C$4,'[final results.xlsx]dom09sub04'!$C$6,'[final results.xlsx]dom09sub04'!$C$8</c:f>
              <c:numCache>
                <c:formatCode>General</c:formatCode>
                <c:ptCount val="4"/>
                <c:pt idx="0">
                  <c:v>3.961538</c:v>
                </c:pt>
                <c:pt idx="1">
                  <c:v>2.1923080000000001</c:v>
                </c:pt>
                <c:pt idx="2">
                  <c:v>4.0769229999999999</c:v>
                </c:pt>
                <c:pt idx="3">
                  <c:v>4.2307689999999996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EB-47C6-B793-586D5FB237B2}"/>
            </c:ext>
          </c:extLst>
        </c:ser>
        <c:ser>
          <c:idx val="1"/>
          <c:order val="1"/>
          <c:tx>
            <c:v>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results.xlsx]dom09sub04'!$D$3,'[final results.xlsx]dom09sub04'!$D$5,'[final results.xlsx]dom09sub04'!$D$7,'[final results.xlsx]dom09sub04'!$D$9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0.82932669999999997</c:v>
                  </c:pt>
                  <c:pt idx="2">
                    <c:v>1.1527400000000001</c:v>
                  </c:pt>
                  <c:pt idx="3">
                    <c:v>1.163808</c:v>
                  </c:pt>
                </c:numCache>
              </c:numRef>
            </c:plus>
            <c:minus>
              <c:numRef>
                <c:f>'[final results.xlsx]dom09sub04'!$D$3,'[final results.xlsx]dom09sub04'!$D$5,'[final results.xlsx]dom09sub04'!$D$7,'[final results.xlsx]dom09sub04'!$D$9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0.82932669999999997</c:v>
                  </c:pt>
                  <c:pt idx="2">
                    <c:v>1.1527400000000001</c:v>
                  </c:pt>
                  <c:pt idx="3">
                    <c:v>1.163808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results.xlsx]dom09sub04'!$F$2:$F$5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results.xlsx]dom09sub04'!$C$3,'[final results.xlsx]dom09sub04'!$C$5,'[final results.xlsx]dom09sub04'!$C$7,'[final results.xlsx]dom09sub04'!$C$9</c:f>
              <c:numCache>
                <c:formatCode>General</c:formatCode>
                <c:ptCount val="4"/>
                <c:pt idx="0">
                  <c:v>2.211538</c:v>
                </c:pt>
                <c:pt idx="1">
                  <c:v>4.3076920000000003</c:v>
                </c:pt>
                <c:pt idx="2">
                  <c:v>2.6538460000000001</c:v>
                </c:pt>
                <c:pt idx="3">
                  <c:v>2.3076919999999999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1EB-47C6-B793-586D5FB23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363432"/>
        <c:axId val="155632920"/>
      </c:barChart>
      <c:catAx>
        <c:axId val="155363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632920"/>
        <c:crosses val="autoZero"/>
        <c:auto val="1"/>
        <c:lblAlgn val="ctr"/>
        <c:lblOffset val="100"/>
        <c:noMultiLvlLbl val="0"/>
      </c:catAx>
      <c:valAx>
        <c:axId val="15563292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3634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613249997923523"/>
          <c:y val="0.48124549841928338"/>
          <c:w val="9.8802338485277003E-2"/>
          <c:h val="0.10015283642296878"/>
        </c:manualLayout>
      </c:layout>
      <c:overlay val="0"/>
      <c:spPr>
        <a:noFill/>
        <a:ln w="3175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6350"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dom07sub04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9370296070667562E-2"/>
          <c:y val="0.22155037433174196"/>
          <c:w val="0.80353386424175477"/>
          <c:h val="0.71263345334854511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results.xlsx]dom07sub04'!$D$2,'[final results.xlsx]dom07sub04'!$D$4,'[final results.xlsx]dom07sub04'!$D$6,'[final results.xlsx]dom07sub04'!$D$8</c:f>
                <c:numCache>
                  <c:formatCode>General</c:formatCode>
                  <c:ptCount val="4"/>
                  <c:pt idx="0">
                    <c:v>0.99527540000000003</c:v>
                  </c:pt>
                  <c:pt idx="1">
                    <c:v>1.2112780000000001</c:v>
                  </c:pt>
                  <c:pt idx="2">
                    <c:v>0.79116540000000002</c:v>
                  </c:pt>
                  <c:pt idx="3">
                    <c:v>0.97788520000000001</c:v>
                  </c:pt>
                </c:numCache>
              </c:numRef>
            </c:plus>
            <c:minus>
              <c:numRef>
                <c:f>'[final results.xlsx]dom07sub04'!$D$3,'[final results.xlsx]dom07sub04'!$D$5,'[final results.xlsx]dom07sub04'!$D$7,'[final results.xlsx]dom07sub04'!$D$9</c:f>
                <c:numCache>
                  <c:formatCode>General</c:formatCode>
                  <c:ptCount val="4"/>
                  <c:pt idx="0">
                    <c:v>0.79306949999999998</c:v>
                  </c:pt>
                  <c:pt idx="1">
                    <c:v>1.0485930000000001</c:v>
                  </c:pt>
                  <c:pt idx="2">
                    <c:v>0.96449019999999996</c:v>
                  </c:pt>
                  <c:pt idx="3">
                    <c:v>1.0711839999999999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results.xlsx]dom07sub04'!$F$2:$F$5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results.xlsx]dom07sub04'!$C$2,'[final results.xlsx]dom07sub04'!$C$4,'[final results.xlsx]dom07sub04'!$C$6,'[final results.xlsx]dom07sub04'!$C$8</c:f>
              <c:numCache>
                <c:formatCode>General</c:formatCode>
                <c:ptCount val="4"/>
                <c:pt idx="0">
                  <c:v>3.5961539999999999</c:v>
                </c:pt>
                <c:pt idx="1">
                  <c:v>2.5576919999999999</c:v>
                </c:pt>
                <c:pt idx="2">
                  <c:v>4.038462</c:v>
                </c:pt>
                <c:pt idx="3">
                  <c:v>3.8461539999999999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B1-43C5-B0B1-98C45AA8E29C}"/>
            </c:ext>
          </c:extLst>
        </c:ser>
        <c:ser>
          <c:idx val="1"/>
          <c:order val="1"/>
          <c:tx>
            <c:v>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results.xlsx]dom07sub04'!$D$3,'[final results.xlsx]dom07sub04'!$D$5,'[final results.xlsx]dom07sub04'!$D$7,'[final results.xlsx]dom07sub04'!$D$9</c:f>
                <c:numCache>
                  <c:formatCode>General</c:formatCode>
                  <c:ptCount val="4"/>
                  <c:pt idx="0">
                    <c:v>0.79306949999999998</c:v>
                  </c:pt>
                  <c:pt idx="1">
                    <c:v>1.0485930000000001</c:v>
                  </c:pt>
                  <c:pt idx="2">
                    <c:v>0.96449019999999996</c:v>
                  </c:pt>
                  <c:pt idx="3">
                    <c:v>1.0711839999999999</c:v>
                  </c:pt>
                </c:numCache>
              </c:numRef>
            </c:plus>
            <c:minus>
              <c:numRef>
                <c:f>'[final results.xlsx]dom07sub04'!$D$3,'[final results.xlsx]dom07sub04'!$D$5,'[final results.xlsx]dom07sub04'!$D$7,'[final results.xlsx]dom07sub04'!$D$9</c:f>
                <c:numCache>
                  <c:formatCode>General</c:formatCode>
                  <c:ptCount val="4"/>
                  <c:pt idx="0">
                    <c:v>0.79306949999999998</c:v>
                  </c:pt>
                  <c:pt idx="1">
                    <c:v>1.0485930000000001</c:v>
                  </c:pt>
                  <c:pt idx="2">
                    <c:v>0.96449019999999996</c:v>
                  </c:pt>
                  <c:pt idx="3">
                    <c:v>1.0711839999999999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results.xlsx]dom07sub04'!$F$2:$F$5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results.xlsx]dom07sub04'!$C$3,'[final results.xlsx]dom07sub04'!$C$5,'[final results.xlsx]dom07sub04'!$C$7,'[final results.xlsx]dom07sub04'!$C$9</c:f>
              <c:numCache>
                <c:formatCode>General</c:formatCode>
                <c:ptCount val="4"/>
                <c:pt idx="0">
                  <c:v>2.1923080000000001</c:v>
                </c:pt>
                <c:pt idx="1">
                  <c:v>3.8076919999999999</c:v>
                </c:pt>
                <c:pt idx="2">
                  <c:v>2.6730770000000001</c:v>
                </c:pt>
                <c:pt idx="3">
                  <c:v>2.5961539999999999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1B1-43C5-B0B1-98C45AA8E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549816"/>
        <c:axId val="155550200"/>
      </c:barChart>
      <c:catAx>
        <c:axId val="15554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550200"/>
        <c:crosses val="autoZero"/>
        <c:auto val="1"/>
        <c:lblAlgn val="ctr"/>
        <c:lblOffset val="100"/>
        <c:noMultiLvlLbl val="0"/>
      </c:catAx>
      <c:valAx>
        <c:axId val="15555020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5498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dom07sub02</a:t>
            </a:r>
          </a:p>
        </c:rich>
      </c:tx>
      <c:layout>
        <c:manualLayout>
          <c:xMode val="edge"/>
          <c:yMode val="edge"/>
          <c:x val="0.39835043916333279"/>
          <c:y val="1.2988997398723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1196282585119928E-2"/>
          <c:y val="0.18669841554966962"/>
          <c:w val="0.79935767613509179"/>
          <c:h val="0.75517729314360571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results.xlsx]dom07sub02'!$D$2,'[final results.xlsx]dom07sub02'!$D$4,'[final results.xlsx]dom07sub02'!$D$6,'[final results.xlsx]dom07sub02'!$D$8</c:f>
                <c:numCache>
                  <c:formatCode>General</c:formatCode>
                  <c:ptCount val="4"/>
                  <c:pt idx="0">
                    <c:v>1.154701</c:v>
                  </c:pt>
                  <c:pt idx="1">
                    <c:v>1.2540709999999999</c:v>
                  </c:pt>
                  <c:pt idx="2">
                    <c:v>1.16673</c:v>
                  </c:pt>
                  <c:pt idx="3">
                    <c:v>0.94437490000000002</c:v>
                  </c:pt>
                </c:numCache>
              </c:numRef>
            </c:plus>
            <c:minus>
              <c:numRef>
                <c:f>'[final results.xlsx]dom07sub02'!$D$2,'[final results.xlsx]dom07sub02'!$D$4,'[final results.xlsx]dom07sub02'!$D$6,'[final results.xlsx]dom07sub02'!$D$8</c:f>
                <c:numCache>
                  <c:formatCode>General</c:formatCode>
                  <c:ptCount val="4"/>
                  <c:pt idx="0">
                    <c:v>1.154701</c:v>
                  </c:pt>
                  <c:pt idx="1">
                    <c:v>1.2540709999999999</c:v>
                  </c:pt>
                  <c:pt idx="2">
                    <c:v>1.16673</c:v>
                  </c:pt>
                  <c:pt idx="3">
                    <c:v>0.94437490000000002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results.xlsx]dom07sub02'!$F$2:$F$5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results.xlsx]dom07sub02'!$C$2,'[final results.xlsx]dom07sub02'!$C$4,'[final results.xlsx]dom07sub02'!$C$6,'[final results.xlsx]dom07sub02'!$C$8</c:f>
              <c:numCache>
                <c:formatCode>General</c:formatCode>
                <c:ptCount val="4"/>
                <c:pt idx="0">
                  <c:v>2.8333330000000001</c:v>
                </c:pt>
                <c:pt idx="1">
                  <c:v>2.7083330000000001</c:v>
                </c:pt>
                <c:pt idx="2">
                  <c:v>3.4791669999999999</c:v>
                </c:pt>
                <c:pt idx="3">
                  <c:v>3.7916669999999999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80-4BA5-9DD3-61E9027E790D}"/>
            </c:ext>
          </c:extLst>
        </c:ser>
        <c:ser>
          <c:idx val="1"/>
          <c:order val="1"/>
          <c:tx>
            <c:v>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results.xlsx]dom07sub02'!$D$3,'[final results.xlsx]dom07sub02'!$D$5,'[final results.xlsx]dom07sub02'!$D$7,'[final results.xlsx]dom07sub02'!$D$9</c:f>
                <c:numCache>
                  <c:formatCode>General</c:formatCode>
                  <c:ptCount val="4"/>
                  <c:pt idx="0">
                    <c:v>0.77155779999999996</c:v>
                  </c:pt>
                  <c:pt idx="1">
                    <c:v>0.88701229999999998</c:v>
                  </c:pt>
                  <c:pt idx="2">
                    <c:v>0.97486130000000004</c:v>
                  </c:pt>
                  <c:pt idx="3">
                    <c:v>1.103669</c:v>
                  </c:pt>
                </c:numCache>
              </c:numRef>
            </c:plus>
            <c:minus>
              <c:numRef>
                <c:f>'[final results.xlsx]dom07sub02'!$D$3,'[final results.xlsx]dom07sub02'!$D$5,'[final results.xlsx]dom07sub02'!$D$7,'[final results.xlsx]dom07sub02'!$D$9</c:f>
                <c:numCache>
                  <c:formatCode>General</c:formatCode>
                  <c:ptCount val="4"/>
                  <c:pt idx="0">
                    <c:v>0.77155779999999996</c:v>
                  </c:pt>
                  <c:pt idx="1">
                    <c:v>0.88701229999999998</c:v>
                  </c:pt>
                  <c:pt idx="2">
                    <c:v>0.97486130000000004</c:v>
                  </c:pt>
                  <c:pt idx="3">
                    <c:v>1.103669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results.xlsx]dom07sub02'!$F$2:$F$5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results.xlsx]dom07sub02'!$C$3,'[final results.xlsx]dom07sub02'!$C$5,'[final results.xlsx]dom07sub02'!$C$7,'[final results.xlsx]dom07sub02'!$C$9</c:f>
              <c:numCache>
                <c:formatCode>General</c:formatCode>
                <c:ptCount val="4"/>
                <c:pt idx="0">
                  <c:v>2.1458330000000001</c:v>
                </c:pt>
                <c:pt idx="1">
                  <c:v>3.6458330000000001</c:v>
                </c:pt>
                <c:pt idx="2">
                  <c:v>2.3333330000000001</c:v>
                </c:pt>
                <c:pt idx="3">
                  <c:v>2.875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880-4BA5-9DD3-61E9027E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564832"/>
        <c:axId val="155565216"/>
      </c:barChart>
      <c:catAx>
        <c:axId val="15556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565216"/>
        <c:crosses val="autoZero"/>
        <c:auto val="1"/>
        <c:lblAlgn val="ctr"/>
        <c:lblOffset val="100"/>
        <c:noMultiLvlLbl val="0"/>
      </c:catAx>
      <c:valAx>
        <c:axId val="15556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55648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 err="1"/>
              <a:t>Similar</a:t>
            </a:r>
            <a:r>
              <a:rPr lang="fr-FR" sz="2000" baseline="0" dirty="0"/>
              <a:t>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fr-FR" sz="2000" b="0" i="0" baseline="0" dirty="0">
                <a:effectLst/>
              </a:rPr>
              <a:t>dom07sub04</a:t>
            </a:r>
            <a:endParaRPr lang="fr-FR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0656540931362188"/>
          <c:y val="0.30889922669397946"/>
          <c:w val="0.7802428158235295"/>
          <c:h val="0.60808398054041501"/>
        </c:manualLayout>
      </c:layout>
      <c:barChart>
        <c:barDir val="col"/>
        <c:grouping val="clustered"/>
        <c:varyColors val="0"/>
        <c:ser>
          <c:idx val="0"/>
          <c:order val="0"/>
          <c:tx>
            <c:v>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results.xlsx]SIMILARdom07sub04'!$D$2,'[final results.xlsx]SIMILARdom07sub04'!$D$4,'[final results.xlsx]SIMILARdom07sub04'!$D$6,'[final results.xlsx]SIMILARdom07sub04'!$D$8</c:f>
                <c:numCache>
                  <c:formatCode>General</c:formatCode>
                  <c:ptCount val="4"/>
                  <c:pt idx="0">
                    <c:v>1.0535950000000001</c:v>
                  </c:pt>
                  <c:pt idx="1">
                    <c:v>1.0394049999999999</c:v>
                  </c:pt>
                  <c:pt idx="2">
                    <c:v>0.91897459999999997</c:v>
                  </c:pt>
                  <c:pt idx="3">
                    <c:v>0.57187759999999999</c:v>
                  </c:pt>
                </c:numCache>
              </c:numRef>
            </c:plus>
            <c:minus>
              <c:numRef>
                <c:f>'[final results.xlsx]SIMILARdom07sub04'!$D$2,'[final results.xlsx]SIMILARdom07sub04'!$D$4,'[final results.xlsx]SIMILARdom07sub04'!$D$6,'[final results.xlsx]SIMILARdom07sub04'!$D$8</c:f>
                <c:numCache>
                  <c:formatCode>General</c:formatCode>
                  <c:ptCount val="4"/>
                  <c:pt idx="0">
                    <c:v>1.0535950000000001</c:v>
                  </c:pt>
                  <c:pt idx="1">
                    <c:v>1.0394049999999999</c:v>
                  </c:pt>
                  <c:pt idx="2">
                    <c:v>0.91897459999999997</c:v>
                  </c:pt>
                  <c:pt idx="3">
                    <c:v>0.57187759999999999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results.xlsx]SIMILARdom07sub04'!$F$2:$F$5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results.xlsx]SIMILARdom07sub04'!$C$2,'[final results.xlsx]SIMILARdom07sub04'!$C$4,'[final results.xlsx]SIMILARdom07sub04'!$C$6,'[final results.xlsx]SIMILARdom07sub04'!$C$8</c:f>
              <c:numCache>
                <c:formatCode>General</c:formatCode>
                <c:ptCount val="4"/>
                <c:pt idx="0">
                  <c:v>3.3888889999999998</c:v>
                </c:pt>
                <c:pt idx="1">
                  <c:v>2.2962959999999999</c:v>
                </c:pt>
                <c:pt idx="2">
                  <c:v>3.7962959999999999</c:v>
                </c:pt>
                <c:pt idx="3">
                  <c:v>4.5555560000000002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3F-4D11-B9E6-ABC7EA9047CA}"/>
            </c:ext>
          </c:extLst>
        </c:ser>
        <c:ser>
          <c:idx val="1"/>
          <c:order val="1"/>
          <c:tx>
            <c:v>B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'[final results.xlsx]SIMILARdom07sub04'!$D$3,'[final results.xlsx]SIMILARdom07sub04'!$D$5,'[final results.xlsx]SIMILARdom07sub04'!$D$7,'[final results.xlsx]SIMILARdom07sub04'!$D$9</c:f>
                <c:numCache>
                  <c:formatCode>General</c:formatCode>
                  <c:ptCount val="4"/>
                  <c:pt idx="0">
                    <c:v>0.91037959999999996</c:v>
                  </c:pt>
                  <c:pt idx="1">
                    <c:v>1.127138</c:v>
                  </c:pt>
                  <c:pt idx="2">
                    <c:v>0.79305159999999997</c:v>
                  </c:pt>
                  <c:pt idx="3">
                    <c:v>0.97934650000000001</c:v>
                  </c:pt>
                </c:numCache>
              </c:numRef>
            </c:plus>
            <c:minus>
              <c:numRef>
                <c:f>'[final results.xlsx]SIMILARdom07sub04'!$D$3,'[final results.xlsx]SIMILARdom07sub04'!$D$5,'[final results.xlsx]SIMILARdom07sub04'!$D$7,'[final results.xlsx]SIMILARdom07sub04'!$D$9</c:f>
                <c:numCache>
                  <c:formatCode>General</c:formatCode>
                  <c:ptCount val="4"/>
                  <c:pt idx="0">
                    <c:v>0.91037959999999996</c:v>
                  </c:pt>
                  <c:pt idx="1">
                    <c:v>1.127138</c:v>
                  </c:pt>
                  <c:pt idx="2">
                    <c:v>0.79305159999999997</c:v>
                  </c:pt>
                  <c:pt idx="3">
                    <c:v>0.97934650000000001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'[final results.xlsx]SIMILARdom07sub04'!$F$2:$F$5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'[final results.xlsx]SIMILARdom07sub04'!$C$3,'[final results.xlsx]SIMILARdom07sub04'!$C$5,'[final results.xlsx]SIMILARdom07sub04'!$C$7,'[final results.xlsx]SIMILARdom07sub04'!$C$9</c:f>
              <c:numCache>
                <c:formatCode>General</c:formatCode>
                <c:ptCount val="4"/>
                <c:pt idx="0">
                  <c:v>1.962963</c:v>
                </c:pt>
                <c:pt idx="1">
                  <c:v>3.2222219999999999</c:v>
                </c:pt>
                <c:pt idx="2">
                  <c:v>1.888889</c:v>
                </c:pt>
                <c:pt idx="3">
                  <c:v>1.9444440000000001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F3F-4D11-B9E6-ABC7EA904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112840"/>
        <c:axId val="156123464"/>
      </c:barChart>
      <c:catAx>
        <c:axId val="156112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6123464"/>
        <c:crosses val="autoZero"/>
        <c:auto val="1"/>
        <c:lblAlgn val="ctr"/>
        <c:lblOffset val="100"/>
        <c:noMultiLvlLbl val="0"/>
      </c:catAx>
      <c:valAx>
        <c:axId val="1561234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6112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Comparaison of </a:t>
            </a:r>
            <a:r>
              <a:rPr lang="fr-FR" sz="2000" dirty="0" err="1"/>
              <a:t>dominant's</a:t>
            </a:r>
            <a:r>
              <a:rPr lang="fr-FR" sz="2000" dirty="0"/>
              <a:t> </a:t>
            </a:r>
            <a:r>
              <a:rPr lang="fr-FR" sz="2000" dirty="0" err="1"/>
              <a:t>behabviour</a:t>
            </a:r>
            <a:endParaRPr lang="fr-FR" sz="2000" dirty="0"/>
          </a:p>
        </c:rich>
      </c:tx>
      <c:layout>
        <c:manualLayout>
          <c:xMode val="edge"/>
          <c:yMode val="edge"/>
          <c:x val="0.19809487789453997"/>
          <c:y val="3.97443841498144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5870177431613357E-2"/>
          <c:y val="0.25690055763892083"/>
          <c:w val="0.6835301573806174"/>
          <c:h val="0.6750904010839559"/>
        </c:manualLayout>
      </c:layout>
      <c:barChart>
        <c:barDir val="col"/>
        <c:grouping val="clustered"/>
        <c:varyColors val="0"/>
        <c:ser>
          <c:idx val="0"/>
          <c:order val="0"/>
          <c:tx>
            <c:v>very dominant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(domvsdom!$D$2,domvsdom!$D$4,domvsdom!$D$6,domvsdom!$D$8)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1.1032649999999999</c:v>
                  </c:pt>
                  <c:pt idx="2">
                    <c:v>0.85968880000000003</c:v>
                  </c:pt>
                  <c:pt idx="3">
                    <c:v>0.89913650000000001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domvsdom!$F$2:$F$5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(domvsdom!$C$2,domvsdom!$C$4,domvsdom!$C$6,domvsdom!$C$8)</c:f>
              <c:numCache>
                <c:formatCode>General</c:formatCode>
                <c:ptCount val="4"/>
                <c:pt idx="0">
                  <c:v>3.961538</c:v>
                </c:pt>
                <c:pt idx="1">
                  <c:v>2.1923080000000001</c:v>
                </c:pt>
                <c:pt idx="2">
                  <c:v>4.0769229999999999</c:v>
                </c:pt>
                <c:pt idx="3">
                  <c:v>4.2307689999999996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A8-4D2C-942B-72AC762A1C04}"/>
            </c:ext>
          </c:extLst>
        </c:ser>
        <c:ser>
          <c:idx val="1"/>
          <c:order val="1"/>
          <c:tx>
            <c:v>dominant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(domvsdom!$D$3,domvsdom!$D$5,domvsdom!$D$7,domvsdom!$D$9)</c:f>
                <c:numCache>
                  <c:formatCode>General</c:formatCode>
                  <c:ptCount val="4"/>
                  <c:pt idx="0">
                    <c:v>0.99527540000000003</c:v>
                  </c:pt>
                  <c:pt idx="1">
                    <c:v>1.2112780000000001</c:v>
                  </c:pt>
                  <c:pt idx="2">
                    <c:v>0.79116540000000002</c:v>
                  </c:pt>
                  <c:pt idx="3">
                    <c:v>0.97788520000000001</c:v>
                  </c:pt>
                </c:numCache>
              </c:numRef>
            </c:plus>
            <c:minus>
              <c:numRef>
                <c:f>(domvsdom!$D$3,domvsdom!$D$5,domvsdom!$D$7,domvsdom!$D$9)</c:f>
                <c:numCache>
                  <c:formatCode>General</c:formatCode>
                  <c:ptCount val="4"/>
                  <c:pt idx="0">
                    <c:v>0.99527540000000003</c:v>
                  </c:pt>
                  <c:pt idx="1">
                    <c:v>1.2112780000000001</c:v>
                  </c:pt>
                  <c:pt idx="2">
                    <c:v>0.79116540000000002</c:v>
                  </c:pt>
                  <c:pt idx="3">
                    <c:v>0.97788520000000001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domvsdom!$F$2:$F$5</c:f>
              <c:strCache>
                <c:ptCount val="4"/>
                <c:pt idx="0">
                  <c:v>H1</c:v>
                </c:pt>
                <c:pt idx="1">
                  <c:v>H2</c:v>
                </c:pt>
                <c:pt idx="2">
                  <c:v>H3</c:v>
                </c:pt>
                <c:pt idx="3">
                  <c:v>H4</c:v>
                </c:pt>
              </c:strCache>
            </c:strRef>
          </c:cat>
          <c:val>
            <c:numRef>
              <c:f>(domvsdom!$C$3,domvsdom!$C$5,domvsdom!$C$7,domvsdom!$C$9)</c:f>
              <c:numCache>
                <c:formatCode>General</c:formatCode>
                <c:ptCount val="4"/>
                <c:pt idx="0">
                  <c:v>3.5961539999999999</c:v>
                </c:pt>
                <c:pt idx="1">
                  <c:v>2.5576919999999999</c:v>
                </c:pt>
                <c:pt idx="2">
                  <c:v>4.038462</c:v>
                </c:pt>
                <c:pt idx="3">
                  <c:v>3.8461539999999999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2A8-4D2C-942B-72AC762A1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244368"/>
        <c:axId val="115095512"/>
      </c:barChart>
      <c:catAx>
        <c:axId val="15624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5095512"/>
        <c:crosses val="autoZero"/>
        <c:auto val="1"/>
        <c:lblAlgn val="ctr"/>
        <c:lblOffset val="100"/>
        <c:noMultiLvlLbl val="0"/>
      </c:catAx>
      <c:valAx>
        <c:axId val="1150955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62443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878259431474075"/>
          <c:y val="0.4748472278169647"/>
          <c:w val="0.16069086308910208"/>
          <c:h val="0.209655716207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Behaviors</a:t>
            </a:r>
            <a:r>
              <a:rPr lang="fr-FR" sz="2000" baseline="0"/>
              <a:t> related to dominance</a:t>
            </a:r>
            <a:endParaRPr lang="fr-FR" sz="2000"/>
          </a:p>
        </c:rich>
      </c:tx>
      <c:layout>
        <c:manualLayout>
          <c:xMode val="edge"/>
          <c:yMode val="edge"/>
          <c:x val="0.25096877837826276"/>
          <c:y val="3.7866688187402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2880020646109663"/>
          <c:y val="0.18833257342745804"/>
          <c:w val="0.71811791825199678"/>
          <c:h val="0.72653674370287902"/>
        </c:manualLayout>
      </c:layout>
      <c:barChart>
        <c:barDir val="col"/>
        <c:grouping val="clustered"/>
        <c:varyColors val="0"/>
        <c:ser>
          <c:idx val="0"/>
          <c:order val="0"/>
          <c:tx>
            <c:v>dom=0.9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(mean_sd!$C$2,mean_sd!$C$4,mean_sd!$C$6,mean_sd!$C$8)</c:f>
                <c:numCache>
                  <c:formatCode>General</c:formatCode>
                  <c:ptCount val="4"/>
                  <c:pt idx="0">
                    <c:v>1.5323310000000001</c:v>
                  </c:pt>
                  <c:pt idx="1">
                    <c:v>1.5885149999999999</c:v>
                  </c:pt>
                  <c:pt idx="2">
                    <c:v>1.1758949999999999</c:v>
                  </c:pt>
                  <c:pt idx="3">
                    <c:v>1.3866149999999999</c:v>
                  </c:pt>
                </c:numCache>
              </c:numRef>
            </c:plus>
            <c:minus>
              <c:numRef>
                <c:f>(mean_sd!$C$2,mean_sd!$C$4,mean_sd!$C$6,mean_sd!$C$8)</c:f>
                <c:numCache>
                  <c:formatCode>General</c:formatCode>
                  <c:ptCount val="4"/>
                  <c:pt idx="0">
                    <c:v>1.5323310000000001</c:v>
                  </c:pt>
                  <c:pt idx="1">
                    <c:v>1.5885149999999999</c:v>
                  </c:pt>
                  <c:pt idx="2">
                    <c:v>1.1758949999999999</c:v>
                  </c:pt>
                  <c:pt idx="3">
                    <c:v>1.3866149999999999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mean_sd!$C$13:$C$16</c:f>
              <c:strCache>
                <c:ptCount val="4"/>
                <c:pt idx="0">
                  <c:v>H5</c:v>
                </c:pt>
                <c:pt idx="1">
                  <c:v>H6</c:v>
                </c:pt>
                <c:pt idx="2">
                  <c:v>H7</c:v>
                </c:pt>
                <c:pt idx="3">
                  <c:v>H8</c:v>
                </c:pt>
              </c:strCache>
            </c:strRef>
          </c:cat>
          <c:val>
            <c:numRef>
              <c:f>mean_sd!$B$2:$B$5</c:f>
              <c:numCache>
                <c:formatCode>General</c:formatCode>
                <c:ptCount val="4"/>
                <c:pt idx="0">
                  <c:v>1.75</c:v>
                </c:pt>
                <c:pt idx="1">
                  <c:v>2.1153849999999998</c:v>
                </c:pt>
                <c:pt idx="2">
                  <c:v>1.4230769999999999</c:v>
                </c:pt>
                <c:pt idx="3">
                  <c:v>1.9230769999999999</c:v>
                </c:pt>
              </c:numCache>
            </c:numRef>
          </c:val>
        </c:ser>
        <c:ser>
          <c:idx val="1"/>
          <c:order val="1"/>
          <c:tx>
            <c:v>dom=0.7</c:v>
          </c:tx>
          <c:spPr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(mean_sd!$C$3,mean_sd!$C$5,mean_sd!$C$7,mean_sd!$C$9)</c:f>
                <c:numCache>
                  <c:formatCode>General</c:formatCode>
                  <c:ptCount val="4"/>
                  <c:pt idx="0">
                    <c:v>1.6288309999999999</c:v>
                  </c:pt>
                  <c:pt idx="1">
                    <c:v>1.7246330000000001</c:v>
                  </c:pt>
                  <c:pt idx="2">
                    <c:v>1.758732</c:v>
                  </c:pt>
                  <c:pt idx="3">
                    <c:v>1.678877</c:v>
                  </c:pt>
                </c:numCache>
              </c:numRef>
            </c:plus>
            <c:minus>
              <c:numRef>
                <c:f>(mean_sd!$C$3,mean_sd!$C$5,mean_sd!$C$7,mean_sd!$C$9)</c:f>
                <c:numCache>
                  <c:formatCode>General</c:formatCode>
                  <c:ptCount val="4"/>
                  <c:pt idx="0">
                    <c:v>1.6288309999999999</c:v>
                  </c:pt>
                  <c:pt idx="1">
                    <c:v>1.7246330000000001</c:v>
                  </c:pt>
                  <c:pt idx="2">
                    <c:v>1.758732</c:v>
                  </c:pt>
                  <c:pt idx="3">
                    <c:v>1.678877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mean_sd!$C$13:$C$16</c:f>
              <c:strCache>
                <c:ptCount val="4"/>
                <c:pt idx="0">
                  <c:v>H5</c:v>
                </c:pt>
                <c:pt idx="1">
                  <c:v>H6</c:v>
                </c:pt>
                <c:pt idx="2">
                  <c:v>H7</c:v>
                </c:pt>
                <c:pt idx="3">
                  <c:v>H8</c:v>
                </c:pt>
              </c:strCache>
            </c:strRef>
          </c:cat>
          <c:val>
            <c:numRef>
              <c:f>mean_sd!$B$6:$B$9</c:f>
              <c:numCache>
                <c:formatCode>General</c:formatCode>
                <c:ptCount val="4"/>
                <c:pt idx="0">
                  <c:v>1.4038459999999999</c:v>
                </c:pt>
                <c:pt idx="1">
                  <c:v>1.25</c:v>
                </c:pt>
                <c:pt idx="2">
                  <c:v>1.3653850000000001</c:v>
                </c:pt>
                <c:pt idx="3">
                  <c:v>1.25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153024"/>
        <c:axId val="208153808"/>
      </c:barChart>
      <c:catAx>
        <c:axId val="20815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153808"/>
        <c:crosses val="autoZero"/>
        <c:auto val="1"/>
        <c:lblAlgn val="ctr"/>
        <c:lblOffset val="100"/>
        <c:noMultiLvlLbl val="0"/>
      </c:catAx>
      <c:valAx>
        <c:axId val="208153808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1530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6350"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0.10593</cdr:x>
      <cdr:y>0.22236</cdr:y>
    </cdr:from>
    <cdr:to>
      <cdr:x>0.15958</cdr:x>
      <cdr:y>0.47628</cdr:y>
    </cdr:to>
    <cdr:grpSp>
      <cdr:nvGrpSpPr>
        <cdr:cNvPr id="13" name="Groupe 12"/>
        <cdr:cNvGrpSpPr/>
      </cdr:nvGrpSpPr>
      <cdr:grpSpPr>
        <a:xfrm xmlns:a="http://schemas.openxmlformats.org/drawingml/2006/main">
          <a:off x="777964" y="1146604"/>
          <a:ext cx="394013" cy="1309344"/>
          <a:chOff x="777997" y="1146604"/>
          <a:chExt cx="489582" cy="1309347"/>
        </a:xfrm>
      </cdr:grpSpPr>
      <cdr:cxnSp macro="">
        <cdr:nvCxnSpPr>
          <cdr:cNvPr id="7" name="Connecteur droit 6"/>
          <cdr:cNvCxnSpPr/>
        </cdr:nvCxnSpPr>
        <cdr:spPr>
          <a:xfrm xmlns:a="http://schemas.openxmlformats.org/drawingml/2006/main" flipV="1">
            <a:off x="777997" y="1146605"/>
            <a:ext cx="0" cy="13363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8" name="Connecteur droit 7"/>
          <cdr:cNvCxnSpPr/>
        </cdr:nvCxnSpPr>
        <cdr:spPr>
          <a:xfrm xmlns:a="http://schemas.openxmlformats.org/drawingml/2006/main" flipH="1" flipV="1">
            <a:off x="1267428" y="1146605"/>
            <a:ext cx="151" cy="1309346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9" name="Connecteur droit 8"/>
          <cdr:cNvCxnSpPr/>
        </cdr:nvCxnSpPr>
        <cdr:spPr>
          <a:xfrm xmlns:a="http://schemas.openxmlformats.org/drawingml/2006/main">
            <a:off x="777997" y="1146604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0.70562</cdr:x>
      <cdr:y>0.23337</cdr:y>
    </cdr:from>
    <cdr:to>
      <cdr:x>0.76421</cdr:x>
      <cdr:y>0.44383</cdr:y>
    </cdr:to>
    <cdr:grpSp>
      <cdr:nvGrpSpPr>
        <cdr:cNvPr id="14" name="Groupe 13"/>
        <cdr:cNvGrpSpPr/>
      </cdr:nvGrpSpPr>
      <cdr:grpSpPr>
        <a:xfrm xmlns:a="http://schemas.openxmlformats.org/drawingml/2006/main">
          <a:off x="5182170" y="1203378"/>
          <a:ext cx="430293" cy="1085241"/>
          <a:chOff x="777997" y="1146605"/>
          <a:chExt cx="489582" cy="1309346"/>
        </a:xfrm>
      </cdr:grpSpPr>
      <cdr:cxnSp macro="">
        <cdr:nvCxnSpPr>
          <cdr:cNvPr id="15" name="Connecteur droit 14"/>
          <cdr:cNvCxnSpPr/>
        </cdr:nvCxnSpPr>
        <cdr:spPr>
          <a:xfrm xmlns:a="http://schemas.openxmlformats.org/drawingml/2006/main" flipV="1">
            <a:off x="777997" y="1146605"/>
            <a:ext cx="0" cy="13363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6" name="Connecteur droit 15"/>
          <cdr:cNvCxnSpPr/>
        </cdr:nvCxnSpPr>
        <cdr:spPr>
          <a:xfrm xmlns:a="http://schemas.openxmlformats.org/drawingml/2006/main" flipH="1" flipV="1">
            <a:off x="1267428" y="1146605"/>
            <a:ext cx="151" cy="1309346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7" name="Connecteur droit 16"/>
          <cdr:cNvCxnSpPr/>
        </cdr:nvCxnSpPr>
        <cdr:spPr>
          <a:xfrm xmlns:a="http://schemas.openxmlformats.org/drawingml/2006/main">
            <a:off x="777997" y="1152580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0.50869</cdr:x>
      <cdr:y>0.22989</cdr:y>
    </cdr:from>
    <cdr:to>
      <cdr:x>0.56666</cdr:x>
      <cdr:y>0.39399</cdr:y>
    </cdr:to>
    <cdr:grpSp>
      <cdr:nvGrpSpPr>
        <cdr:cNvPr id="18" name="Groupe 17"/>
        <cdr:cNvGrpSpPr/>
      </cdr:nvGrpSpPr>
      <cdr:grpSpPr>
        <a:xfrm xmlns:a="http://schemas.openxmlformats.org/drawingml/2006/main">
          <a:off x="3735889" y="1185433"/>
          <a:ext cx="425740" cy="846185"/>
          <a:chOff x="-3525018" y="1078103"/>
          <a:chExt cx="489582" cy="1579745"/>
        </a:xfrm>
      </cdr:grpSpPr>
      <cdr:cxnSp macro="">
        <cdr:nvCxnSpPr>
          <cdr:cNvPr id="19" name="Connecteur droit 18"/>
          <cdr:cNvCxnSpPr/>
        </cdr:nvCxnSpPr>
        <cdr:spPr>
          <a:xfrm xmlns:a="http://schemas.openxmlformats.org/drawingml/2006/main" flipV="1">
            <a:off x="-3525018" y="1078103"/>
            <a:ext cx="0" cy="161227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0" name="Connecteur droit 19"/>
          <cdr:cNvCxnSpPr/>
        </cdr:nvCxnSpPr>
        <cdr:spPr>
          <a:xfrm xmlns:a="http://schemas.openxmlformats.org/drawingml/2006/main" flipH="1" flipV="1">
            <a:off x="-3035587" y="1078103"/>
            <a:ext cx="151" cy="157974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1" name="Connecteur droit 20"/>
          <cdr:cNvCxnSpPr/>
        </cdr:nvCxnSpPr>
        <cdr:spPr>
          <a:xfrm xmlns:a="http://schemas.openxmlformats.org/drawingml/2006/main">
            <a:off x="-3525018" y="1085312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0.31013</cdr:x>
      <cdr:y>0.22758</cdr:y>
    </cdr:from>
    <cdr:to>
      <cdr:x>0.36919</cdr:x>
      <cdr:y>0.4589</cdr:y>
    </cdr:to>
    <cdr:grpSp>
      <cdr:nvGrpSpPr>
        <cdr:cNvPr id="30" name="Groupe 29"/>
        <cdr:cNvGrpSpPr/>
      </cdr:nvGrpSpPr>
      <cdr:grpSpPr>
        <a:xfrm xmlns:a="http://schemas.openxmlformats.org/drawingml/2006/main" flipH="1">
          <a:off x="2277637" y="1173521"/>
          <a:ext cx="433745" cy="1192807"/>
          <a:chOff x="-3720369" y="1078103"/>
          <a:chExt cx="489582" cy="1579745"/>
        </a:xfrm>
      </cdr:grpSpPr>
      <cdr:cxnSp macro="">
        <cdr:nvCxnSpPr>
          <cdr:cNvPr id="31" name="Connecteur droit 30"/>
          <cdr:cNvCxnSpPr/>
        </cdr:nvCxnSpPr>
        <cdr:spPr>
          <a:xfrm xmlns:a="http://schemas.openxmlformats.org/drawingml/2006/main" flipV="1">
            <a:off x="-3720369" y="1078103"/>
            <a:ext cx="0" cy="161227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Connecteur droit 31"/>
          <cdr:cNvCxnSpPr/>
        </cdr:nvCxnSpPr>
        <cdr:spPr>
          <a:xfrm xmlns:a="http://schemas.openxmlformats.org/drawingml/2006/main" flipH="1" flipV="1">
            <a:off x="-3230938" y="1078103"/>
            <a:ext cx="151" cy="157974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Connecteur droit 32"/>
          <cdr:cNvCxnSpPr/>
        </cdr:nvCxnSpPr>
        <cdr:spPr>
          <a:xfrm xmlns:a="http://schemas.openxmlformats.org/drawingml/2006/main">
            <a:off x="-3720369" y="1085312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0.07486</cdr:x>
      <cdr:y>0.16128</cdr:y>
    </cdr:from>
    <cdr:to>
      <cdr:x>0.19844</cdr:x>
      <cdr:y>0.22097</cdr:y>
    </cdr:to>
    <cdr:sp macro="" textlink="">
      <cdr:nvSpPr>
        <cdr:cNvPr id="34" name="ZoneTexte 35"/>
        <cdr:cNvSpPr txBox="1"/>
      </cdr:nvSpPr>
      <cdr:spPr>
        <a:xfrm xmlns:a="http://schemas.openxmlformats.org/drawingml/2006/main">
          <a:off x="549764" y="831662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0.27383</cdr:x>
      <cdr:y>0.16534</cdr:y>
    </cdr:from>
    <cdr:to>
      <cdr:x>0.39741</cdr:x>
      <cdr:y>0.22503</cdr:y>
    </cdr:to>
    <cdr:sp macro="" textlink="">
      <cdr:nvSpPr>
        <cdr:cNvPr id="35" name="ZoneTexte 35"/>
        <cdr:cNvSpPr txBox="1"/>
      </cdr:nvSpPr>
      <cdr:spPr>
        <a:xfrm xmlns:a="http://schemas.openxmlformats.org/drawingml/2006/main">
          <a:off x="2011010" y="852580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0.47279</cdr:x>
      <cdr:y>0.16592</cdr:y>
    </cdr:from>
    <cdr:to>
      <cdr:x>0.59638</cdr:x>
      <cdr:y>0.22561</cdr:y>
    </cdr:to>
    <cdr:sp macro="" textlink="">
      <cdr:nvSpPr>
        <cdr:cNvPr id="36" name="ZoneTexte 35"/>
        <cdr:cNvSpPr txBox="1"/>
      </cdr:nvSpPr>
      <cdr:spPr>
        <a:xfrm xmlns:a="http://schemas.openxmlformats.org/drawingml/2006/main">
          <a:off x="3472257" y="855568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0.67339</cdr:x>
      <cdr:y>0.16534</cdr:y>
    </cdr:from>
    <cdr:to>
      <cdr:x>0.79697</cdr:x>
      <cdr:y>0.22503</cdr:y>
    </cdr:to>
    <cdr:sp macro="" textlink="">
      <cdr:nvSpPr>
        <cdr:cNvPr id="37" name="ZoneTexte 1"/>
        <cdr:cNvSpPr txBox="1"/>
      </cdr:nvSpPr>
      <cdr:spPr>
        <a:xfrm xmlns:a="http://schemas.openxmlformats.org/drawingml/2006/main">
          <a:off x="4945457" y="852580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0.11153</cdr:x>
      <cdr:y>0.14436</cdr:y>
    </cdr:from>
    <cdr:to>
      <cdr:x>0.2451</cdr:x>
      <cdr:y>0.20833</cdr:y>
    </cdr:to>
    <cdr:sp macro="" textlink="">
      <cdr:nvSpPr>
        <cdr:cNvPr id="10" name="ZoneTexte 35"/>
        <cdr:cNvSpPr txBox="1"/>
      </cdr:nvSpPr>
      <cdr:spPr>
        <a:xfrm xmlns:a="http://schemas.openxmlformats.org/drawingml/2006/main">
          <a:off x="757864" y="694526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0.31397</cdr:x>
      <cdr:y>0.14001</cdr:y>
    </cdr:from>
    <cdr:to>
      <cdr:x>0.44754</cdr:x>
      <cdr:y>0.20399</cdr:y>
    </cdr:to>
    <cdr:sp macro="" textlink="">
      <cdr:nvSpPr>
        <cdr:cNvPr id="11" name="ZoneTexte 35"/>
        <cdr:cNvSpPr txBox="1"/>
      </cdr:nvSpPr>
      <cdr:spPr>
        <a:xfrm xmlns:a="http://schemas.openxmlformats.org/drawingml/2006/main">
          <a:off x="2133527" y="673609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0.518</cdr:x>
      <cdr:y>0.14222</cdr:y>
    </cdr:from>
    <cdr:to>
      <cdr:x>0.65157</cdr:x>
      <cdr:y>0.20619</cdr:y>
    </cdr:to>
    <cdr:sp macro="" textlink="">
      <cdr:nvSpPr>
        <cdr:cNvPr id="12" name="ZoneTexte 3"/>
        <cdr:cNvSpPr txBox="1"/>
      </cdr:nvSpPr>
      <cdr:spPr>
        <a:xfrm xmlns:a="http://schemas.openxmlformats.org/drawingml/2006/main">
          <a:off x="3519966" y="684206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0.70887</cdr:x>
      <cdr:y>0.14222</cdr:y>
    </cdr:from>
    <cdr:to>
      <cdr:x>0.84244</cdr:x>
      <cdr:y>0.20619</cdr:y>
    </cdr:to>
    <cdr:sp macro="" textlink="">
      <cdr:nvSpPr>
        <cdr:cNvPr id="13" name="ZoneTexte 1"/>
        <cdr:cNvSpPr txBox="1"/>
      </cdr:nvSpPr>
      <cdr:spPr>
        <a:xfrm xmlns:a="http://schemas.openxmlformats.org/drawingml/2006/main">
          <a:off x="4816962" y="684206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0.29363</cdr:x>
      <cdr:y>0.2436</cdr:y>
    </cdr:from>
    <cdr:to>
      <cdr:x>0.38886</cdr:x>
      <cdr:y>0.30355</cdr:y>
    </cdr:to>
    <cdr:sp macro="" textlink="">
      <cdr:nvSpPr>
        <cdr:cNvPr id="2" name="ZoneTexte 35"/>
        <cdr:cNvSpPr txBox="1"/>
      </cdr:nvSpPr>
      <cdr:spPr>
        <a:xfrm xmlns:a="http://schemas.openxmlformats.org/drawingml/2006/main">
          <a:off x="2116376" y="1250580"/>
          <a:ext cx="686406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P&gt;0.05</a:t>
          </a:r>
          <a:endParaRPr lang="fr-FR" dirty="0"/>
        </a:p>
      </cdr:txBody>
    </cdr:sp>
  </cdr:relSizeAnchor>
  <cdr:relSizeAnchor xmlns:cdr="http://schemas.openxmlformats.org/drawingml/2006/chartDrawing">
    <cdr:from>
      <cdr:x>0.47702</cdr:x>
      <cdr:y>0.17324</cdr:y>
    </cdr:from>
    <cdr:to>
      <cdr:x>0.57225</cdr:x>
      <cdr:y>0.23319</cdr:y>
    </cdr:to>
    <cdr:sp macro="" textlink="">
      <cdr:nvSpPr>
        <cdr:cNvPr id="3" name="ZoneTexte 3"/>
        <cdr:cNvSpPr txBox="1"/>
      </cdr:nvSpPr>
      <cdr:spPr>
        <a:xfrm xmlns:a="http://schemas.openxmlformats.org/drawingml/2006/main">
          <a:off x="3438165" y="889363"/>
          <a:ext cx="686406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P&gt;0.05</a:t>
          </a:r>
          <a:endParaRPr lang="fr-FR" dirty="0"/>
        </a:p>
      </cdr:txBody>
    </cdr:sp>
  </cdr:relSizeAnchor>
  <cdr:relSizeAnchor xmlns:cdr="http://schemas.openxmlformats.org/drawingml/2006/chartDrawing">
    <cdr:from>
      <cdr:x>0.63979</cdr:x>
      <cdr:y>0.15869</cdr:y>
    </cdr:from>
    <cdr:to>
      <cdr:x>0.7477</cdr:x>
      <cdr:y>0.21864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4611354" y="814693"/>
          <a:ext cx="77777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P=0.047</a:t>
          </a:r>
          <a:endParaRPr lang="fr-FR" dirty="0"/>
        </a:p>
      </cdr:txBody>
    </cdr:sp>
  </cdr:relSizeAnchor>
  <cdr:relSizeAnchor xmlns:cdr="http://schemas.openxmlformats.org/drawingml/2006/chartDrawing">
    <cdr:from>
      <cdr:x>0.12543</cdr:x>
      <cdr:y>0.15285</cdr:y>
    </cdr:from>
    <cdr:to>
      <cdr:x>0.25136</cdr:x>
      <cdr:y>0.2128</cdr:y>
    </cdr:to>
    <cdr:sp macro="" textlink="">
      <cdr:nvSpPr>
        <cdr:cNvPr id="5" name="ZoneTexte 35"/>
        <cdr:cNvSpPr txBox="1"/>
      </cdr:nvSpPr>
      <cdr:spPr>
        <a:xfrm xmlns:a="http://schemas.openxmlformats.org/drawingml/2006/main">
          <a:off x="904067" y="784679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P&gt; 0.05</a:t>
          </a:r>
          <a:endParaRPr lang="fr-FR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0.16378</cdr:x>
      <cdr:y>0.32778</cdr:y>
    </cdr:from>
    <cdr:to>
      <cdr:x>0.29859</cdr:x>
      <cdr:y>0.38896</cdr:y>
    </cdr:to>
    <cdr:sp macro="" textlink="">
      <cdr:nvSpPr>
        <cdr:cNvPr id="2" name="ZoneTexte 35"/>
        <cdr:cNvSpPr txBox="1"/>
      </cdr:nvSpPr>
      <cdr:spPr>
        <a:xfrm xmlns:a="http://schemas.openxmlformats.org/drawingml/2006/main">
          <a:off x="1102654" y="1648991"/>
          <a:ext cx="907656" cy="30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 smtClean="0"/>
            <a:t>P=0.16</a:t>
          </a:r>
          <a:endParaRPr lang="fr-FR" dirty="0"/>
        </a:p>
      </cdr:txBody>
    </cdr:sp>
  </cdr:relSizeAnchor>
  <cdr:relSizeAnchor xmlns:cdr="http://schemas.openxmlformats.org/drawingml/2006/chartDrawing">
    <cdr:from>
      <cdr:x>0.35853</cdr:x>
      <cdr:y>0.2656</cdr:y>
    </cdr:from>
    <cdr:to>
      <cdr:x>0.49334</cdr:x>
      <cdr:y>0.32678</cdr:y>
    </cdr:to>
    <cdr:sp macro="" textlink="">
      <cdr:nvSpPr>
        <cdr:cNvPr id="3" name="ZoneTexte 35"/>
        <cdr:cNvSpPr txBox="1"/>
      </cdr:nvSpPr>
      <cdr:spPr>
        <a:xfrm xmlns:a="http://schemas.openxmlformats.org/drawingml/2006/main">
          <a:off x="2413875" y="1336174"/>
          <a:ext cx="907656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 smtClean="0"/>
            <a:t>P=0.08</a:t>
          </a:r>
          <a:endParaRPr lang="fr-FR" dirty="0"/>
        </a:p>
      </cdr:txBody>
    </cdr:sp>
  </cdr:relSizeAnchor>
  <cdr:relSizeAnchor xmlns:cdr="http://schemas.openxmlformats.org/drawingml/2006/chartDrawing">
    <cdr:from>
      <cdr:x>0.51062</cdr:x>
      <cdr:y>0.32855</cdr:y>
    </cdr:from>
    <cdr:to>
      <cdr:x>0.64543</cdr:x>
      <cdr:y>0.38973</cdr:y>
    </cdr:to>
    <cdr:sp macro="" textlink="">
      <cdr:nvSpPr>
        <cdr:cNvPr id="4" name="ZoneTexte 35"/>
        <cdr:cNvSpPr txBox="1"/>
      </cdr:nvSpPr>
      <cdr:spPr>
        <a:xfrm xmlns:a="http://schemas.openxmlformats.org/drawingml/2006/main">
          <a:off x="3437830" y="1652896"/>
          <a:ext cx="907656" cy="3077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 smtClean="0"/>
            <a:t>P=0.7</a:t>
          </a:r>
          <a:endParaRPr lang="fr-FR" dirty="0"/>
        </a:p>
      </cdr:txBody>
    </cdr:sp>
  </cdr:relSizeAnchor>
  <cdr:relSizeAnchor xmlns:cdr="http://schemas.openxmlformats.org/drawingml/2006/chartDrawing">
    <cdr:from>
      <cdr:x>0.68833</cdr:x>
      <cdr:y>0.32158</cdr:y>
    </cdr:from>
    <cdr:to>
      <cdr:x>0.8224</cdr:x>
      <cdr:y>0.38275</cdr:y>
    </cdr:to>
    <cdr:sp macro="" textlink="">
      <cdr:nvSpPr>
        <cdr:cNvPr id="5" name="ZoneTexte 35"/>
        <cdr:cNvSpPr txBox="1"/>
      </cdr:nvSpPr>
      <cdr:spPr>
        <a:xfrm xmlns:a="http://schemas.openxmlformats.org/drawingml/2006/main">
          <a:off x="4634310" y="1617785"/>
          <a:ext cx="90264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 smtClean="0"/>
            <a:t>P=0.043</a:t>
          </a:r>
          <a:endParaRPr lang="fr-FR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52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8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9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46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5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8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97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5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C8C3-47C0-4F52-B2D9-0358104EEDC1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92EC-2A40-4F6E-9166-F6AE4607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6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fr-FR" dirty="0" smtClean="0"/>
              <a:t>of the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present here the results obtain from our experiment.</a:t>
            </a:r>
          </a:p>
          <a:p>
            <a:r>
              <a:rPr lang="en-US" dirty="0" smtClean="0"/>
              <a:t>We computed the </a:t>
            </a:r>
            <a:r>
              <a:rPr lang="en-US" smtClean="0"/>
              <a:t>following tests: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Delete participants who didn’t give the right answers for the </a:t>
            </a:r>
            <a:r>
              <a:rPr lang="en-US" sz="2200" i="1" dirty="0" smtClean="0"/>
              <a:t>manipulation check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To test each hypothesis, we defined </a:t>
            </a:r>
            <a:r>
              <a:rPr lang="en-US" sz="2200" i="1" dirty="0" smtClean="0"/>
              <a:t>two</a:t>
            </a:r>
            <a:r>
              <a:rPr lang="en-US" sz="2200" dirty="0" smtClean="0"/>
              <a:t> questions. Therefore, we computed the </a:t>
            </a:r>
            <a:r>
              <a:rPr lang="en-US" sz="2200" b="1" dirty="0" smtClean="0"/>
              <a:t>correlation between each pair of questions.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Test the normality of data; we computed two different tests, which confirmed that our data </a:t>
            </a:r>
            <a:r>
              <a:rPr lang="en-US" sz="2200" b="1" dirty="0" smtClean="0"/>
              <a:t>are not normally distributed</a:t>
            </a:r>
            <a:r>
              <a:rPr lang="en-US" sz="2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compute the </a:t>
            </a:r>
            <a:r>
              <a:rPr lang="en-US" sz="2200" i="1" dirty="0" smtClean="0"/>
              <a:t>mean</a:t>
            </a:r>
            <a:r>
              <a:rPr lang="en-US" sz="2200" dirty="0" smtClean="0"/>
              <a:t>, </a:t>
            </a:r>
            <a:r>
              <a:rPr lang="en-US" sz="2200" i="1" dirty="0" smtClean="0"/>
              <a:t>standard deviation </a:t>
            </a:r>
            <a:r>
              <a:rPr lang="en-US" sz="2200" dirty="0" smtClean="0"/>
              <a:t>for the results of each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Finally, we computed the p-value using a </a:t>
            </a:r>
            <a:r>
              <a:rPr lang="en-US" sz="2200" b="1" dirty="0" smtClean="0"/>
              <a:t>non-parametric statistic</a:t>
            </a:r>
            <a:r>
              <a:rPr lang="en-US" sz="2200" dirty="0" smtClean="0"/>
              <a:t> </a:t>
            </a:r>
            <a:r>
              <a:rPr lang="en-US" sz="2200" i="1" dirty="0" smtClean="0"/>
              <a:t>Wilcoxon signed-rank test for paired data, </a:t>
            </a:r>
            <a:r>
              <a:rPr lang="en-US" sz="2200" dirty="0" smtClean="0"/>
              <a:t>which is a non parametric alternative to the </a:t>
            </a:r>
            <a:r>
              <a:rPr lang="en-US" sz="2200" i="1" dirty="0" smtClean="0"/>
              <a:t>T-student for paired data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43157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Hypotheses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517" y="1690688"/>
            <a:ext cx="11307651" cy="448627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H1: </a:t>
            </a:r>
            <a:r>
              <a:rPr lang="en-US" sz="2400" dirty="0" smtClean="0"/>
              <a:t>the </a:t>
            </a:r>
            <a:r>
              <a:rPr lang="en-US" sz="2400" dirty="0"/>
              <a:t>more dominant speaker will more strongly be perceived as </a:t>
            </a:r>
            <a:r>
              <a:rPr lang="en-US" sz="2400" dirty="0" smtClean="0"/>
              <a:t>self-centered.</a:t>
            </a:r>
          </a:p>
          <a:p>
            <a:r>
              <a:rPr lang="en-US" sz="2400" dirty="0" smtClean="0"/>
              <a:t>H2: </a:t>
            </a:r>
            <a:r>
              <a:rPr lang="en-US" sz="2400" dirty="0"/>
              <a:t>The more </a:t>
            </a:r>
            <a:r>
              <a:rPr lang="en-US" sz="2400" dirty="0" smtClean="0"/>
              <a:t>a speaker </a:t>
            </a:r>
            <a:r>
              <a:rPr lang="en-US" sz="2400" dirty="0"/>
              <a:t>is dominant, the less he is perceived as making concessions.</a:t>
            </a:r>
            <a:endParaRPr lang="en-US" sz="2400" dirty="0" smtClean="0"/>
          </a:p>
          <a:p>
            <a:r>
              <a:rPr lang="en-US" sz="2400" dirty="0" smtClean="0"/>
              <a:t>H3:</a:t>
            </a:r>
            <a:r>
              <a:rPr lang="en-US" sz="2400" dirty="0"/>
              <a:t>The more </a:t>
            </a:r>
            <a:r>
              <a:rPr lang="en-US" sz="2400" dirty="0" smtClean="0"/>
              <a:t>a speaker </a:t>
            </a:r>
            <a:r>
              <a:rPr lang="en-US" sz="2400" dirty="0"/>
              <a:t>is dominant, the </a:t>
            </a:r>
            <a:r>
              <a:rPr lang="en-US" sz="2400" dirty="0" smtClean="0"/>
              <a:t>more </a:t>
            </a:r>
            <a:r>
              <a:rPr lang="en-US" sz="2400" dirty="0"/>
              <a:t>he is perceived as </a:t>
            </a:r>
            <a:r>
              <a:rPr lang="en-US" sz="2400" dirty="0" smtClean="0"/>
              <a:t>having high level of demand.</a:t>
            </a:r>
          </a:p>
          <a:p>
            <a:r>
              <a:rPr lang="en-US" sz="2400" dirty="0" smtClean="0"/>
              <a:t>H4:The </a:t>
            </a:r>
            <a:r>
              <a:rPr lang="en-US" sz="2400" dirty="0"/>
              <a:t>more </a:t>
            </a:r>
            <a:r>
              <a:rPr lang="en-US" sz="2400" dirty="0" smtClean="0"/>
              <a:t>a speaker </a:t>
            </a:r>
            <a:r>
              <a:rPr lang="en-US" sz="2400" dirty="0"/>
              <a:t>is dominant, the more he is perceived </a:t>
            </a:r>
            <a:r>
              <a:rPr lang="en-US" sz="2400" dirty="0" smtClean="0"/>
              <a:t>as leading the negotiation.</a:t>
            </a:r>
          </a:p>
          <a:p>
            <a:r>
              <a:rPr lang="en-US" sz="2400" dirty="0" smtClean="0"/>
              <a:t>H5~H8: The more a speaker is dominant, the more the behaviors of dominance will be perceived.</a:t>
            </a:r>
          </a:p>
          <a:p>
            <a:r>
              <a:rPr lang="en-US" sz="2400" dirty="0" smtClean="0"/>
              <a:t>H9: </a:t>
            </a:r>
            <a:r>
              <a:rPr lang="en-US" sz="2400" dirty="0"/>
              <a:t>In the condition where initial preference sets of </a:t>
            </a:r>
            <a:r>
              <a:rPr lang="en-US" sz="2400" dirty="0" smtClean="0"/>
              <a:t>speakers are </a:t>
            </a:r>
            <a:r>
              <a:rPr lang="en-US" sz="2400" dirty="0"/>
              <a:t>similar, the behaviors of dominance (except for taking the lead) will not be visible, because the negotiation converges quickly.</a:t>
            </a:r>
            <a:br>
              <a:rPr lang="en-US" sz="2400" dirty="0"/>
            </a:b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077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="" xmlns:a16="http://schemas.microsoft.com/office/drawing/2014/main" id="{D066130C-44AA-4275-9D00-9FCFB4599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998312"/>
              </p:ext>
            </p:extLst>
          </p:nvPr>
        </p:nvGraphicFramePr>
        <p:xfrm>
          <a:off x="2984067" y="825650"/>
          <a:ext cx="7344137" cy="5156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87240" y="265940"/>
            <a:ext cx="323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Nb Participants: 26</a:t>
            </a:r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0816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="" xmlns:a16="http://schemas.microsoft.com/office/drawing/2014/main" id="{E8760B4A-D6B8-4F91-BB46-C1656D67C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851464"/>
              </p:ext>
            </p:extLst>
          </p:nvPr>
        </p:nvGraphicFramePr>
        <p:xfrm>
          <a:off x="3006163" y="1021976"/>
          <a:ext cx="6795249" cy="4811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966160" y="2091267"/>
            <a:ext cx="444598" cy="1192846"/>
            <a:chOff x="777997" y="1146604"/>
            <a:chExt cx="489582" cy="1309347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777997" y="1146604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"/>
          <p:cNvGrpSpPr/>
          <p:nvPr/>
        </p:nvGrpSpPr>
        <p:grpSpPr>
          <a:xfrm>
            <a:off x="8133032" y="2024280"/>
            <a:ext cx="395392" cy="952002"/>
            <a:chOff x="777997" y="1146605"/>
            <a:chExt cx="489582" cy="1309346"/>
          </a:xfrm>
        </p:grpSpPr>
        <p:cxnSp>
          <p:nvCxnSpPr>
            <p:cNvPr id="15" name="Connecteur droit 14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777997" y="1152580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6788232" y="2024280"/>
            <a:ext cx="383534" cy="952002"/>
            <a:chOff x="-3525018" y="1078103"/>
            <a:chExt cx="489582" cy="1579745"/>
          </a:xfrm>
        </p:grpSpPr>
        <p:cxnSp>
          <p:nvCxnSpPr>
            <p:cNvPr id="12" name="Connecteur droit 11"/>
            <p:cNvCxnSpPr/>
            <p:nvPr/>
          </p:nvCxnSpPr>
          <p:spPr>
            <a:xfrm flipV="1">
              <a:off x="-3525018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 flipV="1">
              <a:off x="-3035587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-3525018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flipH="1">
            <a:off x="5377136" y="2024280"/>
            <a:ext cx="390158" cy="724896"/>
            <a:chOff x="-3720369" y="1078103"/>
            <a:chExt cx="489582" cy="1579745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-3720369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H="1" flipV="1">
              <a:off x="-3230938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-3720369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270457" y="326172"/>
            <a:ext cx="323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Nb Participants: 26</a:t>
            </a:r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0393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="" xmlns:a16="http://schemas.microsoft.com/office/drawing/2014/main" id="{8EC5C79E-75AD-43EA-AB7F-BB937FFFF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75524"/>
              </p:ext>
            </p:extLst>
          </p:nvPr>
        </p:nvGraphicFramePr>
        <p:xfrm>
          <a:off x="3143622" y="1189317"/>
          <a:ext cx="6777319" cy="4888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4245102" y="2318871"/>
            <a:ext cx="369543" cy="1093694"/>
            <a:chOff x="777997" y="1146604"/>
            <a:chExt cx="489582" cy="1309347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777997" y="1146604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8317585" y="2278277"/>
            <a:ext cx="359533" cy="464923"/>
            <a:chOff x="777997" y="1146605"/>
            <a:chExt cx="489582" cy="1309346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777997" y="1152580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6878919" y="2278277"/>
            <a:ext cx="436282" cy="859369"/>
            <a:chOff x="-3525018" y="1078103"/>
            <a:chExt cx="489582" cy="1579745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3525018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3035587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3525018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 flipH="1">
            <a:off x="5613604" y="2278277"/>
            <a:ext cx="369428" cy="464923"/>
            <a:chOff x="-3720369" y="1078103"/>
            <a:chExt cx="489582" cy="1579745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3720369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3230938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3720369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35"/>
          <p:cNvSpPr txBox="1"/>
          <p:nvPr/>
        </p:nvSpPr>
        <p:spPr>
          <a:xfrm>
            <a:off x="3974753" y="1940937"/>
            <a:ext cx="8178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P= 0,001</a:t>
            </a:r>
            <a:endParaRPr lang="fr-FR" dirty="0"/>
          </a:p>
        </p:txBody>
      </p:sp>
      <p:sp>
        <p:nvSpPr>
          <p:cNvPr id="26" name="ZoneTexte 35"/>
          <p:cNvSpPr txBox="1"/>
          <p:nvPr/>
        </p:nvSpPr>
        <p:spPr>
          <a:xfrm>
            <a:off x="5203486" y="1940266"/>
            <a:ext cx="9076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7" name="ZoneTexte 3"/>
          <p:cNvSpPr txBox="1"/>
          <p:nvPr/>
        </p:nvSpPr>
        <p:spPr>
          <a:xfrm>
            <a:off x="6664732" y="1929405"/>
            <a:ext cx="8178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P= 0,001</a:t>
            </a:r>
            <a:endParaRPr lang="fr-FR" dirty="0"/>
          </a:p>
        </p:txBody>
      </p:sp>
      <p:sp>
        <p:nvSpPr>
          <p:cNvPr id="28" name="ZoneTexte 1"/>
          <p:cNvSpPr txBox="1"/>
          <p:nvPr/>
        </p:nvSpPr>
        <p:spPr>
          <a:xfrm>
            <a:off x="8086610" y="1937168"/>
            <a:ext cx="8178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P= 0,003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57578" y="673902"/>
            <a:ext cx="323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Nb Participants: 24</a:t>
            </a:r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262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="" xmlns:a16="http://schemas.microsoft.com/office/drawing/2014/main" id="{A8B591D9-21AD-4AAB-BDD4-51B04773F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235204"/>
              </p:ext>
            </p:extLst>
          </p:nvPr>
        </p:nvGraphicFramePr>
        <p:xfrm>
          <a:off x="4133419" y="994117"/>
          <a:ext cx="7333130" cy="502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5426149" y="2715336"/>
            <a:ext cx="369543" cy="1093694"/>
            <a:chOff x="777997" y="1146604"/>
            <a:chExt cx="489582" cy="1309347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777997" y="1146604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9754799" y="2715336"/>
            <a:ext cx="359533" cy="914405"/>
            <a:chOff x="777997" y="1146605"/>
            <a:chExt cx="489582" cy="1309346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777997" y="1152580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8315169" y="2674742"/>
            <a:ext cx="359782" cy="1134288"/>
            <a:chOff x="-3525018" y="1078103"/>
            <a:chExt cx="489582" cy="1579745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3525018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3035587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3525018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 flipH="1">
            <a:off x="6794651" y="2674742"/>
            <a:ext cx="440556" cy="799610"/>
            <a:chOff x="-3720369" y="1078103"/>
            <a:chExt cx="489582" cy="1579745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3720369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3230938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3720369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35"/>
          <p:cNvSpPr txBox="1"/>
          <p:nvPr/>
        </p:nvSpPr>
        <p:spPr>
          <a:xfrm>
            <a:off x="5121432" y="2294504"/>
            <a:ext cx="9076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2" name="ZoneTexte 35"/>
          <p:cNvSpPr txBox="1"/>
          <p:nvPr/>
        </p:nvSpPr>
        <p:spPr>
          <a:xfrm>
            <a:off x="6582678" y="2375238"/>
            <a:ext cx="9076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3" name="ZoneTexte 3"/>
          <p:cNvSpPr txBox="1"/>
          <p:nvPr/>
        </p:nvSpPr>
        <p:spPr>
          <a:xfrm>
            <a:off x="8043924" y="2364377"/>
            <a:ext cx="9076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4" name="ZoneTexte 1"/>
          <p:cNvSpPr txBox="1"/>
          <p:nvPr/>
        </p:nvSpPr>
        <p:spPr>
          <a:xfrm>
            <a:off x="9517125" y="2315422"/>
            <a:ext cx="9076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54526" y="519158"/>
            <a:ext cx="323259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Nb</a:t>
            </a:r>
            <a:r>
              <a:rPr lang="en-US" sz="2400" b="1" dirty="0" smtClean="0"/>
              <a:t> Participants: 27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 didn’t expect to have such good results for the similar condition. </a:t>
            </a:r>
          </a:p>
          <a:p>
            <a:r>
              <a:rPr lang="en-US" sz="2000" dirty="0" smtClean="0"/>
              <a:t>The behaviors of dominance are not “so impacted” by the initial preferences, as showed in the results.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Question: should we run other dialogues with the same initial dominance for the condition similar preferences.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05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="" xmlns:a16="http://schemas.microsoft.com/office/drawing/2014/main" id="{5EB10DC3-FE25-4D39-9791-F8CD2BD97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624538"/>
              </p:ext>
            </p:extLst>
          </p:nvPr>
        </p:nvGraphicFramePr>
        <p:xfrm>
          <a:off x="4072496" y="1404472"/>
          <a:ext cx="7207622" cy="513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5182233" y="2581835"/>
            <a:ext cx="369543" cy="466165"/>
            <a:chOff x="777997" y="1146604"/>
            <a:chExt cx="489582" cy="1309347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777997" y="1146604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8895306" y="2520833"/>
            <a:ext cx="359533" cy="294084"/>
            <a:chOff x="777997" y="1146605"/>
            <a:chExt cx="489582" cy="1309346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777997" y="1152580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7676307" y="2616421"/>
            <a:ext cx="359782" cy="178263"/>
            <a:chOff x="-3525018" y="1078103"/>
            <a:chExt cx="489582" cy="1579745"/>
          </a:xfrm>
        </p:grpSpPr>
        <p:cxnSp>
          <p:nvCxnSpPr>
            <p:cNvPr id="15" name="Connecteur droit 14"/>
            <p:cNvCxnSpPr/>
            <p:nvPr/>
          </p:nvCxnSpPr>
          <p:spPr>
            <a:xfrm flipV="1">
              <a:off x="-3525018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 flipV="1">
              <a:off x="-3035587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-3525018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flipH="1">
            <a:off x="6313634" y="2995445"/>
            <a:ext cx="440556" cy="799610"/>
            <a:chOff x="-3720369" y="1078103"/>
            <a:chExt cx="489582" cy="1579745"/>
          </a:xfrm>
        </p:grpSpPr>
        <p:cxnSp>
          <p:nvCxnSpPr>
            <p:cNvPr id="19" name="Connecteur droit 18"/>
            <p:cNvCxnSpPr/>
            <p:nvPr/>
          </p:nvCxnSpPr>
          <p:spPr>
            <a:xfrm flipV="1">
              <a:off x="-3720369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 flipV="1">
              <a:off x="-3230938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-3720369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0" y="1838848"/>
            <a:ext cx="3774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explain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Participants </a:t>
            </a:r>
            <a:r>
              <a:rPr lang="fr-FR" dirty="0" err="1" smtClean="0"/>
              <a:t>didn’t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dialogues.</a:t>
            </a:r>
          </a:p>
          <a:p>
            <a:r>
              <a:rPr lang="fr-FR" dirty="0" err="1" smtClean="0"/>
              <a:t>Therefore</a:t>
            </a:r>
            <a:r>
              <a:rPr lang="fr-FR" dirty="0" smtClean="0"/>
              <a:t>,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the </a:t>
            </a:r>
            <a:r>
              <a:rPr lang="fr-FR" dirty="0" err="1" smtClean="0"/>
              <a:t>behaviours</a:t>
            </a:r>
            <a:r>
              <a:rPr lang="fr-FR" dirty="0" smtClean="0"/>
              <a:t> of</a:t>
            </a:r>
          </a:p>
          <a:p>
            <a:r>
              <a:rPr lang="fr-FR" dirty="0" smtClean="0"/>
              <a:t>Dominance </a:t>
            </a:r>
            <a:r>
              <a:rPr lang="fr-FR" dirty="0" err="1" smtClean="0"/>
              <a:t>between</a:t>
            </a:r>
            <a:r>
              <a:rPr lang="fr-FR" dirty="0" smtClean="0"/>
              <a:t> speaker a and speaker b.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15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025186"/>
              </p:ext>
            </p:extLst>
          </p:nvPr>
        </p:nvGraphicFramePr>
        <p:xfrm>
          <a:off x="3016205" y="759655"/>
          <a:ext cx="6732706" cy="503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4295968" y="2813538"/>
            <a:ext cx="369543" cy="234462"/>
            <a:chOff x="777997" y="1146604"/>
            <a:chExt cx="489582" cy="1309347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777997" y="1146604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7924633" y="2667005"/>
            <a:ext cx="359533" cy="484158"/>
            <a:chOff x="777997" y="1146605"/>
            <a:chExt cx="489582" cy="1309346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777997" y="1146605"/>
              <a:ext cx="0" cy="1336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1267428" y="1146605"/>
              <a:ext cx="151" cy="130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777997" y="1152580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 flipH="1">
            <a:off x="6741326" y="2776368"/>
            <a:ext cx="332971" cy="614950"/>
            <a:chOff x="-3525018" y="1078103"/>
            <a:chExt cx="489582" cy="1579745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3525018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3035587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3525018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5467570" y="2481015"/>
            <a:ext cx="416466" cy="566985"/>
            <a:chOff x="-3720369" y="1078103"/>
            <a:chExt cx="489582" cy="1579745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3720369" y="1078103"/>
              <a:ext cx="0" cy="161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3230938" y="1078103"/>
              <a:ext cx="151" cy="157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3720369" y="1085312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170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410</Words>
  <Application>Microsoft Office PowerPoint</Application>
  <PresentationFormat>Grand écran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Analysis of the results</vt:lpstr>
      <vt:lpstr>Hypotheses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experimentateur</cp:lastModifiedBy>
  <cp:revision>38</cp:revision>
  <dcterms:created xsi:type="dcterms:W3CDTF">2017-03-06T20:37:06Z</dcterms:created>
  <dcterms:modified xsi:type="dcterms:W3CDTF">2017-03-08T12:07:58Z</dcterms:modified>
</cp:coreProperties>
</file>