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8390AE-06DC-4303-BFBB-73F0814AC380}">
  <a:tblStyle styleId="{DA8390AE-06DC-4303-BFBB-73F0814AC3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B900CBC-FFF6-472C-83DF-C6C4CD03764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6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8405bff3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8405bff3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8405bff3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8405bff3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8405bff3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8405bff3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8405bff3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8405bff3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84e893f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84e893f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84e893f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84e893f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84e893f1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84e893f1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84e893f1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84e893f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84e893f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84e893f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84e893f1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84e893f1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48b7f0345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48b7f0345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92c4e4c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92c4e4c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84e893f1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84e893f1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84e893f1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84e893f1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84e893f1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84e893f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8405bff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8405bff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8405bff3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8405bff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8405bff3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8405bff3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8405bff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8405bff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8405bff3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8405bff3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8405bff3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8405bff3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8405bff3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8405bff3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41075" y="806725"/>
            <a:ext cx="57603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b="1" lang="el" sz="33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Development and Analysis of a Physically Unclonable Function Circuit</a:t>
            </a:r>
            <a:endParaRPr sz="51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453325" y="3607925"/>
            <a:ext cx="40494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Soldatou </a:t>
            </a:r>
            <a:r>
              <a:rPr lang="el" sz="1800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Christina Olympia, AM 4001</a:t>
            </a:r>
            <a:endParaRPr sz="1800"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375" y="53251"/>
            <a:ext cx="1745450" cy="191547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69450" y="142425"/>
            <a:ext cx="5577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l" sz="159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UNIVERSITY OF IOANNINA - </a:t>
            </a:r>
            <a:endParaRPr sz="1595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l" sz="159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DEPARTMENT OF COMPUTER SCIENCE AND ENGINEERING</a:t>
            </a:r>
            <a:endParaRPr sz="1595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4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6375" y="4040799"/>
            <a:ext cx="45600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Supervisor: Prof. Georgios </a:t>
            </a:r>
            <a:r>
              <a:rPr lang="el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Tsiatouhas</a:t>
            </a:r>
            <a:endParaRPr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l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Ioannina, February 2025</a:t>
            </a:r>
            <a:endParaRPr>
              <a:solidFill>
                <a:schemeClr val="accent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25" y="3279173"/>
            <a:ext cx="1429600" cy="6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09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Analysis of Initial 7T PUF Designs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46950" y="1322625"/>
            <a:ext cx="83031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Initially designed with: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Addition of transistor MN3</a:t>
            </a: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generate a second current flow.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Utilization of two bitlines (RBL_N &amp; RBL_P)</a:t>
            </a: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current readout.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Despite these innovations, both 7T PUF designs were deemed unsuitable for the intended application.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13" y="2606375"/>
            <a:ext cx="3933000" cy="2296150"/>
          </a:xfrm>
          <a:prstGeom prst="rect">
            <a:avLst/>
          </a:prstGeom>
          <a:noFill/>
          <a:ln cap="flat" cmpd="sng" w="38100">
            <a:solidFill>
              <a:srgbClr val="31394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0" l="0" r="6340" t="6270"/>
          <a:stretch/>
        </p:blipFill>
        <p:spPr>
          <a:xfrm>
            <a:off x="4899300" y="2597500"/>
            <a:ext cx="3933000" cy="2296150"/>
          </a:xfrm>
          <a:prstGeom prst="rect">
            <a:avLst/>
          </a:prstGeom>
          <a:noFill/>
          <a:ln cap="flat" cmpd="sng" w="38100">
            <a:solidFill>
              <a:srgbClr val="31394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130475" y="1557900"/>
            <a:ext cx="3924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Standby Mode (Inactive State)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Switch </a:t>
            </a:r>
            <a:r>
              <a:rPr b="1"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MN4 is OFF</a:t>
            </a: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preventing current flow.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Output nodes are pulled up to the supply voltage (</a:t>
            </a:r>
            <a:r>
              <a:rPr b="1"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VDD</a:t>
            </a: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Minimal static power consumption</a:t>
            </a: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→ Reduces leakage currents.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Operation Mode (Active State)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Switches </a:t>
            </a:r>
            <a:r>
              <a:rPr b="1"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MN4 and MN5 are turned ON</a:t>
            </a: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allowing current to flow through the cell.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Current splits into two paths, feeding </a:t>
            </a:r>
            <a:r>
              <a:rPr b="1"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RBL_P &amp; RBL_N</a:t>
            </a: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bitlines.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Transistors MP3 &amp; MN3</a:t>
            </a: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direct current to their respective bitlines.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Current mirrors</a:t>
            </a: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ensure uniform current distribution.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309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 Proposed 8T PUF Cell Design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5088700" y="1343950"/>
            <a:ext cx="4055400" cy="3799500"/>
          </a:xfrm>
          <a:prstGeom prst="rect">
            <a:avLst/>
          </a:prstGeom>
          <a:solidFill>
            <a:srgbClr val="3139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404" y="1765313"/>
            <a:ext cx="4777275" cy="2956775"/>
          </a:xfrm>
          <a:prstGeom prst="rect">
            <a:avLst/>
          </a:prstGeom>
          <a:noFill/>
          <a:ln cap="flat" cmpd="sng" w="76200">
            <a:solidFill>
              <a:srgbClr val="31394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84925" y="305150"/>
            <a:ext cx="6914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Proposed Current Mode Array PUF Design 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75" y="2350575"/>
            <a:ext cx="4960050" cy="27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075" y="2298375"/>
            <a:ext cx="3837350" cy="271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143525" y="1396125"/>
            <a:ext cx="43449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❏"/>
            </a:pPr>
            <a:r>
              <a:rPr b="1" lang="e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Features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× (m+1) 8T PUF array → Increased CRP count.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Rows activated by challenge bits.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flows into two bitlines (RBL_P &amp; RBL_N).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786050" y="1396125"/>
            <a:ext cx="4647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❏"/>
            </a:pPr>
            <a:r>
              <a:rPr b="1" lang="e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Current-Mode Comparators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PCMC (P-type) → For RBL_N columns.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NCMC (N-type) → For RBL_P columns.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63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Unique, unpredictable output for each challenge.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1087350"/>
            <a:ext cx="9144000" cy="14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PUF DESIGN AND SIMULATION RESULTS 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963" y="2454200"/>
            <a:ext cx="2698075" cy="2529450"/>
          </a:xfrm>
          <a:prstGeom prst="rect">
            <a:avLst/>
          </a:prstGeom>
          <a:noFill/>
          <a:ln cap="flat" cmpd="sng" w="76200">
            <a:solidFill>
              <a:srgbClr val="31394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309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Comparators in Current-Mode PUFs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975" y="0"/>
            <a:ext cx="3512275" cy="25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000" y="2469575"/>
            <a:ext cx="3322225" cy="25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249825" y="1410800"/>
            <a:ext cx="4408800" cy="3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❏"/>
            </a:pPr>
            <a:r>
              <a:rPr b="1"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Role of Comparators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Compare bitline currents to generate reliable digital responses.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column drives two comparators (</a:t>
            </a: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NCMC &amp; PCMC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❏"/>
            </a:pP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N-type Current Mode Comparator (NCMC)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Uses a </a:t>
            </a: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Current Mode Sense Amplifier (CMSA)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detect small current differences.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Includes a </a:t>
            </a: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cross-coupled latch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fast response.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Selects the </a:t>
            </a: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"winning" bitline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with the highest current.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❏"/>
            </a:pP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P-type Current Mode Comparator (PCMC)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Works in a </a:t>
            </a: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complementary 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manner to NCMC.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8464725" y="2152475"/>
            <a:ext cx="998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NCMC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8508825" y="4761400"/>
            <a:ext cx="7200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PCMC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26"/>
          <p:cNvCxnSpPr/>
          <p:nvPr/>
        </p:nvCxnSpPr>
        <p:spPr>
          <a:xfrm>
            <a:off x="5807700" y="2495550"/>
            <a:ext cx="30357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309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Operation Phases of the PUF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0" y="1379475"/>
            <a:ext cx="4039800" cy="376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0075"/>
            <a:ext cx="4260300" cy="243852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7"/>
          <p:cNvSpPr txBox="1"/>
          <p:nvPr/>
        </p:nvSpPr>
        <p:spPr>
          <a:xfrm>
            <a:off x="4926725" y="1461600"/>
            <a:ext cx="39057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❏"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Discharge-Equalization</a:t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Initializes and resets bitlines.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Equalizes comparators for a stable initial state.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❏"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Activation</a:t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Challenge is applied to the PUF.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Corresponding PUF cell rows are activated.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Bitlines are fed by currents.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❏"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Sense</a:t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Comparators are activated.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Bitline currents are compared.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Digital response (0 or 1) is generated.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309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Overall Design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0" y="1379475"/>
            <a:ext cx="4039800" cy="376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5520900" y="1379475"/>
            <a:ext cx="36231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❏"/>
            </a:pPr>
            <a:r>
              <a:rPr b="1"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 System Components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PUF Array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with </a:t>
            </a: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256 challenge lines (CL0 - CL255)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activating corresponding </a:t>
            </a: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wordlines (WL).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Buffers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feed the challenge  to the PUF rows.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❏"/>
            </a:pPr>
            <a:r>
              <a:rPr b="1"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System Operation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Bitlines (RBL_P &amp; RBL_N)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carry currents to the comparators.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PCMC compares RBL_P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→ Generates </a:t>
            </a: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P_OUT.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NCMC compares RBL_N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→ Generates </a:t>
            </a: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N_OUT.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54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Control Signals (EQ, SA, EQBar, SABar)</a:t>
            </a: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regulate operation phases.</a:t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75" y="1868309"/>
            <a:ext cx="5307725" cy="275606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309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Simulation Analysis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722600" y="1478025"/>
            <a:ext cx="76518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❏"/>
            </a:pPr>
            <a:r>
              <a:rPr b="1" lang="el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Library and Simulations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UMC 90nm CMOS technology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used for simulations.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25 sessions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each with </a:t>
            </a: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5,000 Monte Carlo runs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❏"/>
            </a:pPr>
            <a:r>
              <a:rPr b="1" lang="el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PUF Elements and Array Configuration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256 rows × 3 columns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simulation, scalable to </a:t>
            </a: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64 columns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PUF outputs: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RBL_P &amp; RBL_N → Processed by </a:t>
            </a: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NCMC &amp; PCMC comparators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❏"/>
            </a:pPr>
            <a:r>
              <a:rPr b="1" lang="el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Environmental and Challenge Conditions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Tested at </a:t>
            </a: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0°C, 27°C, and 80°C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assess reliability.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Voltage variations: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±10% (</a:t>
            </a: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0.9V – 1.1V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80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128 activated rows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309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Performance Metrics &amp; Reliability Analysis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722600" y="1478025"/>
            <a:ext cx="74064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80" y="3245550"/>
            <a:ext cx="3165870" cy="16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800" y="1402150"/>
            <a:ext cx="3181350" cy="168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713" y="3344075"/>
            <a:ext cx="3241686" cy="16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164225" y="1428750"/>
            <a:ext cx="56001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l" sz="1500">
                <a:solidFill>
                  <a:schemeClr val="dk1"/>
                </a:solidFill>
              </a:rPr>
              <a:t> </a:t>
            </a:r>
            <a:r>
              <a:rPr b="1" lang="el" sz="1500">
                <a:solidFill>
                  <a:schemeClr val="dk1"/>
                </a:solidFill>
              </a:rPr>
              <a:t>Uniqueness</a:t>
            </a:r>
            <a:r>
              <a:rPr lang="el" sz="1500">
                <a:solidFill>
                  <a:schemeClr val="dk1"/>
                </a:solidFill>
              </a:rPr>
              <a:t> → </a:t>
            </a:r>
            <a:r>
              <a:rPr b="1" lang="el" sz="1500">
                <a:solidFill>
                  <a:schemeClr val="dk1"/>
                </a:solidFill>
              </a:rPr>
              <a:t>49.96%</a:t>
            </a:r>
            <a:r>
              <a:rPr lang="el" sz="1500">
                <a:solidFill>
                  <a:schemeClr val="dk1"/>
                </a:solidFill>
              </a:rPr>
              <a:t> (Ideal: </a:t>
            </a:r>
            <a:r>
              <a:rPr b="1" lang="el" sz="1500">
                <a:solidFill>
                  <a:schemeClr val="dk1"/>
                </a:solidFill>
              </a:rPr>
              <a:t>50%</a:t>
            </a:r>
            <a:r>
              <a:rPr lang="el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l" sz="1500">
                <a:solidFill>
                  <a:schemeClr val="dk1"/>
                </a:solidFill>
              </a:rPr>
              <a:t> </a:t>
            </a:r>
            <a:r>
              <a:rPr b="1" lang="el" sz="1500">
                <a:solidFill>
                  <a:schemeClr val="dk1"/>
                </a:solidFill>
              </a:rPr>
              <a:t>Uniformity</a:t>
            </a:r>
            <a:r>
              <a:rPr lang="el" sz="1500">
                <a:solidFill>
                  <a:schemeClr val="dk1"/>
                </a:solidFill>
              </a:rPr>
              <a:t> → </a:t>
            </a:r>
            <a:r>
              <a:rPr b="1" lang="el" sz="1500">
                <a:solidFill>
                  <a:schemeClr val="dk1"/>
                </a:solidFill>
              </a:rPr>
              <a:t>48.57%</a:t>
            </a:r>
            <a:r>
              <a:rPr lang="el" sz="1500">
                <a:solidFill>
                  <a:schemeClr val="dk1"/>
                </a:solidFill>
              </a:rPr>
              <a:t> (Ideal: </a:t>
            </a:r>
            <a:r>
              <a:rPr b="1" lang="el" sz="1500">
                <a:solidFill>
                  <a:schemeClr val="dk1"/>
                </a:solidFill>
              </a:rPr>
              <a:t>50%</a:t>
            </a:r>
            <a:r>
              <a:rPr lang="el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l" sz="1500">
                <a:solidFill>
                  <a:schemeClr val="dk1"/>
                </a:solidFill>
              </a:rPr>
              <a:t> </a:t>
            </a:r>
            <a:r>
              <a:rPr b="1" lang="el" sz="1500">
                <a:solidFill>
                  <a:schemeClr val="dk1"/>
                </a:solidFill>
              </a:rPr>
              <a:t>Reliability</a:t>
            </a:r>
            <a:endParaRPr b="1" sz="1500">
              <a:solidFill>
                <a:schemeClr val="dk1"/>
              </a:solidFill>
            </a:endParaRPr>
          </a:p>
          <a:p>
            <a:pPr indent="-32385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l" sz="1500">
                <a:solidFill>
                  <a:schemeClr val="dk1"/>
                </a:solidFill>
              </a:rPr>
              <a:t>Voltage variations:</a:t>
            </a:r>
            <a:r>
              <a:rPr lang="el" sz="1500">
                <a:solidFill>
                  <a:schemeClr val="dk1"/>
                </a:solidFill>
              </a:rPr>
              <a:t> </a:t>
            </a:r>
            <a:r>
              <a:rPr b="1" lang="el" sz="1500">
                <a:solidFill>
                  <a:schemeClr val="dk1"/>
                </a:solidFill>
              </a:rPr>
              <a:t>95.09% – 98.58%</a:t>
            </a:r>
            <a:r>
              <a:rPr lang="el" sz="1500">
                <a:solidFill>
                  <a:schemeClr val="dk1"/>
                </a:solidFill>
              </a:rPr>
              <a:t> (Average: </a:t>
            </a:r>
            <a:r>
              <a:rPr b="1" lang="el" sz="1500">
                <a:solidFill>
                  <a:schemeClr val="dk1"/>
                </a:solidFill>
              </a:rPr>
              <a:t>96.81%</a:t>
            </a:r>
            <a:r>
              <a:rPr lang="el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l" sz="1500">
                <a:solidFill>
                  <a:schemeClr val="dk1"/>
                </a:solidFill>
              </a:rPr>
              <a:t>Temperature variations:</a:t>
            </a:r>
            <a:r>
              <a:rPr lang="el" sz="1500">
                <a:solidFill>
                  <a:schemeClr val="dk1"/>
                </a:solidFill>
              </a:rPr>
              <a:t> </a:t>
            </a:r>
            <a:r>
              <a:rPr b="1" lang="el" sz="1500">
                <a:solidFill>
                  <a:schemeClr val="dk1"/>
                </a:solidFill>
              </a:rPr>
              <a:t>97.70% – 98.58%</a:t>
            </a:r>
            <a:r>
              <a:rPr lang="el" sz="1500">
                <a:solidFill>
                  <a:schemeClr val="dk1"/>
                </a:solidFill>
              </a:rPr>
              <a:t> (Average: </a:t>
            </a:r>
            <a:r>
              <a:rPr b="1" lang="el" sz="1500">
                <a:solidFill>
                  <a:schemeClr val="dk1"/>
                </a:solidFill>
              </a:rPr>
              <a:t>98.04%</a:t>
            </a:r>
            <a:r>
              <a:rPr lang="el" sz="15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309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CRP Count 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722600" y="1478025"/>
            <a:ext cx="74064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164225" y="1428750"/>
            <a:ext cx="43356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Char char="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Challenge-Response Pairs (CRPs)</a:t>
            </a:r>
            <a:endParaRPr b="1"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Total challenge lines (n):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256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Activated lines (k):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128 (maximum CRPs)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General Formula:</a:t>
            </a:r>
            <a:endParaRPr b="1"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71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Char char="●"/>
            </a:pP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128 rows are activated: 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54" y="2984879"/>
            <a:ext cx="2565725" cy="8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475" y="4438275"/>
            <a:ext cx="2643275" cy="3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 rotWithShape="1">
          <a:blip r:embed="rId5">
            <a:alphaModFix/>
          </a:blip>
          <a:srcRect b="0" l="2783" r="4434" t="0"/>
          <a:stretch/>
        </p:blipFill>
        <p:spPr>
          <a:xfrm>
            <a:off x="4854475" y="1574100"/>
            <a:ext cx="3977825" cy="26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5128800" y="4291475"/>
            <a:ext cx="39090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CAS-PUF: Current-mode Array-Type Strong PUF for Secure Computing in Area Constrained SoCs, D. Georgoulas et al, DATE, 2025</a:t>
            </a:r>
            <a:endParaRPr i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0" y="1263825"/>
            <a:ext cx="9144000" cy="14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Introduction to Physically Unclonable Functions (PUFs)</a:t>
            </a:r>
            <a:endParaRPr sz="3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564" y="2679925"/>
            <a:ext cx="2202870" cy="14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311700" y="1733900"/>
            <a:ext cx="42603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Char char="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Silicon Area Estimation</a:t>
            </a:r>
            <a:endParaRPr b="1"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PUF Array (256×64):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1,258.29 μm²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Buffers: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84.78 μm²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Comparators:</a:t>
            </a:r>
            <a:endParaRPr b="1"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108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NCMC: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23.60 μm²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1" marL="108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PCMC: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33.84 μm²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Total PUF area: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1,400.51 μm²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309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Silicon Area &amp; Energy Consumption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4805500" y="1733900"/>
            <a:ext cx="36885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Char char="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Energy Consumption</a:t>
            </a:r>
            <a:endParaRPr b="1"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Measurement conditions: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1V, 27°C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5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Total consumption: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39.75 pJ/bit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25" y="517900"/>
            <a:ext cx="8625351" cy="41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309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Conclusions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180625" y="1561800"/>
            <a:ext cx="4795500" cy="20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❏"/>
            </a:pPr>
            <a:r>
              <a:rPr b="1"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Proposed 8T PUF Design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Strong, reliable &amp; scalable.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Resilient to temperature &amp; voltage variations.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❏"/>
            </a:pPr>
            <a:r>
              <a:rPr b="1"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Performance Trade-offs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CAS-PUF → Lower power &amp; smaller area → Best for low-power applications.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8T PUF → Higher reliability → Ideal for temperature-sensitive environments.</a:t>
            </a:r>
            <a:endParaRPr sz="13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4726800" y="1478025"/>
            <a:ext cx="41055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❏"/>
            </a:pPr>
            <a:r>
              <a:rPr b="1"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Comparison with CAS-PUF (6T Design)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8T PUF → Higher silicon area (1,400.51 μm² vs. 958.464 μm²).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Better temperature reliability but slightly lower voltage reliability 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l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comparator interference → More accurate operation.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311700" y="3908525"/>
            <a:ext cx="85206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✔ Both designs provide strong PUFs and </a:t>
            </a:r>
            <a:r>
              <a:rPr b="1"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demonstrate adequate </a:t>
            </a:r>
            <a:r>
              <a:rPr b="1"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uniqueness &amp; uniformity, making them robust for hardware security applications.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✔ The choice depends on the application’s priorities: area &amp; power efficiency vs. enhanced reliability over </a:t>
            </a:r>
            <a:r>
              <a:rPr b="1"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temperature variations</a:t>
            </a:r>
            <a:r>
              <a:rPr b="1" lang="el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/>
        </p:nvSpPr>
        <p:spPr>
          <a:xfrm>
            <a:off x="786750" y="1903750"/>
            <a:ext cx="7570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5600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Thank you!</a:t>
            </a:r>
            <a:endParaRPr sz="5600">
              <a:solidFill>
                <a:srgbClr val="B7B7B7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2" name="Google Shape;242;p35"/>
          <p:cNvCxnSpPr/>
          <p:nvPr/>
        </p:nvCxnSpPr>
        <p:spPr>
          <a:xfrm>
            <a:off x="984675" y="2868625"/>
            <a:ext cx="71748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686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are Physically Unclonable Functions (PUFs)?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505700"/>
            <a:ext cx="39999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 &amp; Purpose: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PUFs utilize inherent physical variations in circuits to generate unique responses.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 as a "digital fingerprint" for secure authentication.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Advantages: No need for key storage, resilient against cloning.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32400" y="1505700"/>
            <a:ext cx="3999900" cy="17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l" sz="150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 Characteristics:</a:t>
            </a:r>
            <a:endParaRPr b="1" sz="1502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6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3"/>
              <a:buFont typeface="Arial"/>
              <a:buChar char="●"/>
            </a:pPr>
            <a:r>
              <a:rPr b="1" lang="el" sz="140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Unclonability:</a:t>
            </a:r>
            <a:r>
              <a:rPr lang="el" sz="140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Cannot be cloned due to physical variations.</a:t>
            </a:r>
            <a:endParaRPr sz="1402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"/>
              <a:buFont typeface="Arial"/>
              <a:buChar char="●"/>
            </a:pPr>
            <a:r>
              <a:rPr b="1" lang="el" sz="140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Randomness:</a:t>
            </a:r>
            <a:r>
              <a:rPr lang="el" sz="140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Die-to-die responses must be unpredictable.</a:t>
            </a:r>
            <a:endParaRPr sz="1402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"/>
              <a:buFont typeface="Arial"/>
              <a:buChar char="●"/>
            </a:pPr>
            <a:r>
              <a:rPr b="1" lang="el" sz="140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Reliability:</a:t>
            </a:r>
            <a:r>
              <a:rPr lang="el" sz="1402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Responses remain stable under different environmental conditions.</a:t>
            </a:r>
            <a:endParaRPr sz="1587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35977" l="24443" r="23469" t="37461"/>
          <a:stretch/>
        </p:blipFill>
        <p:spPr>
          <a:xfrm>
            <a:off x="2477876" y="3435625"/>
            <a:ext cx="3999898" cy="11473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989775" y="4390875"/>
            <a:ext cx="49761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Functionality</a:t>
            </a:r>
            <a:br>
              <a:rPr b="1" lang="el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Takes an input (challenge) and generates an output (response).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6"/>
          <p:cNvGraphicFramePr/>
          <p:nvPr/>
        </p:nvGraphicFramePr>
        <p:xfrm>
          <a:off x="619725" y="160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{DA8390AE-06DC-4303-BFBB-73F0814AC380}</a:tableStyleId>
              </a:tblPr>
              <a:tblGrid>
                <a:gridCol w="2154775"/>
                <a:gridCol w="2727950"/>
                <a:gridCol w="3021825"/>
              </a:tblGrid>
              <a:tr h="32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5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Criterion</a:t>
                      </a:r>
                      <a:endParaRPr b="1" sz="15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5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Weak PUFs</a:t>
                      </a:r>
                      <a:endParaRPr b="1" sz="15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5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Strong PUFs</a:t>
                      </a:r>
                      <a:endParaRPr b="1" sz="15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Number CRPs</a:t>
                      </a:r>
                      <a:endParaRPr b="1"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Limited 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Vast, exponentially increasing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39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Security</a:t>
                      </a:r>
                      <a:endParaRPr b="1"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Vulnerable to brute force attacks.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Resistant to attacks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Applications / Usage</a:t>
                      </a:r>
                      <a:endParaRPr b="1"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Key storage, device ID	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Hardware authentication, IoT security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Computational Complexit</a:t>
                      </a:r>
                      <a:r>
                        <a:rPr b="1"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y</a:t>
                      </a:r>
                      <a:endParaRPr b="1"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Simple, low cost	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Complex, higher cost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Examples</a:t>
                      </a:r>
                      <a:endParaRPr b="1"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SRAM PUF, POK	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Arbiter PUF, RO-PUF, XOR-PUF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Scalability</a:t>
                      </a:r>
                      <a:endParaRPr b="1"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Linear/polynomial growth	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Exponential growth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Unclonability	</a:t>
                      </a:r>
                      <a:endParaRPr b="1"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Limited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3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Very high</a:t>
                      </a:r>
                      <a:endParaRPr sz="13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6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{5B900CBC-FFF6-472C-83DF-C6C4CD03764B}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" name="Google Shape;91;p16"/>
          <p:cNvGraphicFramePr/>
          <p:nvPr/>
        </p:nvGraphicFramePr>
        <p:xfrm>
          <a:off x="3420300" y="217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{5B900CBC-FFF6-472C-83DF-C6C4CD03764B}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2" name="Google Shape;92;p16"/>
          <p:cNvGraphicFramePr/>
          <p:nvPr/>
        </p:nvGraphicFramePr>
        <p:xfrm>
          <a:off x="6065525" y="217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{5B900CBC-FFF6-472C-83DF-C6C4CD03764B}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3" name="Google Shape;93;p16"/>
          <p:cNvGraphicFramePr/>
          <p:nvPr/>
        </p:nvGraphicFramePr>
        <p:xfrm>
          <a:off x="29750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{5B900CBC-FFF6-472C-83DF-C6C4CD03764B}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3686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Challenge-Response Pairs (CRPs)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3539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PUF Architectures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Delay-Based PUFs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Arbiter PUF (APUF):</a:t>
            </a: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Compares signal delays, vulnerable to ML attacks.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Ring Oscillator PUF (RO-PUF):</a:t>
            </a: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Uses frequency differences, more resilient but has limited CRPs.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Memory-Based PUFs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SRAM PUF:</a:t>
            </a: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Utilizes random SRAM i</a:t>
            </a: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nitialization, ideal for IoT.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DRAM/GPU PUFs:</a:t>
            </a: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Exploits memory access patterns but requires hardware modifications.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Current-Based PUFs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SCA-PUF:</a:t>
            </a: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Low-power, resistant to ML attacks.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PTAT PUF:</a:t>
            </a: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High reliability due to thermal variations.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TCO-PUF:</a:t>
            </a: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Enhanced version of SCA-PUF, resistant to ML attacks.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Compute-in-Memory (CIM) PUFs</a:t>
            </a:r>
            <a:endParaRPr b="1"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SiCBit-PUF:</a:t>
            </a: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Uses bitline conflicts in SRAM, suitable for SoCs.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71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PUF-CIM:</a:t>
            </a:r>
            <a:r>
              <a:rPr lang="el"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Combines PUFs &amp; CIM for secure computation and encryption.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245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Cambria"/>
                <a:ea typeface="Cambria"/>
                <a:cs typeface="Cambria"/>
                <a:sym typeface="Cambria"/>
              </a:rPr>
              <a:t>Security Threats in PUFs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505700"/>
            <a:ext cx="8520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❏"/>
            </a:pPr>
            <a:r>
              <a:rPr b="1"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Machine Learning (ML) Attacks</a:t>
            </a:r>
            <a:r>
              <a:rPr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i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49" lvl="0" marL="899999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Char char="●"/>
            </a:pP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of ML algorithms to predict PUF responses.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49" lvl="0" marL="899999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Vulnerable: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Arbiter PUFs.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❏"/>
            </a:pPr>
            <a:r>
              <a:rPr b="1"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Side-Channel Attacks</a:t>
            </a:r>
            <a:r>
              <a:rPr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i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49" lvl="0" marL="899999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Passive: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Power and timing analysis.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49" lvl="0" marL="899999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Active: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Temperature &amp; voltage manipulations to alter responses.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❏"/>
            </a:pPr>
            <a:r>
              <a:rPr b="1"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Aging &amp; Environmental Sensitivity</a:t>
            </a:r>
            <a:r>
              <a:rPr lang="el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i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49" lvl="0" marL="899999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mbria"/>
              <a:buChar char="●"/>
            </a:pP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Temperature and power supply variations, as well as  transistor aging reduce reliability.</a:t>
            </a:r>
            <a:endParaRPr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6549" lvl="0" marL="899999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Mitigation:</a:t>
            </a:r>
            <a:r>
              <a:rPr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Specialized error correction mechanisms.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09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Evaluation Metrics of PUFs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802975"/>
            <a:ext cx="25539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Uniqueness </a:t>
            </a:r>
            <a:endParaRPr b="1"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Among identical PUFs, e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ach PUF should generate unique responses with respect to the rest PUFs for the same input.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Ideal value</a:t>
            </a: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50% (different devices → different responses).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3314138" y="1802975"/>
            <a:ext cx="2339100" cy="24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Uniformity</a:t>
            </a:r>
            <a:endParaRPr b="1"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Responses should be balanced (not biased).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Ideal value: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50% (equal distribution of 0s and 1s).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6101775" y="1802975"/>
            <a:ext cx="25539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Reliability</a:t>
            </a:r>
            <a:endParaRPr b="1" sz="17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Responses must remain stable regardless of temperature and voltage fluctuations, as well as aging.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Ideal value:</a:t>
            </a:r>
            <a:r>
              <a:rPr lang="el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100% (zero fluctuations influence in the same device).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089150" y="881750"/>
            <a:ext cx="6965700" cy="14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PROPOSED CURRENT-MODE PUF 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26" y="2571750"/>
            <a:ext cx="3886350" cy="2302675"/>
          </a:xfrm>
          <a:prstGeom prst="rect">
            <a:avLst/>
          </a:prstGeom>
          <a:noFill/>
          <a:ln cap="flat" cmpd="sng" w="76200">
            <a:solidFill>
              <a:srgbClr val="31394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0" y="0"/>
            <a:ext cx="9144000" cy="675900"/>
          </a:xfrm>
          <a:prstGeom prst="rect">
            <a:avLst/>
          </a:prstGeom>
          <a:solidFill>
            <a:srgbClr val="3139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102875" y="261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latin typeface="Cambria"/>
                <a:ea typeface="Cambria"/>
                <a:cs typeface="Cambria"/>
                <a:sym typeface="Cambria"/>
              </a:rPr>
              <a:t>The 6T PUF as the Starting Point of the Thesis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0" y="675900"/>
            <a:ext cx="9144000" cy="8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904625" y="878400"/>
            <a:ext cx="40875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❏"/>
            </a:pPr>
            <a:r>
              <a:rPr b="1"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What is the 6T PUF (CAS-PUF)?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○"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Based on a six-transistor (6T) design with current mirrors.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○"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Uses PMOS and NMOS mirrors to ensure stable current generation.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○"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Activated by an NMOS switch (M6) based on the challenge input.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❏"/>
            </a:pPr>
            <a:r>
              <a:rPr b="1"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Why is it important?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○"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Serves as the foundation of this thesis, where its design is analyzed and extended.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○"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Maintains stable performance despite voltage variations.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○"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Leverages fabrication randomness for secure and unclonable responses.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○"/>
            </a:pPr>
            <a:r>
              <a:rPr lang="el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Strong and cost-effective, suitable for large-scale PUF arrays.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00" y="1296775"/>
            <a:ext cx="3977100" cy="3383800"/>
          </a:xfrm>
          <a:prstGeom prst="rect">
            <a:avLst/>
          </a:prstGeom>
          <a:noFill/>
          <a:ln cap="flat" cmpd="sng" w="38100">
            <a:solidFill>
              <a:srgbClr val="31394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21"/>
          <p:cNvSpPr txBox="1"/>
          <p:nvPr/>
        </p:nvSpPr>
        <p:spPr>
          <a:xfrm>
            <a:off x="3859425" y="4684200"/>
            <a:ext cx="5208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CAS-PUF: Current-mode Array-Type Strong PUF for Secure Computing in Area Constrained SoCs, D. Georgoulas et al, DATE, 2025</a:t>
            </a:r>
            <a:endParaRPr i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