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70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7" r:id="rId3"/>
    <p:sldId id="428" r:id="rId4"/>
    <p:sldId id="429" r:id="rId5"/>
    <p:sldId id="431" r:id="rId6"/>
    <p:sldId id="487" r:id="rId7"/>
    <p:sldId id="481" r:id="rId8"/>
    <p:sldId id="483" r:id="rId9"/>
    <p:sldId id="496" r:id="rId10"/>
    <p:sldId id="497" r:id="rId11"/>
    <p:sldId id="498" r:id="rId12"/>
    <p:sldId id="433" r:id="rId13"/>
    <p:sldId id="504" r:id="rId14"/>
    <p:sldId id="505" r:id="rId15"/>
    <p:sldId id="503" r:id="rId16"/>
    <p:sldId id="499" r:id="rId17"/>
    <p:sldId id="466" r:id="rId18"/>
    <p:sldId id="461" r:id="rId19"/>
    <p:sldId id="484" r:id="rId20"/>
    <p:sldId id="485" r:id="rId21"/>
    <p:sldId id="486" r:id="rId22"/>
    <p:sldId id="436" r:id="rId23"/>
    <p:sldId id="50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35000"/>
      </a:lnSpc>
      <a:spcBef>
        <a:spcPct val="0"/>
      </a:spcBef>
      <a:spcAft>
        <a:spcPct val="0"/>
      </a:spcAft>
      <a:buFont typeface="Wingdings" pitchFamily="2" charset="2"/>
      <a:buChar char="è"/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135000"/>
      </a:lnSpc>
      <a:spcBef>
        <a:spcPct val="0"/>
      </a:spcBef>
      <a:spcAft>
        <a:spcPct val="0"/>
      </a:spcAft>
      <a:buFont typeface="Wingdings" pitchFamily="2" charset="2"/>
      <a:buChar char="è"/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135000"/>
      </a:lnSpc>
      <a:spcBef>
        <a:spcPct val="0"/>
      </a:spcBef>
      <a:spcAft>
        <a:spcPct val="0"/>
      </a:spcAft>
      <a:buFont typeface="Wingdings" pitchFamily="2" charset="2"/>
      <a:buChar char="è"/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135000"/>
      </a:lnSpc>
      <a:spcBef>
        <a:spcPct val="0"/>
      </a:spcBef>
      <a:spcAft>
        <a:spcPct val="0"/>
      </a:spcAft>
      <a:buFont typeface="Wingdings" pitchFamily="2" charset="2"/>
      <a:buChar char="è"/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135000"/>
      </a:lnSpc>
      <a:spcBef>
        <a:spcPct val="0"/>
      </a:spcBef>
      <a:spcAft>
        <a:spcPct val="0"/>
      </a:spcAft>
      <a:buFont typeface="Wingdings" pitchFamily="2" charset="2"/>
      <a:buChar char="è"/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5F7"/>
    <a:srgbClr val="000000"/>
    <a:srgbClr val="5B8F07"/>
    <a:srgbClr val="CC6600"/>
    <a:srgbClr val="FF3300"/>
    <a:srgbClr val="BB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7" autoAdjust="0"/>
    <p:restoredTop sz="96979" autoAdjust="0"/>
  </p:normalViewPr>
  <p:slideViewPr>
    <p:cSldViewPr>
      <p:cViewPr varScale="1">
        <p:scale>
          <a:sx n="91" d="100"/>
          <a:sy n="91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4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8B5BD1-5637-4731-956C-D54FF16F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17D81F-FADC-41F4-95F7-B9ADF2BB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221FD-C433-4753-9D3C-7D1937E7B27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8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35FC3E-6715-49B5-B15C-0669D4BC6C8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8ECBD-ED90-4678-AFD5-F0F14CDD09D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14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28600" y="457200"/>
            <a:ext cx="8229600" cy="5638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0862CC-5AB4-4FFE-A769-1C90389EC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Başlık ve Metin Üzerind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F36FD6-D405-4FCF-9700-C0A4D8F0C2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5F390-3560-4DE3-BAD4-8BB97495B8F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12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92942-3CC8-4359-9717-C6E85D60F28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7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68143-BCE6-45C9-B936-6EB5141DFAA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D5FA0-0336-4228-8CB8-F99328DE271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53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0CAB0-E66F-4732-82F9-05F01CD2B16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8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07D17-BA1F-42B7-9B21-FA6AE587762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5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6601F-70B4-4346-83E2-966F496603E0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39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2427A-056B-41C1-BB8A-201C970C913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CFCF82-9AD9-4033-9547-5299794A423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7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339" y="3505200"/>
            <a:ext cx="8062912" cy="1165225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itchFamily="66" charset="0"/>
              </a:rPr>
              <a:t>SERİ DEVRELER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351" y="228600"/>
            <a:ext cx="4835849" cy="8382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4015F7"/>
                </a:solidFill>
              </a:rPr>
              <a:t>Seri Devrede </a:t>
            </a:r>
            <a:r>
              <a:rPr lang="tr-TR" sz="3200" dirty="0" err="1" smtClean="0">
                <a:solidFill>
                  <a:srgbClr val="4015F7"/>
                </a:solidFill>
              </a:rPr>
              <a:t>Ohm</a:t>
            </a:r>
            <a:r>
              <a:rPr lang="tr-TR" sz="3200" dirty="0" smtClean="0">
                <a:solidFill>
                  <a:srgbClr val="4015F7"/>
                </a:solidFill>
              </a:rPr>
              <a:t> Kanunu</a:t>
            </a:r>
            <a:endParaRPr lang="en-US" sz="3200" dirty="0">
              <a:solidFill>
                <a:srgbClr val="4015F7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41910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  <a:defRPr sz="2000"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 smtClean="0"/>
              <a:t>Seri dirençler tek bir eşdeğer dirençle aynı şekilde </a:t>
            </a:r>
            <a:r>
              <a:rPr lang="tr-TR" dirty="0" err="1" smtClean="0"/>
              <a:t>dvrandıklarından</a:t>
            </a:r>
            <a:r>
              <a:rPr lang="tr-TR" dirty="0" smtClean="0"/>
              <a:t> </a:t>
            </a:r>
            <a:r>
              <a:rPr lang="tr-TR" dirty="0" err="1" smtClean="0"/>
              <a:t>ohm</a:t>
            </a:r>
            <a:r>
              <a:rPr lang="tr-TR" dirty="0" smtClean="0"/>
              <a:t> kanunun seri devreye uygulanması aşağıdaki gibi olur</a:t>
            </a: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4447" y="1524000"/>
            <a:ext cx="36831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10</a:t>
            </a:fld>
            <a:endParaRPr lang="tr-TR" dirty="0"/>
          </a:p>
        </p:txBody>
      </p:sp>
      <p:sp>
        <p:nvSpPr>
          <p:cNvPr id="12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52304"/>
            <a:ext cx="1981200" cy="69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12" y="1792280"/>
            <a:ext cx="4112319" cy="167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171872"/>
            <a:ext cx="8763000" cy="17331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>
                <a:latin typeface="Comic Sans MS" pitchFamily="66" charset="0"/>
              </a:rPr>
              <a:t> 15  </a:t>
            </a:r>
            <a:r>
              <a:rPr lang="tr-TR" sz="2000" dirty="0" err="1" smtClean="0">
                <a:latin typeface="Comic Sans MS" pitchFamily="66" charset="0"/>
              </a:rPr>
              <a:t>Volt’luk</a:t>
            </a:r>
            <a:r>
              <a:rPr lang="tr-TR" sz="2000" dirty="0" smtClean="0">
                <a:latin typeface="Comic Sans MS" pitchFamily="66" charset="0"/>
              </a:rPr>
              <a:t>  </a:t>
            </a:r>
            <a:r>
              <a:rPr lang="tr-TR" sz="2000" dirty="0">
                <a:latin typeface="Comic Sans MS" pitchFamily="66" charset="0"/>
              </a:rPr>
              <a:t>bir  gerilim  kaynağının  uçlarına  1K</a:t>
            </a:r>
            <a:r>
              <a:rPr lang="el-GR" sz="2000" dirty="0">
                <a:latin typeface="Comic Sans MS" pitchFamily="66" charset="0"/>
              </a:rPr>
              <a:t>Ω,  500Ω,  3,3</a:t>
            </a:r>
            <a:r>
              <a:rPr lang="tr-TR" sz="2000" dirty="0">
                <a:latin typeface="Comic Sans MS" pitchFamily="66" charset="0"/>
              </a:rPr>
              <a:t>K</a:t>
            </a:r>
            <a:r>
              <a:rPr lang="el-GR" sz="2000" dirty="0">
                <a:latin typeface="Comic Sans MS" pitchFamily="66" charset="0"/>
              </a:rPr>
              <a:t>Ω,  2700Ω </a:t>
            </a:r>
            <a:r>
              <a:rPr lang="tr-TR" sz="2000" dirty="0" smtClean="0">
                <a:latin typeface="Comic Sans MS" pitchFamily="66" charset="0"/>
              </a:rPr>
              <a:t> dirençleri </a:t>
            </a:r>
            <a:r>
              <a:rPr lang="tr-TR" sz="2000" dirty="0">
                <a:latin typeface="Comic Sans MS" pitchFamily="66" charset="0"/>
              </a:rPr>
              <a:t>seri bağlanıyor. 3,3 K</a:t>
            </a:r>
            <a:r>
              <a:rPr lang="el-GR" sz="2000" dirty="0">
                <a:latin typeface="Comic Sans MS" pitchFamily="66" charset="0"/>
              </a:rPr>
              <a:t>Ω </a:t>
            </a:r>
            <a:r>
              <a:rPr lang="tr-TR" sz="2000" dirty="0">
                <a:latin typeface="Comic Sans MS" pitchFamily="66" charset="0"/>
              </a:rPr>
              <a:t>direncin üzerinden geçen akımı bulunuz. </a:t>
            </a:r>
            <a:endParaRPr lang="tr-TR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4343400" y="4648200"/>
            <a:ext cx="2819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RT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R1+R2+R3+R4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RT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0,5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3,3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2,7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 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7,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5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lang="el-GR" sz="2000" dirty="0" smtClean="0">
                <a:solidFill>
                  <a:srgbClr val="000000"/>
                </a:solidFill>
                <a:latin typeface="Comic Sans MS" pitchFamily="66" charset="0"/>
              </a:rPr>
              <a:t>Ω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 7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500 </a:t>
            </a:r>
            <a:r>
              <a:rPr lang="el-GR" sz="2000" dirty="0" smtClean="0">
                <a:solidFill>
                  <a:srgbClr val="000000"/>
                </a:solidFill>
                <a:latin typeface="Comic Sans MS" pitchFamily="66" charset="0"/>
              </a:rPr>
              <a:t>Ω</a:t>
            </a: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259432" y="2497832"/>
            <a:ext cx="4007768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4015F7"/>
                </a:solidFill>
              </a:rPr>
              <a:t>Verilenler: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733800" cy="180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 İçerik Yer Tutucusu"/>
          <p:cNvSpPr txBox="1">
            <a:spLocks/>
          </p:cNvSpPr>
          <p:nvPr/>
        </p:nvSpPr>
        <p:spPr>
          <a:xfrm>
            <a:off x="264598" y="3196270"/>
            <a:ext cx="3316802" cy="3433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 1  = 1KΩ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 2  = 500Ω = 0,5KΩ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 3  = 3,3KΩ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 4  = 2700Ω = 2,7KΩ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V=U= 15V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 T  = ? </a:t>
            </a:r>
          </a:p>
          <a:p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I = ? </a:t>
            </a:r>
            <a:endParaRPr lang="el-GR" sz="2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1 İçerik Yer Tutucusu"/>
          <p:cNvSpPr txBox="1">
            <a:spLocks/>
          </p:cNvSpPr>
          <p:nvPr/>
        </p:nvSpPr>
        <p:spPr>
          <a:xfrm>
            <a:off x="7467600" y="4648200"/>
            <a:ext cx="22860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I = V/R T 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I=15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/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7500</a:t>
            </a: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I=0,002A  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I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2mA</a:t>
            </a:r>
            <a:endParaRPr lang="el-GR" sz="2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4069432" y="3869432"/>
            <a:ext cx="4007768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315119"/>
            <a:ext cx="6477000" cy="72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 err="1">
                <a:solidFill>
                  <a:srgbClr val="FF0000"/>
                </a:solidFill>
              </a:rPr>
              <a:t>Kirşof’un</a:t>
            </a:r>
            <a:r>
              <a:rPr lang="tr-TR" sz="3200" dirty="0">
                <a:solidFill>
                  <a:srgbClr val="FF0000"/>
                </a:solidFill>
              </a:rPr>
              <a:t> Gerilimler Kanunu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79169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fontAlgn="base">
              <a:spcBef>
                <a:spcPts val="300"/>
              </a:spcBef>
              <a:spcAft>
                <a:spcPct val="0"/>
              </a:spcAft>
              <a:buNone/>
            </a:pPr>
            <a:r>
              <a:rPr lang="tr-TR" sz="2000" dirty="0">
                <a:solidFill>
                  <a:srgbClr val="000000"/>
                </a:solidFill>
                <a:latin typeface="+mj-lt"/>
              </a:rPr>
              <a:t>Kapalı  bir  elektrik  devresinde  </a:t>
            </a:r>
            <a:r>
              <a:rPr lang="tr-TR" sz="2000" dirty="0" err="1">
                <a:solidFill>
                  <a:srgbClr val="000000"/>
                </a:solidFill>
                <a:latin typeface="+mj-lt"/>
              </a:rPr>
              <a:t>EMK’lar</a:t>
            </a:r>
            <a:r>
              <a:rPr lang="tr-TR" sz="2000" dirty="0">
                <a:solidFill>
                  <a:srgbClr val="000000"/>
                </a:solidFill>
                <a:latin typeface="+mj-lt"/>
              </a:rPr>
              <a:t> (üretilen gerilim) toplamı gerilim düşümleri toplamına eşittir.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473" y="5181600"/>
            <a:ext cx="71159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12</a:t>
            </a:fld>
            <a:endParaRPr lang="tr-TR" dirty="0"/>
          </a:p>
        </p:txBody>
      </p:sp>
      <p:sp>
        <p:nvSpPr>
          <p:cNvPr id="10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5626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8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962025"/>
            <a:ext cx="3505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7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" y="1866900"/>
            <a:ext cx="72580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 vert="horz" anchor="ctr">
            <a:normAutofit/>
          </a:bodyPr>
          <a:lstStyle/>
          <a:p>
            <a:pPr algn="ctr"/>
            <a:r>
              <a:rPr lang="tr-TR" sz="2900" dirty="0" smtClean="0"/>
              <a:t>Seri dirençler eşit ise gerilim düşümleri de eşittir.</a:t>
            </a:r>
            <a:endParaRPr lang="en-US" sz="2900" dirty="0" smtClean="0"/>
          </a:p>
        </p:txBody>
      </p:sp>
      <p:sp>
        <p:nvSpPr>
          <p:cNvPr id="4" name="3 Yuvarlatılmış Dikdörtgen"/>
          <p:cNvSpPr/>
          <p:nvPr/>
        </p:nvSpPr>
        <p:spPr bwMode="auto">
          <a:xfrm>
            <a:off x="3276600" y="3352800"/>
            <a:ext cx="762000" cy="38100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10 </a:t>
            </a:r>
            <a:r>
              <a:rPr lang="el-G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Ω</a:t>
            </a:r>
            <a:endParaRPr lang="tr-TR" sz="1600" b="1" dirty="0" smtClean="0">
              <a:ln>
                <a:solidFill>
                  <a:srgbClr val="000000"/>
                </a:solidFill>
              </a:ln>
              <a:noFill/>
              <a:latin typeface="Century Gothic"/>
              <a:ea typeface="+mj-ea"/>
              <a:cs typeface="+mj-cs"/>
            </a:endParaRPr>
          </a:p>
        </p:txBody>
      </p:sp>
      <p:sp>
        <p:nvSpPr>
          <p:cNvPr id="5" name="4 Yuvarlatılmış Dikdörtgen"/>
          <p:cNvSpPr/>
          <p:nvPr/>
        </p:nvSpPr>
        <p:spPr bwMode="auto">
          <a:xfrm>
            <a:off x="7010400" y="5991225"/>
            <a:ext cx="762000" cy="38100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10 </a:t>
            </a:r>
            <a:r>
              <a:rPr lang="el-G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Ω</a:t>
            </a:r>
            <a:endParaRPr lang="tr-TR" sz="1600" b="1" dirty="0" smtClean="0">
              <a:ln>
                <a:solidFill>
                  <a:srgbClr val="000000"/>
                </a:solidFill>
              </a:ln>
              <a:noFill/>
              <a:latin typeface="Century Gothic"/>
              <a:ea typeface="+mj-ea"/>
              <a:cs typeface="+mj-cs"/>
            </a:endParaRPr>
          </a:p>
        </p:txBody>
      </p:sp>
      <p:sp>
        <p:nvSpPr>
          <p:cNvPr id="7" name="6 Yuvarlatılmış Dikdörtgen"/>
          <p:cNvSpPr/>
          <p:nvPr/>
        </p:nvSpPr>
        <p:spPr bwMode="auto">
          <a:xfrm>
            <a:off x="3276600" y="5991225"/>
            <a:ext cx="762000" cy="38100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10 </a:t>
            </a:r>
            <a:r>
              <a:rPr lang="el-G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Ω</a:t>
            </a:r>
            <a:endParaRPr lang="tr-TR" sz="1600" b="1" dirty="0" smtClean="0">
              <a:ln>
                <a:solidFill>
                  <a:srgbClr val="000000"/>
                </a:solidFill>
              </a:ln>
              <a:noFill/>
              <a:latin typeface="Century Gothic"/>
              <a:ea typeface="+mj-ea"/>
              <a:cs typeface="+mj-cs"/>
            </a:endParaRPr>
          </a:p>
        </p:txBody>
      </p:sp>
      <p:sp>
        <p:nvSpPr>
          <p:cNvPr id="8" name="7 Yuvarlatılmış Dikdörtgen"/>
          <p:cNvSpPr/>
          <p:nvPr/>
        </p:nvSpPr>
        <p:spPr bwMode="auto">
          <a:xfrm>
            <a:off x="7010400" y="3429000"/>
            <a:ext cx="762000" cy="381000"/>
          </a:xfrm>
          <a:prstGeom prst="round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10 </a:t>
            </a:r>
            <a:r>
              <a:rPr lang="el-GR" sz="1600" b="1" dirty="0" smtClean="0">
                <a:ln>
                  <a:solidFill>
                    <a:srgbClr val="000000"/>
                  </a:solidFill>
                </a:ln>
                <a:noFill/>
                <a:latin typeface="Century Gothic"/>
                <a:ea typeface="+mj-ea"/>
                <a:cs typeface="+mj-cs"/>
              </a:rPr>
              <a:t>Ω</a:t>
            </a:r>
            <a:endParaRPr lang="tr-TR" sz="1600" b="1" dirty="0" smtClean="0">
              <a:ln>
                <a:solidFill>
                  <a:srgbClr val="000000"/>
                </a:solidFill>
              </a:ln>
              <a:noFill/>
              <a:latin typeface="Century Gothic"/>
              <a:ea typeface="+mj-ea"/>
              <a:cs typeface="+mj-cs"/>
            </a:endParaRPr>
          </a:p>
        </p:txBody>
      </p:sp>
      <p:sp>
        <p:nvSpPr>
          <p:cNvPr id="10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11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8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315119"/>
            <a:ext cx="6477000" cy="72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 err="1">
                <a:solidFill>
                  <a:srgbClr val="FF0000"/>
                </a:solidFill>
              </a:rPr>
              <a:t>Kirşof’un</a:t>
            </a:r>
            <a:r>
              <a:rPr lang="tr-TR" sz="3200" dirty="0">
                <a:solidFill>
                  <a:srgbClr val="FF0000"/>
                </a:solidFill>
              </a:rPr>
              <a:t> Gerilimler Kanunu</a:t>
            </a:r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609600" y="1066801"/>
            <a:ext cx="8447662" cy="76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defTabSz="914400" eaLnBrk="1" latinLnBrk="0" hangingPunct="1">
              <a:spcBef>
                <a:spcPts val="300"/>
              </a:spcBef>
              <a:buFont typeface="Arial" pitchFamily="34" charset="0"/>
              <a:buChar char="•"/>
              <a:defRPr sz="2000"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tr-TR" dirty="0"/>
              <a:t>Kirchhoff’un  gerilimler  kanunun  başka  bir  tarifi,  kapalı  bir  elektrik  devresinde gerilimlerin toplamı sıfıra eşittir</a:t>
            </a:r>
            <a:r>
              <a:rPr lang="tr-TR" dirty="0" smtClean="0"/>
              <a:t>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3941" y="2357125"/>
            <a:ext cx="4048535" cy="4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022" y="1860880"/>
            <a:ext cx="3678073" cy="143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15</a:t>
            </a:fld>
            <a:endParaRPr lang="tr-TR" dirty="0"/>
          </a:p>
        </p:txBody>
      </p:sp>
      <p:sp>
        <p:nvSpPr>
          <p:cNvPr id="10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609600" y="3429000"/>
            <a:ext cx="8447662" cy="76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defTabSz="914400" eaLnBrk="1" latinLnBrk="0" hangingPunct="1">
              <a:spcBef>
                <a:spcPts val="300"/>
              </a:spcBef>
              <a:buFont typeface="Arial" pitchFamily="34" charset="0"/>
              <a:buChar char="•"/>
              <a:defRPr sz="2000"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tr-TR" dirty="0" smtClean="0"/>
              <a:t>Gerilimlerin işaretini belirlerken varsayılan akım yönüne göre tablodaki kuraldan faydalanılır.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48955"/>
            <a:ext cx="4572000" cy="222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7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315119"/>
            <a:ext cx="6477000" cy="72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 err="1">
                <a:solidFill>
                  <a:srgbClr val="FF0000"/>
                </a:solidFill>
              </a:rPr>
              <a:t>Kirşof’un</a:t>
            </a:r>
            <a:r>
              <a:rPr lang="tr-TR" sz="3200" dirty="0">
                <a:solidFill>
                  <a:srgbClr val="FF0000"/>
                </a:solidFill>
              </a:rPr>
              <a:t> Gerilimler Kanunu</a:t>
            </a:r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10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  <p:pic>
        <p:nvPicPr>
          <p:cNvPr id="7" name="Picture 2" descr="D:\Elektrik Elektronik\Ohm Ve Kirşof Kanunları\kirch2lp.gif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988676"/>
            <a:ext cx="285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Elektrik Elektronik\Ohm Ve Kirşof Kanunları\kirch21.gif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3" y="11049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Elektrik Elektronik\Ohm Ve Kirşof Kanunları\kirch22.gif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05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Elektrik Elektronik\Ohm Ve Kirşof Kanunları\kirch22d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8867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0" t="4073" r="9663" b="6401"/>
          <a:stretch>
            <a:fillRect/>
          </a:stretch>
        </p:blipFill>
        <p:spPr bwMode="auto">
          <a:xfrm>
            <a:off x="5410200" y="1524000"/>
            <a:ext cx="2138363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7" t="2415" r="13628" b="6943"/>
          <a:stretch>
            <a:fillRect/>
          </a:stretch>
        </p:blipFill>
        <p:spPr bwMode="auto">
          <a:xfrm>
            <a:off x="5481638" y="4038600"/>
            <a:ext cx="2138362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37" name="Oval 5"/>
          <p:cNvSpPr>
            <a:spLocks noChangeArrowheads="1"/>
          </p:cNvSpPr>
          <p:nvPr/>
        </p:nvSpPr>
        <p:spPr bwMode="auto">
          <a:xfrm>
            <a:off x="4648200" y="3810000"/>
            <a:ext cx="9144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25668" name="Group 3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12984197"/>
              </p:ext>
            </p:extLst>
          </p:nvPr>
        </p:nvGraphicFramePr>
        <p:xfrm>
          <a:off x="533400" y="1600200"/>
          <a:ext cx="8686800" cy="464820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232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2" name="Picture 3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8" t="4990" r="8638" b="7045"/>
          <a:stretch>
            <a:fillRect/>
          </a:stretch>
        </p:blipFill>
        <p:spPr bwMode="auto">
          <a:xfrm>
            <a:off x="1063625" y="1600200"/>
            <a:ext cx="2074863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3" name="Picture 4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9" t="5534" r="6903" b="9131"/>
          <a:stretch>
            <a:fillRect/>
          </a:stretch>
        </p:blipFill>
        <p:spPr bwMode="auto">
          <a:xfrm>
            <a:off x="1062038" y="3962400"/>
            <a:ext cx="2138362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 İçerik Yer Tutucusu"/>
          <p:cNvSpPr txBox="1">
            <a:spLocks/>
          </p:cNvSpPr>
          <p:nvPr/>
        </p:nvSpPr>
        <p:spPr>
          <a:xfrm>
            <a:off x="251520" y="476672"/>
            <a:ext cx="8763000" cy="49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tr-TR" sz="2800" dirty="0" smtClean="0">
                <a:solidFill>
                  <a:srgbClr val="FF0000"/>
                </a:solidFill>
              </a:rPr>
              <a:t>Örnek :  </a:t>
            </a:r>
            <a:r>
              <a:rPr lang="tr-TR" sz="2000" dirty="0"/>
              <a:t>Aşağıdaki devrelerden hangisi</a:t>
            </a:r>
            <a:r>
              <a:rPr lang="en-US" sz="2000" dirty="0"/>
              <a:t>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ab</a:t>
            </a:r>
            <a:r>
              <a:rPr lang="en-US" sz="2000" dirty="0"/>
              <a:t> = 7V</a:t>
            </a:r>
            <a:r>
              <a:rPr lang="tr-TR" sz="2000" dirty="0"/>
              <a:t> eşitliğini sağlar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909741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4969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 smtClean="0">
                <a:solidFill>
                  <a:schemeClr val="tx1"/>
                </a:solidFill>
                <a:latin typeface="+mj-lt"/>
              </a:rPr>
              <a:t>Aşağıdaki devrede </a:t>
            </a:r>
            <a:r>
              <a:rPr lang="tr-TR" sz="2000" dirty="0" err="1" smtClean="0">
                <a:solidFill>
                  <a:schemeClr val="tx1"/>
                </a:solidFill>
                <a:latin typeface="+mj-lt"/>
              </a:rPr>
              <a:t>V</a:t>
            </a:r>
            <a:r>
              <a:rPr lang="tr-TR" sz="2000" baseline="-25000" dirty="0" err="1" smtClean="0">
                <a:latin typeface="+mj-lt"/>
              </a:rPr>
              <a:t>bd</a:t>
            </a:r>
            <a:r>
              <a:rPr lang="tr-TR" sz="2000" dirty="0" smtClean="0">
                <a:solidFill>
                  <a:schemeClr val="tx1"/>
                </a:solidFill>
                <a:latin typeface="+mj-lt"/>
              </a:rPr>
              <a:t> gerilimini hesaplayınız.</a:t>
            </a: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1207800" y="5025070"/>
            <a:ext cx="3440400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ba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+ </a:t>
            </a: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-4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+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12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b="1" u="sng" dirty="0" smtClean="0">
                <a:solidFill>
                  <a:srgbClr val="000000"/>
                </a:solidFill>
                <a:latin typeface="Comic Sans MS" pitchFamily="66" charset="0"/>
              </a:rPr>
              <a:t>8V</a:t>
            </a:r>
            <a:endParaRPr lang="tr-TR" sz="2000" b="1" u="sng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" name="1 İçerik Yer Tutucusu"/>
          <p:cNvSpPr txBox="1">
            <a:spLocks/>
          </p:cNvSpPr>
          <p:nvPr/>
        </p:nvSpPr>
        <p:spPr>
          <a:xfrm>
            <a:off x="5539760" y="5025070"/>
            <a:ext cx="2344608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bc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+ </a:t>
            </a: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cd</a:t>
            </a: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6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+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bd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b="1" u="sng" dirty="0">
                <a:solidFill>
                  <a:srgbClr val="000000"/>
                </a:solidFill>
                <a:latin typeface="Comic Sans MS" pitchFamily="66" charset="0"/>
              </a:rPr>
              <a:t>8V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3717032"/>
            <a:ext cx="8015536" cy="1159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sz="2800" dirty="0" smtClean="0"/>
          </a:p>
          <a:p>
            <a:pPr marL="1168400" indent="0" defTabSz="1344613">
              <a:buNone/>
            </a:pPr>
            <a:r>
              <a:rPr lang="tr-TR" dirty="0" smtClean="0">
                <a:solidFill>
                  <a:srgbClr val="4015F7"/>
                </a:solidFill>
              </a:rPr>
              <a:t>1.Yol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507232"/>
            <a:ext cx="454198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5927380" y="4296916"/>
            <a:ext cx="1159220" cy="579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rgbClr val="4015F7"/>
                </a:solidFill>
              </a:rPr>
              <a:t>2.Yol</a:t>
            </a:r>
            <a:endParaRPr lang="tr-TR" dirty="0">
              <a:solidFill>
                <a:srgbClr val="401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81872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>
                <a:latin typeface="+mj-lt"/>
              </a:rPr>
              <a:t>Aşağıdaki devrede U3 gerilim değerini </a:t>
            </a:r>
            <a:r>
              <a:rPr lang="tr-TR" sz="2000" dirty="0" err="1">
                <a:latin typeface="+mj-lt"/>
              </a:rPr>
              <a:t>kirşof</a:t>
            </a:r>
            <a:r>
              <a:rPr lang="tr-TR" sz="2000" dirty="0">
                <a:latin typeface="+mj-lt"/>
              </a:rPr>
              <a:t> gerilimler   kanunundan yararlanarak bulunuz.</a:t>
            </a: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2986218" y="4648200"/>
            <a:ext cx="4252782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mic Sans MS" pitchFamily="66" charset="0"/>
              </a:rPr>
              <a:t>U – U1 – U2 – U3 = 0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mic Sans MS" pitchFamily="66" charset="0"/>
              </a:rPr>
              <a:t>50V − 12V – 25V – U3 = 0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mic Sans MS" pitchFamily="66" charset="0"/>
              </a:rPr>
              <a:t>50V − 37V – U3 = 0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Comic Sans MS" pitchFamily="66" charset="0"/>
              </a:rPr>
              <a:t>U3 = 13V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3717032"/>
            <a:ext cx="8015536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6218" y="1590426"/>
            <a:ext cx="3338382" cy="221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49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FF0000"/>
                </a:solidFill>
              </a:rPr>
              <a:t>Seri Devre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533400" y="1524000"/>
            <a:ext cx="8382000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tr-TR" sz="2000" dirty="0">
                <a:latin typeface="+mj-lt"/>
              </a:rPr>
              <a:t>İki veya daha fazla direncin uç uca bağlanmasına seri bağlantı denir</a:t>
            </a:r>
            <a:r>
              <a:rPr lang="tr-TR" sz="2000" dirty="0" smtClean="0">
                <a:latin typeface="+mj-lt"/>
              </a:rPr>
              <a:t>.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tr-TR" sz="2000" dirty="0">
                <a:latin typeface="+mj-lt"/>
              </a:rPr>
              <a:t>Bir direncin içinden akan yükler diğer dirençlerden de geçtikleri için akım tek ve aynıdır</a:t>
            </a:r>
            <a:r>
              <a:rPr lang="tr-TR" sz="2000" dirty="0" smtClean="0">
                <a:latin typeface="+mj-lt"/>
              </a:rPr>
              <a:t>.</a:t>
            </a:r>
            <a:endParaRPr lang="tr-TR" sz="2000" dirty="0">
              <a:latin typeface="+mj-lt"/>
            </a:endParaRPr>
          </a:p>
        </p:txBody>
      </p:sp>
      <p:pic>
        <p:nvPicPr>
          <p:cNvPr id="7" name="Picture 5" descr="animated exampl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991" y="3333376"/>
            <a:ext cx="3679209" cy="2604404"/>
          </a:xfrm>
          <a:prstGeom prst="rect">
            <a:avLst/>
          </a:prstGeom>
          <a:noFill/>
        </p:spPr>
      </p:pic>
      <p:pic>
        <p:nvPicPr>
          <p:cNvPr id="5" name="Picture 2" descr="D:\ELEKTRONİK\Ders\Elektrik Elektronik Esasları\03Doğru Akım Esasları\series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3547005"/>
            <a:ext cx="3914775" cy="2390775"/>
          </a:xfrm>
          <a:prstGeom prst="rect">
            <a:avLst/>
          </a:prstGeom>
          <a:noFill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8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3093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818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>
                <a:latin typeface="+mj-lt"/>
              </a:rPr>
              <a:t>Aşağıdaki devrede akım I = 200 </a:t>
            </a:r>
            <a:r>
              <a:rPr lang="tr-TR" sz="2000" dirty="0" err="1">
                <a:latin typeface="+mj-lt"/>
              </a:rPr>
              <a:t>mA</a:t>
            </a:r>
            <a:r>
              <a:rPr lang="tr-TR" sz="2000" dirty="0">
                <a:latin typeface="+mj-lt"/>
              </a:rPr>
              <a:t> olduğuna göre R4  direncinin değerini kanunlardan yararlanarak bulunuz .</a:t>
            </a: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624018" y="4419600"/>
            <a:ext cx="4024182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I = 200 mA = 0,2 A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T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U/I 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T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100/0,2 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T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500 Ω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3717032"/>
            <a:ext cx="8015536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2612" y="1752599"/>
            <a:ext cx="3962400" cy="22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İçerik Yer Tutucusu"/>
          <p:cNvSpPr txBox="1">
            <a:spLocks/>
          </p:cNvSpPr>
          <p:nvPr/>
        </p:nvSpPr>
        <p:spPr>
          <a:xfrm>
            <a:off x="4648200" y="4419600"/>
            <a:ext cx="3797693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T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pt-BR" sz="2000" baseline="-25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500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 10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47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100 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500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157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500 - 157</a:t>
            </a: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pt-B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343 Ω</a:t>
            </a:r>
          </a:p>
        </p:txBody>
      </p:sp>
    </p:spTree>
    <p:extLst>
      <p:ext uri="{BB962C8B-B14F-4D97-AF65-F5344CB8AC3E}">
        <p14:creationId xmlns:p14="http://schemas.microsoft.com/office/powerpoint/2010/main" val="333294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818728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/>
              <a:t>Aşağıda</a:t>
            </a:r>
            <a:r>
              <a:rPr lang="tr-TR" sz="2000" dirty="0">
                <a:solidFill>
                  <a:schemeClr val="dk1"/>
                </a:solidFill>
              </a:rPr>
              <a:t>ki devrede  ab  uçlarındaki  gerilimi  </a:t>
            </a:r>
            <a:r>
              <a:rPr lang="tr-TR" sz="2000" dirty="0" err="1">
                <a:solidFill>
                  <a:schemeClr val="dk1"/>
                </a:solidFill>
              </a:rPr>
              <a:t>kirchoffun</a:t>
            </a:r>
            <a:r>
              <a:rPr lang="tr-TR" sz="2000" dirty="0">
                <a:solidFill>
                  <a:schemeClr val="dk1"/>
                </a:solidFill>
              </a:rPr>
              <a:t>  gerilimler  kanunundan faydalanarak bulunuz. </a:t>
            </a:r>
            <a:endParaRPr lang="el-GR" sz="2000" dirty="0">
              <a:solidFill>
                <a:schemeClr val="dk1"/>
              </a:solidFill>
            </a:endParaRP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624018" y="3503134"/>
            <a:ext cx="4024182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eş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R</a:t>
            </a:r>
            <a:r>
              <a:rPr lang="pt-BR" sz="2000" baseline="-250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+ R</a:t>
            </a:r>
            <a:r>
              <a:rPr lang="pt-BR" sz="2000" baseline="-25000" dirty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+ R</a:t>
            </a:r>
            <a:r>
              <a:rPr lang="pt-BR" sz="2000" baseline="-25000" dirty="0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eş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2000 + 1000 + 3000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eş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pt-BR" sz="2000" b="1" u="sng" dirty="0">
                <a:solidFill>
                  <a:srgbClr val="000000"/>
                </a:solidFill>
                <a:latin typeface="Comic Sans MS" pitchFamily="66" charset="0"/>
              </a:rPr>
              <a:t>6000 </a:t>
            </a:r>
            <a:r>
              <a:rPr lang="pt-BR" sz="2000" b="1" u="sng" dirty="0" smtClean="0">
                <a:solidFill>
                  <a:srgbClr val="000000"/>
                </a:solidFill>
                <a:latin typeface="Comic Sans MS" pitchFamily="66" charset="0"/>
              </a:rPr>
              <a:t>Ω</a:t>
            </a:r>
            <a:endParaRPr lang="tr-TR" sz="2000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tr-TR" sz="2000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I =U/ REŞ    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I = 24/6000      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I = </a:t>
            </a:r>
            <a:r>
              <a:rPr lang="tr-TR" sz="2000" b="1" u="sng" dirty="0">
                <a:solidFill>
                  <a:srgbClr val="000000"/>
                </a:solidFill>
                <a:latin typeface="Comic Sans MS" pitchFamily="66" charset="0"/>
              </a:rPr>
              <a:t>0,004 </a:t>
            </a:r>
            <a:r>
              <a:rPr lang="tr-TR" sz="2000" b="1" u="sng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  <a:endParaRPr lang="tr-TR" sz="2000" b="1" u="sng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2887216"/>
            <a:ext cx="8015536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  <p:sp>
        <p:nvSpPr>
          <p:cNvPr id="7" name="1 İçerik Yer Tutucusu"/>
          <p:cNvSpPr txBox="1">
            <a:spLocks/>
          </p:cNvSpPr>
          <p:nvPr/>
        </p:nvSpPr>
        <p:spPr>
          <a:xfrm>
            <a:off x="4953000" y="3503134"/>
            <a:ext cx="3797693" cy="3354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= I.R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= 0,004 x 2000 =8V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tr-TR" sz="2000" b="1" u="sng" dirty="0">
                <a:solidFill>
                  <a:srgbClr val="000000"/>
                </a:solidFill>
                <a:latin typeface="Comic Sans MS" pitchFamily="66" charset="0"/>
              </a:rPr>
              <a:t>8V</a:t>
            </a:r>
          </a:p>
          <a:p>
            <a:pPr marL="0" indent="0">
              <a:buNone/>
            </a:pPr>
            <a:endParaRPr lang="tr-T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ab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= U – U</a:t>
            </a:r>
            <a:r>
              <a:rPr lang="tr-TR" sz="2000" baseline="-25000" dirty="0" smtClean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tr-TR" sz="2000" baseline="-25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ab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24 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– 8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Comic Sans MS" pitchFamily="66" charset="0"/>
              </a:rPr>
              <a:t>U</a:t>
            </a:r>
            <a:r>
              <a:rPr lang="tr-TR" sz="2000" baseline="-25000" dirty="0" err="1">
                <a:solidFill>
                  <a:srgbClr val="000000"/>
                </a:solidFill>
                <a:latin typeface="Comic Sans MS" pitchFamily="66" charset="0"/>
              </a:rPr>
              <a:t>ab</a:t>
            </a:r>
            <a:r>
              <a:rPr lang="tr-TR" sz="2000" dirty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tr-TR" sz="2000" b="1" u="sng" dirty="0">
                <a:solidFill>
                  <a:srgbClr val="000000"/>
                </a:solidFill>
                <a:latin typeface="Comic Sans MS" pitchFamily="66" charset="0"/>
              </a:rPr>
              <a:t>16 V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8316" y="1295400"/>
            <a:ext cx="4800600" cy="20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90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494"/>
            <a:ext cx="8229600" cy="646906"/>
          </a:xfrm>
        </p:spPr>
        <p:txBody>
          <a:bodyPr vert="horz" anchor="ctr">
            <a:normAutofit/>
          </a:bodyPr>
          <a:lstStyle/>
          <a:p>
            <a:pPr algn="l"/>
            <a:r>
              <a:rPr lang="tr-TR" sz="2000" dirty="0" smtClean="0"/>
              <a:t>Gerilim düşümleri direnç değerleri ile doğru orantılıdır.</a:t>
            </a:r>
            <a:endParaRPr lang="en-US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37" y="1676400"/>
            <a:ext cx="80105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7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9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351" y="228600"/>
            <a:ext cx="4835849" cy="8382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4015F7"/>
                </a:solidFill>
              </a:rPr>
              <a:t>Seri Devrede Güç</a:t>
            </a:r>
            <a:endParaRPr lang="en-US" sz="3200" dirty="0">
              <a:solidFill>
                <a:srgbClr val="4015F7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77724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  <a:defRPr sz="2000"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/>
              <a:t>Seri devrede </a:t>
            </a:r>
            <a:r>
              <a:rPr lang="tr-TR" dirty="0" smtClean="0"/>
              <a:t>elemanlar </a:t>
            </a:r>
            <a:r>
              <a:rPr lang="tr-TR" dirty="0"/>
              <a:t>üzerinde harcanan güçlerin toplamı devredeki kaynakların harcadığı güce </a:t>
            </a:r>
            <a:r>
              <a:rPr lang="tr-TR" dirty="0" smtClean="0"/>
              <a:t>eşittir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r>
              <a:rPr lang="tr-TR" sz="3200" dirty="0" smtClean="0"/>
              <a:t>P</a:t>
            </a:r>
            <a:r>
              <a:rPr lang="tr-TR" sz="3200" baseline="-25000" dirty="0" smtClean="0"/>
              <a:t>T</a:t>
            </a:r>
            <a:r>
              <a:rPr lang="tr-TR" sz="3200" dirty="0" smtClean="0"/>
              <a:t> = P</a:t>
            </a:r>
            <a:r>
              <a:rPr lang="tr-TR" sz="3200" baseline="-25000" dirty="0" smtClean="0"/>
              <a:t>1</a:t>
            </a:r>
            <a:r>
              <a:rPr lang="tr-TR" sz="3200" dirty="0" smtClean="0"/>
              <a:t> + P</a:t>
            </a:r>
            <a:r>
              <a:rPr lang="tr-TR" sz="3200" baseline="-25000" dirty="0" smtClean="0"/>
              <a:t>2</a:t>
            </a:r>
            <a:r>
              <a:rPr lang="tr-TR" sz="3200" dirty="0" smtClean="0"/>
              <a:t> + P</a:t>
            </a:r>
            <a:r>
              <a:rPr lang="tr-TR" sz="3200" baseline="-25000" dirty="0" smtClean="0"/>
              <a:t>3</a:t>
            </a:r>
            <a:r>
              <a:rPr lang="tr-TR" sz="3200" dirty="0" smtClean="0"/>
              <a:t> + ……………. + P</a:t>
            </a:r>
            <a:r>
              <a:rPr lang="tr-TR" sz="3200" baseline="-25000" dirty="0" smtClean="0"/>
              <a:t>N</a:t>
            </a:r>
          </a:p>
          <a:p>
            <a:pPr marL="0" indent="0" algn="ctr">
              <a:buNone/>
            </a:pPr>
            <a:endParaRPr lang="tr-TR" sz="3200" baseline="-25000" dirty="0" smtClean="0"/>
          </a:p>
          <a:p>
            <a:pPr marL="0" indent="0">
              <a:buNone/>
            </a:pPr>
            <a:r>
              <a:rPr lang="tr-TR" dirty="0"/>
              <a:t>P</a:t>
            </a:r>
            <a:r>
              <a:rPr lang="tr-TR" baseline="-25000" dirty="0"/>
              <a:t>T</a:t>
            </a:r>
            <a:r>
              <a:rPr lang="tr-TR" dirty="0" smtClean="0"/>
              <a:t> = Kaynaktan çekilen güç</a:t>
            </a:r>
          </a:p>
          <a:p>
            <a:pPr marL="0" indent="0">
              <a:buNone/>
            </a:pPr>
            <a:r>
              <a:rPr lang="tr-TR" dirty="0" smtClean="0"/>
              <a:t>P</a:t>
            </a:r>
            <a:r>
              <a:rPr lang="tr-TR" baseline="-25000" dirty="0" smtClean="0"/>
              <a:t>1</a:t>
            </a:r>
            <a:r>
              <a:rPr lang="tr-TR" dirty="0" smtClean="0"/>
              <a:t>,P</a:t>
            </a:r>
            <a:r>
              <a:rPr lang="tr-TR" baseline="-25000" dirty="0" smtClean="0"/>
              <a:t>2</a:t>
            </a:r>
            <a:r>
              <a:rPr lang="tr-TR" dirty="0" smtClean="0"/>
              <a:t>,P</a:t>
            </a:r>
            <a:r>
              <a:rPr lang="tr-TR" baseline="-25000" dirty="0" smtClean="0"/>
              <a:t>3</a:t>
            </a:r>
            <a:r>
              <a:rPr lang="tr-TR" dirty="0" smtClean="0"/>
              <a:t>, …, P</a:t>
            </a:r>
            <a:r>
              <a:rPr lang="tr-TR" baseline="-25000" dirty="0" smtClean="0"/>
              <a:t>N </a:t>
            </a:r>
            <a:r>
              <a:rPr lang="tr-TR" dirty="0" smtClean="0"/>
              <a:t>: Seri bağlı dirençlerin harcadıkları güç</a:t>
            </a:r>
            <a:endParaRPr lang="tr-TR" baseline="-25000" dirty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23</a:t>
            </a:fld>
            <a:endParaRPr lang="tr-TR" dirty="0"/>
          </a:p>
        </p:txBody>
      </p:sp>
      <p:sp>
        <p:nvSpPr>
          <p:cNvPr id="12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5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5535" y="5410200"/>
            <a:ext cx="8305800" cy="68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/>
              <a:t>Bir devrede </a:t>
            </a:r>
            <a:r>
              <a:rPr lang="tr-TR" dirty="0" smtClean="0"/>
              <a:t>dirençler </a:t>
            </a:r>
            <a:r>
              <a:rPr lang="tr-TR" dirty="0"/>
              <a:t>fiziksel olarak farklı şekillerde yerleşmiş olabilirler,  Dikkat edilmesi gereken, akımın devreyi nasıl tamamladığıdır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723106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4015F7"/>
                </a:solidFill>
              </a:rPr>
              <a:t>Çeşitli Seri Direnç Bağlantısı</a:t>
            </a:r>
            <a:endParaRPr lang="tr-TR" sz="3200" dirty="0">
              <a:solidFill>
                <a:srgbClr val="4015F7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516039"/>
            <a:ext cx="2029328" cy="167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1516039"/>
            <a:ext cx="2382255" cy="167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516039"/>
            <a:ext cx="1941096" cy="167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4796" y="3344839"/>
            <a:ext cx="141170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596" y="3370239"/>
            <a:ext cx="3505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596" y="4284639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11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6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5029200" cy="298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5080" y="381000"/>
            <a:ext cx="4617720" cy="298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5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0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191294"/>
            <a:ext cx="4343400" cy="951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 sz="3200" dirty="0">
                <a:solidFill>
                  <a:srgbClr val="4015F7"/>
                </a:solidFill>
              </a:rPr>
              <a:t>Eşdeğer Direnç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5118065"/>
            <a:ext cx="8458200" cy="140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>
                <a:latin typeface="+mj-lt"/>
              </a:rPr>
              <a:t> Bir devrede bütün elemanların direnci kaynak tarafından tek bir dirençmiş gibi görülür.</a:t>
            </a:r>
          </a:p>
          <a:p>
            <a:r>
              <a:rPr lang="tr-TR" dirty="0">
                <a:latin typeface="+mj-lt"/>
              </a:rPr>
              <a:t> Bu dirence toplam direnç veya  eşdeğer direnç denir. 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9" y="990600"/>
            <a:ext cx="3810001" cy="246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11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5410"/>
              </p:ext>
            </p:extLst>
          </p:nvPr>
        </p:nvGraphicFramePr>
        <p:xfrm>
          <a:off x="762000" y="3695700"/>
          <a:ext cx="800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Denklem" r:id="rId4" imgW="1371600" imgH="228600" progId="Equation.3">
                  <p:embed/>
                </p:oleObj>
              </mc:Choice>
              <mc:Fallback>
                <p:oleObj name="Denklem" r:id="rId4" imgW="1371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95700"/>
                        <a:ext cx="8001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9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Başlık"/>
          <p:cNvSpPr txBox="1">
            <a:spLocks/>
          </p:cNvSpPr>
          <p:nvPr/>
        </p:nvSpPr>
        <p:spPr>
          <a:xfrm>
            <a:off x="457200" y="191294"/>
            <a:ext cx="4343400" cy="95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smtClean="0">
                <a:solidFill>
                  <a:srgbClr val="4015F7"/>
                </a:solidFill>
              </a:rPr>
              <a:t>Eşdeğer Direnç</a:t>
            </a:r>
            <a:endParaRPr lang="tr-TR" sz="3200" dirty="0">
              <a:solidFill>
                <a:srgbClr val="4015F7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677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4969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Aşağıdaki devrede kaynağın gördüğü eşdeğer direnci bulunuz.</a:t>
            </a: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2723612" y="4648200"/>
            <a:ext cx="3829588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RT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R1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R2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R3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R4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R5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   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56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100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27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5,6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    = 198,6 Ω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3717032"/>
            <a:ext cx="8015536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447800"/>
            <a:ext cx="5134610" cy="19812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69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51520" y="476672"/>
            <a:ext cx="8763000" cy="4969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2800" dirty="0" smtClean="0">
                <a:solidFill>
                  <a:srgbClr val="FF0000"/>
                </a:solidFill>
                <a:ea typeface="+mj-ea"/>
                <a:cs typeface="+mj-cs"/>
              </a:rPr>
              <a:t>Örnek :  </a:t>
            </a:r>
            <a:r>
              <a:rPr lang="tr-TR" sz="2000" dirty="0" smtClean="0">
                <a:solidFill>
                  <a:schemeClr val="tx1"/>
                </a:solidFill>
                <a:latin typeface="Comic Sans MS" pitchFamily="66" charset="0"/>
              </a:rPr>
              <a:t>Aşağıdaki devrede kaynağın gördüğü eşdeğer direnci bulunuz.</a:t>
            </a:r>
          </a:p>
        </p:txBody>
      </p:sp>
      <p:sp>
        <p:nvSpPr>
          <p:cNvPr id="10" name="1 İçerik Yer Tutucusu"/>
          <p:cNvSpPr txBox="1">
            <a:spLocks/>
          </p:cNvSpPr>
          <p:nvPr/>
        </p:nvSpPr>
        <p:spPr>
          <a:xfrm>
            <a:off x="2986218" y="4872670"/>
            <a:ext cx="2915188" cy="137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RT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R1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R2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R3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R4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RT =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2,2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4,7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+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10 </a:t>
            </a:r>
            <a:endParaRPr lang="pt-BR" sz="2000" dirty="0">
              <a:solidFill>
                <a:srgbClr val="00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tr-TR" sz="2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mic Sans MS" pitchFamily="66" charset="0"/>
              </a:rPr>
              <a:t>   </a:t>
            </a:r>
            <a:r>
              <a:rPr lang="pt-BR" sz="2000" dirty="0">
                <a:solidFill>
                  <a:srgbClr val="000000"/>
                </a:solidFill>
                <a:latin typeface="Comic Sans MS" pitchFamily="66" charset="0"/>
              </a:rPr>
              <a:t>= 17,9 K</a:t>
            </a:r>
            <a:r>
              <a:rPr lang="el-GR" sz="2000" dirty="0">
                <a:solidFill>
                  <a:srgbClr val="000000"/>
                </a:solidFill>
                <a:latin typeface="Comic Sans MS" pitchFamily="66" charset="0"/>
              </a:rPr>
              <a:t>Ω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36044" y="3717032"/>
            <a:ext cx="8015536" cy="77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rgbClr val="00B050"/>
                </a:solidFill>
              </a:rPr>
              <a:t>Çözüm:</a:t>
            </a:r>
            <a:endParaRPr lang="tr-TR" dirty="0">
              <a:solidFill>
                <a:srgbClr val="4015F7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81400" y="990600"/>
            <a:ext cx="2057400" cy="338480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85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351" y="304800"/>
            <a:ext cx="4111949" cy="8382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>
                <a:solidFill>
                  <a:srgbClr val="4015F7"/>
                </a:solidFill>
              </a:rPr>
              <a:t>Seri Devrede Akım</a:t>
            </a:r>
            <a:endParaRPr lang="en-US" sz="3200" dirty="0">
              <a:solidFill>
                <a:srgbClr val="4015F7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33800" y="1600200"/>
            <a:ext cx="5105400" cy="1302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  <a:defRPr sz="2000"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/>
              <a:t>Soldaki devrede seri bağlı direçlerden oluşan devre  uçlarına bir </a:t>
            </a:r>
            <a:r>
              <a:rPr lang="tr-TR" dirty="0" smtClean="0"/>
              <a:t>gerilim </a:t>
            </a:r>
            <a:r>
              <a:rPr lang="tr-TR" dirty="0"/>
              <a:t>uygulanmış ve bir akımın oluşması sağlanmıştır. </a:t>
            </a:r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80" y="1295400"/>
            <a:ext cx="2921746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8000" y="3482471"/>
            <a:ext cx="5105400" cy="1470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tr-TR" dirty="0"/>
              <a:t>Devreden geçen akımı ölçmek üzere yandaki gibi 4 adet Ampermetre bağlandığında, akım ölçen bu aletlerin göstereceği değerler hep aynıdır. 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9751" y="3200400"/>
            <a:ext cx="315944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3400" y="5415070"/>
            <a:ext cx="83058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 eaLnBrk="1" latinLnBrk="0" hangingPunct="1">
              <a:lnSpc>
                <a:spcPct val="100000"/>
              </a:lnSpc>
              <a:spcBef>
                <a:spcPts val="300"/>
              </a:spcBef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j-lt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tr-TR" dirty="0"/>
              <a:t>Seri   bağlamada   kaynaktan   çekilen   akımla   elemanlar üzerinden geçen akım aynıdır. Bu seri devre özelliklerinden bir tanesidir.</a:t>
            </a:r>
            <a:endParaRPr lang="en-US" dirty="0"/>
          </a:p>
        </p:txBody>
      </p:sp>
      <p:sp>
        <p:nvSpPr>
          <p:cNvPr id="8" name="7 Oval"/>
          <p:cNvSpPr/>
          <p:nvPr/>
        </p:nvSpPr>
        <p:spPr>
          <a:xfrm>
            <a:off x="681037" y="18764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CE3F2-6C1C-439F-BF68-2AFC817818DF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12" name="20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FC0A33-349A-48F6-BABA-FBDF3D3787AF}" type="datetime1">
              <a:rPr lang="tr-TR" smtClean="0"/>
              <a:pPr/>
              <a:t>05.01.2013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3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C 0.00052 -0.01342 -0.00295 -0.02616 0.00521 -0.03333 C 0.00799 -0.04074 0.01128 -0.04097 0.01667 -0.04444 C 0.08559 -0.04375 0.14913 -0.04005 0.21667 -0.0375 C 0.22396 -0.03495 0.23941 -0.03333 0.23941 -0.03333 C 0.24045 -0.02917 0.24149 -0.025 0.24253 -0.02083 C 0.24306 -0.01944 0.24375 -0.01667 0.24375 -0.01667 C 0.24705 0.02014 0.24514 0.05602 0.24375 0.09306 C 0.20139 0.09074 0.16528 0.08773 0.12292 0.08889 C 0.1059 0.09051 0.08889 0.09213 0.0717 0.09306 C -0.03524 0.08866 0.02465 0.1081 -0.00312 0.08333 C -0.01059 0.06343 -0.00729 0.07708 -0.00729 0.03611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8" grpId="0" animBg="1"/>
    </p:bldLst>
  </p:timing>
</p:sld>
</file>

<file path=ppt/theme/theme1.xml><?xml version="1.0" encoding="utf-8"?>
<a:theme xmlns:a="http://schemas.openxmlformats.org/drawingml/2006/main" name="Ofis Teması">
  <a:themeElements>
    <a:clrScheme name="Özel 4">
      <a:dk1>
        <a:sysClr val="windowText" lastClr="000000"/>
      </a:dk1>
      <a:lt1>
        <a:srgbClr val="FFFFFF"/>
      </a:lt1>
      <a:dk2>
        <a:srgbClr val="BFBFB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</TotalTime>
  <Words>725</Words>
  <Application>Microsoft Office PowerPoint</Application>
  <PresentationFormat>Ekran Gösterisi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5" baseType="lpstr">
      <vt:lpstr>Ofis Teması</vt:lpstr>
      <vt:lpstr>Denklem</vt:lpstr>
      <vt:lpstr>SERİ DEVRELER</vt:lpstr>
      <vt:lpstr>Seri Devre</vt:lpstr>
      <vt:lpstr>Çeşitli Seri Direnç Bağlantısı</vt:lpstr>
      <vt:lpstr>PowerPoint Sunusu</vt:lpstr>
      <vt:lpstr>Eşdeğer Direnç</vt:lpstr>
      <vt:lpstr>PowerPoint Sunusu</vt:lpstr>
      <vt:lpstr>PowerPoint Sunusu</vt:lpstr>
      <vt:lpstr>PowerPoint Sunusu</vt:lpstr>
      <vt:lpstr>Seri Devrede Akım</vt:lpstr>
      <vt:lpstr>Seri Devrede Ohm Kanunu</vt:lpstr>
      <vt:lpstr>PowerPoint Sunusu</vt:lpstr>
      <vt:lpstr>Kirşof’un Gerilimler Kanunu</vt:lpstr>
      <vt:lpstr>PowerPoint Sunusu</vt:lpstr>
      <vt:lpstr>Seri dirençler eşit ise gerilim düşümleri de eşittir.</vt:lpstr>
      <vt:lpstr>Kirşof’un Gerilimler Kanunu</vt:lpstr>
      <vt:lpstr>Kirşof’un Gerilimler Kanunu</vt:lpstr>
      <vt:lpstr>PowerPoint Sunusu</vt:lpstr>
      <vt:lpstr>PowerPoint Sunusu</vt:lpstr>
      <vt:lpstr>PowerPoint Sunusu</vt:lpstr>
      <vt:lpstr>PowerPoint Sunusu</vt:lpstr>
      <vt:lpstr>PowerPoint Sunusu</vt:lpstr>
      <vt:lpstr>Gerilim düşümleri direnç değerleri ile doğru orantılıdır.</vt:lpstr>
      <vt:lpstr>Seri Devrede Güç</vt:lpstr>
    </vt:vector>
  </TitlesOfParts>
  <Company>Storyteller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</dc:title>
  <dc:creator>Bill Joel</dc:creator>
  <cp:lastModifiedBy>Kursad</cp:lastModifiedBy>
  <cp:revision>338</cp:revision>
  <dcterms:created xsi:type="dcterms:W3CDTF">2002-01-18T17:37:55Z</dcterms:created>
  <dcterms:modified xsi:type="dcterms:W3CDTF">2013-01-05T05:20:57Z</dcterms:modified>
</cp:coreProperties>
</file>