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13F5-6320-725A-1312-B4FBEFAE95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90B1FF-3DC2-E7C8-519D-2C4E14E569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67E56B-5A88-A6B7-278D-D7B3531572C2}"/>
              </a:ext>
            </a:extLst>
          </p:cNvPr>
          <p:cNvSpPr>
            <a:spLocks noGrp="1"/>
          </p:cNvSpPr>
          <p:nvPr>
            <p:ph type="dt" sz="half" idx="10"/>
          </p:nvPr>
        </p:nvSpPr>
        <p:spPr/>
        <p:txBody>
          <a:bodyPr/>
          <a:lstStyle/>
          <a:p>
            <a:fld id="{43382D54-C9D6-4A82-B430-93B1FAB60422}" type="datetimeFigureOut">
              <a:rPr lang="en-IN" smtClean="0"/>
              <a:t>04-06-2023</a:t>
            </a:fld>
            <a:endParaRPr lang="en-IN"/>
          </a:p>
        </p:txBody>
      </p:sp>
      <p:sp>
        <p:nvSpPr>
          <p:cNvPr id="5" name="Footer Placeholder 4">
            <a:extLst>
              <a:ext uri="{FF2B5EF4-FFF2-40B4-BE49-F238E27FC236}">
                <a16:creationId xmlns:a16="http://schemas.microsoft.com/office/drawing/2014/main" id="{3973F06B-D1C7-1AAF-DC73-729753EC8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1A882-B68D-7A5B-F9B9-F9CE2267BFC6}"/>
              </a:ext>
            </a:extLst>
          </p:cNvPr>
          <p:cNvSpPr>
            <a:spLocks noGrp="1"/>
          </p:cNvSpPr>
          <p:nvPr>
            <p:ph type="sldNum" sz="quarter" idx="12"/>
          </p:nvPr>
        </p:nvSpPr>
        <p:spPr/>
        <p:txBody>
          <a:bodyPr/>
          <a:lstStyle/>
          <a:p>
            <a:fld id="{F027A702-547F-4D16-A621-2CCC776AAD5C}" type="slidenum">
              <a:rPr lang="en-IN" smtClean="0"/>
              <a:t>‹#›</a:t>
            </a:fld>
            <a:endParaRPr lang="en-IN"/>
          </a:p>
        </p:txBody>
      </p:sp>
    </p:spTree>
    <p:extLst>
      <p:ext uri="{BB962C8B-B14F-4D97-AF65-F5344CB8AC3E}">
        <p14:creationId xmlns:p14="http://schemas.microsoft.com/office/powerpoint/2010/main" val="3849037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2863-33C8-9E7F-0F68-BA09797BD9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24E178-C048-270D-99EA-6AD688C8C3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3929BD-42D7-418F-DFDA-94757B3CEF57}"/>
              </a:ext>
            </a:extLst>
          </p:cNvPr>
          <p:cNvSpPr>
            <a:spLocks noGrp="1"/>
          </p:cNvSpPr>
          <p:nvPr>
            <p:ph type="dt" sz="half" idx="10"/>
          </p:nvPr>
        </p:nvSpPr>
        <p:spPr/>
        <p:txBody>
          <a:bodyPr/>
          <a:lstStyle/>
          <a:p>
            <a:fld id="{43382D54-C9D6-4A82-B430-93B1FAB60422}" type="datetimeFigureOut">
              <a:rPr lang="en-IN" smtClean="0"/>
              <a:t>04-06-2023</a:t>
            </a:fld>
            <a:endParaRPr lang="en-IN"/>
          </a:p>
        </p:txBody>
      </p:sp>
      <p:sp>
        <p:nvSpPr>
          <p:cNvPr id="5" name="Footer Placeholder 4">
            <a:extLst>
              <a:ext uri="{FF2B5EF4-FFF2-40B4-BE49-F238E27FC236}">
                <a16:creationId xmlns:a16="http://schemas.microsoft.com/office/drawing/2014/main" id="{1D7A9830-CF03-4321-2BEB-0FE6785401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07A180-159C-D5FB-6E31-B9B01AEDCE42}"/>
              </a:ext>
            </a:extLst>
          </p:cNvPr>
          <p:cNvSpPr>
            <a:spLocks noGrp="1"/>
          </p:cNvSpPr>
          <p:nvPr>
            <p:ph type="sldNum" sz="quarter" idx="12"/>
          </p:nvPr>
        </p:nvSpPr>
        <p:spPr/>
        <p:txBody>
          <a:bodyPr/>
          <a:lstStyle/>
          <a:p>
            <a:fld id="{F027A702-547F-4D16-A621-2CCC776AAD5C}" type="slidenum">
              <a:rPr lang="en-IN" smtClean="0"/>
              <a:t>‹#›</a:t>
            </a:fld>
            <a:endParaRPr lang="en-IN"/>
          </a:p>
        </p:txBody>
      </p:sp>
    </p:spTree>
    <p:extLst>
      <p:ext uri="{BB962C8B-B14F-4D97-AF65-F5344CB8AC3E}">
        <p14:creationId xmlns:p14="http://schemas.microsoft.com/office/powerpoint/2010/main" val="300866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CC338E-57C9-EB65-5180-A3A59CF393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75290D-D8D5-989E-C27F-70A2263242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3C6694-4BFC-F9B1-04B3-AAFE72C9D2DC}"/>
              </a:ext>
            </a:extLst>
          </p:cNvPr>
          <p:cNvSpPr>
            <a:spLocks noGrp="1"/>
          </p:cNvSpPr>
          <p:nvPr>
            <p:ph type="dt" sz="half" idx="10"/>
          </p:nvPr>
        </p:nvSpPr>
        <p:spPr/>
        <p:txBody>
          <a:bodyPr/>
          <a:lstStyle/>
          <a:p>
            <a:fld id="{43382D54-C9D6-4A82-B430-93B1FAB60422}" type="datetimeFigureOut">
              <a:rPr lang="en-IN" smtClean="0"/>
              <a:t>04-06-2023</a:t>
            </a:fld>
            <a:endParaRPr lang="en-IN"/>
          </a:p>
        </p:txBody>
      </p:sp>
      <p:sp>
        <p:nvSpPr>
          <p:cNvPr id="5" name="Footer Placeholder 4">
            <a:extLst>
              <a:ext uri="{FF2B5EF4-FFF2-40B4-BE49-F238E27FC236}">
                <a16:creationId xmlns:a16="http://schemas.microsoft.com/office/drawing/2014/main" id="{BDE6520E-2B98-7519-1D77-21E74DC014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A5D58-A6C4-DCAD-A86E-B342C586253F}"/>
              </a:ext>
            </a:extLst>
          </p:cNvPr>
          <p:cNvSpPr>
            <a:spLocks noGrp="1"/>
          </p:cNvSpPr>
          <p:nvPr>
            <p:ph type="sldNum" sz="quarter" idx="12"/>
          </p:nvPr>
        </p:nvSpPr>
        <p:spPr/>
        <p:txBody>
          <a:bodyPr/>
          <a:lstStyle/>
          <a:p>
            <a:fld id="{F027A702-547F-4D16-A621-2CCC776AAD5C}" type="slidenum">
              <a:rPr lang="en-IN" smtClean="0"/>
              <a:t>‹#›</a:t>
            </a:fld>
            <a:endParaRPr lang="en-IN"/>
          </a:p>
        </p:txBody>
      </p:sp>
    </p:spTree>
    <p:extLst>
      <p:ext uri="{BB962C8B-B14F-4D97-AF65-F5344CB8AC3E}">
        <p14:creationId xmlns:p14="http://schemas.microsoft.com/office/powerpoint/2010/main" val="228296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398A-927D-F8AF-68BA-6FB24D3B4C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243551-991C-681A-0EC4-5A9627E251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40B6F-F6E0-9390-E394-4C87251A3B6E}"/>
              </a:ext>
            </a:extLst>
          </p:cNvPr>
          <p:cNvSpPr>
            <a:spLocks noGrp="1"/>
          </p:cNvSpPr>
          <p:nvPr>
            <p:ph type="dt" sz="half" idx="10"/>
          </p:nvPr>
        </p:nvSpPr>
        <p:spPr/>
        <p:txBody>
          <a:bodyPr/>
          <a:lstStyle/>
          <a:p>
            <a:fld id="{43382D54-C9D6-4A82-B430-93B1FAB60422}" type="datetimeFigureOut">
              <a:rPr lang="en-IN" smtClean="0"/>
              <a:t>04-06-2023</a:t>
            </a:fld>
            <a:endParaRPr lang="en-IN"/>
          </a:p>
        </p:txBody>
      </p:sp>
      <p:sp>
        <p:nvSpPr>
          <p:cNvPr id="5" name="Footer Placeholder 4">
            <a:extLst>
              <a:ext uri="{FF2B5EF4-FFF2-40B4-BE49-F238E27FC236}">
                <a16:creationId xmlns:a16="http://schemas.microsoft.com/office/drawing/2014/main" id="{F94168B4-1A6B-69A5-B145-4C7A2983E9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87337-250A-4439-9E9C-97B54B44D90B}"/>
              </a:ext>
            </a:extLst>
          </p:cNvPr>
          <p:cNvSpPr>
            <a:spLocks noGrp="1"/>
          </p:cNvSpPr>
          <p:nvPr>
            <p:ph type="sldNum" sz="quarter" idx="12"/>
          </p:nvPr>
        </p:nvSpPr>
        <p:spPr/>
        <p:txBody>
          <a:bodyPr/>
          <a:lstStyle/>
          <a:p>
            <a:fld id="{F027A702-547F-4D16-A621-2CCC776AAD5C}" type="slidenum">
              <a:rPr lang="en-IN" smtClean="0"/>
              <a:t>‹#›</a:t>
            </a:fld>
            <a:endParaRPr lang="en-IN"/>
          </a:p>
        </p:txBody>
      </p:sp>
    </p:spTree>
    <p:extLst>
      <p:ext uri="{BB962C8B-B14F-4D97-AF65-F5344CB8AC3E}">
        <p14:creationId xmlns:p14="http://schemas.microsoft.com/office/powerpoint/2010/main" val="415546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B5D1-B202-8563-C60F-13AE11B1BE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B84B92-ED07-D584-DA73-2332454D3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3AE54-2299-1272-81EE-0A180423FB2D}"/>
              </a:ext>
            </a:extLst>
          </p:cNvPr>
          <p:cNvSpPr>
            <a:spLocks noGrp="1"/>
          </p:cNvSpPr>
          <p:nvPr>
            <p:ph type="dt" sz="half" idx="10"/>
          </p:nvPr>
        </p:nvSpPr>
        <p:spPr/>
        <p:txBody>
          <a:bodyPr/>
          <a:lstStyle/>
          <a:p>
            <a:fld id="{43382D54-C9D6-4A82-B430-93B1FAB60422}" type="datetimeFigureOut">
              <a:rPr lang="en-IN" smtClean="0"/>
              <a:t>04-06-2023</a:t>
            </a:fld>
            <a:endParaRPr lang="en-IN"/>
          </a:p>
        </p:txBody>
      </p:sp>
      <p:sp>
        <p:nvSpPr>
          <p:cNvPr id="5" name="Footer Placeholder 4">
            <a:extLst>
              <a:ext uri="{FF2B5EF4-FFF2-40B4-BE49-F238E27FC236}">
                <a16:creationId xmlns:a16="http://schemas.microsoft.com/office/drawing/2014/main" id="{20CE8C7B-8DD8-E6BD-BF03-5CA76E9168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B00B9B-DFCA-9281-1BCF-E8735725669C}"/>
              </a:ext>
            </a:extLst>
          </p:cNvPr>
          <p:cNvSpPr>
            <a:spLocks noGrp="1"/>
          </p:cNvSpPr>
          <p:nvPr>
            <p:ph type="sldNum" sz="quarter" idx="12"/>
          </p:nvPr>
        </p:nvSpPr>
        <p:spPr/>
        <p:txBody>
          <a:bodyPr/>
          <a:lstStyle/>
          <a:p>
            <a:fld id="{F027A702-547F-4D16-A621-2CCC776AAD5C}" type="slidenum">
              <a:rPr lang="en-IN" smtClean="0"/>
              <a:t>‹#›</a:t>
            </a:fld>
            <a:endParaRPr lang="en-IN"/>
          </a:p>
        </p:txBody>
      </p:sp>
    </p:spTree>
    <p:extLst>
      <p:ext uri="{BB962C8B-B14F-4D97-AF65-F5344CB8AC3E}">
        <p14:creationId xmlns:p14="http://schemas.microsoft.com/office/powerpoint/2010/main" val="174888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BC87-0A12-864D-3223-56E1169B79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932288-B587-ED3B-5B04-4523B0C7DC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F85A73-7DD0-8916-5FEB-B43B181C72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CD016F-12B3-6A73-95CA-FD35B16714E7}"/>
              </a:ext>
            </a:extLst>
          </p:cNvPr>
          <p:cNvSpPr>
            <a:spLocks noGrp="1"/>
          </p:cNvSpPr>
          <p:nvPr>
            <p:ph type="dt" sz="half" idx="10"/>
          </p:nvPr>
        </p:nvSpPr>
        <p:spPr/>
        <p:txBody>
          <a:bodyPr/>
          <a:lstStyle/>
          <a:p>
            <a:fld id="{43382D54-C9D6-4A82-B430-93B1FAB60422}" type="datetimeFigureOut">
              <a:rPr lang="en-IN" smtClean="0"/>
              <a:t>04-06-2023</a:t>
            </a:fld>
            <a:endParaRPr lang="en-IN"/>
          </a:p>
        </p:txBody>
      </p:sp>
      <p:sp>
        <p:nvSpPr>
          <p:cNvPr id="6" name="Footer Placeholder 5">
            <a:extLst>
              <a:ext uri="{FF2B5EF4-FFF2-40B4-BE49-F238E27FC236}">
                <a16:creationId xmlns:a16="http://schemas.microsoft.com/office/drawing/2014/main" id="{842EE6CE-61B2-8594-F348-B010BD4848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F7DB9C-07AC-B6CB-8E39-5DBBDCBE2081}"/>
              </a:ext>
            </a:extLst>
          </p:cNvPr>
          <p:cNvSpPr>
            <a:spLocks noGrp="1"/>
          </p:cNvSpPr>
          <p:nvPr>
            <p:ph type="sldNum" sz="quarter" idx="12"/>
          </p:nvPr>
        </p:nvSpPr>
        <p:spPr/>
        <p:txBody>
          <a:bodyPr/>
          <a:lstStyle/>
          <a:p>
            <a:fld id="{F027A702-547F-4D16-A621-2CCC776AAD5C}" type="slidenum">
              <a:rPr lang="en-IN" smtClean="0"/>
              <a:t>‹#›</a:t>
            </a:fld>
            <a:endParaRPr lang="en-IN"/>
          </a:p>
        </p:txBody>
      </p:sp>
    </p:spTree>
    <p:extLst>
      <p:ext uri="{BB962C8B-B14F-4D97-AF65-F5344CB8AC3E}">
        <p14:creationId xmlns:p14="http://schemas.microsoft.com/office/powerpoint/2010/main" val="731856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C7E4-BAC2-5159-A62B-6D9574E636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AEA7EB-C6FF-67A4-9F0D-737FFB13F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26642C-521B-2D52-7F53-60240EA9B9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34C22F-BA59-FA42-5434-C5EC53CE3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4512E1-B503-C739-77D0-3E5F98D591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4B42E7-C929-F924-6EED-DC9DCC3AEA16}"/>
              </a:ext>
            </a:extLst>
          </p:cNvPr>
          <p:cNvSpPr>
            <a:spLocks noGrp="1"/>
          </p:cNvSpPr>
          <p:nvPr>
            <p:ph type="dt" sz="half" idx="10"/>
          </p:nvPr>
        </p:nvSpPr>
        <p:spPr/>
        <p:txBody>
          <a:bodyPr/>
          <a:lstStyle/>
          <a:p>
            <a:fld id="{43382D54-C9D6-4A82-B430-93B1FAB60422}" type="datetimeFigureOut">
              <a:rPr lang="en-IN" smtClean="0"/>
              <a:t>04-06-2023</a:t>
            </a:fld>
            <a:endParaRPr lang="en-IN"/>
          </a:p>
        </p:txBody>
      </p:sp>
      <p:sp>
        <p:nvSpPr>
          <p:cNvPr id="8" name="Footer Placeholder 7">
            <a:extLst>
              <a:ext uri="{FF2B5EF4-FFF2-40B4-BE49-F238E27FC236}">
                <a16:creationId xmlns:a16="http://schemas.microsoft.com/office/drawing/2014/main" id="{39C60F37-2286-3EAD-F8C9-EE694CE418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F42EC1-7232-05EA-FF54-4BB8741ED26F}"/>
              </a:ext>
            </a:extLst>
          </p:cNvPr>
          <p:cNvSpPr>
            <a:spLocks noGrp="1"/>
          </p:cNvSpPr>
          <p:nvPr>
            <p:ph type="sldNum" sz="quarter" idx="12"/>
          </p:nvPr>
        </p:nvSpPr>
        <p:spPr/>
        <p:txBody>
          <a:bodyPr/>
          <a:lstStyle/>
          <a:p>
            <a:fld id="{F027A702-547F-4D16-A621-2CCC776AAD5C}" type="slidenum">
              <a:rPr lang="en-IN" smtClean="0"/>
              <a:t>‹#›</a:t>
            </a:fld>
            <a:endParaRPr lang="en-IN"/>
          </a:p>
        </p:txBody>
      </p:sp>
    </p:spTree>
    <p:extLst>
      <p:ext uri="{BB962C8B-B14F-4D97-AF65-F5344CB8AC3E}">
        <p14:creationId xmlns:p14="http://schemas.microsoft.com/office/powerpoint/2010/main" val="86674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5F57-F4B0-3206-61A7-133C04326B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2C7174-6EB4-4230-14C9-5DDB3CF30D99}"/>
              </a:ext>
            </a:extLst>
          </p:cNvPr>
          <p:cNvSpPr>
            <a:spLocks noGrp="1"/>
          </p:cNvSpPr>
          <p:nvPr>
            <p:ph type="dt" sz="half" idx="10"/>
          </p:nvPr>
        </p:nvSpPr>
        <p:spPr/>
        <p:txBody>
          <a:bodyPr/>
          <a:lstStyle/>
          <a:p>
            <a:fld id="{43382D54-C9D6-4A82-B430-93B1FAB60422}" type="datetimeFigureOut">
              <a:rPr lang="en-IN" smtClean="0"/>
              <a:t>04-06-2023</a:t>
            </a:fld>
            <a:endParaRPr lang="en-IN"/>
          </a:p>
        </p:txBody>
      </p:sp>
      <p:sp>
        <p:nvSpPr>
          <p:cNvPr id="4" name="Footer Placeholder 3">
            <a:extLst>
              <a:ext uri="{FF2B5EF4-FFF2-40B4-BE49-F238E27FC236}">
                <a16:creationId xmlns:a16="http://schemas.microsoft.com/office/drawing/2014/main" id="{77A0C506-77B6-3275-1329-84D0000837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C894CB-1194-4F49-BC5E-3ABDD59613A3}"/>
              </a:ext>
            </a:extLst>
          </p:cNvPr>
          <p:cNvSpPr>
            <a:spLocks noGrp="1"/>
          </p:cNvSpPr>
          <p:nvPr>
            <p:ph type="sldNum" sz="quarter" idx="12"/>
          </p:nvPr>
        </p:nvSpPr>
        <p:spPr/>
        <p:txBody>
          <a:bodyPr/>
          <a:lstStyle/>
          <a:p>
            <a:fld id="{F027A702-547F-4D16-A621-2CCC776AAD5C}" type="slidenum">
              <a:rPr lang="en-IN" smtClean="0"/>
              <a:t>‹#›</a:t>
            </a:fld>
            <a:endParaRPr lang="en-IN"/>
          </a:p>
        </p:txBody>
      </p:sp>
    </p:spTree>
    <p:extLst>
      <p:ext uri="{BB962C8B-B14F-4D97-AF65-F5344CB8AC3E}">
        <p14:creationId xmlns:p14="http://schemas.microsoft.com/office/powerpoint/2010/main" val="1389687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6754B-0461-124C-30C7-534C424BAA9B}"/>
              </a:ext>
            </a:extLst>
          </p:cNvPr>
          <p:cNvSpPr>
            <a:spLocks noGrp="1"/>
          </p:cNvSpPr>
          <p:nvPr>
            <p:ph type="dt" sz="half" idx="10"/>
          </p:nvPr>
        </p:nvSpPr>
        <p:spPr/>
        <p:txBody>
          <a:bodyPr/>
          <a:lstStyle/>
          <a:p>
            <a:fld id="{43382D54-C9D6-4A82-B430-93B1FAB60422}" type="datetimeFigureOut">
              <a:rPr lang="en-IN" smtClean="0"/>
              <a:t>04-06-2023</a:t>
            </a:fld>
            <a:endParaRPr lang="en-IN"/>
          </a:p>
        </p:txBody>
      </p:sp>
      <p:sp>
        <p:nvSpPr>
          <p:cNvPr id="3" name="Footer Placeholder 2">
            <a:extLst>
              <a:ext uri="{FF2B5EF4-FFF2-40B4-BE49-F238E27FC236}">
                <a16:creationId xmlns:a16="http://schemas.microsoft.com/office/drawing/2014/main" id="{393ACC0F-80E2-DCCC-4CD2-F8870E5000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63697C-E127-02DE-1237-E0E6EF252857}"/>
              </a:ext>
            </a:extLst>
          </p:cNvPr>
          <p:cNvSpPr>
            <a:spLocks noGrp="1"/>
          </p:cNvSpPr>
          <p:nvPr>
            <p:ph type="sldNum" sz="quarter" idx="12"/>
          </p:nvPr>
        </p:nvSpPr>
        <p:spPr/>
        <p:txBody>
          <a:bodyPr/>
          <a:lstStyle/>
          <a:p>
            <a:fld id="{F027A702-547F-4D16-A621-2CCC776AAD5C}" type="slidenum">
              <a:rPr lang="en-IN" smtClean="0"/>
              <a:t>‹#›</a:t>
            </a:fld>
            <a:endParaRPr lang="en-IN"/>
          </a:p>
        </p:txBody>
      </p:sp>
    </p:spTree>
    <p:extLst>
      <p:ext uri="{BB962C8B-B14F-4D97-AF65-F5344CB8AC3E}">
        <p14:creationId xmlns:p14="http://schemas.microsoft.com/office/powerpoint/2010/main" val="147457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156F-F62C-D603-E0B5-AA2B0F043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8EB068-DFA4-F390-7AB8-9A4FA24443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E5BA3F-5D06-BAF9-E9C3-3A4EC6B28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1AC10C-19F6-BB9C-20A2-B16CC91A80AC}"/>
              </a:ext>
            </a:extLst>
          </p:cNvPr>
          <p:cNvSpPr>
            <a:spLocks noGrp="1"/>
          </p:cNvSpPr>
          <p:nvPr>
            <p:ph type="dt" sz="half" idx="10"/>
          </p:nvPr>
        </p:nvSpPr>
        <p:spPr/>
        <p:txBody>
          <a:bodyPr/>
          <a:lstStyle/>
          <a:p>
            <a:fld id="{43382D54-C9D6-4A82-B430-93B1FAB60422}" type="datetimeFigureOut">
              <a:rPr lang="en-IN" smtClean="0"/>
              <a:t>04-06-2023</a:t>
            </a:fld>
            <a:endParaRPr lang="en-IN"/>
          </a:p>
        </p:txBody>
      </p:sp>
      <p:sp>
        <p:nvSpPr>
          <p:cNvPr id="6" name="Footer Placeholder 5">
            <a:extLst>
              <a:ext uri="{FF2B5EF4-FFF2-40B4-BE49-F238E27FC236}">
                <a16:creationId xmlns:a16="http://schemas.microsoft.com/office/drawing/2014/main" id="{5CFE168B-0DA4-1EE3-2D21-BA572B32C3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16A989-6E20-4A39-9D8E-D95D1402FBF3}"/>
              </a:ext>
            </a:extLst>
          </p:cNvPr>
          <p:cNvSpPr>
            <a:spLocks noGrp="1"/>
          </p:cNvSpPr>
          <p:nvPr>
            <p:ph type="sldNum" sz="quarter" idx="12"/>
          </p:nvPr>
        </p:nvSpPr>
        <p:spPr/>
        <p:txBody>
          <a:bodyPr/>
          <a:lstStyle/>
          <a:p>
            <a:fld id="{F027A702-547F-4D16-A621-2CCC776AAD5C}" type="slidenum">
              <a:rPr lang="en-IN" smtClean="0"/>
              <a:t>‹#›</a:t>
            </a:fld>
            <a:endParaRPr lang="en-IN"/>
          </a:p>
        </p:txBody>
      </p:sp>
    </p:spTree>
    <p:extLst>
      <p:ext uri="{BB962C8B-B14F-4D97-AF65-F5344CB8AC3E}">
        <p14:creationId xmlns:p14="http://schemas.microsoft.com/office/powerpoint/2010/main" val="183317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A99C-E1DF-DEA0-8025-500FFD65C6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E98FED-3903-E385-1EB9-A2C4C3EE80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F342CA-C43A-100C-59C9-FD44D984B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FB0EC-D478-B725-9E0C-30B492220612}"/>
              </a:ext>
            </a:extLst>
          </p:cNvPr>
          <p:cNvSpPr>
            <a:spLocks noGrp="1"/>
          </p:cNvSpPr>
          <p:nvPr>
            <p:ph type="dt" sz="half" idx="10"/>
          </p:nvPr>
        </p:nvSpPr>
        <p:spPr/>
        <p:txBody>
          <a:bodyPr/>
          <a:lstStyle/>
          <a:p>
            <a:fld id="{43382D54-C9D6-4A82-B430-93B1FAB60422}" type="datetimeFigureOut">
              <a:rPr lang="en-IN" smtClean="0"/>
              <a:t>04-06-2023</a:t>
            </a:fld>
            <a:endParaRPr lang="en-IN"/>
          </a:p>
        </p:txBody>
      </p:sp>
      <p:sp>
        <p:nvSpPr>
          <p:cNvPr id="6" name="Footer Placeholder 5">
            <a:extLst>
              <a:ext uri="{FF2B5EF4-FFF2-40B4-BE49-F238E27FC236}">
                <a16:creationId xmlns:a16="http://schemas.microsoft.com/office/drawing/2014/main" id="{AB0CBBE0-3BBE-65F4-519C-0926263C1B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E3C2A3-509F-1852-706B-F57193D461CB}"/>
              </a:ext>
            </a:extLst>
          </p:cNvPr>
          <p:cNvSpPr>
            <a:spLocks noGrp="1"/>
          </p:cNvSpPr>
          <p:nvPr>
            <p:ph type="sldNum" sz="quarter" idx="12"/>
          </p:nvPr>
        </p:nvSpPr>
        <p:spPr/>
        <p:txBody>
          <a:bodyPr/>
          <a:lstStyle/>
          <a:p>
            <a:fld id="{F027A702-547F-4D16-A621-2CCC776AAD5C}" type="slidenum">
              <a:rPr lang="en-IN" smtClean="0"/>
              <a:t>‹#›</a:t>
            </a:fld>
            <a:endParaRPr lang="en-IN"/>
          </a:p>
        </p:txBody>
      </p:sp>
    </p:spTree>
    <p:extLst>
      <p:ext uri="{BB962C8B-B14F-4D97-AF65-F5344CB8AC3E}">
        <p14:creationId xmlns:p14="http://schemas.microsoft.com/office/powerpoint/2010/main" val="293595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AADC1E-19D9-5CCB-9133-04E61D0490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B5C27F-D819-986D-5867-E8744516D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265BF4-3BBE-F32F-E711-3077A4461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82D54-C9D6-4A82-B430-93B1FAB60422}" type="datetimeFigureOut">
              <a:rPr lang="en-IN" smtClean="0"/>
              <a:t>04-06-2023</a:t>
            </a:fld>
            <a:endParaRPr lang="en-IN"/>
          </a:p>
        </p:txBody>
      </p:sp>
      <p:sp>
        <p:nvSpPr>
          <p:cNvPr id="5" name="Footer Placeholder 4">
            <a:extLst>
              <a:ext uri="{FF2B5EF4-FFF2-40B4-BE49-F238E27FC236}">
                <a16:creationId xmlns:a16="http://schemas.microsoft.com/office/drawing/2014/main" id="{8D0D92D2-691D-2635-E1F0-54A1A69DF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8B4ABB-5A1B-D115-3F91-BF17B215C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7A702-547F-4D16-A621-2CCC776AAD5C}" type="slidenum">
              <a:rPr lang="en-IN" smtClean="0"/>
              <a:t>‹#›</a:t>
            </a:fld>
            <a:endParaRPr lang="en-IN"/>
          </a:p>
        </p:txBody>
      </p:sp>
    </p:spTree>
    <p:extLst>
      <p:ext uri="{BB962C8B-B14F-4D97-AF65-F5344CB8AC3E}">
        <p14:creationId xmlns:p14="http://schemas.microsoft.com/office/powerpoint/2010/main" val="3449915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5CD3-4886-036A-EAC5-1B9D04758A38}"/>
              </a:ext>
            </a:extLst>
          </p:cNvPr>
          <p:cNvSpPr>
            <a:spLocks noGrp="1"/>
          </p:cNvSpPr>
          <p:nvPr>
            <p:ph type="ctrTitle"/>
          </p:nvPr>
        </p:nvSpPr>
        <p:spPr/>
        <p:txBody>
          <a:bodyPr>
            <a:normAutofit/>
          </a:bodyPr>
          <a:lstStyle/>
          <a:p>
            <a:pPr algn="r"/>
            <a:r>
              <a:rPr lang="en-IN" sz="4800" dirty="0">
                <a:latin typeface="Times New Roman" panose="02020603050405020304" pitchFamily="18" charset="0"/>
                <a:cs typeface="Times New Roman" panose="02020603050405020304" pitchFamily="18" charset="0"/>
              </a:rPr>
              <a:t>Hotel Bookings Data Analysis</a:t>
            </a:r>
            <a:br>
              <a:rPr lang="en-IN" sz="48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Pfizer Assessment</a:t>
            </a:r>
          </a:p>
        </p:txBody>
      </p:sp>
      <p:sp>
        <p:nvSpPr>
          <p:cNvPr id="3" name="Subtitle 2">
            <a:extLst>
              <a:ext uri="{FF2B5EF4-FFF2-40B4-BE49-F238E27FC236}">
                <a16:creationId xmlns:a16="http://schemas.microsoft.com/office/drawing/2014/main" id="{64724670-E072-E54C-B968-10F8145CBB13}"/>
              </a:ext>
            </a:extLst>
          </p:cNvPr>
          <p:cNvSpPr>
            <a:spLocks noGrp="1"/>
          </p:cNvSpPr>
          <p:nvPr>
            <p:ph type="subTitle" idx="1"/>
          </p:nvPr>
        </p:nvSpPr>
        <p:spPr/>
        <p:txBody>
          <a:bodyPr/>
          <a:lstStyle/>
          <a:p>
            <a:pPr algn="r"/>
            <a:r>
              <a:rPr lang="en-IN" dirty="0">
                <a:latin typeface="Times New Roman" panose="02020603050405020304" pitchFamily="18" charset="0"/>
                <a:cs typeface="Times New Roman" panose="02020603050405020304" pitchFamily="18" charset="0"/>
              </a:rPr>
              <a:t>JAIGANESAN N</a:t>
            </a:r>
          </a:p>
          <a:p>
            <a:pPr algn="r"/>
            <a:r>
              <a:rPr lang="en-IN" dirty="0">
                <a:latin typeface="Times New Roman" panose="02020603050405020304" pitchFamily="18" charset="0"/>
                <a:cs typeface="Times New Roman" panose="02020603050405020304" pitchFamily="18" charset="0"/>
              </a:rPr>
              <a:t>04-06-2023</a:t>
            </a:r>
          </a:p>
        </p:txBody>
      </p:sp>
    </p:spTree>
    <p:extLst>
      <p:ext uri="{BB962C8B-B14F-4D97-AF65-F5344CB8AC3E}">
        <p14:creationId xmlns:p14="http://schemas.microsoft.com/office/powerpoint/2010/main" val="4184901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FD76E-FFFC-9A12-795B-AC62E97D5735}"/>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Revenue Based on Room Type with Customer Type</a:t>
            </a:r>
          </a:p>
        </p:txBody>
      </p:sp>
      <p:sp>
        <p:nvSpPr>
          <p:cNvPr id="5" name="Content Placeholder 4">
            <a:extLst>
              <a:ext uri="{FF2B5EF4-FFF2-40B4-BE49-F238E27FC236}">
                <a16:creationId xmlns:a16="http://schemas.microsoft.com/office/drawing/2014/main" id="{16358A12-1925-1C2A-147C-FA3C56AE7526}"/>
              </a:ext>
            </a:extLst>
          </p:cNvPr>
          <p:cNvSpPr>
            <a:spLocks noGrp="1"/>
          </p:cNvSpPr>
          <p:nvPr>
            <p:ph sz="half" idx="1"/>
          </p:nvPr>
        </p:nvSpPr>
        <p:spPr/>
        <p:txBody>
          <a:bodyPr/>
          <a:lstStyle/>
          <a:p>
            <a:r>
              <a:rPr lang="en-IN" dirty="0">
                <a:latin typeface="Times New Roman" panose="02020603050405020304" pitchFamily="18" charset="0"/>
                <a:cs typeface="Times New Roman" panose="02020603050405020304" pitchFamily="18" charset="0"/>
              </a:rPr>
              <a:t>A kind of Room Preferred by most of the customers.</a:t>
            </a:r>
          </a:p>
          <a:p>
            <a:r>
              <a:rPr lang="en-IN" dirty="0">
                <a:latin typeface="Times New Roman" panose="02020603050405020304" pitchFamily="18" charset="0"/>
                <a:cs typeface="Times New Roman" panose="02020603050405020304" pitchFamily="18" charset="0"/>
              </a:rPr>
              <a:t>Hospitality Team need to focus on D,E kind of room and improve quality. </a:t>
            </a:r>
          </a:p>
          <a:p>
            <a:r>
              <a:rPr lang="en-IN" dirty="0">
                <a:latin typeface="Times New Roman" panose="02020603050405020304" pitchFamily="18" charset="0"/>
                <a:cs typeface="Times New Roman" panose="02020603050405020304" pitchFamily="18" charset="0"/>
              </a:rPr>
              <a:t>Contract Type Customer Prefers A and D kind of Rooms.</a:t>
            </a:r>
          </a:p>
          <a:p>
            <a:r>
              <a:rPr lang="en-IN" dirty="0">
                <a:latin typeface="Times New Roman" panose="02020603050405020304" pitchFamily="18" charset="0"/>
                <a:cs typeface="Times New Roman" panose="02020603050405020304" pitchFamily="18" charset="0"/>
              </a:rPr>
              <a:t>Transient-Party Customers Prefers A,D,E kind of Rooms.</a:t>
            </a:r>
          </a:p>
          <a:p>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36D4BC85-CFA8-D4A3-088C-CB86BC8EE06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685332"/>
            <a:ext cx="5181600" cy="2631923"/>
          </a:xfrm>
        </p:spPr>
      </p:pic>
    </p:spTree>
    <p:extLst>
      <p:ext uri="{BB962C8B-B14F-4D97-AF65-F5344CB8AC3E}">
        <p14:creationId xmlns:p14="http://schemas.microsoft.com/office/powerpoint/2010/main" val="235769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FB4A-31E6-94F2-CBF7-0A00C730825A}"/>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Other Findings  :</a:t>
            </a:r>
          </a:p>
        </p:txBody>
      </p:sp>
      <p:sp>
        <p:nvSpPr>
          <p:cNvPr id="3" name="Content Placeholder 2">
            <a:extLst>
              <a:ext uri="{FF2B5EF4-FFF2-40B4-BE49-F238E27FC236}">
                <a16:creationId xmlns:a16="http://schemas.microsoft.com/office/drawing/2014/main" id="{30602291-DAF5-D580-2AD8-33AB538FCFD6}"/>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Percentage of Transient Customers cancelling their booking is 30.7 % which is considerable high compares to others .</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Revenue from Bookings Cancelled and Non Refund Amount is 41 K USD(4 %) which is considerable. It also affect the customers Retention and Repeated Guests.</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Tree>
    <p:extLst>
      <p:ext uri="{BB962C8B-B14F-4D97-AF65-F5344CB8AC3E}">
        <p14:creationId xmlns:p14="http://schemas.microsoft.com/office/powerpoint/2010/main" val="3687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022C-2FDC-5EFD-6DC9-40F6049D958A}"/>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8F9F4176-D692-E0A4-0D45-212406594CE3}"/>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Our analysis of the hotel's performance based on the dataset has provided valuable insights for the leadership team. </a:t>
            </a:r>
          </a:p>
          <a:p>
            <a:r>
              <a:rPr lang="en-US" sz="2400" dirty="0">
                <a:latin typeface="Times New Roman" panose="02020603050405020304" pitchFamily="18" charset="0"/>
                <a:cs typeface="Times New Roman" panose="02020603050405020304" pitchFamily="18" charset="0"/>
              </a:rPr>
              <a:t>We have identified key metrics, trends, and areas of improvement that have the potential to enhance the hotel's business. By leveraging these findings, the leadership team can make informed decisions to optimize revenue generation, improve customer satisfaction, and streamline operations. </a:t>
            </a:r>
          </a:p>
          <a:p>
            <a:r>
              <a:rPr lang="en-US" sz="2400" dirty="0">
                <a:latin typeface="Times New Roman" panose="02020603050405020304" pitchFamily="18" charset="0"/>
                <a:cs typeface="Times New Roman" panose="02020603050405020304" pitchFamily="18" charset="0"/>
              </a:rPr>
              <a:t>The project's comprehensive report and presentation have equipped the team with actionable recommendations to implement targeted strategies and drive positive changes. </a:t>
            </a:r>
          </a:p>
          <a:p>
            <a:r>
              <a:rPr lang="en-US" sz="2400" dirty="0">
                <a:latin typeface="Times New Roman" panose="02020603050405020304" pitchFamily="18" charset="0"/>
                <a:cs typeface="Times New Roman" panose="02020603050405020304" pitchFamily="18" charset="0"/>
              </a:rPr>
              <a:t>With a commitment to data-driven decision-making, the hotel management is well-positioned to capitalize on the suggested potential wins and elevate their business to new heights of success.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93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02D8-3B99-5C23-BA95-6465C5F1D51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Thank you</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3357688-8272-172C-5C9F-75E25D2A61D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003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11EE-E40C-1231-9F5A-DA12DE35D92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Project Recap</a:t>
            </a:r>
          </a:p>
        </p:txBody>
      </p:sp>
      <p:sp>
        <p:nvSpPr>
          <p:cNvPr id="3" name="Content Placeholder 2">
            <a:extLst>
              <a:ext uri="{FF2B5EF4-FFF2-40B4-BE49-F238E27FC236}">
                <a16:creationId xmlns:a16="http://schemas.microsoft.com/office/drawing/2014/main" id="{41D1BBE5-F612-1AF5-969B-1255657C9E7D}"/>
              </a:ext>
            </a:extLst>
          </p:cNvPr>
          <p:cNvSpPr>
            <a:spLocks noGrp="1"/>
          </p:cNvSpPr>
          <p:nvPr>
            <p:ph idx="1"/>
          </p:nvPr>
        </p:nvSpPr>
        <p:spPr>
          <a:xfrm>
            <a:off x="838200" y="1690688"/>
            <a:ext cx="10515600" cy="4486275"/>
          </a:xfrm>
        </p:spPr>
        <p:txBody>
          <a:bodyPr>
            <a:normAutofit fontScale="92500" lnSpcReduction="10000"/>
          </a:bodyPr>
          <a:lstStyle/>
          <a:p>
            <a:r>
              <a:rPr lang="en-US" b="0" i="0" dirty="0">
                <a:effectLst/>
                <a:latin typeface="Times New Roman" panose="02020603050405020304" pitchFamily="18" charset="0"/>
                <a:cs typeface="Times New Roman" panose="02020603050405020304" pitchFamily="18" charset="0"/>
              </a:rPr>
              <a:t>Our project aimed to analyze the performance of the hotel using data collected from the online portal, stored in the 'hotel_bookings.xlsx' file. </a:t>
            </a:r>
          </a:p>
          <a:p>
            <a:r>
              <a:rPr lang="en-US" b="0" i="0" dirty="0">
                <a:effectLst/>
                <a:latin typeface="Times New Roman" panose="02020603050405020304" pitchFamily="18" charset="0"/>
                <a:cs typeface="Times New Roman" panose="02020603050405020304" pitchFamily="18" charset="0"/>
              </a:rPr>
              <a:t>The leadership team sought a summary of overall performance and booking details to identify areas for improvement. We conducted a thorough analysis and provided recommendations for potential wins. </a:t>
            </a:r>
          </a:p>
          <a:p>
            <a:r>
              <a:rPr lang="en-US" b="0" i="0" dirty="0">
                <a:effectLst/>
                <a:latin typeface="Times New Roman" panose="02020603050405020304" pitchFamily="18" charset="0"/>
                <a:cs typeface="Times New Roman" panose="02020603050405020304" pitchFamily="18" charset="0"/>
              </a:rPr>
              <a:t>The team was open to all types of analysis to enhance their business. Our project encompassed data exploration, trend identification, and actionable recommendations. </a:t>
            </a:r>
          </a:p>
          <a:p>
            <a:r>
              <a:rPr lang="en-US" b="0" i="0" dirty="0">
                <a:effectLst/>
                <a:latin typeface="Times New Roman" panose="02020603050405020304" pitchFamily="18" charset="0"/>
                <a:cs typeface="Times New Roman" panose="02020603050405020304" pitchFamily="18" charset="0"/>
              </a:rPr>
              <a:t>We presented the findings to the leadership team, emphasizing key metrics, customer preferences, revenue drivers, and opportunities for improvement. Overall, our project aimed to drive data-driven decisions and foster positive changes in the hotel's business operations.</a:t>
            </a:r>
          </a:p>
        </p:txBody>
      </p:sp>
    </p:spTree>
    <p:extLst>
      <p:ext uri="{BB962C8B-B14F-4D97-AF65-F5344CB8AC3E}">
        <p14:creationId xmlns:p14="http://schemas.microsoft.com/office/powerpoint/2010/main" val="315021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0F43-9CDA-C733-624F-B6226A1CA168}"/>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Dataset Constraints :</a:t>
            </a:r>
          </a:p>
        </p:txBody>
      </p:sp>
      <p:sp>
        <p:nvSpPr>
          <p:cNvPr id="3" name="Content Placeholder 2">
            <a:extLst>
              <a:ext uri="{FF2B5EF4-FFF2-40B4-BE49-F238E27FC236}">
                <a16:creationId xmlns:a16="http://schemas.microsoft.com/office/drawing/2014/main" id="{3204C1F2-FC6F-2B5D-8CCD-4F2D3B18CD8D}"/>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In Customer Type, 95 % of the data is Transient and transient party data.</a:t>
            </a:r>
          </a:p>
          <a:p>
            <a:pPr marL="0" indent="0">
              <a:buNone/>
            </a:pP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There is two kind hotel type in data set which has Resort Hotel and City Hotel. But Data Related to City Hotel in Dataset is 0.1 % .So we can’t made conclusion for city hotel with these amount of data. So We identified that this </a:t>
            </a:r>
            <a:r>
              <a:rPr lang="en-IN" sz="2400" b="1" dirty="0">
                <a:latin typeface="Times New Roman" panose="02020603050405020304" pitchFamily="18" charset="0"/>
                <a:cs typeface="Times New Roman" panose="02020603050405020304" pitchFamily="18" charset="0"/>
              </a:rPr>
              <a:t>dataset is biased.</a:t>
            </a:r>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But Considering All this, we did analysis, made conclusion and have some suggestion to improve the business. </a:t>
            </a:r>
          </a:p>
          <a:p>
            <a:endParaRPr lang="en-IN" dirty="0"/>
          </a:p>
        </p:txBody>
      </p:sp>
    </p:spTree>
    <p:extLst>
      <p:ext uri="{BB962C8B-B14F-4D97-AF65-F5344CB8AC3E}">
        <p14:creationId xmlns:p14="http://schemas.microsoft.com/office/powerpoint/2010/main" val="40498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F6D2-173D-3DAD-C052-12F00A2DF91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Revenue Based on Month</a:t>
            </a:r>
          </a:p>
        </p:txBody>
      </p:sp>
      <p:sp>
        <p:nvSpPr>
          <p:cNvPr id="4" name="Content Placeholder 3">
            <a:extLst>
              <a:ext uri="{FF2B5EF4-FFF2-40B4-BE49-F238E27FC236}">
                <a16:creationId xmlns:a16="http://schemas.microsoft.com/office/drawing/2014/main" id="{F151200D-FDF5-5A03-1685-5E70BE5E7DE3}"/>
              </a:ext>
            </a:extLst>
          </p:cNvPr>
          <p:cNvSpPr>
            <a:spLocks noGrp="1"/>
          </p:cNvSpPr>
          <p:nvPr>
            <p:ph sz="half" idx="1"/>
          </p:nvPr>
        </p:nvSpPr>
        <p:spPr/>
        <p:txBody>
          <a:bodyPr>
            <a:normAutofit/>
          </a:bodyPr>
          <a:lstStyle/>
          <a:p>
            <a:r>
              <a:rPr lang="en-IN" sz="2400" dirty="0">
                <a:latin typeface="Times New Roman" panose="02020603050405020304" pitchFamily="18" charset="0"/>
                <a:cs typeface="Times New Roman" panose="02020603050405020304" pitchFamily="18" charset="0"/>
              </a:rPr>
              <a:t>July and September months are highly performed and highly Revenue Generated months.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In 2016 and 2017 , January to April months are generates high revenue.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So Late Winter, spring, Summer season Performs well. So Marketing team need to focus more on this season.</a:t>
            </a:r>
          </a:p>
        </p:txBody>
      </p:sp>
      <p:pic>
        <p:nvPicPr>
          <p:cNvPr id="11" name="Content Placeholder 10">
            <a:extLst>
              <a:ext uri="{FF2B5EF4-FFF2-40B4-BE49-F238E27FC236}">
                <a16:creationId xmlns:a16="http://schemas.microsoft.com/office/drawing/2014/main" id="{5DCD55E6-0C13-2F42-8EDD-5A60FE4641A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757620"/>
            <a:ext cx="5181600" cy="2487347"/>
          </a:xfrm>
        </p:spPr>
      </p:pic>
    </p:spTree>
    <p:extLst>
      <p:ext uri="{BB962C8B-B14F-4D97-AF65-F5344CB8AC3E}">
        <p14:creationId xmlns:p14="http://schemas.microsoft.com/office/powerpoint/2010/main" val="179675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CC5B-67D0-B7AA-7A63-2C4548AF998F}"/>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Revenue Based on Marketing Segment :</a:t>
            </a:r>
            <a:br>
              <a:rPr lang="en-IN"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Customer Type : Transient &amp; Transient-Party</a:t>
            </a:r>
          </a:p>
        </p:txBody>
      </p:sp>
      <p:sp>
        <p:nvSpPr>
          <p:cNvPr id="7" name="Content Placeholder 6">
            <a:extLst>
              <a:ext uri="{FF2B5EF4-FFF2-40B4-BE49-F238E27FC236}">
                <a16:creationId xmlns:a16="http://schemas.microsoft.com/office/drawing/2014/main" id="{E85B8C71-E2BC-2E92-F2E7-0B9BDC69D6AA}"/>
              </a:ext>
            </a:extLst>
          </p:cNvPr>
          <p:cNvSpPr>
            <a:spLocks noGrp="1"/>
          </p:cNvSpPr>
          <p:nvPr>
            <p:ph sz="half" idx="1"/>
          </p:nvPr>
        </p:nvSpPr>
        <p:spPr/>
        <p:txBody>
          <a:bodyPr/>
          <a:lstStyle/>
          <a:p>
            <a:r>
              <a:rPr lang="en-IN" b="1" dirty="0">
                <a:latin typeface="Times New Roman" panose="02020603050405020304" pitchFamily="18" charset="0"/>
                <a:cs typeface="Times New Roman" panose="02020603050405020304" pitchFamily="18" charset="0"/>
              </a:rPr>
              <a:t>Transient and Transient-Party </a:t>
            </a:r>
            <a:r>
              <a:rPr lang="en-IN" dirty="0">
                <a:latin typeface="Times New Roman" panose="02020603050405020304" pitchFamily="18" charset="0"/>
                <a:cs typeface="Times New Roman" panose="02020603050405020304" pitchFamily="18" charset="0"/>
              </a:rPr>
              <a:t>customers prefers </a:t>
            </a:r>
            <a:r>
              <a:rPr lang="en-IN" b="1" dirty="0">
                <a:latin typeface="Times New Roman" panose="02020603050405020304" pitchFamily="18" charset="0"/>
                <a:cs typeface="Times New Roman" panose="02020603050405020304" pitchFamily="18" charset="0"/>
              </a:rPr>
              <a:t>online TA</a:t>
            </a:r>
            <a:r>
              <a:rPr lang="en-IN" dirty="0">
                <a:latin typeface="Times New Roman" panose="02020603050405020304" pitchFamily="18" charset="0"/>
                <a:cs typeface="Times New Roman" panose="02020603050405020304" pitchFamily="18" charset="0"/>
              </a:rPr>
              <a:t> more.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Direct and Groupings segment also have some potentials.</a:t>
            </a:r>
          </a:p>
        </p:txBody>
      </p:sp>
      <p:pic>
        <p:nvPicPr>
          <p:cNvPr id="10" name="Content Placeholder 9">
            <a:extLst>
              <a:ext uri="{FF2B5EF4-FFF2-40B4-BE49-F238E27FC236}">
                <a16:creationId xmlns:a16="http://schemas.microsoft.com/office/drawing/2014/main" id="{0EBD7851-0CBD-78A6-E796-1316952DD56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199" y="1825625"/>
            <a:ext cx="5734251" cy="3554897"/>
          </a:xfrm>
        </p:spPr>
      </p:pic>
    </p:spTree>
    <p:extLst>
      <p:ext uri="{BB962C8B-B14F-4D97-AF65-F5344CB8AC3E}">
        <p14:creationId xmlns:p14="http://schemas.microsoft.com/office/powerpoint/2010/main" val="204575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CC5B-67D0-B7AA-7A63-2C4548AF998F}"/>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Revenue Based on Marketing Segment :</a:t>
            </a:r>
            <a:br>
              <a:rPr lang="en-IN"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Customer Type : Group &amp; Contract</a:t>
            </a:r>
          </a:p>
        </p:txBody>
      </p:sp>
      <p:sp>
        <p:nvSpPr>
          <p:cNvPr id="7" name="Content Placeholder 6">
            <a:extLst>
              <a:ext uri="{FF2B5EF4-FFF2-40B4-BE49-F238E27FC236}">
                <a16:creationId xmlns:a16="http://schemas.microsoft.com/office/drawing/2014/main" id="{E85B8C71-E2BC-2E92-F2E7-0B9BDC69D6AA}"/>
              </a:ext>
            </a:extLst>
          </p:cNvPr>
          <p:cNvSpPr>
            <a:spLocks noGrp="1"/>
          </p:cNvSpPr>
          <p:nvPr>
            <p:ph sz="half" idx="1"/>
          </p:nvPr>
        </p:nvSpPr>
        <p:spPr/>
        <p:txBody>
          <a:bodyPr/>
          <a:lstStyle/>
          <a:p>
            <a:r>
              <a:rPr lang="en-IN" b="1" dirty="0">
                <a:latin typeface="Times New Roman" panose="02020603050405020304" pitchFamily="18" charset="0"/>
                <a:cs typeface="Times New Roman" panose="02020603050405020304" pitchFamily="18" charset="0"/>
              </a:rPr>
              <a:t>Group and Contract </a:t>
            </a:r>
            <a:r>
              <a:rPr lang="en-IN" dirty="0">
                <a:latin typeface="Times New Roman" panose="02020603050405020304" pitchFamily="18" charset="0"/>
                <a:cs typeface="Times New Roman" panose="02020603050405020304" pitchFamily="18" charset="0"/>
              </a:rPr>
              <a:t>type customers prefers Offline TA/TO more.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Market segment </a:t>
            </a:r>
            <a:r>
              <a:rPr lang="en-IN" b="1" dirty="0">
                <a:latin typeface="Times New Roman" panose="02020603050405020304" pitchFamily="18" charset="0"/>
                <a:cs typeface="Times New Roman" panose="02020603050405020304" pitchFamily="18" charset="0"/>
              </a:rPr>
              <a:t>offline TA/TO </a:t>
            </a:r>
            <a:r>
              <a:rPr lang="en-IN" dirty="0">
                <a:latin typeface="Times New Roman" panose="02020603050405020304" pitchFamily="18" charset="0"/>
                <a:cs typeface="Times New Roman" panose="02020603050405020304" pitchFamily="18" charset="0"/>
              </a:rPr>
              <a:t>should focus more on Group and Contract type of customers. </a:t>
            </a:r>
          </a:p>
        </p:txBody>
      </p:sp>
      <p:pic>
        <p:nvPicPr>
          <p:cNvPr id="12" name="Content Placeholder 11">
            <a:extLst>
              <a:ext uri="{FF2B5EF4-FFF2-40B4-BE49-F238E27FC236}">
                <a16:creationId xmlns:a16="http://schemas.microsoft.com/office/drawing/2014/main" id="{47366727-BE3F-2B59-828F-7895E246448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83398"/>
            <a:ext cx="5181600" cy="4035791"/>
          </a:xfrm>
        </p:spPr>
      </p:pic>
    </p:spTree>
    <p:extLst>
      <p:ext uri="{BB962C8B-B14F-4D97-AF65-F5344CB8AC3E}">
        <p14:creationId xmlns:p14="http://schemas.microsoft.com/office/powerpoint/2010/main" val="67945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F752C-5EC8-3F8F-4B8A-A4D7B6DF0F4D}"/>
              </a:ext>
            </a:extLst>
          </p:cNvPr>
          <p:cNvSpPr>
            <a:spLocks noGrp="1"/>
          </p:cNvSpPr>
          <p:nvPr>
            <p:ph type="title"/>
          </p:nvPr>
        </p:nvSpPr>
        <p:spPr/>
        <p:txBody>
          <a:bodyPr/>
          <a:lstStyle/>
          <a:p>
            <a:r>
              <a:rPr lang="en-IN" dirty="0"/>
              <a:t>Bookings Based on Deposit type :</a:t>
            </a:r>
          </a:p>
        </p:txBody>
      </p:sp>
      <p:sp>
        <p:nvSpPr>
          <p:cNvPr id="3" name="Content Placeholder 2">
            <a:extLst>
              <a:ext uri="{FF2B5EF4-FFF2-40B4-BE49-F238E27FC236}">
                <a16:creationId xmlns:a16="http://schemas.microsoft.com/office/drawing/2014/main" id="{985A2BAC-C835-E41C-A111-4AE5DD46E4FA}"/>
              </a:ext>
            </a:extLst>
          </p:cNvPr>
          <p:cNvSpPr>
            <a:spLocks noGrp="1"/>
          </p:cNvSpPr>
          <p:nvPr>
            <p:ph sz="half" idx="1"/>
          </p:nvPr>
        </p:nvSpPr>
        <p:spPr/>
        <p:txBody>
          <a:bodyPr/>
          <a:lstStyle/>
          <a:p>
            <a:r>
              <a:rPr lang="en-IN" dirty="0">
                <a:latin typeface="Times New Roman" panose="02020603050405020304" pitchFamily="18" charset="0"/>
                <a:cs typeface="Times New Roman" panose="02020603050405020304" pitchFamily="18" charset="0"/>
              </a:rPr>
              <a:t>Customers Prefers more on No deposits for bookings rooms.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Weird Findings :</a:t>
            </a:r>
          </a:p>
          <a:p>
            <a:pPr marL="0" indent="0">
              <a:buNone/>
            </a:pP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1.Non-Refund Deposit type has    cancelation 94.9 %.</a:t>
            </a:r>
          </a:p>
          <a:p>
            <a:pPr marL="0" indent="0">
              <a:buNone/>
            </a:pPr>
            <a:r>
              <a:rPr lang="en-IN" sz="2000" b="1" dirty="0">
                <a:latin typeface="Times New Roman" panose="02020603050405020304" pitchFamily="18" charset="0"/>
                <a:cs typeface="Times New Roman" panose="02020603050405020304" pitchFamily="18" charset="0"/>
              </a:rPr>
              <a:t>	2.Refund Deposit type has cancelation 14.8 %</a:t>
            </a:r>
          </a:p>
          <a:p>
            <a:endParaRPr lang="en-IN" dirty="0"/>
          </a:p>
        </p:txBody>
      </p:sp>
      <p:pic>
        <p:nvPicPr>
          <p:cNvPr id="6" name="Content Placeholder 5">
            <a:extLst>
              <a:ext uri="{FF2B5EF4-FFF2-40B4-BE49-F238E27FC236}">
                <a16:creationId xmlns:a16="http://schemas.microsoft.com/office/drawing/2014/main" id="{AA79BAE6-8D67-C465-FBDE-3D52CC8B232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405340"/>
            <a:ext cx="5181600" cy="3191907"/>
          </a:xfrm>
        </p:spPr>
      </p:pic>
    </p:spTree>
    <p:extLst>
      <p:ext uri="{BB962C8B-B14F-4D97-AF65-F5344CB8AC3E}">
        <p14:creationId xmlns:p14="http://schemas.microsoft.com/office/powerpoint/2010/main" val="297648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5E6A-E867-182B-5E22-390E289FEE96}"/>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Adult’s and Children’s Room </a:t>
            </a:r>
            <a:r>
              <a:rPr lang="en-IN" sz="3600" b="0" i="0" dirty="0">
                <a:effectLst/>
                <a:latin typeface="Times New Roman" panose="02020603050405020304" pitchFamily="18" charset="0"/>
                <a:cs typeface="Times New Roman" panose="02020603050405020304" pitchFamily="18" charset="0"/>
              </a:rPr>
              <a:t>Preference</a:t>
            </a:r>
            <a:r>
              <a:rPr lang="en-IN" sz="36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73B9E980-23B7-BCFA-E519-7E4EE0086714}"/>
              </a:ext>
            </a:extLst>
          </p:cNvPr>
          <p:cNvSpPr>
            <a:spLocks noGrp="1"/>
          </p:cNvSpPr>
          <p:nvPr>
            <p:ph sz="half" idx="1"/>
          </p:nvPr>
        </p:nvSpPr>
        <p:spPr/>
        <p:txBody>
          <a:bodyPr/>
          <a:lstStyle/>
          <a:p>
            <a:r>
              <a:rPr lang="en-IN" dirty="0"/>
              <a:t>Adults Prefers A,D,E Room Type.</a:t>
            </a:r>
          </a:p>
          <a:p>
            <a:endParaRPr lang="en-IN" dirty="0"/>
          </a:p>
          <a:p>
            <a:r>
              <a:rPr lang="en-IN" dirty="0"/>
              <a:t>Children Prefers G,C Room Type.</a:t>
            </a:r>
          </a:p>
          <a:p>
            <a:endParaRPr lang="en-IN" dirty="0"/>
          </a:p>
          <a:p>
            <a:endParaRPr lang="en-IN" dirty="0"/>
          </a:p>
        </p:txBody>
      </p:sp>
      <p:pic>
        <p:nvPicPr>
          <p:cNvPr id="6" name="Content Placeholder 5">
            <a:extLst>
              <a:ext uri="{FF2B5EF4-FFF2-40B4-BE49-F238E27FC236}">
                <a16:creationId xmlns:a16="http://schemas.microsoft.com/office/drawing/2014/main" id="{EF2F6A66-03B1-6A76-4EDF-1FFD7B55CB3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738845"/>
            <a:ext cx="5181600" cy="2524897"/>
          </a:xfrm>
        </p:spPr>
      </p:pic>
    </p:spTree>
    <p:extLst>
      <p:ext uri="{BB962C8B-B14F-4D97-AF65-F5344CB8AC3E}">
        <p14:creationId xmlns:p14="http://schemas.microsoft.com/office/powerpoint/2010/main" val="98637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C8F1-392D-EAB8-589E-68B8DF0DAD7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Bookings based on Adults with Children :</a:t>
            </a:r>
          </a:p>
        </p:txBody>
      </p:sp>
      <p:sp>
        <p:nvSpPr>
          <p:cNvPr id="3" name="Content Placeholder 2">
            <a:extLst>
              <a:ext uri="{FF2B5EF4-FFF2-40B4-BE49-F238E27FC236}">
                <a16:creationId xmlns:a16="http://schemas.microsoft.com/office/drawing/2014/main" id="{4635D8DA-0AB4-F716-F693-03F1E1D41B9C}"/>
              </a:ext>
            </a:extLst>
          </p:cNvPr>
          <p:cNvSpPr>
            <a:spLocks noGrp="1"/>
          </p:cNvSpPr>
          <p:nvPr>
            <p:ph sz="half" idx="1"/>
          </p:nvPr>
        </p:nvSpPr>
        <p:spPr/>
        <p:txBody>
          <a:bodyPr/>
          <a:lstStyle/>
          <a:p>
            <a:r>
              <a:rPr lang="en-IN" dirty="0">
                <a:latin typeface="Times New Roman" panose="02020603050405020304" pitchFamily="18" charset="0"/>
                <a:cs typeface="Times New Roman" panose="02020603050405020304" pitchFamily="18" charset="0"/>
              </a:rPr>
              <a:t>Adults Count with 2 and 3 Book hotel with Children Count 1,2,3 so It’s kind of family.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 Marketing team should focus more on Family .</a:t>
            </a:r>
          </a:p>
        </p:txBody>
      </p:sp>
      <p:pic>
        <p:nvPicPr>
          <p:cNvPr id="6" name="Content Placeholder 5">
            <a:extLst>
              <a:ext uri="{FF2B5EF4-FFF2-40B4-BE49-F238E27FC236}">
                <a16:creationId xmlns:a16="http://schemas.microsoft.com/office/drawing/2014/main" id="{DF306EB2-3F55-0567-9D80-43C829259CA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683095"/>
            <a:ext cx="5181600" cy="2636398"/>
          </a:xfrm>
        </p:spPr>
      </p:pic>
    </p:spTree>
    <p:extLst>
      <p:ext uri="{BB962C8B-B14F-4D97-AF65-F5344CB8AC3E}">
        <p14:creationId xmlns:p14="http://schemas.microsoft.com/office/powerpoint/2010/main" val="3684939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TotalTime>
  <Words>686</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Hotel Bookings Data Analysis Pfizer Assessment</vt:lpstr>
      <vt:lpstr>Project Recap</vt:lpstr>
      <vt:lpstr>Dataset Constraints :</vt:lpstr>
      <vt:lpstr>Revenue Based on Month</vt:lpstr>
      <vt:lpstr>Revenue Based on Marketing Segment : Customer Type : Transient &amp; Transient-Party</vt:lpstr>
      <vt:lpstr>Revenue Based on Marketing Segment : Customer Type : Group &amp; Contract</vt:lpstr>
      <vt:lpstr>Bookings Based on Deposit type :</vt:lpstr>
      <vt:lpstr>Adult’s and Children’s Room Preference </vt:lpstr>
      <vt:lpstr>Bookings based on Adults with Children :</vt:lpstr>
      <vt:lpstr>Revenue Based on Room Type with Customer Type</vt:lpstr>
      <vt:lpstr>Other Findings  :</vt:lpstr>
      <vt:lpstr>Conclusion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Bookings Data Analysis Pfizer Assessment</dc:title>
  <dc:creator>jaiganesan N</dc:creator>
  <cp:lastModifiedBy>jaiganesan N</cp:lastModifiedBy>
  <cp:revision>4</cp:revision>
  <dcterms:created xsi:type="dcterms:W3CDTF">2023-06-04T05:27:41Z</dcterms:created>
  <dcterms:modified xsi:type="dcterms:W3CDTF">2023-06-04T09:16:45Z</dcterms:modified>
</cp:coreProperties>
</file>