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5" r:id="rId13"/>
    <p:sldId id="26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lear Sans Regular Bold" panose="020B0604020202020204" charset="0"/>
      <p:regular r:id="rId20"/>
    </p:embeddedFont>
    <p:embeddedFont>
      <p:font typeface="Gadugi" panose="020B0502040204020203" pitchFamily="34" charset="0"/>
      <p:regular r:id="rId21"/>
      <p:bold r:id="rId22"/>
    </p:embeddedFont>
    <p:embeddedFont>
      <p:font typeface="Graphik Regular" panose="020B0503030202060203" pitchFamily="3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73146" autoAdjust="0"/>
  </p:normalViewPr>
  <p:slideViewPr>
    <p:cSldViewPr>
      <p:cViewPr varScale="1">
        <p:scale>
          <a:sx n="32" d="100"/>
          <a:sy n="32" d="100"/>
        </p:scale>
        <p:origin x="99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51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004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06762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68960" y="2006908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847769" y="4534657"/>
            <a:ext cx="5996469" cy="2714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+mj-lt"/>
              </a:rPr>
              <a:t>Data </a:t>
            </a:r>
          </a:p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+mj-lt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D0E5FF0-09AC-D878-465A-2D1EB0782B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16" y="1231450"/>
            <a:ext cx="14649483" cy="78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3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46B526D-DF83-BA39-83FE-99C91FD9F6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62" y="1202945"/>
            <a:ext cx="14888115" cy="802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376707" y="1333501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  <a:endParaRPr lang="en-US" sz="8000" spc="-80" dirty="0">
              <a:solidFill>
                <a:srgbClr val="000000"/>
              </a:solidFill>
              <a:latin typeface="Graphik Regular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0877833" y="1333501"/>
            <a:ext cx="7086599" cy="6623414"/>
            <a:chOff x="0" y="-47625"/>
            <a:chExt cx="7569956" cy="6645227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5905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600" spc="-19" dirty="0">
                  <a:ea typeface="Gadugi" panose="020B0502040204020203" pitchFamily="34" charset="0"/>
                </a:rPr>
                <a:t>Animals and science are the two most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ea typeface="Gadugi" panose="020B0502040204020203" pitchFamily="34" charset="0"/>
                </a:rPr>
                <a:t>popular categories of content, 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ea typeface="Gadugi" panose="020B0502040204020203" pitchFamily="34" charset="0"/>
                </a:rPr>
                <a:t>showing that people enjoy "real-life“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ea typeface="Gadugi" panose="020B0502040204020203" pitchFamily="34" charset="0"/>
                </a:rPr>
                <a:t>and "factual" content the most.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ea typeface="Gadugi" panose="020B050204020402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3600" spc="-19" dirty="0">
                <a:ea typeface="Gadugi" panose="020B050204020402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3600" spc="-19" dirty="0">
                <a:ea typeface="Gadugi" panose="020B050204020402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3600" spc="-19" dirty="0">
                <a:ea typeface="Gadugi" panose="020B050204020402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ea typeface="Gadugi" panose="020B0502040204020203" pitchFamily="34" charset="0"/>
                </a:rPr>
                <a:t>Food is a common theme with the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ea typeface="Gadugi" panose="020B0502040204020203" pitchFamily="34" charset="0"/>
                </a:rPr>
                <a:t>categories with "Healthy Eating“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ea typeface="Gadugi" panose="020B0502040204020203" pitchFamily="34" charset="0"/>
                </a:rPr>
                <a:t>ranking the highest. This may give an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ea typeface="Gadugi" panose="020B0502040204020203" pitchFamily="34" charset="0"/>
                </a:rPr>
                <a:t>indication to the audience within your</a:t>
              </a:r>
            </a:p>
            <a:p>
              <a:pPr>
                <a:lnSpc>
                  <a:spcPts val="2660"/>
                </a:lnSpc>
              </a:pPr>
              <a:r>
                <a:rPr lang="en-US" sz="3600" spc="-19" dirty="0">
                  <a:ea typeface="Gadugi" panose="020B0502040204020203" pitchFamily="34" charset="0"/>
                </a:rPr>
                <a:t>user base. Photos and Videos are the common type of content sharing methods ,so you can improve that with new features.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34802" y="5489123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62000" y="3723857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/>
              </a:rPr>
              <a:t>Thank</a:t>
            </a:r>
            <a:r>
              <a:rPr lang="en-US" sz="8000" spc="-80" dirty="0">
                <a:solidFill>
                  <a:srgbClr val="FFFFFF"/>
                </a:solidFill>
                <a:latin typeface="+mj-lt"/>
              </a:rPr>
              <a:t>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9296" y="2865708"/>
            <a:ext cx="9759747" cy="5590420"/>
            <a:chOff x="0" y="0"/>
            <a:chExt cx="11564591" cy="375068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825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162574"/>
              <a:ext cx="11564591" cy="2588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40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4000" spc="-19" dirty="0">
                <a:solidFill>
                  <a:srgbClr val="000000"/>
                </a:solidFill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4000" spc="-19" dirty="0">
                  <a:solidFill>
                    <a:srgbClr val="000000"/>
                  </a:solidFill>
                </a:rPr>
                <a:t>Problem</a:t>
              </a: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4000" spc="-19" dirty="0">
                <a:solidFill>
                  <a:srgbClr val="000000"/>
                </a:solidFill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40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4000" spc="-19" dirty="0">
                <a:solidFill>
                  <a:srgbClr val="000000"/>
                </a:solidFill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4000" spc="-19" dirty="0">
                  <a:solidFill>
                    <a:srgbClr val="000000"/>
                  </a:solidFill>
                </a:rPr>
                <a:t>Process</a:t>
              </a: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4000" spc="-19" dirty="0">
                <a:solidFill>
                  <a:srgbClr val="000000"/>
                </a:solidFill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4000" spc="-19" dirty="0">
                  <a:solidFill>
                    <a:srgbClr val="000000"/>
                  </a:solidFill>
                </a:rPr>
                <a:t>Insights</a:t>
              </a: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endParaRPr lang="en-US" sz="4000" spc="-19" dirty="0">
                <a:solidFill>
                  <a:srgbClr val="000000"/>
                </a:solidFill>
              </a:endParaRPr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40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465332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821832" y="2202842"/>
            <a:ext cx="11933322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1" algn="just"/>
            <a:r>
              <a:rPr lang="en-US" dirty="0"/>
              <a:t>			                  </a:t>
            </a:r>
            <a:r>
              <a:rPr lang="en-US" sz="3600" dirty="0"/>
              <a:t>Social Buzz is a Social media and Content</a:t>
            </a:r>
          </a:p>
          <a:p>
            <a:pPr lvl="1" algn="just"/>
            <a:r>
              <a:rPr lang="en-US" sz="3600" dirty="0"/>
              <a:t>		creation company. Due to their Rapid growth</a:t>
            </a:r>
          </a:p>
          <a:p>
            <a:pPr lvl="1" algn="just"/>
            <a:r>
              <a:rPr lang="en-US" sz="3600" dirty="0"/>
              <a:t>		of the company the amount of the data that </a:t>
            </a:r>
          </a:p>
          <a:p>
            <a:pPr lvl="1" algn="just"/>
            <a:r>
              <a:rPr lang="en-US" sz="3600" dirty="0"/>
              <a:t>		they collect and must and it must be 					analyzed. </a:t>
            </a:r>
          </a:p>
          <a:p>
            <a:pPr algn="just"/>
            <a:r>
              <a:rPr lang="en-US" sz="3600" dirty="0"/>
              <a:t>		</a:t>
            </a:r>
            <a:r>
              <a:rPr lang="en-US" sz="3600" b="1" i="1" dirty="0"/>
              <a:t>Project Contains :</a:t>
            </a:r>
          </a:p>
          <a:p>
            <a:pPr algn="just"/>
            <a:r>
              <a:rPr lang="en-US" sz="3600" b="1" i="1" dirty="0"/>
              <a:t>			</a:t>
            </a:r>
            <a:r>
              <a:rPr lang="en-US" sz="3600" dirty="0"/>
              <a:t>- </a:t>
            </a:r>
            <a:r>
              <a:rPr lang="en-US" sz="3600" i="0" u="none" strike="noStrike" baseline="0" dirty="0">
                <a:solidFill>
                  <a:srgbClr val="000000"/>
                </a:solidFill>
              </a:rPr>
              <a:t>An audit of their big data practice.</a:t>
            </a:r>
          </a:p>
          <a:p>
            <a:pPr algn="ctr"/>
            <a:r>
              <a:rPr lang="en-US" sz="3600" i="0" u="none" strike="noStrike" baseline="0" dirty="0">
                <a:solidFill>
                  <a:srgbClr val="000000"/>
                </a:solidFill>
              </a:rPr>
              <a:t>	   - Recommendations for a successful IPO .</a:t>
            </a:r>
          </a:p>
          <a:p>
            <a:pPr algn="ctr"/>
            <a:r>
              <a:rPr lang="en-US" sz="3600" i="0" u="none" strike="noStrike" baseline="0" dirty="0">
                <a:solidFill>
                  <a:srgbClr val="000000"/>
                </a:solidFill>
              </a:rPr>
              <a:t>		     - An analysis of their content categories that 				highlights the top 5 categories with the largest aggregate popularity .</a:t>
            </a:r>
            <a:endParaRPr lang="en-US" sz="3600" dirty="0"/>
          </a:p>
          <a:p>
            <a:pPr algn="just"/>
            <a:r>
              <a:rPr lang="en-US" sz="3600" dirty="0"/>
              <a:t>				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95127" y="2106927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126856" y="3912393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/>
              <a:t>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7755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Problem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</a:endParaRPr>
          </a:p>
          <a:p>
            <a:pPr algn="l"/>
            <a:r>
              <a:rPr lang="en-US" sz="3600" spc="-80" dirty="0">
                <a:solidFill>
                  <a:srgbClr val="FFFFFF"/>
                </a:solidFill>
              </a:rPr>
              <a:t>Over 100,000  pieces of content</a:t>
            </a:r>
          </a:p>
          <a:p>
            <a:pPr algn="l"/>
            <a:endParaRPr lang="en-US" sz="3600" spc="-80" dirty="0">
              <a:solidFill>
                <a:srgbClr val="FFFFFF"/>
              </a:solidFill>
            </a:endParaRPr>
          </a:p>
          <a:p>
            <a:pPr algn="l"/>
            <a:endParaRPr lang="en-US" sz="3600" spc="-80" dirty="0">
              <a:solidFill>
                <a:srgbClr val="FFFFFF"/>
              </a:solidFill>
            </a:endParaRPr>
          </a:p>
          <a:p>
            <a:pPr algn="l"/>
            <a:endParaRPr lang="en-US" sz="3600" spc="-80" dirty="0">
              <a:solidFill>
                <a:srgbClr val="FFFFFF"/>
              </a:solidFill>
            </a:endParaRPr>
          </a:p>
          <a:p>
            <a:pPr algn="l"/>
            <a:r>
              <a:rPr lang="en-US" sz="4000" spc="-80" dirty="0">
                <a:solidFill>
                  <a:srgbClr val="FFFFFF"/>
                </a:solidFill>
              </a:rPr>
              <a:t>Analysis to find social buzz top most popular categories of content. 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2" y="537669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85161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B09A3943-1079-158F-5BCC-65638F6A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68718629-F80F-74D6-446A-C47683803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V="1">
            <a:off x="457200" y="1554481"/>
            <a:ext cx="40386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ED2131-CEFF-53EB-604B-51CFECFD6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54782" y="537670"/>
            <a:ext cx="7026496" cy="94746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333333"/>
                </a:solidFill>
                <a:effectLst/>
              </a:rPr>
              <a:t>Andrew Fleming (Chief Technical Architect),</a:t>
            </a:r>
          </a:p>
          <a:p>
            <a:pPr marL="0" indent="0">
              <a:buNone/>
            </a:pPr>
            <a:r>
              <a:rPr lang="en-US" sz="44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333333"/>
                </a:solidFill>
                <a:effectLst/>
              </a:rPr>
              <a:t>Marcus </a:t>
            </a:r>
            <a:r>
              <a:rPr lang="en-US" sz="4400" b="0" i="0" dirty="0" err="1">
                <a:solidFill>
                  <a:srgbClr val="333333"/>
                </a:solidFill>
                <a:effectLst/>
              </a:rPr>
              <a:t>Rompton</a:t>
            </a:r>
            <a:r>
              <a:rPr lang="en-US" sz="4400" b="0" i="0" dirty="0">
                <a:solidFill>
                  <a:srgbClr val="333333"/>
                </a:solidFill>
                <a:effectLst/>
              </a:rPr>
              <a:t> (Senior Principle),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4400" b="0" i="0" dirty="0">
              <a:solidFill>
                <a:srgbClr val="333333"/>
              </a:solidFill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333333"/>
                </a:solidFill>
              </a:rPr>
              <a:t>Michelle Grove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3333"/>
                </a:solidFill>
              </a:rPr>
              <a:t>	(Data Scientist),</a:t>
            </a:r>
          </a:p>
          <a:p>
            <a:pPr marL="0" indent="0">
              <a:buNone/>
            </a:pPr>
            <a:endParaRPr lang="en-US" sz="4400" b="0" i="0" dirty="0">
              <a:solidFill>
                <a:srgbClr val="333333"/>
              </a:solidFill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4400" dirty="0">
                <a:solidFill>
                  <a:srgbClr val="333333"/>
                </a:solidFill>
              </a:rPr>
              <a:t>Jaiganesan N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333333"/>
                </a:solidFill>
              </a:rPr>
              <a:t>	(Data Analyst)</a:t>
            </a:r>
            <a:endParaRPr lang="en-IN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90862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CAF9A3F-1F0A-4ACB-5E11-0DD7CCCA7CFA}"/>
              </a:ext>
            </a:extLst>
          </p:cNvPr>
          <p:cNvSpPr/>
          <p:nvPr/>
        </p:nvSpPr>
        <p:spPr>
          <a:xfrm>
            <a:off x="4193380" y="1066989"/>
            <a:ext cx="7354874" cy="1070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PROBLEM UNDERSTANDING</a:t>
            </a:r>
            <a:endParaRPr lang="en-IN" sz="3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AA58F46-AD9E-6DA2-9578-397CE7D33967}"/>
              </a:ext>
            </a:extLst>
          </p:cNvPr>
          <p:cNvSpPr/>
          <p:nvPr/>
        </p:nvSpPr>
        <p:spPr>
          <a:xfrm>
            <a:off x="7870817" y="4453159"/>
            <a:ext cx="7354874" cy="1070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CLEANING</a:t>
            </a:r>
            <a:endParaRPr lang="en-IN" sz="3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0F780C8-5DF5-3C06-83A3-F798BD33A317}"/>
              </a:ext>
            </a:extLst>
          </p:cNvPr>
          <p:cNvSpPr/>
          <p:nvPr/>
        </p:nvSpPr>
        <p:spPr>
          <a:xfrm>
            <a:off x="9439932" y="6090492"/>
            <a:ext cx="7226550" cy="1070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MODAL DEVELOPMENT</a:t>
            </a:r>
            <a:endParaRPr lang="en-IN" sz="3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E1A4768-768D-E1BC-3EB5-C4029E06A42B}"/>
              </a:ext>
            </a:extLst>
          </p:cNvPr>
          <p:cNvSpPr/>
          <p:nvPr/>
        </p:nvSpPr>
        <p:spPr>
          <a:xfrm>
            <a:off x="11386399" y="7800459"/>
            <a:ext cx="6712865" cy="1070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ANALYSE AND INTERPRETATION</a:t>
            </a:r>
            <a:endParaRPr lang="en-IN" sz="3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AC2AE46-23C8-34BB-173B-F4D02AD68540}"/>
              </a:ext>
            </a:extLst>
          </p:cNvPr>
          <p:cNvSpPr/>
          <p:nvPr/>
        </p:nvSpPr>
        <p:spPr>
          <a:xfrm>
            <a:off x="5864639" y="2829013"/>
            <a:ext cx="7354874" cy="1070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COLLECTION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8" y="6480309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48689E-08B5-EED0-62DF-823F3B75BDA0}"/>
              </a:ext>
            </a:extLst>
          </p:cNvPr>
          <p:cNvSpPr/>
          <p:nvPr/>
        </p:nvSpPr>
        <p:spPr>
          <a:xfrm>
            <a:off x="6972981" y="2955235"/>
            <a:ext cx="4342037" cy="3098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 Type :</a:t>
            </a:r>
          </a:p>
          <a:p>
            <a:pPr algn="ctr"/>
            <a:r>
              <a:rPr lang="en-US" sz="3200" b="1" dirty="0">
                <a:ln w="0"/>
                <a:solidFill>
                  <a:schemeClr val="tx1"/>
                </a:solidFill>
              </a:rPr>
              <a:t>Photos and Video have high sentiment score and It also have high count. </a:t>
            </a:r>
            <a:endParaRPr lang="en-IN" sz="32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236D6F-1E63-FB7E-7B20-10164E0338D4}"/>
              </a:ext>
            </a:extLst>
          </p:cNvPr>
          <p:cNvSpPr/>
          <p:nvPr/>
        </p:nvSpPr>
        <p:spPr>
          <a:xfrm>
            <a:off x="1442248" y="2955235"/>
            <a:ext cx="4342037" cy="3098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Category :</a:t>
            </a:r>
          </a:p>
          <a:p>
            <a:pPr algn="ctr"/>
            <a:r>
              <a:rPr lang="en-US" sz="2800" b="1" dirty="0"/>
              <a:t>Animals, Science, Healthy eating,  Technology, Food</a:t>
            </a:r>
          </a:p>
          <a:p>
            <a:pPr algn="ctr"/>
            <a:r>
              <a:rPr lang="en-US" sz="2800" b="1" dirty="0"/>
              <a:t>Have high Popularity.</a:t>
            </a:r>
            <a:endParaRPr lang="en-IN" sz="28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D7D2A5-ECF3-4598-B733-FB027F09294A}"/>
              </a:ext>
            </a:extLst>
          </p:cNvPr>
          <p:cNvSpPr/>
          <p:nvPr/>
        </p:nvSpPr>
        <p:spPr>
          <a:xfrm>
            <a:off x="12670342" y="2903887"/>
            <a:ext cx="4342037" cy="3098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:</a:t>
            </a:r>
          </a:p>
          <a:p>
            <a:pPr algn="ctr"/>
            <a:r>
              <a:rPr lang="en-US" sz="3200" b="1" dirty="0"/>
              <a:t>Positive reaction has stack more than 50% among three sentiment.</a:t>
            </a:r>
            <a:endParaRPr lang="en-IN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F77DF48-E62F-F5B2-E803-36F61B151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15" y="1756594"/>
            <a:ext cx="15185411" cy="7657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4A182392-A152-59B3-B2BD-5D95E0462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55" y="923619"/>
            <a:ext cx="15084871" cy="83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349</Words>
  <Application>Microsoft Office PowerPoint</Application>
  <PresentationFormat>Custom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Wingdings</vt:lpstr>
      <vt:lpstr>Arial</vt:lpstr>
      <vt:lpstr>Gadugi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jaiganesan N</cp:lastModifiedBy>
  <cp:revision>12</cp:revision>
  <dcterms:created xsi:type="dcterms:W3CDTF">2006-08-16T00:00:00Z</dcterms:created>
  <dcterms:modified xsi:type="dcterms:W3CDTF">2023-04-10T03:28:50Z</dcterms:modified>
  <dc:identifier>DAEhDyfaYKE</dc:identifier>
</cp:coreProperties>
</file>