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4778" r:id="rId2"/>
    <p:sldId id="1010" r:id="rId3"/>
    <p:sldId id="4780" r:id="rId4"/>
    <p:sldId id="4779" r:id="rId5"/>
    <p:sldId id="4781" r:id="rId6"/>
    <p:sldId id="4782" r:id="rId7"/>
    <p:sldId id="4783" r:id="rId8"/>
    <p:sldId id="4787" r:id="rId9"/>
    <p:sldId id="4788" r:id="rId10"/>
    <p:sldId id="4784" r:id="rId11"/>
    <p:sldId id="4785" r:id="rId12"/>
    <p:sldId id="4791" r:id="rId13"/>
    <p:sldId id="4795" r:id="rId14"/>
    <p:sldId id="4794" r:id="rId15"/>
    <p:sldId id="275"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Light" panose="02000000000000000000" pitchFamily="2" charset="0"/>
      <p:regular r:id="rId26"/>
      <p:italic r:id="rId27"/>
    </p:embeddedFont>
    <p:embeddedFont>
      <p:font typeface="Roboto Medium" panose="02000000000000000000" pitchFamily="2" charset="0"/>
      <p:regular r:id="rId28"/>
      <p: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8"/>
            <p14:sldId id="4784"/>
            <p14:sldId id="4785"/>
            <p14:sldId id="4791"/>
            <p14:sldId id="4795"/>
            <p14:sldId id="4794"/>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0" d="100"/>
          <a:sy n="60" d="100"/>
        </p:scale>
        <p:origin x="1152" y="5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17/06/2023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a:p>
            <a:r>
              <a:rPr lang="en-AU" dirty="0"/>
              <a:t>JAIGANESAN N</a:t>
            </a:r>
          </a:p>
          <a:p>
            <a:r>
              <a:rPr lang="en-AU" dirty="0"/>
              <a:t>JUNE 2023</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2023</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Correlation of the control store 77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a:extLst>
              <a:ext uri="{FF2B5EF4-FFF2-40B4-BE49-F238E27FC236}">
                <a16:creationId xmlns:a16="http://schemas.microsoft.com/office/drawing/2014/main" id="{A876954F-7FE1-465C-886E-DB06FD76BBDC}"/>
              </a:ext>
            </a:extLst>
          </p:cNvPr>
          <p:cNvPicPr>
            <a:picLocks noChangeAspect="1"/>
          </p:cNvPicPr>
          <p:nvPr/>
        </p:nvPicPr>
        <p:blipFill>
          <a:blip r:embed="rId3"/>
          <a:stretch>
            <a:fillRect/>
          </a:stretch>
        </p:blipFill>
        <p:spPr>
          <a:xfrm>
            <a:off x="1856877" y="1275449"/>
            <a:ext cx="9152084" cy="4283522"/>
          </a:xfrm>
          <a:prstGeom prst="rect">
            <a:avLst/>
          </a:prstGeom>
        </p:spPr>
      </p:pic>
      <p:sp>
        <p:nvSpPr>
          <p:cNvPr id="5" name="TextBox 4">
            <a:extLst>
              <a:ext uri="{FF2B5EF4-FFF2-40B4-BE49-F238E27FC236}">
                <a16:creationId xmlns:a16="http://schemas.microsoft.com/office/drawing/2014/main" id="{8730F93A-4353-4349-86B5-602261D41151}"/>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233, 119 and 79 are the most correlated.</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EFF5D-5614-4DE5-BC37-FBC06D272763}"/>
              </a:ext>
            </a:extLst>
          </p:cNvPr>
          <p:cNvSpPr>
            <a:spLocks noGrp="1"/>
          </p:cNvSpPr>
          <p:nvPr>
            <p:ph type="body" sz="quarter" idx="10"/>
          </p:nvPr>
        </p:nvSpPr>
        <p:spPr/>
        <p:txBody>
          <a:bodyPr/>
          <a:lstStyle/>
          <a:p>
            <a:r>
              <a:rPr lang="en-AU" dirty="0"/>
              <a:t>Correlation of the control store 86 vs other stores</a:t>
            </a:r>
          </a:p>
          <a:p>
            <a:endParaRPr lang="en-IN" dirty="0"/>
          </a:p>
        </p:txBody>
      </p:sp>
      <p:pic>
        <p:nvPicPr>
          <p:cNvPr id="3" name="Picture 2">
            <a:extLst>
              <a:ext uri="{FF2B5EF4-FFF2-40B4-BE49-F238E27FC236}">
                <a16:creationId xmlns:a16="http://schemas.microsoft.com/office/drawing/2014/main" id="{50A7D57A-969E-467F-A6D3-EDA0C1B4B6F1}"/>
              </a:ext>
            </a:extLst>
          </p:cNvPr>
          <p:cNvPicPr>
            <a:picLocks noChangeAspect="1"/>
          </p:cNvPicPr>
          <p:nvPr/>
        </p:nvPicPr>
        <p:blipFill>
          <a:blip r:embed="rId2"/>
          <a:stretch>
            <a:fillRect/>
          </a:stretch>
        </p:blipFill>
        <p:spPr>
          <a:xfrm>
            <a:off x="1896505" y="865571"/>
            <a:ext cx="9080540" cy="4775895"/>
          </a:xfrm>
          <a:prstGeom prst="rect">
            <a:avLst/>
          </a:prstGeom>
        </p:spPr>
      </p:pic>
      <p:sp>
        <p:nvSpPr>
          <p:cNvPr id="5" name="TextBox 4">
            <a:extLst>
              <a:ext uri="{FF2B5EF4-FFF2-40B4-BE49-F238E27FC236}">
                <a16:creationId xmlns:a16="http://schemas.microsoft.com/office/drawing/2014/main" id="{EED8FF5E-9F8A-47CB-A7C2-DBF4EB4E122D}"/>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255, 23 and 120 are the most correlated.</a:t>
            </a:r>
          </a:p>
        </p:txBody>
      </p:sp>
    </p:spTree>
    <p:extLst>
      <p:ext uri="{BB962C8B-B14F-4D97-AF65-F5344CB8AC3E}">
        <p14:creationId xmlns:p14="http://schemas.microsoft.com/office/powerpoint/2010/main" val="1592297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EFF5D-5614-4DE5-BC37-FBC06D272763}"/>
              </a:ext>
            </a:extLst>
          </p:cNvPr>
          <p:cNvSpPr>
            <a:spLocks noGrp="1"/>
          </p:cNvSpPr>
          <p:nvPr>
            <p:ph type="body" sz="quarter" idx="10"/>
          </p:nvPr>
        </p:nvSpPr>
        <p:spPr/>
        <p:txBody>
          <a:bodyPr/>
          <a:lstStyle/>
          <a:p>
            <a:r>
              <a:rPr lang="en-AU" dirty="0"/>
              <a:t>Correlation of the control store 88 vs other stores</a:t>
            </a:r>
          </a:p>
          <a:p>
            <a:endParaRPr lang="en-IN" dirty="0"/>
          </a:p>
        </p:txBody>
      </p:sp>
      <p:sp>
        <p:nvSpPr>
          <p:cNvPr id="5" name="TextBox 4">
            <a:extLst>
              <a:ext uri="{FF2B5EF4-FFF2-40B4-BE49-F238E27FC236}">
                <a16:creationId xmlns:a16="http://schemas.microsoft.com/office/drawing/2014/main" id="{EED8FF5E-9F8A-47CB-A7C2-DBF4EB4E122D}"/>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178, 14 and 133 are the most correlated.</a:t>
            </a:r>
          </a:p>
        </p:txBody>
      </p:sp>
      <p:pic>
        <p:nvPicPr>
          <p:cNvPr id="6" name="Picture 5">
            <a:extLst>
              <a:ext uri="{FF2B5EF4-FFF2-40B4-BE49-F238E27FC236}">
                <a16:creationId xmlns:a16="http://schemas.microsoft.com/office/drawing/2014/main" id="{9A233F6C-CFF2-5E2F-2D4F-E0B083E54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975" y="835346"/>
            <a:ext cx="10264924" cy="4534096"/>
          </a:xfrm>
          <a:prstGeom prst="rect">
            <a:avLst/>
          </a:prstGeom>
        </p:spPr>
      </p:pic>
    </p:spTree>
    <p:extLst>
      <p:ext uri="{BB962C8B-B14F-4D97-AF65-F5344CB8AC3E}">
        <p14:creationId xmlns:p14="http://schemas.microsoft.com/office/powerpoint/2010/main" val="695612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1E818-2063-4630-ACA9-E4E84E9457C6}"/>
              </a:ext>
            </a:extLst>
          </p:cNvPr>
          <p:cNvSpPr txBox="1"/>
          <p:nvPr/>
        </p:nvSpPr>
        <p:spPr>
          <a:xfrm>
            <a:off x="1219200" y="1277938"/>
            <a:ext cx="9775825" cy="1169551"/>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latin typeface="+mj-lt"/>
              </a:rPr>
              <a:t>We've found control stores 233, 155, </a:t>
            </a:r>
            <a:r>
              <a:rPr lang="en-US" sz="1400" dirty="0">
                <a:solidFill>
                  <a:srgbClr val="000000"/>
                </a:solidFill>
                <a:latin typeface="+mj-lt"/>
              </a:rPr>
              <a:t>178</a:t>
            </a:r>
            <a:r>
              <a:rPr lang="en-US" sz="1400" b="0" i="0" dirty="0">
                <a:solidFill>
                  <a:srgbClr val="000000"/>
                </a:solidFill>
                <a:effectLst/>
                <a:latin typeface="+mj-lt"/>
              </a:rPr>
              <a:t> for trial stores 77, 86 and 88 respectively.</a:t>
            </a:r>
          </a:p>
          <a:p>
            <a:pPr marL="285750" indent="-285750" algn="l">
              <a:buFont typeface="Arial" panose="020B0604020202020204" pitchFamily="34" charset="0"/>
              <a:buChar char="•"/>
            </a:pPr>
            <a:r>
              <a:rPr lang="en-US" sz="1400" b="0" i="0" dirty="0">
                <a:solidFill>
                  <a:srgbClr val="000000"/>
                </a:solidFill>
                <a:effectLst/>
                <a:latin typeface="+mj-lt"/>
              </a:rPr>
              <a:t>The results for trial stores 77 and 88 during the trial period show a significant difference in at least two of the three trial months but this is not the case for trial store 86. </a:t>
            </a:r>
          </a:p>
          <a:p>
            <a:pPr marL="285750" indent="-285750" algn="l">
              <a:buFont typeface="Arial" panose="020B0604020202020204" pitchFamily="34" charset="0"/>
              <a:buChar char="•"/>
            </a:pPr>
            <a:r>
              <a:rPr lang="en-US" sz="1400" b="0" i="0" dirty="0">
                <a:solidFill>
                  <a:srgbClr val="000000"/>
                </a:solidFill>
                <a:effectLst/>
                <a:latin typeface="+mj-lt"/>
              </a:rPr>
              <a:t>We can check with the client if the implementation of the trial was different in trial store 86 but overall, the trial shows a significant increase in sales.</a:t>
            </a:r>
          </a:p>
        </p:txBody>
      </p:sp>
      <p:sp>
        <p:nvSpPr>
          <p:cNvPr id="5" name="Text Placeholder 3">
            <a:extLst>
              <a:ext uri="{FF2B5EF4-FFF2-40B4-BE49-F238E27FC236}">
                <a16:creationId xmlns:a16="http://schemas.microsoft.com/office/drawing/2014/main" id="{50A0CE84-6912-4809-B9B2-1E8F0287946C}"/>
              </a:ext>
            </a:extLst>
          </p:cNvPr>
          <p:cNvSpPr>
            <a:spLocks noGrp="1"/>
          </p:cNvSpPr>
          <p:nvPr>
            <p:ph type="body" sz="quarter" idx="10"/>
          </p:nvPr>
        </p:nvSpPr>
        <p:spPr>
          <a:xfrm>
            <a:off x="1196975" y="454025"/>
            <a:ext cx="10479088" cy="823913"/>
          </a:xfrm>
        </p:spPr>
        <p:txBody>
          <a:bodyPr/>
          <a:lstStyle/>
          <a:p>
            <a:r>
              <a:rPr lang="en-AU" sz="2800" dirty="0"/>
              <a:t>Conclusion</a:t>
            </a:r>
          </a:p>
        </p:txBody>
      </p:sp>
      <p:sp>
        <p:nvSpPr>
          <p:cNvPr id="6" name="TextBox 5">
            <a:extLst>
              <a:ext uri="{FF2B5EF4-FFF2-40B4-BE49-F238E27FC236}">
                <a16:creationId xmlns:a16="http://schemas.microsoft.com/office/drawing/2014/main" id="{FF664E06-FC36-4F9F-BF6C-0D0597981830}"/>
              </a:ext>
            </a:extLst>
          </p:cNvPr>
          <p:cNvSpPr txBox="1"/>
          <p:nvPr/>
        </p:nvSpPr>
        <p:spPr>
          <a:xfrm>
            <a:off x="1219199" y="3425289"/>
            <a:ext cx="10456863" cy="1384995"/>
          </a:xfrm>
          <a:prstGeom prst="rect">
            <a:avLst/>
          </a:prstGeom>
          <a:noFill/>
        </p:spPr>
        <p:txBody>
          <a:bodyPr wrap="square">
            <a:spAutoFit/>
          </a:bodyPr>
          <a:lstStyle/>
          <a:p>
            <a:pPr marL="228600" indent="-228600" algn="l">
              <a:buFont typeface="+mj-lt"/>
              <a:buAutoNum type="arabicPeriod"/>
            </a:pPr>
            <a:r>
              <a:rPr lang="en-AU" sz="1400" dirty="0">
                <a:ea typeface="Roboto Light" panose="02000000000000000000" pitchFamily="2" charset="0"/>
              </a:rPr>
              <a:t>Stocks should be high in December before the Christmas</a:t>
            </a:r>
          </a:p>
          <a:p>
            <a:pPr marL="228600" indent="-228600">
              <a:buFont typeface="+mj-lt"/>
              <a:buAutoNum type="arabicPeriod"/>
            </a:pPr>
            <a:r>
              <a:rPr lang="en-AU" sz="1400" dirty="0">
                <a:ea typeface="Roboto Light" panose="02000000000000000000" pitchFamily="2" charset="0"/>
              </a:rPr>
              <a:t>Kettle, Smiths, Doritos and Pringles should be kept in stocks as they are the most sold</a:t>
            </a:r>
          </a:p>
          <a:p>
            <a:pPr marL="228600" indent="-228600">
              <a:buFont typeface="+mj-lt"/>
              <a:buAutoNum type="arabicPeriod"/>
            </a:pPr>
            <a:r>
              <a:rPr lang="en-AU" sz="1400" dirty="0">
                <a:ea typeface="Roboto Light" panose="02000000000000000000" pitchFamily="2" charset="0"/>
              </a:rPr>
              <a:t>Mainstream </a:t>
            </a:r>
            <a:r>
              <a:rPr lang="en-IN" sz="1400" dirty="0">
                <a:solidFill>
                  <a:srgbClr val="000000"/>
                </a:solidFill>
                <a:ea typeface="Roboto Light" panose="02000000000000000000" pitchFamily="2" charset="0"/>
              </a:rPr>
              <a:t>young singles/couples, retirees are the account for a great share of chips sale so they need much attention. </a:t>
            </a:r>
          </a:p>
          <a:p>
            <a:pPr marL="228600" indent="-228600" algn="l">
              <a:buFont typeface="+mj-lt"/>
              <a:buAutoNum type="arabicPeriod"/>
            </a:pPr>
            <a:r>
              <a:rPr lang="en-AU" sz="1400" dirty="0">
                <a:ea typeface="Roboto Light" panose="02000000000000000000" pitchFamily="2" charset="0"/>
              </a:rPr>
              <a:t>Budget older families have the maximum contribution to sales.</a:t>
            </a:r>
          </a:p>
          <a:p>
            <a:pPr marL="228600" indent="-228600" algn="l">
              <a:buFont typeface="+mj-lt"/>
              <a:buAutoNum type="arabicPeriod"/>
            </a:pPr>
            <a:r>
              <a:rPr lang="en-US" sz="1400" dirty="0">
                <a:solidFill>
                  <a:srgbClr val="000000"/>
                </a:solidFill>
                <a:latin typeface="+mj-lt"/>
              </a:rPr>
              <a:t>C</a:t>
            </a:r>
            <a:r>
              <a:rPr lang="en-US" sz="1400" b="0" i="0" dirty="0">
                <a:solidFill>
                  <a:srgbClr val="000000"/>
                </a:solidFill>
                <a:effectLst/>
                <a:latin typeface="+mj-lt"/>
              </a:rPr>
              <a:t>ontrol stores 233, 155, </a:t>
            </a:r>
            <a:r>
              <a:rPr lang="en-US" sz="1400" dirty="0">
                <a:solidFill>
                  <a:srgbClr val="000000"/>
                </a:solidFill>
                <a:latin typeface="+mj-lt"/>
              </a:rPr>
              <a:t>178</a:t>
            </a:r>
            <a:r>
              <a:rPr lang="en-US" sz="1400" b="0" i="0" dirty="0">
                <a:solidFill>
                  <a:srgbClr val="000000"/>
                </a:solidFill>
                <a:effectLst/>
                <a:latin typeface="+mj-lt"/>
              </a:rPr>
              <a:t> for trial stores 77, 86 and 88 respectively would be a good choice</a:t>
            </a:r>
            <a:endParaRPr lang="en-AU" sz="1400" dirty="0">
              <a:ea typeface="Roboto Light" panose="02000000000000000000" pitchFamily="2" charset="0"/>
            </a:endParaRPr>
          </a:p>
          <a:p>
            <a:pPr marL="228600" indent="-228600" algn="l">
              <a:buFont typeface="+mj-lt"/>
              <a:buAutoNum type="arabicPeriod"/>
            </a:pPr>
            <a:endParaRPr lang="en-AU" sz="1400" dirty="0">
              <a:ea typeface="Roboto Light" panose="02000000000000000000" pitchFamily="2" charset="0"/>
            </a:endParaRPr>
          </a:p>
        </p:txBody>
      </p:sp>
      <p:sp>
        <p:nvSpPr>
          <p:cNvPr id="7" name="Text Placeholder 3">
            <a:extLst>
              <a:ext uri="{FF2B5EF4-FFF2-40B4-BE49-F238E27FC236}">
                <a16:creationId xmlns:a16="http://schemas.microsoft.com/office/drawing/2014/main" id="{3E376560-0988-4854-BCBB-E81FEB0D00BD}"/>
              </a:ext>
            </a:extLst>
          </p:cNvPr>
          <p:cNvSpPr txBox="1">
            <a:spLocks/>
          </p:cNvSpPr>
          <p:nvPr/>
        </p:nvSpPr>
        <p:spPr>
          <a:xfrm>
            <a:off x="1196975" y="2606563"/>
            <a:ext cx="10479088" cy="82391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800" dirty="0"/>
              <a:t>Recommendations</a:t>
            </a:r>
          </a:p>
        </p:txBody>
      </p:sp>
    </p:spTree>
    <p:extLst>
      <p:ext uri="{BB962C8B-B14F-4D97-AF65-F5344CB8AC3E}">
        <p14:creationId xmlns:p14="http://schemas.microsoft.com/office/powerpoint/2010/main" val="2538460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28600" indent="-228600" algn="l">
              <a:buFont typeface="+mj-lt"/>
              <a:buAutoNum type="arabicPeriod"/>
            </a:pPr>
            <a:r>
              <a:rPr lang="en-AU" sz="1200" dirty="0">
                <a:ea typeface="Roboto Light" panose="02000000000000000000" pitchFamily="2" charset="0"/>
              </a:rPr>
              <a:t>The sales increase in the month of December before the Christmas (except the day itself). So, these are the crucial times.</a:t>
            </a:r>
          </a:p>
          <a:p>
            <a:pPr marL="228600" indent="-228600" algn="l">
              <a:buFont typeface="+mj-lt"/>
              <a:buAutoNum type="arabicPeriod"/>
            </a:pPr>
            <a:r>
              <a:rPr lang="en-AU" sz="1200" dirty="0">
                <a:ea typeface="Roboto Light" panose="02000000000000000000" pitchFamily="2" charset="0"/>
              </a:rPr>
              <a:t>Kettle is the most popular brand followed by Smiths, Doritos and Pringles. So, they need to be in stock. Also 175 gram packets are the most sold.</a:t>
            </a:r>
          </a:p>
          <a:p>
            <a:pPr marL="228600" indent="-228600" algn="l">
              <a:buFont typeface="+mj-lt"/>
              <a:buAutoNum type="arabicPeriod"/>
            </a:pP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200" dirty="0">
                <a:ea typeface="Roboto Light" panose="02000000000000000000" pitchFamily="2" charset="0"/>
              </a:rPr>
              <a:t>Budget older families have the maximum contribution to sales.</a:t>
            </a:r>
          </a:p>
          <a:p>
            <a:pPr marL="228600" indent="-228600" algn="l">
              <a:buFont typeface="+mj-lt"/>
              <a:buAutoNum type="arabicPeriod"/>
            </a:pPr>
            <a:endParaRPr lang="en-AU" sz="1200" dirty="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28600" indent="-228600">
              <a:buFont typeface="+mj-lt"/>
              <a:buAutoNum type="arabicPeriod"/>
            </a:pPr>
            <a:r>
              <a:rPr lang="en-US" sz="1200" dirty="0"/>
              <a:t>One control store was selected for each trial store and the values of metrics were compared in trial and pre trial period.</a:t>
            </a:r>
            <a:r>
              <a:rPr lang="en-US" sz="1200" b="0" i="0" dirty="0">
                <a:solidFill>
                  <a:srgbClr val="000000"/>
                </a:solidFill>
                <a:effectLst/>
              </a:rPr>
              <a:t> </a:t>
            </a:r>
          </a:p>
          <a:p>
            <a:pPr marL="228600" indent="-228600">
              <a:buFont typeface="+mj-lt"/>
              <a:buAutoNum type="arabicPeriod"/>
            </a:pPr>
            <a:r>
              <a:rPr lang="en-US" sz="1200" i="0" dirty="0">
                <a:solidFill>
                  <a:srgbClr val="000000"/>
                </a:solidFill>
                <a:effectLst/>
              </a:rPr>
              <a:t>The results for trial stores 77 and 88 during the trial period show a significant difference in at least two of the three trial months but this is not the case for trial store 86. </a:t>
            </a:r>
            <a:endParaRPr lang="en-AU" sz="1200" dirty="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IN" sz="3600" b="1" dirty="0">
                <a:solidFill>
                  <a:srgbClr val="000000"/>
                </a:solidFill>
                <a:latin typeface="+mj-lt"/>
              </a:rPr>
              <a:t>C</a:t>
            </a:r>
            <a:r>
              <a:rPr lang="en-IN" sz="3600" b="1" i="0" dirty="0">
                <a:solidFill>
                  <a:srgbClr val="000000"/>
                </a:solidFill>
                <a:effectLst/>
                <a:latin typeface="+mj-lt"/>
              </a:rPr>
              <a:t>ustomer </a:t>
            </a:r>
            <a:r>
              <a:rPr lang="en-IN" sz="3600" b="1" dirty="0">
                <a:solidFill>
                  <a:srgbClr val="000000"/>
                </a:solidFill>
                <a:latin typeface="+mj-lt"/>
              </a:rPr>
              <a:t>A</a:t>
            </a:r>
            <a:r>
              <a:rPr lang="en-IN" sz="3600" b="1" i="0" dirty="0">
                <a:solidFill>
                  <a:srgbClr val="000000"/>
                </a:solidFill>
                <a:effectLst/>
                <a:latin typeface="+mj-lt"/>
              </a:rPr>
              <a:t>nalysis</a:t>
            </a:r>
          </a:p>
          <a:p>
            <a:endParaRPr lang="en-IN" dirty="0">
              <a:latin typeface="+mj-lt"/>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6" name="Text Placeholder 3">
            <a:extLst>
              <a:ext uri="{FF2B5EF4-FFF2-40B4-BE49-F238E27FC236}">
                <a16:creationId xmlns:a16="http://schemas.microsoft.com/office/drawing/2014/main" id="{7486AA9F-F539-4EEA-B49A-94736CB859C1}"/>
              </a:ext>
            </a:extLst>
          </p:cNvPr>
          <p:cNvSpPr txBox="1">
            <a:spLocks/>
          </p:cNvSpPr>
          <p:nvPr/>
        </p:nvSpPr>
        <p:spPr>
          <a:xfrm>
            <a:off x="1196975" y="453371"/>
            <a:ext cx="1047960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a:t>Sales distribution </a:t>
            </a:r>
          </a:p>
        </p:txBody>
      </p:sp>
      <p:sp>
        <p:nvSpPr>
          <p:cNvPr id="11" name="TextBox 10">
            <a:extLst>
              <a:ext uri="{FF2B5EF4-FFF2-40B4-BE49-F238E27FC236}">
                <a16:creationId xmlns:a16="http://schemas.microsoft.com/office/drawing/2014/main" id="{B8F87D62-5DF7-4436-B3A3-40BA502366DE}"/>
              </a:ext>
            </a:extLst>
          </p:cNvPr>
          <p:cNvSpPr txBox="1"/>
          <p:nvPr/>
        </p:nvSpPr>
        <p:spPr>
          <a:xfrm>
            <a:off x="1726889" y="5863771"/>
            <a:ext cx="9419772" cy="203200"/>
          </a:xfrm>
          <a:prstGeom prst="rect">
            <a:avLst/>
          </a:prstGeom>
          <a:noFill/>
        </p:spPr>
        <p:txBody>
          <a:bodyPr wrap="square" lIns="0" tIns="0" rIns="0" bIns="0" rtlCol="0" anchor="t">
            <a:noAutofit/>
          </a:bodyPr>
          <a:lstStyle/>
          <a:p>
            <a:pPr algn="ctr"/>
            <a:r>
              <a:rPr lang="en-AU" sz="1200" dirty="0">
                <a:latin typeface="+mj-lt"/>
                <a:ea typeface="Roboto Light" panose="02000000000000000000" pitchFamily="2" charset="0"/>
              </a:rPr>
              <a:t>The sales  have a sudden hike n the month of December before the Christmas (except the day itself). Whereas there is no sales on 25</a:t>
            </a:r>
            <a:r>
              <a:rPr lang="en-AU" sz="1200" baseline="30000" dirty="0">
                <a:latin typeface="+mj-lt"/>
                <a:ea typeface="Roboto Light" panose="02000000000000000000" pitchFamily="2" charset="0"/>
              </a:rPr>
              <a:t>th.</a:t>
            </a:r>
            <a:endParaRPr lang="en-AU" sz="1200" dirty="0">
              <a:latin typeface="+mj-lt"/>
              <a:ea typeface="Roboto Light" panose="02000000000000000000" pitchFamily="2" charset="0"/>
            </a:endParaRPr>
          </a:p>
        </p:txBody>
      </p:sp>
      <p:pic>
        <p:nvPicPr>
          <p:cNvPr id="3" name="Picture 2">
            <a:extLst>
              <a:ext uri="{FF2B5EF4-FFF2-40B4-BE49-F238E27FC236}">
                <a16:creationId xmlns:a16="http://schemas.microsoft.com/office/drawing/2014/main" id="{927B6A35-7743-E41B-1085-816E6D27A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828" y="1258206"/>
            <a:ext cx="10792046" cy="4341587"/>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5" name="TextBox 4">
            <a:extLst>
              <a:ext uri="{FF2B5EF4-FFF2-40B4-BE49-F238E27FC236}">
                <a16:creationId xmlns:a16="http://schemas.microsoft.com/office/drawing/2014/main" id="{AB3E9A60-AD34-4ABD-BDD6-8A098CAB46D0}"/>
              </a:ext>
            </a:extLst>
          </p:cNvPr>
          <p:cNvSpPr txBox="1"/>
          <p:nvPr/>
        </p:nvSpPr>
        <p:spPr>
          <a:xfrm>
            <a:off x="1196975" y="1277771"/>
            <a:ext cx="10211254" cy="4194115"/>
          </a:xfrm>
          <a:prstGeom prst="rect">
            <a:avLst/>
          </a:prstGeom>
          <a:noFill/>
        </p:spPr>
        <p:txBody>
          <a:bodyPr wrap="square" lIns="0" tIns="0" rIns="0" bIns="0" rtlCol="0" anchor="t">
            <a:noAutofit/>
          </a:bodyPr>
          <a:lstStyle/>
          <a:p>
            <a:pPr marL="228600" indent="-228600" algn="l">
              <a:buFont typeface="+mj-lt"/>
              <a:buAutoNum type="arabicPeriod"/>
            </a:pPr>
            <a:r>
              <a:rPr lang="en-AU" sz="1600" dirty="0">
                <a:latin typeface="+mj-lt"/>
                <a:ea typeface="Roboto Light" panose="02000000000000000000" pitchFamily="2" charset="0"/>
              </a:rPr>
              <a:t>Kettle is the most popular brand followed by Smiths, Doritos and Pringles. </a:t>
            </a:r>
          </a:p>
          <a:p>
            <a:pPr marL="228600" indent="-228600" algn="l">
              <a:buFont typeface="+mj-lt"/>
              <a:buAutoNum type="arabicPeriod"/>
            </a:pPr>
            <a:r>
              <a:rPr lang="en-AU" sz="1600" dirty="0">
                <a:latin typeface="+mj-lt"/>
                <a:ea typeface="Roboto Light" panose="02000000000000000000" pitchFamily="2" charset="0"/>
              </a:rPr>
              <a:t>Mainstream </a:t>
            </a:r>
            <a:r>
              <a:rPr lang="en-IN" sz="1600" dirty="0">
                <a:solidFill>
                  <a:srgbClr val="000000"/>
                </a:solidFill>
                <a:latin typeface="+mj-lt"/>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600" dirty="0">
                <a:latin typeface="+mj-lt"/>
                <a:ea typeface="Roboto Light" panose="02000000000000000000" pitchFamily="2" charset="0"/>
              </a:rPr>
              <a:t>Budget older families have the maximum contribution to sales.</a:t>
            </a:r>
          </a:p>
          <a:p>
            <a:pPr marL="228600" indent="-228600" algn="l">
              <a:buFont typeface="+mj-lt"/>
              <a:buAutoNum type="arabicPeriod"/>
            </a:pPr>
            <a:r>
              <a:rPr lang="en-AU" sz="1600" dirty="0">
                <a:latin typeface="+mj-lt"/>
                <a:ea typeface="Roboto Light" panose="02000000000000000000" pitchFamily="2" charset="0"/>
              </a:rPr>
              <a:t>Mainstream </a:t>
            </a:r>
            <a:r>
              <a:rPr lang="en-IN" sz="1600" dirty="0">
                <a:solidFill>
                  <a:srgbClr val="000000"/>
                </a:solidFill>
                <a:latin typeface="+mj-lt"/>
                <a:ea typeface="Roboto Light" panose="02000000000000000000" pitchFamily="2" charset="0"/>
              </a:rPr>
              <a:t>young singles/couples</a:t>
            </a:r>
            <a:r>
              <a:rPr lang="en-AU" sz="1600" dirty="0">
                <a:solidFill>
                  <a:srgbClr val="000000"/>
                </a:solidFill>
                <a:latin typeface="+mj-lt"/>
                <a:ea typeface="Roboto Light" panose="02000000000000000000" pitchFamily="2" charset="0"/>
              </a:rPr>
              <a:t> and mid-age single/couples pay more per packet than any other group.</a:t>
            </a:r>
            <a:endParaRPr lang="en-AU" sz="1600" dirty="0">
              <a:latin typeface="+mj-lt"/>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A05D9BE-0718-471C-A1B7-00CAE719C7D8}"/>
              </a:ext>
            </a:extLst>
          </p:cNvPr>
          <p:cNvPicPr>
            <a:picLocks noChangeAspect="1"/>
          </p:cNvPicPr>
          <p:nvPr/>
        </p:nvPicPr>
        <p:blipFill>
          <a:blip r:embed="rId2"/>
          <a:stretch>
            <a:fillRect/>
          </a:stretch>
        </p:blipFill>
        <p:spPr>
          <a:xfrm>
            <a:off x="1506801" y="1090286"/>
            <a:ext cx="9488224" cy="4677428"/>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283825" cy="824400"/>
          </a:xfrm>
        </p:spPr>
        <p:txBody>
          <a:bodyPr/>
          <a:lstStyle/>
          <a:p>
            <a:r>
              <a:rPr lang="en-AU" dirty="0"/>
              <a:t>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sp>
        <p:nvSpPr>
          <p:cNvPr id="14" name="TextBox 13">
            <a:extLst>
              <a:ext uri="{FF2B5EF4-FFF2-40B4-BE49-F238E27FC236}">
                <a16:creationId xmlns:a16="http://schemas.microsoft.com/office/drawing/2014/main" id="{C50237F1-BF57-4976-9203-755DE102E722}"/>
              </a:ext>
            </a:extLst>
          </p:cNvPr>
          <p:cNvSpPr txBox="1"/>
          <p:nvPr/>
        </p:nvSpPr>
        <p:spPr>
          <a:xfrm>
            <a:off x="2099827" y="5767714"/>
            <a:ext cx="8302171" cy="333829"/>
          </a:xfrm>
          <a:prstGeom prst="rect">
            <a:avLst/>
          </a:prstGeom>
          <a:noFill/>
        </p:spPr>
        <p:txBody>
          <a:bodyPr wrap="square" lIns="0" tIns="0" rIns="0" bIns="0" rtlCol="0" anchor="t">
            <a:noAutofit/>
          </a:bodyPr>
          <a:lstStyle/>
          <a:p>
            <a:pPr algn="ctr"/>
            <a:r>
              <a:rPr lang="en-IN" sz="1200" dirty="0">
                <a:ea typeface="Roboto Light" panose="02000000000000000000" pitchFamily="2" charset="0"/>
              </a:rPr>
              <a:t>It can be clearly visualized that </a:t>
            </a: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customers contributing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CA2687-95C3-4DE1-A6AF-3751D447F322}"/>
              </a:ext>
            </a:extLst>
          </p:cNvPr>
          <p:cNvSpPr>
            <a:spLocks noGrp="1"/>
          </p:cNvSpPr>
          <p:nvPr>
            <p:ph type="body" sz="quarter" idx="10"/>
          </p:nvPr>
        </p:nvSpPr>
        <p:spPr>
          <a:xfrm>
            <a:off x="1196975" y="404018"/>
            <a:ext cx="10479600" cy="824400"/>
          </a:xfrm>
        </p:spPr>
        <p:txBody>
          <a:bodyPr/>
          <a:lstStyle/>
          <a:p>
            <a:r>
              <a:rPr lang="en-IN" dirty="0"/>
              <a:t>SALES DISTRIBUTION OF BRANDs</a:t>
            </a:r>
          </a:p>
        </p:txBody>
      </p:sp>
      <p:sp>
        <p:nvSpPr>
          <p:cNvPr id="7" name="TextBox 6">
            <a:extLst>
              <a:ext uri="{FF2B5EF4-FFF2-40B4-BE49-F238E27FC236}">
                <a16:creationId xmlns:a16="http://schemas.microsoft.com/office/drawing/2014/main" id="{067C4623-2DD8-4220-AC51-FB4AEC458E08}"/>
              </a:ext>
            </a:extLst>
          </p:cNvPr>
          <p:cNvSpPr txBox="1"/>
          <p:nvPr/>
        </p:nvSpPr>
        <p:spPr>
          <a:xfrm>
            <a:off x="2032000" y="5747657"/>
            <a:ext cx="8824686" cy="406400"/>
          </a:xfrm>
          <a:prstGeom prst="rect">
            <a:avLst/>
          </a:prstGeom>
          <a:noFill/>
        </p:spPr>
        <p:txBody>
          <a:bodyPr wrap="square" lIns="0" tIns="0" rIns="0" bIns="0" rtlCol="0" anchor="t">
            <a:noAutofit/>
          </a:bodyPr>
          <a:lstStyle/>
          <a:p>
            <a:pPr algn="ctr"/>
            <a:r>
              <a:rPr lang="en-IN" sz="1200" dirty="0" err="1">
                <a:solidFill>
                  <a:srgbClr val="000000"/>
                </a:solidFill>
                <a:latin typeface="+mj-lt"/>
                <a:ea typeface="Roboto Light" panose="02000000000000000000" pitchFamily="2" charset="0"/>
              </a:rPr>
              <a:t>Cheezels</a:t>
            </a:r>
            <a:r>
              <a:rPr lang="en-IN" sz="1200" dirty="0">
                <a:solidFill>
                  <a:srgbClr val="000000"/>
                </a:solidFill>
                <a:latin typeface="+mj-lt"/>
                <a:ea typeface="Roboto Light" panose="02000000000000000000" pitchFamily="2" charset="0"/>
              </a:rPr>
              <a:t>, Smiths are high Stack in this distribution </a:t>
            </a:r>
            <a:endParaRPr lang="en-IN" sz="1200" dirty="0">
              <a:latin typeface="+mj-lt"/>
              <a:ea typeface="Roboto Light" panose="02000000000000000000" pitchFamily="2" charset="0"/>
            </a:endParaRPr>
          </a:p>
        </p:txBody>
      </p:sp>
      <p:pic>
        <p:nvPicPr>
          <p:cNvPr id="4" name="Picture 3">
            <a:extLst>
              <a:ext uri="{FF2B5EF4-FFF2-40B4-BE49-F238E27FC236}">
                <a16:creationId xmlns:a16="http://schemas.microsoft.com/office/drawing/2014/main" id="{E4820A57-FE2A-7C19-9AF7-AA2BA8BC8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974" y="1461675"/>
            <a:ext cx="10479601" cy="3934650"/>
          </a:xfrm>
          <a:prstGeom prst="rect">
            <a:avLst/>
          </a:prstGeom>
        </p:spPr>
      </p:pic>
    </p:spTree>
    <p:extLst>
      <p:ext uri="{BB962C8B-B14F-4D97-AF65-F5344CB8AC3E}">
        <p14:creationId xmlns:p14="http://schemas.microsoft.com/office/powerpoint/2010/main" val="171406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398E27-AD42-4976-BE49-F54FDA615D70}"/>
              </a:ext>
            </a:extLst>
          </p:cNvPr>
          <p:cNvSpPr>
            <a:spLocks noGrp="1"/>
          </p:cNvSpPr>
          <p:nvPr>
            <p:ph type="body" sz="quarter" idx="10"/>
          </p:nvPr>
        </p:nvSpPr>
        <p:spPr/>
        <p:txBody>
          <a:bodyPr/>
          <a:lstStyle/>
          <a:p>
            <a:r>
              <a:rPr lang="en-IN" dirty="0"/>
              <a:t>SALES DISTRIBUTION BASED ON PACKET SIZE</a:t>
            </a:r>
          </a:p>
        </p:txBody>
      </p:sp>
      <p:sp>
        <p:nvSpPr>
          <p:cNvPr id="4" name="TextBox 3">
            <a:extLst>
              <a:ext uri="{FF2B5EF4-FFF2-40B4-BE49-F238E27FC236}">
                <a16:creationId xmlns:a16="http://schemas.microsoft.com/office/drawing/2014/main" id="{3DCB8D5D-3ED5-4340-B908-EEA2770CD73F}"/>
              </a:ext>
            </a:extLst>
          </p:cNvPr>
          <p:cNvSpPr txBox="1"/>
          <p:nvPr/>
        </p:nvSpPr>
        <p:spPr>
          <a:xfrm>
            <a:off x="1466204" y="5907314"/>
            <a:ext cx="9259592" cy="319315"/>
          </a:xfrm>
          <a:prstGeom prst="rect">
            <a:avLst/>
          </a:prstGeom>
          <a:noFill/>
        </p:spPr>
        <p:txBody>
          <a:bodyPr wrap="square" lIns="0" tIns="0" rIns="0" bIns="0" rtlCol="0" anchor="t">
            <a:noAutofit/>
          </a:bodyPr>
          <a:lstStyle/>
          <a:p>
            <a:pPr algn="l"/>
            <a:endParaRPr lang="en-IN" sz="1200" dirty="0" err="1">
              <a:latin typeface="Roboto Light" panose="02000000000000000000" pitchFamily="2" charset="0"/>
              <a:ea typeface="Roboto Light" panose="02000000000000000000" pitchFamily="2" charset="0"/>
            </a:endParaRPr>
          </a:p>
        </p:txBody>
      </p:sp>
      <p:sp>
        <p:nvSpPr>
          <p:cNvPr id="6" name="TextBox 5">
            <a:extLst>
              <a:ext uri="{FF2B5EF4-FFF2-40B4-BE49-F238E27FC236}">
                <a16:creationId xmlns:a16="http://schemas.microsoft.com/office/drawing/2014/main" id="{A15E2853-0C6B-4195-BF26-855E12E0AA0D}"/>
              </a:ext>
            </a:extLst>
          </p:cNvPr>
          <p:cNvSpPr txBox="1"/>
          <p:nvPr/>
        </p:nvSpPr>
        <p:spPr>
          <a:xfrm>
            <a:off x="1466204" y="5782003"/>
            <a:ext cx="9259592" cy="44462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150, 165, 170, 175, 190, 300 gram packet have high sales.</a:t>
            </a:r>
            <a:endParaRPr lang="en-IN" sz="1200" dirty="0">
              <a:ea typeface="Roboto Light" panose="02000000000000000000" pitchFamily="2" charset="0"/>
            </a:endParaRPr>
          </a:p>
        </p:txBody>
      </p:sp>
      <p:pic>
        <p:nvPicPr>
          <p:cNvPr id="7" name="Picture 6">
            <a:extLst>
              <a:ext uri="{FF2B5EF4-FFF2-40B4-BE49-F238E27FC236}">
                <a16:creationId xmlns:a16="http://schemas.microsoft.com/office/drawing/2014/main" id="{50982AF9-ECBB-F1FB-BDDE-D7708875D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204" y="1276154"/>
            <a:ext cx="9910633" cy="4305691"/>
          </a:xfrm>
          <a:prstGeom prst="rect">
            <a:avLst/>
          </a:prstGeom>
        </p:spPr>
      </p:pic>
    </p:spTree>
    <p:extLst>
      <p:ext uri="{BB962C8B-B14F-4D97-AF65-F5344CB8AC3E}">
        <p14:creationId xmlns:p14="http://schemas.microsoft.com/office/powerpoint/2010/main" val="1778149036"/>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7005</TotalTime>
  <Words>862</Words>
  <Application>Microsoft Office PowerPoint</Application>
  <PresentationFormat>Widescreen</PresentationFormat>
  <Paragraphs>67</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Roboto Medium</vt:lpstr>
      <vt:lpstr>Calibri</vt:lpstr>
      <vt:lpstr>Roboto</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jaiganesan N</cp:lastModifiedBy>
  <cp:revision>492</cp:revision>
  <dcterms:created xsi:type="dcterms:W3CDTF">2018-02-07T23:23:24Z</dcterms:created>
  <dcterms:modified xsi:type="dcterms:W3CDTF">2023-06-17T13:08:03Z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