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4" r:id="rId3"/>
    <p:sldId id="256" r:id="rId4"/>
    <p:sldId id="257" r:id="rId5"/>
    <p:sldId id="273" r:id="rId6"/>
    <p:sldId id="258" r:id="rId7"/>
    <p:sldId id="267" r:id="rId8"/>
    <p:sldId id="270" r:id="rId9"/>
    <p:sldId id="259" r:id="rId10"/>
    <p:sldId id="268" r:id="rId11"/>
    <p:sldId id="260" r:id="rId12"/>
    <p:sldId id="271" r:id="rId13"/>
    <p:sldId id="261" r:id="rId14"/>
    <p:sldId id="272" r:id="rId15"/>
    <p:sldId id="262" r:id="rId16"/>
    <p:sldId id="263"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BB6F-0737-4885-B147-E4522CC98C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E99724-C45D-47EF-88E6-B766443641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D257EE-0600-4BDB-A542-24005A0B390E}"/>
              </a:ext>
            </a:extLst>
          </p:cNvPr>
          <p:cNvSpPr>
            <a:spLocks noGrp="1"/>
          </p:cNvSpPr>
          <p:nvPr>
            <p:ph type="dt" sz="half" idx="10"/>
          </p:nvPr>
        </p:nvSpPr>
        <p:spPr/>
        <p:txBody>
          <a:bodyPr/>
          <a:lstStyle/>
          <a:p>
            <a:fld id="{6C09DF2E-227A-4619-A758-9BF748EE0B53}" type="datetimeFigureOut">
              <a:rPr lang="en-IN" smtClean="0"/>
              <a:t>18-09-2025</a:t>
            </a:fld>
            <a:endParaRPr lang="en-IN"/>
          </a:p>
        </p:txBody>
      </p:sp>
      <p:sp>
        <p:nvSpPr>
          <p:cNvPr id="5" name="Footer Placeholder 4">
            <a:extLst>
              <a:ext uri="{FF2B5EF4-FFF2-40B4-BE49-F238E27FC236}">
                <a16:creationId xmlns:a16="http://schemas.microsoft.com/office/drawing/2014/main" id="{098A6C48-BA47-4116-B2EB-4E6F297260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6669EE-8D71-4F76-806F-C539824153A9}"/>
              </a:ext>
            </a:extLst>
          </p:cNvPr>
          <p:cNvSpPr>
            <a:spLocks noGrp="1"/>
          </p:cNvSpPr>
          <p:nvPr>
            <p:ph type="sldNum" sz="quarter" idx="12"/>
          </p:nvPr>
        </p:nvSpPr>
        <p:spPr/>
        <p:txBody>
          <a:bodyPr/>
          <a:lstStyle/>
          <a:p>
            <a:fld id="{593D5CDD-3DC4-4CE1-A079-E0238937A3C4}" type="slidenum">
              <a:rPr lang="en-IN" smtClean="0"/>
              <a:t>‹#›</a:t>
            </a:fld>
            <a:endParaRPr lang="en-IN"/>
          </a:p>
        </p:txBody>
      </p:sp>
    </p:spTree>
    <p:extLst>
      <p:ext uri="{BB962C8B-B14F-4D97-AF65-F5344CB8AC3E}">
        <p14:creationId xmlns:p14="http://schemas.microsoft.com/office/powerpoint/2010/main" val="325792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4BF1-94D7-4541-9A4D-CB89DB2A80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8DC713-39A0-44DB-A5C7-06F1676B08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B03EBE-F98C-46FF-AEBC-39C9111AE53A}"/>
              </a:ext>
            </a:extLst>
          </p:cNvPr>
          <p:cNvSpPr>
            <a:spLocks noGrp="1"/>
          </p:cNvSpPr>
          <p:nvPr>
            <p:ph type="dt" sz="half" idx="10"/>
          </p:nvPr>
        </p:nvSpPr>
        <p:spPr/>
        <p:txBody>
          <a:bodyPr/>
          <a:lstStyle/>
          <a:p>
            <a:fld id="{6C09DF2E-227A-4619-A758-9BF748EE0B53}" type="datetimeFigureOut">
              <a:rPr lang="en-IN" smtClean="0"/>
              <a:t>18-09-2025</a:t>
            </a:fld>
            <a:endParaRPr lang="en-IN"/>
          </a:p>
        </p:txBody>
      </p:sp>
      <p:sp>
        <p:nvSpPr>
          <p:cNvPr id="5" name="Footer Placeholder 4">
            <a:extLst>
              <a:ext uri="{FF2B5EF4-FFF2-40B4-BE49-F238E27FC236}">
                <a16:creationId xmlns:a16="http://schemas.microsoft.com/office/drawing/2014/main" id="{44227AE2-4114-454F-9F4E-1BB2B42585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029608-F270-4B0C-8110-E34A8A53E1A2}"/>
              </a:ext>
            </a:extLst>
          </p:cNvPr>
          <p:cNvSpPr>
            <a:spLocks noGrp="1"/>
          </p:cNvSpPr>
          <p:nvPr>
            <p:ph type="sldNum" sz="quarter" idx="12"/>
          </p:nvPr>
        </p:nvSpPr>
        <p:spPr/>
        <p:txBody>
          <a:bodyPr/>
          <a:lstStyle/>
          <a:p>
            <a:fld id="{593D5CDD-3DC4-4CE1-A079-E0238937A3C4}" type="slidenum">
              <a:rPr lang="en-IN" smtClean="0"/>
              <a:t>‹#›</a:t>
            </a:fld>
            <a:endParaRPr lang="en-IN"/>
          </a:p>
        </p:txBody>
      </p:sp>
    </p:spTree>
    <p:extLst>
      <p:ext uri="{BB962C8B-B14F-4D97-AF65-F5344CB8AC3E}">
        <p14:creationId xmlns:p14="http://schemas.microsoft.com/office/powerpoint/2010/main" val="1687036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623693-F433-41A6-A700-B8FDC15B6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BD98BC-5EEA-4C58-99D4-D304347198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3F1A96-4643-4F17-8FC6-FF71F60E09FA}"/>
              </a:ext>
            </a:extLst>
          </p:cNvPr>
          <p:cNvSpPr>
            <a:spLocks noGrp="1"/>
          </p:cNvSpPr>
          <p:nvPr>
            <p:ph type="dt" sz="half" idx="10"/>
          </p:nvPr>
        </p:nvSpPr>
        <p:spPr/>
        <p:txBody>
          <a:bodyPr/>
          <a:lstStyle/>
          <a:p>
            <a:fld id="{6C09DF2E-227A-4619-A758-9BF748EE0B53}" type="datetimeFigureOut">
              <a:rPr lang="en-IN" smtClean="0"/>
              <a:t>18-09-2025</a:t>
            </a:fld>
            <a:endParaRPr lang="en-IN"/>
          </a:p>
        </p:txBody>
      </p:sp>
      <p:sp>
        <p:nvSpPr>
          <p:cNvPr id="5" name="Footer Placeholder 4">
            <a:extLst>
              <a:ext uri="{FF2B5EF4-FFF2-40B4-BE49-F238E27FC236}">
                <a16:creationId xmlns:a16="http://schemas.microsoft.com/office/drawing/2014/main" id="{09437011-BE7C-40BA-92E5-1C49092116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73506-A9EF-48A5-8D29-13A2B3EBECA8}"/>
              </a:ext>
            </a:extLst>
          </p:cNvPr>
          <p:cNvSpPr>
            <a:spLocks noGrp="1"/>
          </p:cNvSpPr>
          <p:nvPr>
            <p:ph type="sldNum" sz="quarter" idx="12"/>
          </p:nvPr>
        </p:nvSpPr>
        <p:spPr/>
        <p:txBody>
          <a:bodyPr/>
          <a:lstStyle/>
          <a:p>
            <a:fld id="{593D5CDD-3DC4-4CE1-A079-E0238937A3C4}" type="slidenum">
              <a:rPr lang="en-IN" smtClean="0"/>
              <a:t>‹#›</a:t>
            </a:fld>
            <a:endParaRPr lang="en-IN"/>
          </a:p>
        </p:txBody>
      </p:sp>
    </p:spTree>
    <p:extLst>
      <p:ext uri="{BB962C8B-B14F-4D97-AF65-F5344CB8AC3E}">
        <p14:creationId xmlns:p14="http://schemas.microsoft.com/office/powerpoint/2010/main" val="207300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0E31-C912-4BB4-98A2-C07317AFE8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1A03DC-51DE-4D57-BD02-20A2DF3F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7B4637-743B-40A8-889F-62AC23C85BBF}"/>
              </a:ext>
            </a:extLst>
          </p:cNvPr>
          <p:cNvSpPr>
            <a:spLocks noGrp="1"/>
          </p:cNvSpPr>
          <p:nvPr>
            <p:ph type="dt" sz="half" idx="10"/>
          </p:nvPr>
        </p:nvSpPr>
        <p:spPr/>
        <p:txBody>
          <a:bodyPr/>
          <a:lstStyle/>
          <a:p>
            <a:fld id="{6C09DF2E-227A-4619-A758-9BF748EE0B53}" type="datetimeFigureOut">
              <a:rPr lang="en-IN" smtClean="0"/>
              <a:t>18-09-2025</a:t>
            </a:fld>
            <a:endParaRPr lang="en-IN"/>
          </a:p>
        </p:txBody>
      </p:sp>
      <p:sp>
        <p:nvSpPr>
          <p:cNvPr id="5" name="Footer Placeholder 4">
            <a:extLst>
              <a:ext uri="{FF2B5EF4-FFF2-40B4-BE49-F238E27FC236}">
                <a16:creationId xmlns:a16="http://schemas.microsoft.com/office/drawing/2014/main" id="{0F99C002-1942-4E2F-9657-EC41F430EA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CE1475-CD8D-40E8-A5DA-96DDD8B4B677}"/>
              </a:ext>
            </a:extLst>
          </p:cNvPr>
          <p:cNvSpPr>
            <a:spLocks noGrp="1"/>
          </p:cNvSpPr>
          <p:nvPr>
            <p:ph type="sldNum" sz="quarter" idx="12"/>
          </p:nvPr>
        </p:nvSpPr>
        <p:spPr/>
        <p:txBody>
          <a:bodyPr/>
          <a:lstStyle/>
          <a:p>
            <a:fld id="{593D5CDD-3DC4-4CE1-A079-E0238937A3C4}" type="slidenum">
              <a:rPr lang="en-IN" smtClean="0"/>
              <a:t>‹#›</a:t>
            </a:fld>
            <a:endParaRPr lang="en-IN"/>
          </a:p>
        </p:txBody>
      </p:sp>
      <p:pic>
        <p:nvPicPr>
          <p:cNvPr id="7" name="Picture 6">
            <a:extLst>
              <a:ext uri="{FF2B5EF4-FFF2-40B4-BE49-F238E27FC236}">
                <a16:creationId xmlns:a16="http://schemas.microsoft.com/office/drawing/2014/main" id="{EFFFF0A3-15C6-4568-91D3-BE507A6C528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76200"/>
            <a:ext cx="1282699" cy="857534"/>
          </a:xfrm>
          <a:prstGeom prst="rect">
            <a:avLst/>
          </a:prstGeom>
        </p:spPr>
      </p:pic>
    </p:spTree>
    <p:extLst>
      <p:ext uri="{BB962C8B-B14F-4D97-AF65-F5344CB8AC3E}">
        <p14:creationId xmlns:p14="http://schemas.microsoft.com/office/powerpoint/2010/main" val="49625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A42E-5B83-47C8-AA28-6371AF836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E4FB98-29B8-4D28-9FA5-56F0334DAC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BD1537-7FC1-4311-92F9-D2822153570D}"/>
              </a:ext>
            </a:extLst>
          </p:cNvPr>
          <p:cNvSpPr>
            <a:spLocks noGrp="1"/>
          </p:cNvSpPr>
          <p:nvPr>
            <p:ph type="dt" sz="half" idx="10"/>
          </p:nvPr>
        </p:nvSpPr>
        <p:spPr/>
        <p:txBody>
          <a:bodyPr/>
          <a:lstStyle/>
          <a:p>
            <a:fld id="{6C09DF2E-227A-4619-A758-9BF748EE0B53}" type="datetimeFigureOut">
              <a:rPr lang="en-IN" smtClean="0"/>
              <a:t>18-09-2025</a:t>
            </a:fld>
            <a:endParaRPr lang="en-IN"/>
          </a:p>
        </p:txBody>
      </p:sp>
      <p:sp>
        <p:nvSpPr>
          <p:cNvPr id="5" name="Footer Placeholder 4">
            <a:extLst>
              <a:ext uri="{FF2B5EF4-FFF2-40B4-BE49-F238E27FC236}">
                <a16:creationId xmlns:a16="http://schemas.microsoft.com/office/drawing/2014/main" id="{E1D07E89-DFEB-4718-BD01-29A9C91E73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5EB952-A452-4190-BB60-5807D204A4BA}"/>
              </a:ext>
            </a:extLst>
          </p:cNvPr>
          <p:cNvSpPr>
            <a:spLocks noGrp="1"/>
          </p:cNvSpPr>
          <p:nvPr>
            <p:ph type="sldNum" sz="quarter" idx="12"/>
          </p:nvPr>
        </p:nvSpPr>
        <p:spPr/>
        <p:txBody>
          <a:bodyPr/>
          <a:lstStyle/>
          <a:p>
            <a:fld id="{593D5CDD-3DC4-4CE1-A079-E0238937A3C4}" type="slidenum">
              <a:rPr lang="en-IN" smtClean="0"/>
              <a:t>‹#›</a:t>
            </a:fld>
            <a:endParaRPr lang="en-IN"/>
          </a:p>
        </p:txBody>
      </p:sp>
    </p:spTree>
    <p:extLst>
      <p:ext uri="{BB962C8B-B14F-4D97-AF65-F5344CB8AC3E}">
        <p14:creationId xmlns:p14="http://schemas.microsoft.com/office/powerpoint/2010/main" val="373880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C82B-F12C-425F-96FC-0983C7FD6E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BE483C-41BF-4674-BE3B-5E1648F2D2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0AA2B8-EA1C-4139-82B6-0F00DCD92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7C1135-110B-46BA-8930-87522E36F382}"/>
              </a:ext>
            </a:extLst>
          </p:cNvPr>
          <p:cNvSpPr>
            <a:spLocks noGrp="1"/>
          </p:cNvSpPr>
          <p:nvPr>
            <p:ph type="dt" sz="half" idx="10"/>
          </p:nvPr>
        </p:nvSpPr>
        <p:spPr/>
        <p:txBody>
          <a:bodyPr/>
          <a:lstStyle/>
          <a:p>
            <a:fld id="{6C09DF2E-227A-4619-A758-9BF748EE0B53}" type="datetimeFigureOut">
              <a:rPr lang="en-IN" smtClean="0"/>
              <a:t>18-09-2025</a:t>
            </a:fld>
            <a:endParaRPr lang="en-IN"/>
          </a:p>
        </p:txBody>
      </p:sp>
      <p:sp>
        <p:nvSpPr>
          <p:cNvPr id="6" name="Footer Placeholder 5">
            <a:extLst>
              <a:ext uri="{FF2B5EF4-FFF2-40B4-BE49-F238E27FC236}">
                <a16:creationId xmlns:a16="http://schemas.microsoft.com/office/drawing/2014/main" id="{D81F9663-AE60-4437-B4F7-1F453A781D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1EA647-C734-4C66-BD07-C8F2746FC7D6}"/>
              </a:ext>
            </a:extLst>
          </p:cNvPr>
          <p:cNvSpPr>
            <a:spLocks noGrp="1"/>
          </p:cNvSpPr>
          <p:nvPr>
            <p:ph type="sldNum" sz="quarter" idx="12"/>
          </p:nvPr>
        </p:nvSpPr>
        <p:spPr/>
        <p:txBody>
          <a:bodyPr/>
          <a:lstStyle/>
          <a:p>
            <a:fld id="{593D5CDD-3DC4-4CE1-A079-E0238937A3C4}" type="slidenum">
              <a:rPr lang="en-IN" smtClean="0"/>
              <a:t>‹#›</a:t>
            </a:fld>
            <a:endParaRPr lang="en-IN"/>
          </a:p>
        </p:txBody>
      </p:sp>
    </p:spTree>
    <p:extLst>
      <p:ext uri="{BB962C8B-B14F-4D97-AF65-F5344CB8AC3E}">
        <p14:creationId xmlns:p14="http://schemas.microsoft.com/office/powerpoint/2010/main" val="1842754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A8F0-72B2-4331-9AEE-9CE225117D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AF4FDC-C438-4C3E-8CFB-32211106E5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8287A8-4155-4A43-9EF8-7AF08D9E10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ADC62F-BAFA-4EA8-BCCF-0D1C346153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F1FF-E733-4E17-BC0E-46D86FBE87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F68159-BBBB-4C6D-B4DA-444192C81ADE}"/>
              </a:ext>
            </a:extLst>
          </p:cNvPr>
          <p:cNvSpPr>
            <a:spLocks noGrp="1"/>
          </p:cNvSpPr>
          <p:nvPr>
            <p:ph type="dt" sz="half" idx="10"/>
          </p:nvPr>
        </p:nvSpPr>
        <p:spPr/>
        <p:txBody>
          <a:bodyPr/>
          <a:lstStyle/>
          <a:p>
            <a:fld id="{6C09DF2E-227A-4619-A758-9BF748EE0B53}" type="datetimeFigureOut">
              <a:rPr lang="en-IN" smtClean="0"/>
              <a:t>18-09-2025</a:t>
            </a:fld>
            <a:endParaRPr lang="en-IN"/>
          </a:p>
        </p:txBody>
      </p:sp>
      <p:sp>
        <p:nvSpPr>
          <p:cNvPr id="8" name="Footer Placeholder 7">
            <a:extLst>
              <a:ext uri="{FF2B5EF4-FFF2-40B4-BE49-F238E27FC236}">
                <a16:creationId xmlns:a16="http://schemas.microsoft.com/office/drawing/2014/main" id="{FD144EC0-6CF8-4D3B-BA52-A7C8968F2C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101341-5E44-4E78-BE16-12D553195EC4}"/>
              </a:ext>
            </a:extLst>
          </p:cNvPr>
          <p:cNvSpPr>
            <a:spLocks noGrp="1"/>
          </p:cNvSpPr>
          <p:nvPr>
            <p:ph type="sldNum" sz="quarter" idx="12"/>
          </p:nvPr>
        </p:nvSpPr>
        <p:spPr/>
        <p:txBody>
          <a:bodyPr/>
          <a:lstStyle/>
          <a:p>
            <a:fld id="{593D5CDD-3DC4-4CE1-A079-E0238937A3C4}" type="slidenum">
              <a:rPr lang="en-IN" smtClean="0"/>
              <a:t>‹#›</a:t>
            </a:fld>
            <a:endParaRPr lang="en-IN"/>
          </a:p>
        </p:txBody>
      </p:sp>
    </p:spTree>
    <p:extLst>
      <p:ext uri="{BB962C8B-B14F-4D97-AF65-F5344CB8AC3E}">
        <p14:creationId xmlns:p14="http://schemas.microsoft.com/office/powerpoint/2010/main" val="74176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1E31-5072-4C9C-BEE8-4312229460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204107-2CE1-4937-B950-FC2DAA241AC0}"/>
              </a:ext>
            </a:extLst>
          </p:cNvPr>
          <p:cNvSpPr>
            <a:spLocks noGrp="1"/>
          </p:cNvSpPr>
          <p:nvPr>
            <p:ph type="dt" sz="half" idx="10"/>
          </p:nvPr>
        </p:nvSpPr>
        <p:spPr/>
        <p:txBody>
          <a:bodyPr/>
          <a:lstStyle/>
          <a:p>
            <a:fld id="{6C09DF2E-227A-4619-A758-9BF748EE0B53}" type="datetimeFigureOut">
              <a:rPr lang="en-IN" smtClean="0"/>
              <a:t>18-09-2025</a:t>
            </a:fld>
            <a:endParaRPr lang="en-IN"/>
          </a:p>
        </p:txBody>
      </p:sp>
      <p:sp>
        <p:nvSpPr>
          <p:cNvPr id="4" name="Footer Placeholder 3">
            <a:extLst>
              <a:ext uri="{FF2B5EF4-FFF2-40B4-BE49-F238E27FC236}">
                <a16:creationId xmlns:a16="http://schemas.microsoft.com/office/drawing/2014/main" id="{8AEF1F87-A4E2-474F-B709-1E012A0FE4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9D9C55-73D1-47A6-BBD0-AC64EB537442}"/>
              </a:ext>
            </a:extLst>
          </p:cNvPr>
          <p:cNvSpPr>
            <a:spLocks noGrp="1"/>
          </p:cNvSpPr>
          <p:nvPr>
            <p:ph type="sldNum" sz="quarter" idx="12"/>
          </p:nvPr>
        </p:nvSpPr>
        <p:spPr/>
        <p:txBody>
          <a:bodyPr/>
          <a:lstStyle/>
          <a:p>
            <a:fld id="{593D5CDD-3DC4-4CE1-A079-E0238937A3C4}" type="slidenum">
              <a:rPr lang="en-IN" smtClean="0"/>
              <a:t>‹#›</a:t>
            </a:fld>
            <a:endParaRPr lang="en-IN"/>
          </a:p>
        </p:txBody>
      </p:sp>
    </p:spTree>
    <p:extLst>
      <p:ext uri="{BB962C8B-B14F-4D97-AF65-F5344CB8AC3E}">
        <p14:creationId xmlns:p14="http://schemas.microsoft.com/office/powerpoint/2010/main" val="33785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8D1BC9-2A2D-42B9-80F0-32626225FDF8}"/>
              </a:ext>
            </a:extLst>
          </p:cNvPr>
          <p:cNvSpPr>
            <a:spLocks noGrp="1"/>
          </p:cNvSpPr>
          <p:nvPr>
            <p:ph type="dt" sz="half" idx="10"/>
          </p:nvPr>
        </p:nvSpPr>
        <p:spPr/>
        <p:txBody>
          <a:bodyPr/>
          <a:lstStyle/>
          <a:p>
            <a:fld id="{6C09DF2E-227A-4619-A758-9BF748EE0B53}" type="datetimeFigureOut">
              <a:rPr lang="en-IN" smtClean="0"/>
              <a:t>18-09-2025</a:t>
            </a:fld>
            <a:endParaRPr lang="en-IN"/>
          </a:p>
        </p:txBody>
      </p:sp>
      <p:sp>
        <p:nvSpPr>
          <p:cNvPr id="3" name="Footer Placeholder 2">
            <a:extLst>
              <a:ext uri="{FF2B5EF4-FFF2-40B4-BE49-F238E27FC236}">
                <a16:creationId xmlns:a16="http://schemas.microsoft.com/office/drawing/2014/main" id="{2EE72DD1-EFE5-4D23-A1B6-E28818D25D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63E512-77C0-4ED7-B75C-2C7FDDC53AC7}"/>
              </a:ext>
            </a:extLst>
          </p:cNvPr>
          <p:cNvSpPr>
            <a:spLocks noGrp="1"/>
          </p:cNvSpPr>
          <p:nvPr>
            <p:ph type="sldNum" sz="quarter" idx="12"/>
          </p:nvPr>
        </p:nvSpPr>
        <p:spPr/>
        <p:txBody>
          <a:bodyPr/>
          <a:lstStyle/>
          <a:p>
            <a:fld id="{593D5CDD-3DC4-4CE1-A079-E0238937A3C4}" type="slidenum">
              <a:rPr lang="en-IN" smtClean="0"/>
              <a:t>‹#›</a:t>
            </a:fld>
            <a:endParaRPr lang="en-IN"/>
          </a:p>
        </p:txBody>
      </p:sp>
    </p:spTree>
    <p:extLst>
      <p:ext uri="{BB962C8B-B14F-4D97-AF65-F5344CB8AC3E}">
        <p14:creationId xmlns:p14="http://schemas.microsoft.com/office/powerpoint/2010/main" val="26696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9B20-0E11-4E2B-A7BA-F4E87E0B3C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D14D10-93EF-4914-A7B8-044CB6AA94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78F5DF-58C5-43EF-B162-23B542330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7BDDC-9905-4086-A9F8-99DC069C7125}"/>
              </a:ext>
            </a:extLst>
          </p:cNvPr>
          <p:cNvSpPr>
            <a:spLocks noGrp="1"/>
          </p:cNvSpPr>
          <p:nvPr>
            <p:ph type="dt" sz="half" idx="10"/>
          </p:nvPr>
        </p:nvSpPr>
        <p:spPr/>
        <p:txBody>
          <a:bodyPr/>
          <a:lstStyle/>
          <a:p>
            <a:fld id="{6C09DF2E-227A-4619-A758-9BF748EE0B53}" type="datetimeFigureOut">
              <a:rPr lang="en-IN" smtClean="0"/>
              <a:t>18-09-2025</a:t>
            </a:fld>
            <a:endParaRPr lang="en-IN"/>
          </a:p>
        </p:txBody>
      </p:sp>
      <p:sp>
        <p:nvSpPr>
          <p:cNvPr id="6" name="Footer Placeholder 5">
            <a:extLst>
              <a:ext uri="{FF2B5EF4-FFF2-40B4-BE49-F238E27FC236}">
                <a16:creationId xmlns:a16="http://schemas.microsoft.com/office/drawing/2014/main" id="{52573880-E8D6-4C8D-957F-446C1FFE27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C218C4-7A17-401E-A867-8A7B53AA7B21}"/>
              </a:ext>
            </a:extLst>
          </p:cNvPr>
          <p:cNvSpPr>
            <a:spLocks noGrp="1"/>
          </p:cNvSpPr>
          <p:nvPr>
            <p:ph type="sldNum" sz="quarter" idx="12"/>
          </p:nvPr>
        </p:nvSpPr>
        <p:spPr/>
        <p:txBody>
          <a:bodyPr/>
          <a:lstStyle/>
          <a:p>
            <a:fld id="{593D5CDD-3DC4-4CE1-A079-E0238937A3C4}" type="slidenum">
              <a:rPr lang="en-IN" smtClean="0"/>
              <a:t>‹#›</a:t>
            </a:fld>
            <a:endParaRPr lang="en-IN"/>
          </a:p>
        </p:txBody>
      </p:sp>
    </p:spTree>
    <p:extLst>
      <p:ext uri="{BB962C8B-B14F-4D97-AF65-F5344CB8AC3E}">
        <p14:creationId xmlns:p14="http://schemas.microsoft.com/office/powerpoint/2010/main" val="2599466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E8B0-9A4A-4F03-9A86-E174B8A56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A82342-A658-43DA-A632-F71FFFD753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30159C-9FDC-4EDB-BE0C-C665612C4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DBC71-7FB6-408E-8B31-52FD797A73C9}"/>
              </a:ext>
            </a:extLst>
          </p:cNvPr>
          <p:cNvSpPr>
            <a:spLocks noGrp="1"/>
          </p:cNvSpPr>
          <p:nvPr>
            <p:ph type="dt" sz="half" idx="10"/>
          </p:nvPr>
        </p:nvSpPr>
        <p:spPr/>
        <p:txBody>
          <a:bodyPr/>
          <a:lstStyle/>
          <a:p>
            <a:fld id="{6C09DF2E-227A-4619-A758-9BF748EE0B53}" type="datetimeFigureOut">
              <a:rPr lang="en-IN" smtClean="0"/>
              <a:t>18-09-2025</a:t>
            </a:fld>
            <a:endParaRPr lang="en-IN"/>
          </a:p>
        </p:txBody>
      </p:sp>
      <p:sp>
        <p:nvSpPr>
          <p:cNvPr id="6" name="Footer Placeholder 5">
            <a:extLst>
              <a:ext uri="{FF2B5EF4-FFF2-40B4-BE49-F238E27FC236}">
                <a16:creationId xmlns:a16="http://schemas.microsoft.com/office/drawing/2014/main" id="{689D7A77-6093-46A7-8B9B-426F7458CB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8EA04E-EDCE-4729-8EB7-3D3EB0752BD7}"/>
              </a:ext>
            </a:extLst>
          </p:cNvPr>
          <p:cNvSpPr>
            <a:spLocks noGrp="1"/>
          </p:cNvSpPr>
          <p:nvPr>
            <p:ph type="sldNum" sz="quarter" idx="12"/>
          </p:nvPr>
        </p:nvSpPr>
        <p:spPr/>
        <p:txBody>
          <a:bodyPr/>
          <a:lstStyle/>
          <a:p>
            <a:fld id="{593D5CDD-3DC4-4CE1-A079-E0238937A3C4}" type="slidenum">
              <a:rPr lang="en-IN" smtClean="0"/>
              <a:t>‹#›</a:t>
            </a:fld>
            <a:endParaRPr lang="en-IN"/>
          </a:p>
        </p:txBody>
      </p:sp>
    </p:spTree>
    <p:extLst>
      <p:ext uri="{BB962C8B-B14F-4D97-AF65-F5344CB8AC3E}">
        <p14:creationId xmlns:p14="http://schemas.microsoft.com/office/powerpoint/2010/main" val="332194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FB8E08-4100-4F70-A08F-0F05B65B1E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45DD21-CF33-44DB-8D0E-F9A25D1E9D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0C923D-87C4-4907-86BA-A694F04E61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9DF2E-227A-4619-A758-9BF748EE0B53}" type="datetimeFigureOut">
              <a:rPr lang="en-IN" smtClean="0"/>
              <a:t>18-09-2025</a:t>
            </a:fld>
            <a:endParaRPr lang="en-IN"/>
          </a:p>
        </p:txBody>
      </p:sp>
      <p:sp>
        <p:nvSpPr>
          <p:cNvPr id="5" name="Footer Placeholder 4">
            <a:extLst>
              <a:ext uri="{FF2B5EF4-FFF2-40B4-BE49-F238E27FC236}">
                <a16:creationId xmlns:a16="http://schemas.microsoft.com/office/drawing/2014/main" id="{CD59DB2C-F84E-4697-B315-E3C21BDFA8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A8151F-D68A-41A0-BE4C-528722438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D5CDD-3DC4-4CE1-A079-E0238937A3C4}" type="slidenum">
              <a:rPr lang="en-IN" smtClean="0"/>
              <a:t>‹#›</a:t>
            </a:fld>
            <a:endParaRPr lang="en-IN"/>
          </a:p>
        </p:txBody>
      </p:sp>
    </p:spTree>
    <p:extLst>
      <p:ext uri="{BB962C8B-B14F-4D97-AF65-F5344CB8AC3E}">
        <p14:creationId xmlns:p14="http://schemas.microsoft.com/office/powerpoint/2010/main" val="3481858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3926509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618945-6C5C-4CE1-81D1-C8B37A75BC25}"/>
              </a:ext>
            </a:extLst>
          </p:cNvPr>
          <p:cNvSpPr txBox="1"/>
          <p:nvPr/>
        </p:nvSpPr>
        <p:spPr>
          <a:xfrm>
            <a:off x="1441963" y="307181"/>
            <a:ext cx="9826111" cy="2862322"/>
          </a:xfrm>
          <a:prstGeom prst="rect">
            <a:avLst/>
          </a:prstGeom>
          <a:noFill/>
        </p:spPr>
        <p:txBody>
          <a:bodyPr wrap="square">
            <a:spAutoFit/>
          </a:bodyPr>
          <a:lstStyle/>
          <a:p>
            <a:r>
              <a:rPr lang="en-IN" b="1" dirty="0"/>
              <a:t>Cloud Database</a:t>
            </a:r>
          </a:p>
          <a:p>
            <a:r>
              <a:rPr lang="en-IN" dirty="0"/>
              <a:t>A type of database where data is stored in a virtual environment and executes over the cloud computing platform. It provides users with various cloud computing services (SaaS, PaaS, IaaS, etc.) for accessing the database. There are numerous cloud platforms, but the best options are:</a:t>
            </a:r>
          </a:p>
          <a:p>
            <a:r>
              <a:rPr lang="en-IN" dirty="0"/>
              <a:t>Amazon Web Services(AWS)</a:t>
            </a:r>
          </a:p>
          <a:p>
            <a:r>
              <a:rPr lang="en-IN" dirty="0"/>
              <a:t>Microsoft Azure</a:t>
            </a:r>
          </a:p>
          <a:p>
            <a:r>
              <a:rPr lang="en-IN" dirty="0" err="1"/>
              <a:t>Kamatera</a:t>
            </a:r>
            <a:endParaRPr lang="en-IN" dirty="0"/>
          </a:p>
          <a:p>
            <a:r>
              <a:rPr lang="en-IN" dirty="0" err="1"/>
              <a:t>PhonixNAP</a:t>
            </a:r>
            <a:endParaRPr lang="en-IN" dirty="0"/>
          </a:p>
          <a:p>
            <a:r>
              <a:rPr lang="en-IN" dirty="0" err="1"/>
              <a:t>ScienceSoft</a:t>
            </a:r>
            <a:endParaRPr lang="en-IN" dirty="0"/>
          </a:p>
          <a:p>
            <a:r>
              <a:rPr lang="en-IN" dirty="0"/>
              <a:t>Google Cloud SQL, etc.</a:t>
            </a:r>
          </a:p>
        </p:txBody>
      </p:sp>
    </p:spTree>
    <p:extLst>
      <p:ext uri="{BB962C8B-B14F-4D97-AF65-F5344CB8AC3E}">
        <p14:creationId xmlns:p14="http://schemas.microsoft.com/office/powerpoint/2010/main" val="2186459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C9923-4FBC-4B97-813B-DB4A296CE318}"/>
              </a:ext>
            </a:extLst>
          </p:cNvPr>
          <p:cNvSpPr>
            <a:spLocks noGrp="1"/>
          </p:cNvSpPr>
          <p:nvPr>
            <p:ph idx="1"/>
          </p:nvPr>
        </p:nvSpPr>
        <p:spPr>
          <a:xfrm>
            <a:off x="3377382" y="-65144"/>
            <a:ext cx="2959509" cy="452284"/>
          </a:xfrm>
        </p:spPr>
        <p:txBody>
          <a:bodyPr>
            <a:normAutofit lnSpcReduction="10000"/>
          </a:bodyPr>
          <a:lstStyle/>
          <a:p>
            <a:pPr marL="0" indent="0">
              <a:buNone/>
            </a:pPr>
            <a:r>
              <a:rPr lang="en-IN" b="1" dirty="0"/>
              <a:t>What is table</a:t>
            </a:r>
          </a:p>
        </p:txBody>
      </p:sp>
      <p:sp>
        <p:nvSpPr>
          <p:cNvPr id="5" name="TextBox 4">
            <a:extLst>
              <a:ext uri="{FF2B5EF4-FFF2-40B4-BE49-F238E27FC236}">
                <a16:creationId xmlns:a16="http://schemas.microsoft.com/office/drawing/2014/main" id="{F3511E89-9CA4-4681-BDEE-7C57B4C1EB42}"/>
              </a:ext>
            </a:extLst>
          </p:cNvPr>
          <p:cNvSpPr txBox="1"/>
          <p:nvPr/>
        </p:nvSpPr>
        <p:spPr>
          <a:xfrm>
            <a:off x="1193800" y="355260"/>
            <a:ext cx="10933196" cy="1077218"/>
          </a:xfrm>
          <a:prstGeom prst="rect">
            <a:avLst/>
          </a:prstGeom>
          <a:noFill/>
        </p:spPr>
        <p:txBody>
          <a:bodyPr wrap="square">
            <a:spAutoFit/>
          </a:bodyPr>
          <a:lstStyle/>
          <a:p>
            <a:r>
              <a:rPr lang="en-US" sz="1600" dirty="0"/>
              <a:t>The RDBMS database uses tables to store data. A table is a collection of related data entries and contains rows and columns to store data.</a:t>
            </a:r>
          </a:p>
          <a:p>
            <a:r>
              <a:rPr lang="en-US" sz="1600" dirty="0"/>
              <a:t>A table is the simplest example of data storage in RDBMS.</a:t>
            </a:r>
          </a:p>
          <a:p>
            <a:r>
              <a:rPr lang="en-US" sz="1600" dirty="0"/>
              <a:t>Let's see the example of student table.</a:t>
            </a:r>
            <a:endParaRPr lang="en-IN" sz="1600" dirty="0"/>
          </a:p>
        </p:txBody>
      </p:sp>
      <p:graphicFrame>
        <p:nvGraphicFramePr>
          <p:cNvPr id="8" name="Table 7">
            <a:extLst>
              <a:ext uri="{FF2B5EF4-FFF2-40B4-BE49-F238E27FC236}">
                <a16:creationId xmlns:a16="http://schemas.microsoft.com/office/drawing/2014/main" id="{9EC4905A-09E9-4ED7-A601-E608649677D3}"/>
              </a:ext>
            </a:extLst>
          </p:cNvPr>
          <p:cNvGraphicFramePr>
            <a:graphicFrameLocks noGrp="1"/>
          </p:cNvGraphicFramePr>
          <p:nvPr>
            <p:extLst>
              <p:ext uri="{D42A27DB-BD31-4B8C-83A1-F6EECF244321}">
                <p14:modId xmlns:p14="http://schemas.microsoft.com/office/powerpoint/2010/main" val="1089787877"/>
              </p:ext>
            </p:extLst>
          </p:nvPr>
        </p:nvGraphicFramePr>
        <p:xfrm>
          <a:off x="176982" y="1621347"/>
          <a:ext cx="4178708" cy="2438400"/>
        </p:xfrm>
        <a:graphic>
          <a:graphicData uri="http://schemas.openxmlformats.org/drawingml/2006/table">
            <a:tbl>
              <a:tblPr/>
              <a:tblGrid>
                <a:gridCol w="648928">
                  <a:extLst>
                    <a:ext uri="{9D8B030D-6E8A-4147-A177-3AD203B41FA5}">
                      <a16:colId xmlns:a16="http://schemas.microsoft.com/office/drawing/2014/main" val="2261867989"/>
                    </a:ext>
                  </a:extLst>
                </a:gridCol>
                <a:gridCol w="1189703">
                  <a:extLst>
                    <a:ext uri="{9D8B030D-6E8A-4147-A177-3AD203B41FA5}">
                      <a16:colId xmlns:a16="http://schemas.microsoft.com/office/drawing/2014/main" val="997315980"/>
                    </a:ext>
                  </a:extLst>
                </a:gridCol>
                <a:gridCol w="963561">
                  <a:extLst>
                    <a:ext uri="{9D8B030D-6E8A-4147-A177-3AD203B41FA5}">
                      <a16:colId xmlns:a16="http://schemas.microsoft.com/office/drawing/2014/main" val="2852393022"/>
                    </a:ext>
                  </a:extLst>
                </a:gridCol>
                <a:gridCol w="1376516">
                  <a:extLst>
                    <a:ext uri="{9D8B030D-6E8A-4147-A177-3AD203B41FA5}">
                      <a16:colId xmlns:a16="http://schemas.microsoft.com/office/drawing/2014/main" val="547332600"/>
                    </a:ext>
                  </a:extLst>
                </a:gridCol>
              </a:tblGrid>
              <a:tr h="0">
                <a:tc>
                  <a:txBody>
                    <a:bodyPr/>
                    <a:lstStyle/>
                    <a:p>
                      <a:pPr algn="l" fontAlgn="t"/>
                      <a:r>
                        <a:rPr lang="en-IN" dirty="0">
                          <a:solidFill>
                            <a:srgbClr val="000000"/>
                          </a:solidFill>
                          <a:effectLst/>
                          <a:latin typeface="times new roman" panose="02020603050405020304" pitchFamily="18" charset="0"/>
                        </a:rPr>
                        <a:t>ID</a:t>
                      </a:r>
                    </a:p>
                  </a:txBody>
                  <a:tcPr marT="91440" marB="91440">
                    <a:lnL w="7620" cap="flat" cmpd="sng" algn="ctr">
                      <a:solidFill>
                        <a:srgbClr val="784D59"/>
                      </a:solidFill>
                      <a:prstDash val="solid"/>
                      <a:round/>
                      <a:headEnd type="none" w="med" len="med"/>
                      <a:tailEnd type="none" w="med" len="med"/>
                    </a:lnL>
                    <a:lnR w="7620" cap="flat" cmpd="sng" algn="ctr">
                      <a:solidFill>
                        <a:srgbClr val="784D59"/>
                      </a:solidFill>
                      <a:prstDash val="solid"/>
                      <a:round/>
                      <a:headEnd type="none" w="med" len="med"/>
                      <a:tailEnd type="none" w="med" len="med"/>
                    </a:lnR>
                    <a:lnT w="7620" cap="flat" cmpd="sng" algn="ctr">
                      <a:solidFill>
                        <a:srgbClr val="784D5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Name</a:t>
                      </a:r>
                    </a:p>
                  </a:txBody>
                  <a:tcPr marT="91440" marB="91440">
                    <a:lnL w="7620" cap="flat" cmpd="sng" algn="ctr">
                      <a:solidFill>
                        <a:srgbClr val="784D59"/>
                      </a:solidFill>
                      <a:prstDash val="solid"/>
                      <a:round/>
                      <a:headEnd type="none" w="med" len="med"/>
                      <a:tailEnd type="none" w="med" len="med"/>
                    </a:lnL>
                    <a:lnR w="7620" cap="flat" cmpd="sng" algn="ctr">
                      <a:solidFill>
                        <a:srgbClr val="784D59"/>
                      </a:solidFill>
                      <a:prstDash val="solid"/>
                      <a:round/>
                      <a:headEnd type="none" w="med" len="med"/>
                      <a:tailEnd type="none" w="med" len="med"/>
                    </a:lnR>
                    <a:lnT w="7620" cap="flat" cmpd="sng" algn="ctr">
                      <a:solidFill>
                        <a:srgbClr val="784D5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AGE</a:t>
                      </a:r>
                    </a:p>
                  </a:txBody>
                  <a:tcPr marT="91440" marB="91440">
                    <a:lnL w="7620" cap="flat" cmpd="sng" algn="ctr">
                      <a:solidFill>
                        <a:srgbClr val="784D59"/>
                      </a:solidFill>
                      <a:prstDash val="solid"/>
                      <a:round/>
                      <a:headEnd type="none" w="med" len="med"/>
                      <a:tailEnd type="none" w="med" len="med"/>
                    </a:lnL>
                    <a:lnR w="7620" cap="flat" cmpd="sng" algn="ctr">
                      <a:solidFill>
                        <a:srgbClr val="784D59"/>
                      </a:solidFill>
                      <a:prstDash val="solid"/>
                      <a:round/>
                      <a:headEnd type="none" w="med" len="med"/>
                      <a:tailEnd type="none" w="med" len="med"/>
                    </a:lnR>
                    <a:lnT w="7620" cap="flat" cmpd="sng" algn="ctr">
                      <a:solidFill>
                        <a:srgbClr val="784D5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COURSE</a:t>
                      </a:r>
                    </a:p>
                  </a:txBody>
                  <a:tcPr marT="91440" marB="91440">
                    <a:lnL w="7620" cap="flat" cmpd="sng" algn="ctr">
                      <a:solidFill>
                        <a:srgbClr val="784D59"/>
                      </a:solidFill>
                      <a:prstDash val="solid"/>
                      <a:round/>
                      <a:headEnd type="none" w="med" len="med"/>
                      <a:tailEnd type="none" w="med" len="med"/>
                    </a:lnL>
                    <a:lnR w="7620" cap="flat" cmpd="sng" algn="ctr">
                      <a:solidFill>
                        <a:srgbClr val="784D59"/>
                      </a:solidFill>
                      <a:prstDash val="solid"/>
                      <a:round/>
                      <a:headEnd type="none" w="med" len="med"/>
                      <a:tailEnd type="none" w="med" len="med"/>
                    </a:lnR>
                    <a:lnT w="7620" cap="flat" cmpd="sng" algn="ctr">
                      <a:solidFill>
                        <a:srgbClr val="784D5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67139193"/>
                  </a:ext>
                </a:extLst>
              </a:tr>
              <a:tr h="0">
                <a:tc>
                  <a:txBody>
                    <a:bodyPr/>
                    <a:lstStyle/>
                    <a:p>
                      <a:pPr algn="l" fontAlgn="t"/>
                      <a:r>
                        <a:rPr lang="en-IN">
                          <a:solidFill>
                            <a:srgbClr val="000000"/>
                          </a:solidFill>
                          <a:effectLst/>
                          <a:latin typeface="verdana" panose="020B0604030504040204" pitchFamily="34" charset="0"/>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Ajeet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B.Tech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15346984"/>
                  </a:ext>
                </a:extLst>
              </a:tr>
              <a:tr h="0">
                <a:tc>
                  <a:txBody>
                    <a:bodyPr/>
                    <a:lstStyle/>
                    <a:p>
                      <a:pPr algn="l" fontAlgn="t"/>
                      <a:r>
                        <a:rPr lang="en-IN">
                          <a:solidFill>
                            <a:srgbClr val="000000"/>
                          </a:solidFill>
                          <a:effectLst/>
                          <a:latin typeface="verdana" panose="020B0604030504040204" pitchFamily="34" charset="0"/>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aryan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20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C.A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06478510"/>
                  </a:ext>
                </a:extLst>
              </a:tr>
              <a:tr h="0">
                <a:tc>
                  <a:txBody>
                    <a:bodyPr/>
                    <a:lstStyle/>
                    <a:p>
                      <a:pPr algn="l" fontAlgn="t"/>
                      <a:r>
                        <a:rPr lang="en-IN">
                          <a:solidFill>
                            <a:srgbClr val="000000"/>
                          </a:solidFill>
                          <a:effectLst/>
                          <a:latin typeface="verdana" panose="020B0604030504040204" pitchFamily="34" charset="0"/>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Mahesh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BCA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28610695"/>
                  </a:ext>
                </a:extLst>
              </a:tr>
              <a:tr h="0">
                <a:tc>
                  <a:txBody>
                    <a:bodyPr/>
                    <a:lstStyle/>
                    <a:p>
                      <a:pPr algn="l" fontAlgn="t"/>
                      <a:r>
                        <a:rPr lang="en-IN">
                          <a:solidFill>
                            <a:srgbClr val="000000"/>
                          </a:solidFill>
                          <a:effectLst/>
                          <a:latin typeface="verdana" panose="020B0604030504040204" pitchFamily="34" charset="0"/>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Ratan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22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MCA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58424914"/>
                  </a:ext>
                </a:extLst>
              </a:tr>
              <a:tr h="0">
                <a:tc>
                  <a:txBody>
                    <a:bodyPr/>
                    <a:lstStyle/>
                    <a:p>
                      <a:pPr algn="l" fontAlgn="t"/>
                      <a:r>
                        <a:rPr lang="en-IN">
                          <a:solidFill>
                            <a:srgbClr val="000000"/>
                          </a:solidFill>
                          <a:effectLst/>
                          <a:latin typeface="verdana" panose="020B0604030504040204" pitchFamily="34" charset="0"/>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Vimal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BSC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95162756"/>
                  </a:ext>
                </a:extLst>
              </a:tr>
            </a:tbl>
          </a:graphicData>
        </a:graphic>
      </p:graphicFrame>
      <p:sp>
        <p:nvSpPr>
          <p:cNvPr id="19" name="TextBox 18">
            <a:extLst>
              <a:ext uri="{FF2B5EF4-FFF2-40B4-BE49-F238E27FC236}">
                <a16:creationId xmlns:a16="http://schemas.microsoft.com/office/drawing/2014/main" id="{6D833197-2E6D-43E6-BB54-C2CC482BFD5D}"/>
              </a:ext>
            </a:extLst>
          </p:cNvPr>
          <p:cNvSpPr txBox="1"/>
          <p:nvPr/>
        </p:nvSpPr>
        <p:spPr>
          <a:xfrm>
            <a:off x="297425" y="5285825"/>
            <a:ext cx="10243573" cy="923330"/>
          </a:xfrm>
          <a:prstGeom prst="rect">
            <a:avLst/>
          </a:prstGeom>
          <a:noFill/>
        </p:spPr>
        <p:txBody>
          <a:bodyPr wrap="square">
            <a:spAutoFit/>
          </a:bodyPr>
          <a:lstStyle/>
          <a:p>
            <a:r>
              <a:rPr lang="en-US" b="1" dirty="0"/>
              <a:t>NULL Values</a:t>
            </a:r>
          </a:p>
          <a:p>
            <a:r>
              <a:rPr lang="en-US" dirty="0"/>
              <a:t>The NULL value of the table specifies that the field has been left blank during record creation. It is totally different from the value filled with zero or a field that contains space.</a:t>
            </a:r>
            <a:endParaRPr lang="en-IN" dirty="0"/>
          </a:p>
        </p:txBody>
      </p:sp>
      <p:sp>
        <p:nvSpPr>
          <p:cNvPr id="21" name="TextBox 20">
            <a:extLst>
              <a:ext uri="{FF2B5EF4-FFF2-40B4-BE49-F238E27FC236}">
                <a16:creationId xmlns:a16="http://schemas.microsoft.com/office/drawing/2014/main" id="{68D434EC-F40D-40AD-BAB4-77F39801BDDA}"/>
              </a:ext>
            </a:extLst>
          </p:cNvPr>
          <p:cNvSpPr txBox="1"/>
          <p:nvPr/>
        </p:nvSpPr>
        <p:spPr>
          <a:xfrm>
            <a:off x="5033023" y="1395159"/>
            <a:ext cx="7093973" cy="4247317"/>
          </a:xfrm>
          <a:prstGeom prst="rect">
            <a:avLst/>
          </a:prstGeom>
          <a:noFill/>
        </p:spPr>
        <p:txBody>
          <a:bodyPr wrap="square">
            <a:spAutoFit/>
          </a:bodyPr>
          <a:lstStyle/>
          <a:p>
            <a:r>
              <a:rPr lang="en-US" b="1" dirty="0"/>
              <a:t>Data Integrity</a:t>
            </a:r>
          </a:p>
          <a:p>
            <a:r>
              <a:rPr lang="en-US" dirty="0"/>
              <a:t>There are the following categories of data integrity exist with each RDBMS:</a:t>
            </a:r>
          </a:p>
          <a:p>
            <a:r>
              <a:rPr lang="en-US" b="1" dirty="0"/>
              <a:t>Entity integrity: </a:t>
            </a:r>
            <a:r>
              <a:rPr lang="en-US" dirty="0"/>
              <a:t>It specifies that there should be no duplicate rows in a table.</a:t>
            </a:r>
          </a:p>
          <a:p>
            <a:endParaRPr lang="en-US" dirty="0"/>
          </a:p>
          <a:p>
            <a:r>
              <a:rPr lang="en-US" b="1" dirty="0"/>
              <a:t>Domain integrity</a:t>
            </a:r>
            <a:r>
              <a:rPr lang="en-US" dirty="0"/>
              <a:t>: It enforces valid entries for a given column by restricting the type, the format, or the range of values.</a:t>
            </a:r>
          </a:p>
          <a:p>
            <a:r>
              <a:rPr lang="en-US" b="1" dirty="0"/>
              <a:t>Referential integrity</a:t>
            </a:r>
            <a:r>
              <a:rPr lang="en-US" dirty="0"/>
              <a:t>: It specifies that rows cannot be deleted, which are used by other records. </a:t>
            </a:r>
            <a:r>
              <a:rPr lang="en-US" dirty="0" err="1"/>
              <a:t>Eg.</a:t>
            </a:r>
            <a:r>
              <a:rPr lang="en-US" dirty="0"/>
              <a:t> You can not delete department when there are employee to whom Department is allocated.</a:t>
            </a:r>
          </a:p>
          <a:p>
            <a:endParaRPr lang="en-US" dirty="0"/>
          </a:p>
          <a:p>
            <a:r>
              <a:rPr lang="en-US" b="1" dirty="0"/>
              <a:t>User-defined integrity: </a:t>
            </a:r>
            <a:r>
              <a:rPr lang="en-US" dirty="0"/>
              <a:t>It enforces some specific business rules that are defined by users. These rules are different from entity, domain or referential integrity.</a:t>
            </a:r>
            <a:endParaRPr lang="en-IN" dirty="0"/>
          </a:p>
        </p:txBody>
      </p:sp>
    </p:spTree>
    <p:extLst>
      <p:ext uri="{BB962C8B-B14F-4D97-AF65-F5344CB8AC3E}">
        <p14:creationId xmlns:p14="http://schemas.microsoft.com/office/powerpoint/2010/main" val="321426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CF9D486-A683-4BF8-A917-11EEC502BDEC}"/>
              </a:ext>
            </a:extLst>
          </p:cNvPr>
          <p:cNvSpPr txBox="1"/>
          <p:nvPr/>
        </p:nvSpPr>
        <p:spPr>
          <a:xfrm>
            <a:off x="354194" y="975834"/>
            <a:ext cx="9985110" cy="923330"/>
          </a:xfrm>
          <a:prstGeom prst="rect">
            <a:avLst/>
          </a:prstGeom>
          <a:noFill/>
        </p:spPr>
        <p:txBody>
          <a:bodyPr wrap="square">
            <a:spAutoFit/>
          </a:bodyPr>
          <a:lstStyle/>
          <a:p>
            <a:r>
              <a:rPr lang="en-US" b="1" dirty="0"/>
              <a:t>What is field</a:t>
            </a:r>
          </a:p>
          <a:p>
            <a:r>
              <a:rPr lang="en-US" dirty="0"/>
              <a:t>Field is a smaller entity of the table which contains specific information about every record in the table. In the above example, the field in the student table consist of id, name, age, course.</a:t>
            </a:r>
            <a:endParaRPr lang="en-IN" dirty="0"/>
          </a:p>
        </p:txBody>
      </p:sp>
      <p:sp>
        <p:nvSpPr>
          <p:cNvPr id="14" name="TextBox 13">
            <a:extLst>
              <a:ext uri="{FF2B5EF4-FFF2-40B4-BE49-F238E27FC236}">
                <a16:creationId xmlns:a16="http://schemas.microsoft.com/office/drawing/2014/main" id="{C4B31D04-CB22-4470-BCE7-F9A3EB980669}"/>
              </a:ext>
            </a:extLst>
          </p:cNvPr>
          <p:cNvSpPr txBox="1"/>
          <p:nvPr/>
        </p:nvSpPr>
        <p:spPr>
          <a:xfrm>
            <a:off x="149490" y="2463492"/>
            <a:ext cx="9985110" cy="1200329"/>
          </a:xfrm>
          <a:prstGeom prst="rect">
            <a:avLst/>
          </a:prstGeom>
          <a:noFill/>
        </p:spPr>
        <p:txBody>
          <a:bodyPr wrap="square">
            <a:spAutoFit/>
          </a:bodyPr>
          <a:lstStyle/>
          <a:p>
            <a:r>
              <a:rPr lang="en-US" b="1" dirty="0"/>
              <a:t>What is row or record</a:t>
            </a:r>
          </a:p>
          <a:p>
            <a:r>
              <a:rPr lang="en-US" dirty="0"/>
              <a:t>A row of a table is also called record. It contains the specific information of each individual entry in the table. It is a horizontal entity in the table. For example: The above table contains 5 records.</a:t>
            </a:r>
          </a:p>
          <a:p>
            <a:r>
              <a:rPr lang="en-US" dirty="0"/>
              <a:t>Let's see one record/row in the table.</a:t>
            </a:r>
            <a:endParaRPr lang="en-IN" dirty="0"/>
          </a:p>
        </p:txBody>
      </p:sp>
      <p:graphicFrame>
        <p:nvGraphicFramePr>
          <p:cNvPr id="15" name="Table 14">
            <a:extLst>
              <a:ext uri="{FF2B5EF4-FFF2-40B4-BE49-F238E27FC236}">
                <a16:creationId xmlns:a16="http://schemas.microsoft.com/office/drawing/2014/main" id="{E6C0B99B-ACD6-4C6F-9264-6AAC76F9EFB4}"/>
              </a:ext>
            </a:extLst>
          </p:cNvPr>
          <p:cNvGraphicFramePr>
            <a:graphicFrameLocks noGrp="1"/>
          </p:cNvGraphicFramePr>
          <p:nvPr>
            <p:extLst>
              <p:ext uri="{D42A27DB-BD31-4B8C-83A1-F6EECF244321}">
                <p14:modId xmlns:p14="http://schemas.microsoft.com/office/powerpoint/2010/main" val="1284969046"/>
              </p:ext>
            </p:extLst>
          </p:nvPr>
        </p:nvGraphicFramePr>
        <p:xfrm>
          <a:off x="5346749" y="3919145"/>
          <a:ext cx="4177157" cy="396240"/>
        </p:xfrm>
        <a:graphic>
          <a:graphicData uri="http://schemas.openxmlformats.org/drawingml/2006/table">
            <a:tbl>
              <a:tblPr/>
              <a:tblGrid>
                <a:gridCol w="414552">
                  <a:extLst>
                    <a:ext uri="{9D8B030D-6E8A-4147-A177-3AD203B41FA5}">
                      <a16:colId xmlns:a16="http://schemas.microsoft.com/office/drawing/2014/main" val="2783724341"/>
                    </a:ext>
                  </a:extLst>
                </a:gridCol>
                <a:gridCol w="1220250">
                  <a:extLst>
                    <a:ext uri="{9D8B030D-6E8A-4147-A177-3AD203B41FA5}">
                      <a16:colId xmlns:a16="http://schemas.microsoft.com/office/drawing/2014/main" val="3575512929"/>
                    </a:ext>
                  </a:extLst>
                </a:gridCol>
                <a:gridCol w="709963">
                  <a:extLst>
                    <a:ext uri="{9D8B030D-6E8A-4147-A177-3AD203B41FA5}">
                      <a16:colId xmlns:a16="http://schemas.microsoft.com/office/drawing/2014/main" val="2888910070"/>
                    </a:ext>
                  </a:extLst>
                </a:gridCol>
                <a:gridCol w="1832392">
                  <a:extLst>
                    <a:ext uri="{9D8B030D-6E8A-4147-A177-3AD203B41FA5}">
                      <a16:colId xmlns:a16="http://schemas.microsoft.com/office/drawing/2014/main" val="2467566685"/>
                    </a:ext>
                  </a:extLst>
                </a:gridCol>
              </a:tblGrid>
              <a:tr h="233799">
                <a:tc>
                  <a:txBody>
                    <a:bodyPr/>
                    <a:lstStyle/>
                    <a:p>
                      <a:pPr algn="l" fontAlgn="t"/>
                      <a:r>
                        <a:rPr lang="en-IN">
                          <a:solidFill>
                            <a:srgbClr val="000000"/>
                          </a:solidFill>
                          <a:effectLst/>
                          <a:latin typeface="verdana" panose="020B0604030504040204" pitchFamily="34" charset="0"/>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Ajeet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24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defTabSz="539750" fontAlgn="t"/>
                      <a:r>
                        <a:rPr lang="en-IN" dirty="0" err="1">
                          <a:solidFill>
                            <a:srgbClr val="000000"/>
                          </a:solidFill>
                          <a:effectLst/>
                          <a:latin typeface="verdana" panose="020B0604030504040204" pitchFamily="34" charset="0"/>
                        </a:rPr>
                        <a:t>B.Tech</a:t>
                      </a:r>
                      <a:endParaRPr lang="en-IN" dirty="0">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25476962"/>
                  </a:ext>
                </a:extLst>
              </a:tr>
            </a:tbl>
          </a:graphicData>
        </a:graphic>
      </p:graphicFrame>
      <p:sp>
        <p:nvSpPr>
          <p:cNvPr id="17" name="TextBox 16">
            <a:extLst>
              <a:ext uri="{FF2B5EF4-FFF2-40B4-BE49-F238E27FC236}">
                <a16:creationId xmlns:a16="http://schemas.microsoft.com/office/drawing/2014/main" id="{73DFD1FA-BB76-4399-A321-83538C59476F}"/>
              </a:ext>
            </a:extLst>
          </p:cNvPr>
          <p:cNvSpPr txBox="1"/>
          <p:nvPr/>
        </p:nvSpPr>
        <p:spPr>
          <a:xfrm>
            <a:off x="149490" y="4519309"/>
            <a:ext cx="9621044" cy="1200329"/>
          </a:xfrm>
          <a:prstGeom prst="rect">
            <a:avLst/>
          </a:prstGeom>
          <a:noFill/>
        </p:spPr>
        <p:txBody>
          <a:bodyPr wrap="square">
            <a:spAutoFit/>
          </a:bodyPr>
          <a:lstStyle/>
          <a:p>
            <a:r>
              <a:rPr lang="en-US" b="1" dirty="0"/>
              <a:t>What is column</a:t>
            </a:r>
          </a:p>
          <a:p>
            <a:r>
              <a:rPr lang="en-US" dirty="0"/>
              <a:t>A column is a vertical entity in the table which contains all information associated with a specific field in a table. For example: "name" is a column in the above table which contains all information about student's name.</a:t>
            </a:r>
            <a:endParaRPr lang="en-IN" dirty="0"/>
          </a:p>
        </p:txBody>
      </p:sp>
      <p:graphicFrame>
        <p:nvGraphicFramePr>
          <p:cNvPr id="2" name="Table 1">
            <a:extLst>
              <a:ext uri="{FF2B5EF4-FFF2-40B4-BE49-F238E27FC236}">
                <a16:creationId xmlns:a16="http://schemas.microsoft.com/office/drawing/2014/main" id="{372430D7-D777-D357-3874-5110AC00B2DF}"/>
              </a:ext>
            </a:extLst>
          </p:cNvPr>
          <p:cNvGraphicFramePr>
            <a:graphicFrameLocks noGrp="1"/>
          </p:cNvGraphicFramePr>
          <p:nvPr>
            <p:extLst>
              <p:ext uri="{D42A27DB-BD31-4B8C-83A1-F6EECF244321}">
                <p14:modId xmlns:p14="http://schemas.microsoft.com/office/powerpoint/2010/main" val="48942594"/>
              </p:ext>
            </p:extLst>
          </p:nvPr>
        </p:nvGraphicFramePr>
        <p:xfrm>
          <a:off x="6624758" y="1923273"/>
          <a:ext cx="4178708" cy="457200"/>
        </p:xfrm>
        <a:graphic>
          <a:graphicData uri="http://schemas.openxmlformats.org/drawingml/2006/table">
            <a:tbl>
              <a:tblPr/>
              <a:tblGrid>
                <a:gridCol w="648928">
                  <a:extLst>
                    <a:ext uri="{9D8B030D-6E8A-4147-A177-3AD203B41FA5}">
                      <a16:colId xmlns:a16="http://schemas.microsoft.com/office/drawing/2014/main" val="2261867989"/>
                    </a:ext>
                  </a:extLst>
                </a:gridCol>
                <a:gridCol w="1189703">
                  <a:extLst>
                    <a:ext uri="{9D8B030D-6E8A-4147-A177-3AD203B41FA5}">
                      <a16:colId xmlns:a16="http://schemas.microsoft.com/office/drawing/2014/main" val="997315980"/>
                    </a:ext>
                  </a:extLst>
                </a:gridCol>
                <a:gridCol w="963561">
                  <a:extLst>
                    <a:ext uri="{9D8B030D-6E8A-4147-A177-3AD203B41FA5}">
                      <a16:colId xmlns:a16="http://schemas.microsoft.com/office/drawing/2014/main" val="2852393022"/>
                    </a:ext>
                  </a:extLst>
                </a:gridCol>
                <a:gridCol w="1376516">
                  <a:extLst>
                    <a:ext uri="{9D8B030D-6E8A-4147-A177-3AD203B41FA5}">
                      <a16:colId xmlns:a16="http://schemas.microsoft.com/office/drawing/2014/main" val="547332600"/>
                    </a:ext>
                  </a:extLst>
                </a:gridCol>
              </a:tblGrid>
              <a:tr h="0">
                <a:tc>
                  <a:txBody>
                    <a:bodyPr/>
                    <a:lstStyle/>
                    <a:p>
                      <a:pPr algn="l" fontAlgn="t"/>
                      <a:r>
                        <a:rPr lang="en-IN" dirty="0">
                          <a:solidFill>
                            <a:srgbClr val="000000"/>
                          </a:solidFill>
                          <a:effectLst/>
                          <a:latin typeface="times new roman" panose="02020603050405020304" pitchFamily="18" charset="0"/>
                        </a:rPr>
                        <a:t>ID</a:t>
                      </a:r>
                    </a:p>
                  </a:txBody>
                  <a:tcPr marT="91440" marB="91440">
                    <a:lnL w="7620" cap="flat" cmpd="sng" algn="ctr">
                      <a:solidFill>
                        <a:srgbClr val="784D59"/>
                      </a:solidFill>
                      <a:prstDash val="solid"/>
                      <a:round/>
                      <a:headEnd type="none" w="med" len="med"/>
                      <a:tailEnd type="none" w="med" len="med"/>
                    </a:lnL>
                    <a:lnR w="7620" cap="flat" cmpd="sng" algn="ctr">
                      <a:solidFill>
                        <a:srgbClr val="784D59"/>
                      </a:solidFill>
                      <a:prstDash val="solid"/>
                      <a:round/>
                      <a:headEnd type="none" w="med" len="med"/>
                      <a:tailEnd type="none" w="med" len="med"/>
                    </a:lnR>
                    <a:lnT w="7620" cap="flat" cmpd="sng" algn="ctr">
                      <a:solidFill>
                        <a:srgbClr val="784D5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Name</a:t>
                      </a:r>
                    </a:p>
                  </a:txBody>
                  <a:tcPr marT="91440" marB="91440">
                    <a:lnL w="7620" cap="flat" cmpd="sng" algn="ctr">
                      <a:solidFill>
                        <a:srgbClr val="784D59"/>
                      </a:solidFill>
                      <a:prstDash val="solid"/>
                      <a:round/>
                      <a:headEnd type="none" w="med" len="med"/>
                      <a:tailEnd type="none" w="med" len="med"/>
                    </a:lnL>
                    <a:lnR w="7620" cap="flat" cmpd="sng" algn="ctr">
                      <a:solidFill>
                        <a:srgbClr val="784D59"/>
                      </a:solidFill>
                      <a:prstDash val="solid"/>
                      <a:round/>
                      <a:headEnd type="none" w="med" len="med"/>
                      <a:tailEnd type="none" w="med" len="med"/>
                    </a:lnR>
                    <a:lnT w="7620" cap="flat" cmpd="sng" algn="ctr">
                      <a:solidFill>
                        <a:srgbClr val="784D5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AGE</a:t>
                      </a:r>
                    </a:p>
                  </a:txBody>
                  <a:tcPr marT="91440" marB="91440">
                    <a:lnL w="7620" cap="flat" cmpd="sng" algn="ctr">
                      <a:solidFill>
                        <a:srgbClr val="784D59"/>
                      </a:solidFill>
                      <a:prstDash val="solid"/>
                      <a:round/>
                      <a:headEnd type="none" w="med" len="med"/>
                      <a:tailEnd type="none" w="med" len="med"/>
                    </a:lnL>
                    <a:lnR w="7620" cap="flat" cmpd="sng" algn="ctr">
                      <a:solidFill>
                        <a:srgbClr val="784D59"/>
                      </a:solidFill>
                      <a:prstDash val="solid"/>
                      <a:round/>
                      <a:headEnd type="none" w="med" len="med"/>
                      <a:tailEnd type="none" w="med" len="med"/>
                    </a:lnR>
                    <a:lnT w="7620" cap="flat" cmpd="sng" algn="ctr">
                      <a:solidFill>
                        <a:srgbClr val="784D5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COURSE</a:t>
                      </a:r>
                    </a:p>
                  </a:txBody>
                  <a:tcPr marT="91440" marB="91440">
                    <a:lnL w="7620" cap="flat" cmpd="sng" algn="ctr">
                      <a:solidFill>
                        <a:srgbClr val="784D59"/>
                      </a:solidFill>
                      <a:prstDash val="solid"/>
                      <a:round/>
                      <a:headEnd type="none" w="med" len="med"/>
                      <a:tailEnd type="none" w="med" len="med"/>
                    </a:lnL>
                    <a:lnR w="7620" cap="flat" cmpd="sng" algn="ctr">
                      <a:solidFill>
                        <a:srgbClr val="784D59"/>
                      </a:solidFill>
                      <a:prstDash val="solid"/>
                      <a:round/>
                      <a:headEnd type="none" w="med" len="med"/>
                      <a:tailEnd type="none" w="med" len="med"/>
                    </a:lnR>
                    <a:lnT w="7620" cap="flat" cmpd="sng" algn="ctr">
                      <a:solidFill>
                        <a:srgbClr val="784D5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67139193"/>
                  </a:ext>
                </a:extLst>
              </a:tr>
            </a:tbl>
          </a:graphicData>
        </a:graphic>
      </p:graphicFrame>
      <p:graphicFrame>
        <p:nvGraphicFramePr>
          <p:cNvPr id="4" name="Table 3">
            <a:extLst>
              <a:ext uri="{FF2B5EF4-FFF2-40B4-BE49-F238E27FC236}">
                <a16:creationId xmlns:a16="http://schemas.microsoft.com/office/drawing/2014/main" id="{A262B158-4214-6013-7D47-3C7E4996EECE}"/>
              </a:ext>
            </a:extLst>
          </p:cNvPr>
          <p:cNvGraphicFramePr>
            <a:graphicFrameLocks noGrp="1"/>
          </p:cNvGraphicFramePr>
          <p:nvPr>
            <p:extLst>
              <p:ext uri="{D42A27DB-BD31-4B8C-83A1-F6EECF244321}">
                <p14:modId xmlns:p14="http://schemas.microsoft.com/office/powerpoint/2010/main" val="3190130397"/>
              </p:ext>
            </p:extLst>
          </p:nvPr>
        </p:nvGraphicFramePr>
        <p:xfrm>
          <a:off x="11024233" y="4117265"/>
          <a:ext cx="1189703" cy="2438400"/>
        </p:xfrm>
        <a:graphic>
          <a:graphicData uri="http://schemas.openxmlformats.org/drawingml/2006/table">
            <a:tbl>
              <a:tblPr/>
              <a:tblGrid>
                <a:gridCol w="1189703">
                  <a:extLst>
                    <a:ext uri="{9D8B030D-6E8A-4147-A177-3AD203B41FA5}">
                      <a16:colId xmlns:a16="http://schemas.microsoft.com/office/drawing/2014/main" val="4173613446"/>
                    </a:ext>
                  </a:extLst>
                </a:gridCol>
              </a:tblGrid>
              <a:tr h="0">
                <a:tc>
                  <a:txBody>
                    <a:bodyPr/>
                    <a:lstStyle/>
                    <a:p>
                      <a:pPr algn="l" fontAlgn="t"/>
                      <a:r>
                        <a:rPr lang="en-IN" dirty="0">
                          <a:solidFill>
                            <a:srgbClr val="000000"/>
                          </a:solidFill>
                          <a:effectLst/>
                          <a:latin typeface="times new roman" panose="02020603050405020304" pitchFamily="18" charset="0"/>
                        </a:rPr>
                        <a:t>Name</a:t>
                      </a:r>
                    </a:p>
                  </a:txBody>
                  <a:tcPr marT="91440" marB="91440">
                    <a:lnL w="7620" cap="flat" cmpd="sng" algn="ctr">
                      <a:solidFill>
                        <a:srgbClr val="784D59"/>
                      </a:solidFill>
                      <a:prstDash val="solid"/>
                      <a:round/>
                      <a:headEnd type="none" w="med" len="med"/>
                      <a:tailEnd type="none" w="med" len="med"/>
                    </a:lnL>
                    <a:lnR w="7620" cap="flat" cmpd="sng" algn="ctr">
                      <a:solidFill>
                        <a:srgbClr val="784D59"/>
                      </a:solidFill>
                      <a:prstDash val="solid"/>
                      <a:round/>
                      <a:headEnd type="none" w="med" len="med"/>
                      <a:tailEnd type="none" w="med" len="med"/>
                    </a:lnR>
                    <a:lnT w="7620" cap="flat" cmpd="sng" algn="ctr">
                      <a:solidFill>
                        <a:srgbClr val="784D5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034510245"/>
                  </a:ext>
                </a:extLst>
              </a:tr>
              <a:tr h="0">
                <a:tc>
                  <a:txBody>
                    <a:bodyPr/>
                    <a:lstStyle/>
                    <a:p>
                      <a:pPr algn="l" fontAlgn="t"/>
                      <a:r>
                        <a:rPr lang="en-IN" dirty="0">
                          <a:solidFill>
                            <a:srgbClr val="000000"/>
                          </a:solidFill>
                          <a:effectLst/>
                          <a:latin typeface="verdana" panose="020B0604030504040204" pitchFamily="34" charset="0"/>
                        </a:rPr>
                        <a:t>Ajeet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83857755"/>
                  </a:ext>
                </a:extLst>
              </a:tr>
              <a:tr h="0">
                <a:tc>
                  <a:txBody>
                    <a:bodyPr/>
                    <a:lstStyle/>
                    <a:p>
                      <a:pPr algn="l" fontAlgn="t"/>
                      <a:r>
                        <a:rPr lang="en-IN" dirty="0" err="1">
                          <a:solidFill>
                            <a:srgbClr val="000000"/>
                          </a:solidFill>
                          <a:effectLst/>
                          <a:latin typeface="verdana" panose="020B0604030504040204" pitchFamily="34" charset="0"/>
                        </a:rPr>
                        <a:t>aryan</a:t>
                      </a:r>
                      <a:endParaRPr lang="en-IN" dirty="0">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5497154"/>
                  </a:ext>
                </a:extLst>
              </a:tr>
              <a:tr h="0">
                <a:tc>
                  <a:txBody>
                    <a:bodyPr/>
                    <a:lstStyle/>
                    <a:p>
                      <a:pPr algn="l" fontAlgn="t"/>
                      <a:r>
                        <a:rPr lang="en-IN" dirty="0">
                          <a:solidFill>
                            <a:srgbClr val="000000"/>
                          </a:solidFill>
                          <a:effectLst/>
                          <a:latin typeface="verdana" panose="020B0604030504040204" pitchFamily="34" charset="0"/>
                        </a:rPr>
                        <a:t>Mahesh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265170"/>
                  </a:ext>
                </a:extLst>
              </a:tr>
              <a:tr h="0">
                <a:tc>
                  <a:txBody>
                    <a:bodyPr/>
                    <a:lstStyle/>
                    <a:p>
                      <a:pPr algn="l" fontAlgn="t"/>
                      <a:r>
                        <a:rPr lang="en-IN" dirty="0">
                          <a:solidFill>
                            <a:srgbClr val="000000"/>
                          </a:solidFill>
                          <a:effectLst/>
                          <a:latin typeface="verdana" panose="020B0604030504040204" pitchFamily="34" charset="0"/>
                        </a:rPr>
                        <a:t>Ratan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18601006"/>
                  </a:ext>
                </a:extLst>
              </a:tr>
              <a:tr h="0">
                <a:tc>
                  <a:txBody>
                    <a:bodyPr/>
                    <a:lstStyle/>
                    <a:p>
                      <a:pPr algn="l" fontAlgn="t"/>
                      <a:r>
                        <a:rPr lang="en-IN" dirty="0">
                          <a:solidFill>
                            <a:srgbClr val="000000"/>
                          </a:solidFill>
                          <a:effectLst/>
                          <a:latin typeface="verdana" panose="020B0604030504040204" pitchFamily="34" charset="0"/>
                        </a:rPr>
                        <a:t>Vimal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06074202"/>
                  </a:ext>
                </a:extLst>
              </a:tr>
            </a:tbl>
          </a:graphicData>
        </a:graphic>
      </p:graphicFrame>
      <p:graphicFrame>
        <p:nvGraphicFramePr>
          <p:cNvPr id="5" name="Table 4">
            <a:extLst>
              <a:ext uri="{FF2B5EF4-FFF2-40B4-BE49-F238E27FC236}">
                <a16:creationId xmlns:a16="http://schemas.microsoft.com/office/drawing/2014/main" id="{03AB75C1-AC6D-8B74-0620-798D720502A6}"/>
              </a:ext>
            </a:extLst>
          </p:cNvPr>
          <p:cNvGraphicFramePr>
            <a:graphicFrameLocks noGrp="1"/>
          </p:cNvGraphicFramePr>
          <p:nvPr>
            <p:extLst>
              <p:ext uri="{D42A27DB-BD31-4B8C-83A1-F6EECF244321}">
                <p14:modId xmlns:p14="http://schemas.microsoft.com/office/powerpoint/2010/main" val="3001309127"/>
              </p:ext>
            </p:extLst>
          </p:nvPr>
        </p:nvGraphicFramePr>
        <p:xfrm>
          <a:off x="9764432" y="4145130"/>
          <a:ext cx="504177" cy="2438400"/>
        </p:xfrm>
        <a:graphic>
          <a:graphicData uri="http://schemas.openxmlformats.org/drawingml/2006/table">
            <a:tbl>
              <a:tblPr/>
              <a:tblGrid>
                <a:gridCol w="504177">
                  <a:extLst>
                    <a:ext uri="{9D8B030D-6E8A-4147-A177-3AD203B41FA5}">
                      <a16:colId xmlns:a16="http://schemas.microsoft.com/office/drawing/2014/main" val="4089186446"/>
                    </a:ext>
                  </a:extLst>
                </a:gridCol>
              </a:tblGrid>
              <a:tr h="0">
                <a:tc>
                  <a:txBody>
                    <a:bodyPr/>
                    <a:lstStyle/>
                    <a:p>
                      <a:pPr algn="l" fontAlgn="t"/>
                      <a:r>
                        <a:rPr lang="en-IN" dirty="0">
                          <a:solidFill>
                            <a:srgbClr val="000000"/>
                          </a:solidFill>
                          <a:effectLst/>
                          <a:latin typeface="times new roman" panose="02020603050405020304" pitchFamily="18" charset="0"/>
                        </a:rPr>
                        <a:t>ID</a:t>
                      </a:r>
                    </a:p>
                  </a:txBody>
                  <a:tcPr marT="91440" marB="91440">
                    <a:lnL w="7620" cap="flat" cmpd="sng" algn="ctr">
                      <a:solidFill>
                        <a:srgbClr val="784D59"/>
                      </a:solidFill>
                      <a:prstDash val="solid"/>
                      <a:round/>
                      <a:headEnd type="none" w="med" len="med"/>
                      <a:tailEnd type="none" w="med" len="med"/>
                    </a:lnL>
                    <a:lnR w="7620" cap="flat" cmpd="sng" algn="ctr">
                      <a:solidFill>
                        <a:srgbClr val="784D59"/>
                      </a:solidFill>
                      <a:prstDash val="solid"/>
                      <a:round/>
                      <a:headEnd type="none" w="med" len="med"/>
                      <a:tailEnd type="none" w="med" len="med"/>
                    </a:lnR>
                    <a:lnT w="7620" cap="flat" cmpd="sng" algn="ctr">
                      <a:solidFill>
                        <a:srgbClr val="784D5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111239421"/>
                  </a:ext>
                </a:extLst>
              </a:tr>
              <a:tr h="0">
                <a:tc>
                  <a:txBody>
                    <a:bodyPr/>
                    <a:lstStyle/>
                    <a:p>
                      <a:pPr algn="l" fontAlgn="t"/>
                      <a:r>
                        <a:rPr lang="en-IN" dirty="0">
                          <a:solidFill>
                            <a:srgbClr val="000000"/>
                          </a:solidFill>
                          <a:effectLst/>
                          <a:latin typeface="verdana" panose="020B0604030504040204" pitchFamily="34" charset="0"/>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00368766"/>
                  </a:ext>
                </a:extLst>
              </a:tr>
              <a:tr h="0">
                <a:tc>
                  <a:txBody>
                    <a:bodyPr/>
                    <a:lstStyle/>
                    <a:p>
                      <a:pPr algn="l" fontAlgn="t"/>
                      <a:r>
                        <a:rPr lang="en-IN" dirty="0">
                          <a:solidFill>
                            <a:srgbClr val="000000"/>
                          </a:solidFill>
                          <a:effectLst/>
                          <a:latin typeface="verdana" panose="020B0604030504040204" pitchFamily="34" charset="0"/>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26742668"/>
                  </a:ext>
                </a:extLst>
              </a:tr>
              <a:tr h="0">
                <a:tc>
                  <a:txBody>
                    <a:bodyPr/>
                    <a:lstStyle/>
                    <a:p>
                      <a:pPr algn="l" fontAlgn="t"/>
                      <a:r>
                        <a:rPr lang="en-IN">
                          <a:solidFill>
                            <a:srgbClr val="000000"/>
                          </a:solidFill>
                          <a:effectLst/>
                          <a:latin typeface="verdana" panose="020B0604030504040204" pitchFamily="34" charset="0"/>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67104856"/>
                  </a:ext>
                </a:extLst>
              </a:tr>
              <a:tr h="0">
                <a:tc>
                  <a:txBody>
                    <a:bodyPr/>
                    <a:lstStyle/>
                    <a:p>
                      <a:pPr algn="l" fontAlgn="t"/>
                      <a:r>
                        <a:rPr lang="en-IN">
                          <a:solidFill>
                            <a:srgbClr val="000000"/>
                          </a:solidFill>
                          <a:effectLst/>
                          <a:latin typeface="verdana" panose="020B0604030504040204" pitchFamily="34" charset="0"/>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13210238"/>
                  </a:ext>
                </a:extLst>
              </a:tr>
              <a:tr h="0">
                <a:tc>
                  <a:txBody>
                    <a:bodyPr/>
                    <a:lstStyle/>
                    <a:p>
                      <a:pPr algn="l" fontAlgn="t"/>
                      <a:r>
                        <a:rPr lang="en-IN" dirty="0">
                          <a:solidFill>
                            <a:srgbClr val="000000"/>
                          </a:solidFill>
                          <a:effectLst/>
                          <a:latin typeface="verdana" panose="020B0604030504040204" pitchFamily="34" charset="0"/>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69868776"/>
                  </a:ext>
                </a:extLst>
              </a:tr>
            </a:tbl>
          </a:graphicData>
        </a:graphic>
      </p:graphicFrame>
    </p:spTree>
    <p:extLst>
      <p:ext uri="{BB962C8B-B14F-4D97-AF65-F5344CB8AC3E}">
        <p14:creationId xmlns:p14="http://schemas.microsoft.com/office/powerpoint/2010/main" val="90239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3C900-2BF9-4836-B18A-D4BC2CB244C3}"/>
              </a:ext>
            </a:extLst>
          </p:cNvPr>
          <p:cNvSpPr>
            <a:spLocks noGrp="1"/>
          </p:cNvSpPr>
          <p:nvPr>
            <p:ph idx="1"/>
          </p:nvPr>
        </p:nvSpPr>
        <p:spPr>
          <a:xfrm>
            <a:off x="226142" y="294968"/>
            <a:ext cx="11127658" cy="5881995"/>
          </a:xfrm>
        </p:spPr>
        <p:txBody>
          <a:bodyPr>
            <a:normAutofit fontScale="92500" lnSpcReduction="10000"/>
          </a:bodyPr>
          <a:lstStyle/>
          <a:p>
            <a:pPr marL="0" indent="0" algn="ctr">
              <a:buNone/>
            </a:pPr>
            <a:r>
              <a:rPr lang="en-US" b="1" dirty="0"/>
              <a:t>Data model Schema and Instance</a:t>
            </a:r>
          </a:p>
          <a:p>
            <a:r>
              <a:rPr lang="en-US" dirty="0"/>
              <a:t>The </a:t>
            </a:r>
            <a:r>
              <a:rPr lang="en-US" b="1" dirty="0"/>
              <a:t>data which is stored </a:t>
            </a:r>
            <a:r>
              <a:rPr lang="en-US" dirty="0"/>
              <a:t>in the database at a particular moment of time is called an </a:t>
            </a:r>
            <a:r>
              <a:rPr lang="en-US" b="1" dirty="0"/>
              <a:t>instance </a:t>
            </a:r>
            <a:r>
              <a:rPr lang="en-US" dirty="0"/>
              <a:t>of the database.</a:t>
            </a:r>
          </a:p>
          <a:p>
            <a:r>
              <a:rPr lang="en-US" dirty="0"/>
              <a:t>The overall </a:t>
            </a:r>
            <a:r>
              <a:rPr lang="en-US" b="1" dirty="0"/>
              <a:t>design of a database </a:t>
            </a:r>
            <a:r>
              <a:rPr lang="en-US" dirty="0"/>
              <a:t>is called </a:t>
            </a:r>
            <a:r>
              <a:rPr lang="en-US" b="1" dirty="0"/>
              <a:t>schema</a:t>
            </a:r>
            <a:r>
              <a:rPr lang="en-US" dirty="0"/>
              <a:t>.</a:t>
            </a:r>
          </a:p>
          <a:p>
            <a:r>
              <a:rPr lang="en-US" dirty="0"/>
              <a:t>A database schema is the skeleton structure of the database. It represents the logical view of the entire database.</a:t>
            </a:r>
          </a:p>
          <a:p>
            <a:r>
              <a:rPr lang="en-US" dirty="0"/>
              <a:t>A schema contains schema objects like </a:t>
            </a:r>
            <a:r>
              <a:rPr lang="en-US" b="1" dirty="0"/>
              <a:t>table, foreign key, primary key</a:t>
            </a:r>
            <a:r>
              <a:rPr lang="en-US" dirty="0"/>
              <a:t>, views, columns, data types, stored procedure, etc.</a:t>
            </a:r>
          </a:p>
          <a:p>
            <a:r>
              <a:rPr lang="en-US" dirty="0"/>
              <a:t>A database schema can be represented by using the visual diagram. That diagram shows the database objects and relationship with each other.</a:t>
            </a:r>
          </a:p>
          <a:p>
            <a:r>
              <a:rPr lang="en-US" dirty="0"/>
              <a:t>A database schema is designed by the database designers to help programmers whose software will interact with the database. The process of database creation is called data modeling.</a:t>
            </a:r>
          </a:p>
          <a:p>
            <a:pPr marL="0" indent="0">
              <a:buNone/>
            </a:pPr>
            <a:r>
              <a:rPr lang="en-US" dirty="0"/>
              <a:t>A schema diagram can display only some aspects of a schema like the name of record type, data type, and constraints. </a:t>
            </a:r>
            <a:endParaRPr lang="en-IN" dirty="0"/>
          </a:p>
        </p:txBody>
      </p:sp>
    </p:spTree>
    <p:extLst>
      <p:ext uri="{BB962C8B-B14F-4D97-AF65-F5344CB8AC3E}">
        <p14:creationId xmlns:p14="http://schemas.microsoft.com/office/powerpoint/2010/main" val="293938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1EB84D-C558-2203-A573-F54458FE1967}"/>
              </a:ext>
            </a:extLst>
          </p:cNvPr>
          <p:cNvSpPr txBox="1"/>
          <p:nvPr/>
        </p:nvSpPr>
        <p:spPr>
          <a:xfrm>
            <a:off x="143933" y="628071"/>
            <a:ext cx="11590867" cy="1754326"/>
          </a:xfrm>
          <a:prstGeom prst="rect">
            <a:avLst/>
          </a:prstGeom>
          <a:noFill/>
        </p:spPr>
        <p:txBody>
          <a:bodyPr wrap="square">
            <a:spAutoFit/>
          </a:bodyPr>
          <a:lstStyle/>
          <a:p>
            <a:pPr>
              <a:buNone/>
            </a:pPr>
            <a:r>
              <a:rPr lang="en-US" dirty="0"/>
              <a:t>Here are some schema diagram examples that visually represent key aspects like:</a:t>
            </a:r>
          </a:p>
          <a:p>
            <a:pPr>
              <a:buFont typeface="Arial" panose="020B0604020202020204" pitchFamily="34" charset="0"/>
              <a:buChar char="•"/>
            </a:pPr>
            <a:r>
              <a:rPr lang="en-US" b="1" dirty="0"/>
              <a:t>Record types</a:t>
            </a:r>
            <a:r>
              <a:rPr lang="en-US" dirty="0"/>
              <a:t> (e.g., tables or entities)</a:t>
            </a:r>
          </a:p>
          <a:p>
            <a:pPr>
              <a:buFont typeface="Arial" panose="020B0604020202020204" pitchFamily="34" charset="0"/>
              <a:buChar char="•"/>
            </a:pPr>
            <a:r>
              <a:rPr lang="en-US" b="1" dirty="0"/>
              <a:t>Data types</a:t>
            </a:r>
            <a:r>
              <a:rPr lang="en-US" dirty="0"/>
              <a:t> (e.g., integer, varchar, date)</a:t>
            </a:r>
          </a:p>
          <a:p>
            <a:pPr>
              <a:buFont typeface="Arial" panose="020B0604020202020204" pitchFamily="34" charset="0"/>
              <a:buChar char="•"/>
            </a:pPr>
            <a:r>
              <a:rPr lang="en-US" b="1" dirty="0"/>
              <a:t>Constraints</a:t>
            </a:r>
            <a:r>
              <a:rPr lang="en-US" dirty="0"/>
              <a:t> (e.g., primary keys, foreign keys, not null)</a:t>
            </a:r>
          </a:p>
          <a:p>
            <a:pPr>
              <a:buNone/>
            </a:pPr>
            <a:r>
              <a:rPr lang="en-US" dirty="0"/>
              <a:t>These diagrams help illustrate how a database schema is structured, even if they don’t show every detail like triggers or stored procedures.</a:t>
            </a:r>
          </a:p>
        </p:txBody>
      </p:sp>
      <p:pic>
        <p:nvPicPr>
          <p:cNvPr id="7" name="Picture 6">
            <a:extLst>
              <a:ext uri="{FF2B5EF4-FFF2-40B4-BE49-F238E27FC236}">
                <a16:creationId xmlns:a16="http://schemas.microsoft.com/office/drawing/2014/main" id="{7E77A995-3EAF-2274-12EE-1B6E1F9BB4C8}"/>
              </a:ext>
            </a:extLst>
          </p:cNvPr>
          <p:cNvPicPr>
            <a:picLocks noChangeAspect="1"/>
          </p:cNvPicPr>
          <p:nvPr/>
        </p:nvPicPr>
        <p:blipFill>
          <a:blip r:embed="rId2"/>
          <a:stretch>
            <a:fillRect/>
          </a:stretch>
        </p:blipFill>
        <p:spPr>
          <a:xfrm>
            <a:off x="1278465" y="2335510"/>
            <a:ext cx="9254067" cy="3894420"/>
          </a:xfrm>
          <a:prstGeom prst="rect">
            <a:avLst/>
          </a:prstGeom>
        </p:spPr>
      </p:pic>
    </p:spTree>
    <p:extLst>
      <p:ext uri="{BB962C8B-B14F-4D97-AF65-F5344CB8AC3E}">
        <p14:creationId xmlns:p14="http://schemas.microsoft.com/office/powerpoint/2010/main" val="3574907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DA386C-B5EA-44AB-BA59-216A01359427}"/>
              </a:ext>
            </a:extLst>
          </p:cNvPr>
          <p:cNvSpPr>
            <a:spLocks noGrp="1"/>
          </p:cNvSpPr>
          <p:nvPr>
            <p:ph idx="1"/>
          </p:nvPr>
        </p:nvSpPr>
        <p:spPr>
          <a:xfrm>
            <a:off x="1574852" y="-3073"/>
            <a:ext cx="3903406" cy="511277"/>
          </a:xfrm>
        </p:spPr>
        <p:txBody>
          <a:bodyPr/>
          <a:lstStyle/>
          <a:p>
            <a:pPr marL="0" indent="0">
              <a:buNone/>
            </a:pPr>
            <a:r>
              <a:rPr lang="en-IN" b="1" dirty="0"/>
              <a:t>Database Language</a:t>
            </a:r>
          </a:p>
        </p:txBody>
      </p:sp>
      <p:sp>
        <p:nvSpPr>
          <p:cNvPr id="5" name="TextBox 4">
            <a:extLst>
              <a:ext uri="{FF2B5EF4-FFF2-40B4-BE49-F238E27FC236}">
                <a16:creationId xmlns:a16="http://schemas.microsoft.com/office/drawing/2014/main" id="{FAD9D796-168D-426B-885A-9D7D653F2353}"/>
              </a:ext>
            </a:extLst>
          </p:cNvPr>
          <p:cNvSpPr txBox="1"/>
          <p:nvPr/>
        </p:nvSpPr>
        <p:spPr>
          <a:xfrm>
            <a:off x="-19664" y="511277"/>
            <a:ext cx="6115664" cy="1754326"/>
          </a:xfrm>
          <a:prstGeom prst="rect">
            <a:avLst/>
          </a:prstGeom>
          <a:noFill/>
        </p:spPr>
        <p:txBody>
          <a:bodyPr wrap="square">
            <a:spAutoFit/>
          </a:bodyPr>
          <a:lstStyle/>
          <a:p>
            <a:pPr marL="285750" indent="-285750">
              <a:buFont typeface="Arial" panose="020B0604020202020204" pitchFamily="34" charset="0"/>
              <a:buChar char="•"/>
            </a:pPr>
            <a:r>
              <a:rPr lang="en-US" dirty="0"/>
              <a:t>A DBMS has appropriate languages and interfaces to express database queries and updates.</a:t>
            </a:r>
          </a:p>
          <a:p>
            <a:pPr marL="285750" indent="-285750">
              <a:buFont typeface="Arial" panose="020B0604020202020204" pitchFamily="34" charset="0"/>
              <a:buChar char="•"/>
            </a:pPr>
            <a:r>
              <a:rPr lang="en-US" dirty="0"/>
              <a:t>Database languages can be used to read, store and update the data in the database.</a:t>
            </a:r>
          </a:p>
          <a:p>
            <a:pPr marL="285750" indent="-285750">
              <a:buFont typeface="Arial" panose="020B0604020202020204" pitchFamily="34" charset="0"/>
              <a:buChar char="•"/>
            </a:pPr>
            <a:endParaRPr lang="en-US" dirty="0"/>
          </a:p>
          <a:p>
            <a:r>
              <a:rPr lang="en-US" dirty="0"/>
              <a:t>Types of Database Language</a:t>
            </a:r>
            <a:endParaRPr lang="en-IN" dirty="0"/>
          </a:p>
        </p:txBody>
      </p:sp>
      <p:pic>
        <p:nvPicPr>
          <p:cNvPr id="6" name="Picture 5">
            <a:extLst>
              <a:ext uri="{FF2B5EF4-FFF2-40B4-BE49-F238E27FC236}">
                <a16:creationId xmlns:a16="http://schemas.microsoft.com/office/drawing/2014/main" id="{DC9A1270-C129-4A50-97D0-11CCE0A54EFD}"/>
              </a:ext>
            </a:extLst>
          </p:cNvPr>
          <p:cNvPicPr>
            <a:picLocks noChangeAspect="1"/>
          </p:cNvPicPr>
          <p:nvPr/>
        </p:nvPicPr>
        <p:blipFill>
          <a:blip r:embed="rId2"/>
          <a:stretch>
            <a:fillRect/>
          </a:stretch>
        </p:blipFill>
        <p:spPr>
          <a:xfrm>
            <a:off x="-19664" y="2632894"/>
            <a:ext cx="4772025" cy="3067050"/>
          </a:xfrm>
          <a:prstGeom prst="rect">
            <a:avLst/>
          </a:prstGeom>
        </p:spPr>
      </p:pic>
      <p:sp>
        <p:nvSpPr>
          <p:cNvPr id="8" name="TextBox 7">
            <a:extLst>
              <a:ext uri="{FF2B5EF4-FFF2-40B4-BE49-F238E27FC236}">
                <a16:creationId xmlns:a16="http://schemas.microsoft.com/office/drawing/2014/main" id="{5433E4B4-CF74-4215-BE99-A4FB2DB0A00C}"/>
              </a:ext>
            </a:extLst>
          </p:cNvPr>
          <p:cNvSpPr txBox="1"/>
          <p:nvPr/>
        </p:nvSpPr>
        <p:spPr>
          <a:xfrm>
            <a:off x="6204155" y="67633"/>
            <a:ext cx="6130412" cy="5909310"/>
          </a:xfrm>
          <a:prstGeom prst="rect">
            <a:avLst/>
          </a:prstGeom>
          <a:noFill/>
        </p:spPr>
        <p:txBody>
          <a:bodyPr wrap="square">
            <a:spAutoFit/>
          </a:bodyPr>
          <a:lstStyle/>
          <a:p>
            <a:r>
              <a:rPr lang="en-US" b="1" dirty="0"/>
              <a:t> Data Definition Language</a:t>
            </a:r>
          </a:p>
          <a:p>
            <a:pPr marL="285750" indent="-285750">
              <a:buFont typeface="Arial" panose="020B0604020202020204" pitchFamily="34" charset="0"/>
              <a:buChar char="•"/>
            </a:pPr>
            <a:r>
              <a:rPr lang="en-US" dirty="0"/>
              <a:t>DDL stands for Data Definition Language. It is used to define database structure or pattern.</a:t>
            </a:r>
          </a:p>
          <a:p>
            <a:pPr marL="285750" indent="-285750">
              <a:buFont typeface="Arial" panose="020B0604020202020204" pitchFamily="34" charset="0"/>
              <a:buChar char="•"/>
            </a:pPr>
            <a:r>
              <a:rPr lang="en-US" dirty="0"/>
              <a:t>It is used to create schema, tables, indexes, constraints, etc. in the database.</a:t>
            </a:r>
          </a:p>
          <a:p>
            <a:pPr marL="285750" indent="-285750">
              <a:buFont typeface="Arial" panose="020B0604020202020204" pitchFamily="34" charset="0"/>
              <a:buChar char="•"/>
            </a:pPr>
            <a:r>
              <a:rPr lang="en-US" dirty="0"/>
              <a:t>Using the DDL statements, you can </a:t>
            </a:r>
            <a:r>
              <a:rPr lang="en-US" b="1" dirty="0"/>
              <a:t>create the skeleton </a:t>
            </a:r>
            <a:r>
              <a:rPr lang="en-US" dirty="0"/>
              <a:t>of the database.</a:t>
            </a:r>
          </a:p>
          <a:p>
            <a:pPr marL="285750" indent="-285750">
              <a:buFont typeface="Arial" panose="020B0604020202020204" pitchFamily="34" charset="0"/>
              <a:buChar char="•"/>
            </a:pPr>
            <a:r>
              <a:rPr lang="en-US" dirty="0"/>
              <a:t>Data definition language is used to store the information of metadata like the number of tables and schemas, their names, indexes, columns in each table, constraints, etc.</a:t>
            </a:r>
          </a:p>
          <a:p>
            <a:endParaRPr lang="en-US" dirty="0"/>
          </a:p>
          <a:p>
            <a:r>
              <a:rPr lang="en-US" dirty="0"/>
              <a:t>Here are some tasks that come under DDL: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Create</a:t>
            </a:r>
            <a:r>
              <a:rPr lang="en-US" dirty="0"/>
              <a:t>: It is used to create objects in the database.</a:t>
            </a:r>
          </a:p>
          <a:p>
            <a:pPr marL="285750" indent="-285750">
              <a:buFont typeface="Arial" panose="020B0604020202020204" pitchFamily="34" charset="0"/>
              <a:buChar char="•"/>
            </a:pPr>
            <a:r>
              <a:rPr lang="en-US" b="1" dirty="0"/>
              <a:t>Alter</a:t>
            </a:r>
            <a:r>
              <a:rPr lang="en-US" dirty="0"/>
              <a:t>: It is used to alter the structure of the database.</a:t>
            </a:r>
          </a:p>
          <a:p>
            <a:pPr marL="285750" indent="-285750">
              <a:buFont typeface="Arial" panose="020B0604020202020204" pitchFamily="34" charset="0"/>
              <a:buChar char="•"/>
            </a:pPr>
            <a:r>
              <a:rPr lang="en-US" b="1" dirty="0"/>
              <a:t>Drop</a:t>
            </a:r>
            <a:r>
              <a:rPr lang="en-US" dirty="0"/>
              <a:t>: It is used to delete objects from the database.</a:t>
            </a:r>
          </a:p>
          <a:p>
            <a:pPr marL="285750" indent="-285750">
              <a:buFont typeface="Arial" panose="020B0604020202020204" pitchFamily="34" charset="0"/>
              <a:buChar char="•"/>
            </a:pPr>
            <a:r>
              <a:rPr lang="en-US" b="1" dirty="0"/>
              <a:t>Truncate</a:t>
            </a:r>
            <a:r>
              <a:rPr lang="en-US" dirty="0"/>
              <a:t>: It is used to remove all records from a table.</a:t>
            </a:r>
          </a:p>
          <a:p>
            <a:pPr marL="285750" indent="-285750">
              <a:buFont typeface="Arial" panose="020B0604020202020204" pitchFamily="34" charset="0"/>
              <a:buChar char="•"/>
            </a:pPr>
            <a:r>
              <a:rPr lang="en-US" b="1" dirty="0"/>
              <a:t>Rename</a:t>
            </a:r>
            <a:r>
              <a:rPr lang="en-US" dirty="0"/>
              <a:t>: It is used to rename an object.</a:t>
            </a:r>
          </a:p>
          <a:p>
            <a:pPr marL="285750" indent="-285750">
              <a:buFont typeface="Arial" panose="020B0604020202020204" pitchFamily="34" charset="0"/>
              <a:buChar char="•"/>
            </a:pPr>
            <a:r>
              <a:rPr lang="en-US" b="1" dirty="0"/>
              <a:t>Comment</a:t>
            </a:r>
            <a:r>
              <a:rPr lang="en-US" dirty="0"/>
              <a:t>: It is used to comment on the data dictionary.</a:t>
            </a:r>
          </a:p>
          <a:p>
            <a:pPr marL="285750" indent="-285750">
              <a:buFont typeface="Arial" panose="020B0604020202020204" pitchFamily="34" charset="0"/>
              <a:buChar char="•"/>
            </a:pPr>
            <a:r>
              <a:rPr lang="en-US" dirty="0"/>
              <a:t>These commands are used to update the database </a:t>
            </a:r>
            <a:r>
              <a:rPr lang="en-US" b="1" dirty="0"/>
              <a:t>schema </a:t>
            </a:r>
            <a:r>
              <a:rPr lang="en-US" dirty="0"/>
              <a:t>that's why they come under Data definition language.</a:t>
            </a:r>
            <a:endParaRPr lang="en-IN" dirty="0"/>
          </a:p>
        </p:txBody>
      </p:sp>
    </p:spTree>
    <p:extLst>
      <p:ext uri="{BB962C8B-B14F-4D97-AF65-F5344CB8AC3E}">
        <p14:creationId xmlns:p14="http://schemas.microsoft.com/office/powerpoint/2010/main" val="2979123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5FFDD-ACC8-4C32-9FCF-6F805D44405E}"/>
              </a:ext>
            </a:extLst>
          </p:cNvPr>
          <p:cNvSpPr>
            <a:spLocks noGrp="1"/>
          </p:cNvSpPr>
          <p:nvPr>
            <p:ph idx="1"/>
          </p:nvPr>
        </p:nvSpPr>
        <p:spPr>
          <a:xfrm>
            <a:off x="1088001" y="118980"/>
            <a:ext cx="5073445" cy="1288026"/>
          </a:xfrm>
        </p:spPr>
        <p:txBody>
          <a:bodyPr>
            <a:normAutofit/>
          </a:bodyPr>
          <a:lstStyle/>
          <a:p>
            <a:pPr marL="0" indent="0">
              <a:buNone/>
            </a:pPr>
            <a:r>
              <a:rPr lang="en-US" sz="1800" b="1" dirty="0"/>
              <a:t>Data Manipulation Language</a:t>
            </a:r>
          </a:p>
          <a:p>
            <a:pPr marL="0" indent="0">
              <a:buNone/>
            </a:pPr>
            <a:r>
              <a:rPr lang="en-US" sz="1800" b="1" dirty="0"/>
              <a:t>DML</a:t>
            </a:r>
            <a:r>
              <a:rPr lang="en-US" sz="1800" dirty="0"/>
              <a:t> stands for Data Manipulation Language. It is used for accessing and manipulating data in a database. It handles user requests.</a:t>
            </a:r>
            <a:endParaRPr lang="en-IN" sz="1800" dirty="0"/>
          </a:p>
        </p:txBody>
      </p:sp>
      <p:sp>
        <p:nvSpPr>
          <p:cNvPr id="5" name="TextBox 4">
            <a:extLst>
              <a:ext uri="{FF2B5EF4-FFF2-40B4-BE49-F238E27FC236}">
                <a16:creationId xmlns:a16="http://schemas.microsoft.com/office/drawing/2014/main" id="{E6034067-65D1-4405-AF11-13EADC32623C}"/>
              </a:ext>
            </a:extLst>
          </p:cNvPr>
          <p:cNvSpPr txBox="1"/>
          <p:nvPr/>
        </p:nvSpPr>
        <p:spPr>
          <a:xfrm>
            <a:off x="0" y="1494504"/>
            <a:ext cx="5574890" cy="3693319"/>
          </a:xfrm>
          <a:prstGeom prst="rect">
            <a:avLst/>
          </a:prstGeom>
          <a:noFill/>
        </p:spPr>
        <p:txBody>
          <a:bodyPr wrap="square">
            <a:spAutoFit/>
          </a:bodyPr>
          <a:lstStyle/>
          <a:p>
            <a:r>
              <a:rPr lang="en-US" dirty="0"/>
              <a:t>Here are some tasks that come under DML:</a:t>
            </a:r>
          </a:p>
          <a:p>
            <a:endParaRPr lang="en-US" dirty="0"/>
          </a:p>
          <a:p>
            <a:pPr marL="285750" indent="-285750">
              <a:buFont typeface="Arial" panose="020B0604020202020204" pitchFamily="34" charset="0"/>
              <a:buChar char="•"/>
            </a:pPr>
            <a:r>
              <a:rPr lang="en-US" b="1" dirty="0"/>
              <a:t>Select:</a:t>
            </a:r>
            <a:r>
              <a:rPr lang="en-US" dirty="0"/>
              <a:t> It is used to retrieve data from a database.</a:t>
            </a:r>
          </a:p>
          <a:p>
            <a:pPr marL="285750" indent="-285750">
              <a:buFont typeface="Arial" panose="020B0604020202020204" pitchFamily="34" charset="0"/>
              <a:buChar char="•"/>
            </a:pPr>
            <a:r>
              <a:rPr lang="en-US" b="1" dirty="0"/>
              <a:t>Insert</a:t>
            </a:r>
            <a:r>
              <a:rPr lang="en-US" dirty="0"/>
              <a:t>: It is used to insert data into a table.</a:t>
            </a:r>
          </a:p>
          <a:p>
            <a:pPr marL="285750" indent="-285750">
              <a:buFont typeface="Arial" panose="020B0604020202020204" pitchFamily="34" charset="0"/>
              <a:buChar char="•"/>
            </a:pPr>
            <a:r>
              <a:rPr lang="en-US" b="1" dirty="0"/>
              <a:t>Update</a:t>
            </a:r>
            <a:r>
              <a:rPr lang="en-US" dirty="0"/>
              <a:t>: It is used to update existing data within a table.</a:t>
            </a:r>
          </a:p>
          <a:p>
            <a:pPr marL="285750" indent="-285750">
              <a:buFont typeface="Arial" panose="020B0604020202020204" pitchFamily="34" charset="0"/>
              <a:buChar char="•"/>
            </a:pPr>
            <a:r>
              <a:rPr lang="en-US" b="1" dirty="0"/>
              <a:t>Delete</a:t>
            </a:r>
            <a:r>
              <a:rPr lang="en-US" dirty="0"/>
              <a:t>: It is used to delete all records from a table.</a:t>
            </a:r>
          </a:p>
          <a:p>
            <a:pPr marL="285750" indent="-285750">
              <a:buFont typeface="Arial" panose="020B0604020202020204" pitchFamily="34" charset="0"/>
              <a:buChar char="•"/>
            </a:pPr>
            <a:r>
              <a:rPr lang="en-US" b="1" dirty="0"/>
              <a:t>Merge</a:t>
            </a:r>
            <a:r>
              <a:rPr lang="en-US" dirty="0"/>
              <a:t>: It performs UPSERT operation, i.e., insert or update operations.</a:t>
            </a:r>
          </a:p>
          <a:p>
            <a:pPr marL="285750" indent="-285750">
              <a:buFont typeface="Arial" panose="020B0604020202020204" pitchFamily="34" charset="0"/>
              <a:buChar char="•"/>
            </a:pPr>
            <a:r>
              <a:rPr lang="en-US" b="1" dirty="0"/>
              <a:t>Call:</a:t>
            </a:r>
            <a:r>
              <a:rPr lang="en-US" dirty="0"/>
              <a:t> It is used to call a structured query language or a Java subprogram.</a:t>
            </a:r>
          </a:p>
          <a:p>
            <a:pPr marL="285750" indent="-285750">
              <a:buFont typeface="Arial" panose="020B0604020202020204" pitchFamily="34" charset="0"/>
              <a:buChar char="•"/>
            </a:pPr>
            <a:r>
              <a:rPr lang="en-US" b="1" dirty="0"/>
              <a:t>Explain Plan</a:t>
            </a:r>
            <a:r>
              <a:rPr lang="en-US" dirty="0"/>
              <a:t>: It has the parameter of explaining data.</a:t>
            </a:r>
          </a:p>
          <a:p>
            <a:pPr marL="285750" indent="-285750">
              <a:buFont typeface="Arial" panose="020B0604020202020204" pitchFamily="34" charset="0"/>
              <a:buChar char="•"/>
            </a:pPr>
            <a:r>
              <a:rPr lang="en-US" b="1" dirty="0"/>
              <a:t>Lock Table</a:t>
            </a:r>
            <a:r>
              <a:rPr lang="en-US" dirty="0"/>
              <a:t>: It controls concurrency.</a:t>
            </a:r>
            <a:endParaRPr lang="en-IN" dirty="0"/>
          </a:p>
        </p:txBody>
      </p:sp>
      <p:sp>
        <p:nvSpPr>
          <p:cNvPr id="7" name="TextBox 6">
            <a:extLst>
              <a:ext uri="{FF2B5EF4-FFF2-40B4-BE49-F238E27FC236}">
                <a16:creationId xmlns:a16="http://schemas.microsoft.com/office/drawing/2014/main" id="{30F7F15D-7C4F-4C8A-A44F-EFFFE87461EC}"/>
              </a:ext>
            </a:extLst>
          </p:cNvPr>
          <p:cNvSpPr txBox="1"/>
          <p:nvPr/>
        </p:nvSpPr>
        <p:spPr>
          <a:xfrm>
            <a:off x="5764161" y="100976"/>
            <a:ext cx="6120580" cy="3416320"/>
          </a:xfrm>
          <a:prstGeom prst="rect">
            <a:avLst/>
          </a:prstGeom>
          <a:noFill/>
        </p:spPr>
        <p:txBody>
          <a:bodyPr wrap="square">
            <a:spAutoFit/>
          </a:bodyPr>
          <a:lstStyle/>
          <a:p>
            <a:r>
              <a:rPr lang="en-US" b="1" dirty="0"/>
              <a:t>Data Control Language</a:t>
            </a:r>
          </a:p>
          <a:p>
            <a:pPr marL="285750" indent="-285750">
              <a:buFont typeface="Arial" panose="020B0604020202020204" pitchFamily="34" charset="0"/>
              <a:buChar char="•"/>
            </a:pPr>
            <a:r>
              <a:rPr lang="en-US" b="1" dirty="0"/>
              <a:t>DCL</a:t>
            </a:r>
            <a:r>
              <a:rPr lang="en-US" dirty="0"/>
              <a:t> stands for Data Control Language. It is used to retrieve the stored or saved data.</a:t>
            </a:r>
          </a:p>
          <a:p>
            <a:pPr marL="285750" indent="-285750">
              <a:buFont typeface="Arial" panose="020B0604020202020204" pitchFamily="34" charset="0"/>
              <a:buChar char="•"/>
            </a:pPr>
            <a:r>
              <a:rPr lang="en-US" dirty="0"/>
              <a:t>The DCL execution is transactional. It also has rollback parameters.</a:t>
            </a:r>
          </a:p>
          <a:p>
            <a:pPr marL="285750" indent="-285750">
              <a:buFont typeface="Arial" panose="020B0604020202020204" pitchFamily="34" charset="0"/>
              <a:buChar char="•"/>
            </a:pPr>
            <a:r>
              <a:rPr lang="en-US" dirty="0"/>
              <a:t>(But in Oracle database, the execution of data control language does not have the feature of rolling back.)</a:t>
            </a:r>
          </a:p>
          <a:p>
            <a:endParaRPr lang="en-US" dirty="0"/>
          </a:p>
          <a:p>
            <a:r>
              <a:rPr lang="en-US" dirty="0"/>
              <a:t>Here are some tasks that come under DCL: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Grant</a:t>
            </a:r>
            <a:r>
              <a:rPr lang="en-US" dirty="0"/>
              <a:t>: It is used to give user access privileges to a database.</a:t>
            </a:r>
          </a:p>
          <a:p>
            <a:pPr marL="285750" indent="-285750">
              <a:buFont typeface="Arial" panose="020B0604020202020204" pitchFamily="34" charset="0"/>
              <a:buChar char="•"/>
            </a:pPr>
            <a:r>
              <a:rPr lang="en-US" b="1" dirty="0"/>
              <a:t>Revoke</a:t>
            </a:r>
            <a:r>
              <a:rPr lang="en-US" dirty="0"/>
              <a:t>: It is used to take back permissions from the user.</a:t>
            </a:r>
            <a:endParaRPr lang="en-IN" dirty="0"/>
          </a:p>
        </p:txBody>
      </p:sp>
      <p:sp>
        <p:nvSpPr>
          <p:cNvPr id="9" name="TextBox 8">
            <a:extLst>
              <a:ext uri="{FF2B5EF4-FFF2-40B4-BE49-F238E27FC236}">
                <a16:creationId xmlns:a16="http://schemas.microsoft.com/office/drawing/2014/main" id="{DFE5325E-FD39-4A93-A91F-141EFBFA4131}"/>
              </a:ext>
            </a:extLst>
          </p:cNvPr>
          <p:cNvSpPr txBox="1"/>
          <p:nvPr/>
        </p:nvSpPr>
        <p:spPr>
          <a:xfrm>
            <a:off x="5764161" y="3692293"/>
            <a:ext cx="6120580" cy="2585323"/>
          </a:xfrm>
          <a:prstGeom prst="rect">
            <a:avLst/>
          </a:prstGeom>
          <a:noFill/>
        </p:spPr>
        <p:txBody>
          <a:bodyPr wrap="square">
            <a:spAutoFit/>
          </a:bodyPr>
          <a:lstStyle/>
          <a:p>
            <a:r>
              <a:rPr lang="en-US" b="1" dirty="0"/>
              <a:t>Transaction Control Language</a:t>
            </a:r>
          </a:p>
          <a:p>
            <a:pPr marL="285750" indent="-285750">
              <a:buFont typeface="Arial" panose="020B0604020202020204" pitchFamily="34" charset="0"/>
              <a:buChar char="•"/>
            </a:pPr>
            <a:r>
              <a:rPr lang="en-US" dirty="0"/>
              <a:t>TCL is used to run the changes made by the DML statement. TCL can be grouped into a logical transaction.</a:t>
            </a:r>
          </a:p>
          <a:p>
            <a:endParaRPr lang="en-US" dirty="0"/>
          </a:p>
          <a:p>
            <a:r>
              <a:rPr lang="en-US" dirty="0"/>
              <a:t>Here are some tasks that come under TCL: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Commit</a:t>
            </a:r>
            <a:r>
              <a:rPr lang="en-US" dirty="0"/>
              <a:t>: It is used to save the transaction on the database.</a:t>
            </a:r>
          </a:p>
          <a:p>
            <a:pPr marL="285750" indent="-285750">
              <a:buFont typeface="Arial" panose="020B0604020202020204" pitchFamily="34" charset="0"/>
              <a:buChar char="•"/>
            </a:pPr>
            <a:r>
              <a:rPr lang="en-US" b="1" dirty="0"/>
              <a:t>Rollback</a:t>
            </a:r>
            <a:r>
              <a:rPr lang="en-US" dirty="0"/>
              <a:t>: It is used to restore the database to original since the last Commit.</a:t>
            </a:r>
            <a:endParaRPr lang="en-IN" dirty="0"/>
          </a:p>
        </p:txBody>
      </p:sp>
    </p:spTree>
    <p:extLst>
      <p:ext uri="{BB962C8B-B14F-4D97-AF65-F5344CB8AC3E}">
        <p14:creationId xmlns:p14="http://schemas.microsoft.com/office/powerpoint/2010/main" val="4167329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B80F96-4D60-8EBB-C0B7-97B7A1980ECD}"/>
              </a:ext>
            </a:extLst>
          </p:cNvPr>
          <p:cNvPicPr>
            <a:picLocks noChangeAspect="1"/>
          </p:cNvPicPr>
          <p:nvPr/>
        </p:nvPicPr>
        <p:blipFill>
          <a:blip r:embed="rId2"/>
          <a:stretch>
            <a:fillRect/>
          </a:stretch>
        </p:blipFill>
        <p:spPr>
          <a:xfrm>
            <a:off x="2969069" y="361950"/>
            <a:ext cx="4772025" cy="3067050"/>
          </a:xfrm>
          <a:prstGeom prst="rect">
            <a:avLst/>
          </a:prstGeom>
        </p:spPr>
      </p:pic>
      <p:sp>
        <p:nvSpPr>
          <p:cNvPr id="6" name="TextBox 5">
            <a:extLst>
              <a:ext uri="{FF2B5EF4-FFF2-40B4-BE49-F238E27FC236}">
                <a16:creationId xmlns:a16="http://schemas.microsoft.com/office/drawing/2014/main" id="{5B61653E-537C-CAD9-93EB-9654DC6B08C9}"/>
              </a:ext>
            </a:extLst>
          </p:cNvPr>
          <p:cNvSpPr txBox="1"/>
          <p:nvPr/>
        </p:nvSpPr>
        <p:spPr>
          <a:xfrm>
            <a:off x="975785" y="2857269"/>
            <a:ext cx="236855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t>Create</a:t>
            </a:r>
            <a:r>
              <a:rPr lang="en-US" dirty="0"/>
              <a:t>: </a:t>
            </a:r>
            <a:r>
              <a:rPr lang="en-US" b="1" dirty="0"/>
              <a:t>Alter</a:t>
            </a:r>
            <a:r>
              <a:rPr lang="en-US" dirty="0"/>
              <a:t>: </a:t>
            </a:r>
            <a:r>
              <a:rPr lang="en-US" b="1" dirty="0"/>
              <a:t>Drop</a:t>
            </a:r>
            <a:r>
              <a:rPr lang="en-US" dirty="0"/>
              <a:t>: </a:t>
            </a:r>
            <a:r>
              <a:rPr lang="en-US" b="1" dirty="0"/>
              <a:t>Truncate</a:t>
            </a:r>
            <a:r>
              <a:rPr lang="en-US" dirty="0"/>
              <a:t>: </a:t>
            </a:r>
            <a:r>
              <a:rPr lang="en-US" b="1" dirty="0"/>
              <a:t>Rename</a:t>
            </a:r>
            <a:r>
              <a:rPr lang="en-US" dirty="0"/>
              <a:t>: </a:t>
            </a:r>
            <a:r>
              <a:rPr lang="en-US" b="1" dirty="0"/>
              <a:t>Comment</a:t>
            </a:r>
            <a:r>
              <a:rPr lang="en-US" dirty="0"/>
              <a:t>:</a:t>
            </a:r>
            <a:endParaRPr lang="en-IN" dirty="0"/>
          </a:p>
        </p:txBody>
      </p:sp>
      <p:sp>
        <p:nvSpPr>
          <p:cNvPr id="8" name="TextBox 7">
            <a:extLst>
              <a:ext uri="{FF2B5EF4-FFF2-40B4-BE49-F238E27FC236}">
                <a16:creationId xmlns:a16="http://schemas.microsoft.com/office/drawing/2014/main" id="{7A24325F-99EB-36DD-B68F-3E29A41F424C}"/>
              </a:ext>
            </a:extLst>
          </p:cNvPr>
          <p:cNvSpPr txBox="1"/>
          <p:nvPr/>
        </p:nvSpPr>
        <p:spPr>
          <a:xfrm>
            <a:off x="4125382" y="3059667"/>
            <a:ext cx="86995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err="1"/>
              <a:t>Grant,Revoke</a:t>
            </a:r>
            <a:endParaRPr lang="en-IN" dirty="0"/>
          </a:p>
        </p:txBody>
      </p:sp>
      <p:sp>
        <p:nvSpPr>
          <p:cNvPr id="10" name="TextBox 9">
            <a:extLst>
              <a:ext uri="{FF2B5EF4-FFF2-40B4-BE49-F238E27FC236}">
                <a16:creationId xmlns:a16="http://schemas.microsoft.com/office/drawing/2014/main" id="{905EC010-8657-46BE-3A51-40DCBD01B5D0}"/>
              </a:ext>
            </a:extLst>
          </p:cNvPr>
          <p:cNvSpPr txBox="1"/>
          <p:nvPr/>
        </p:nvSpPr>
        <p:spPr>
          <a:xfrm>
            <a:off x="7741094" y="2782668"/>
            <a:ext cx="1106573"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t>Commit</a:t>
            </a:r>
            <a:r>
              <a:rPr lang="en-US" dirty="0"/>
              <a:t>:</a:t>
            </a:r>
          </a:p>
          <a:p>
            <a:r>
              <a:rPr lang="en-US" b="1" dirty="0"/>
              <a:t>Rollback</a:t>
            </a:r>
          </a:p>
          <a:p>
            <a:r>
              <a:rPr lang="en-US" dirty="0"/>
              <a:t> </a:t>
            </a:r>
            <a:endParaRPr lang="en-IN" dirty="0"/>
          </a:p>
        </p:txBody>
      </p:sp>
      <p:sp>
        <p:nvSpPr>
          <p:cNvPr id="11" name="TextBox 10">
            <a:extLst>
              <a:ext uri="{FF2B5EF4-FFF2-40B4-BE49-F238E27FC236}">
                <a16:creationId xmlns:a16="http://schemas.microsoft.com/office/drawing/2014/main" id="{7A9332EB-DB77-EB96-565D-F09D30FAA6C1}"/>
              </a:ext>
            </a:extLst>
          </p:cNvPr>
          <p:cNvSpPr txBox="1"/>
          <p:nvPr/>
        </p:nvSpPr>
        <p:spPr>
          <a:xfrm>
            <a:off x="5689601" y="3059667"/>
            <a:ext cx="96520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b="1" dirty="0"/>
              <a:t>Select</a:t>
            </a:r>
          </a:p>
          <a:p>
            <a:r>
              <a:rPr lang="en-IN" b="1" dirty="0"/>
              <a:t>Insert</a:t>
            </a:r>
          </a:p>
          <a:p>
            <a:r>
              <a:rPr lang="en-IN" b="1" dirty="0"/>
              <a:t>Update</a:t>
            </a:r>
          </a:p>
          <a:p>
            <a:r>
              <a:rPr lang="en-IN" b="1" dirty="0"/>
              <a:t>Delete</a:t>
            </a:r>
          </a:p>
          <a:p>
            <a:r>
              <a:rPr lang="en-IN" b="1" dirty="0"/>
              <a:t>Merge</a:t>
            </a:r>
          </a:p>
          <a:p>
            <a:endParaRPr lang="en-IN" dirty="0"/>
          </a:p>
        </p:txBody>
      </p:sp>
    </p:spTree>
    <p:extLst>
      <p:ext uri="{BB962C8B-B14F-4D97-AF65-F5344CB8AC3E}">
        <p14:creationId xmlns:p14="http://schemas.microsoft.com/office/powerpoint/2010/main" val="68326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tact us 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2762339"/>
            <a:ext cx="3981450" cy="3571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4775" y="2390953"/>
            <a:ext cx="379095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http://www.Microsoft.com</a:t>
            </a:r>
            <a:endParaRPr lang="en-IN" dirty="0"/>
          </a:p>
        </p:txBody>
      </p:sp>
      <p:sp>
        <p:nvSpPr>
          <p:cNvPr id="5" name="Rectangle 4"/>
          <p:cNvSpPr/>
          <p:nvPr/>
        </p:nvSpPr>
        <p:spPr>
          <a:xfrm>
            <a:off x="371475" y="6296025"/>
            <a:ext cx="1209675"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a:t>
            </a:r>
            <a:endParaRPr lang="en-IN" dirty="0"/>
          </a:p>
        </p:txBody>
      </p:sp>
      <p:sp>
        <p:nvSpPr>
          <p:cNvPr id="6" name="TextBox 5"/>
          <p:cNvSpPr txBox="1"/>
          <p:nvPr/>
        </p:nvSpPr>
        <p:spPr>
          <a:xfrm>
            <a:off x="6934200" y="2390953"/>
            <a:ext cx="3971925"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Server With </a:t>
            </a:r>
          </a:p>
          <a:p>
            <a:r>
              <a:rPr lang="en-US" dirty="0"/>
              <a:t>ASP/JSP/PHP/</a:t>
            </a:r>
            <a:r>
              <a:rPr lang="en-US" dirty="0" err="1"/>
              <a:t>Dijango</a:t>
            </a:r>
            <a:r>
              <a:rPr lang="en-US" dirty="0"/>
              <a:t>  engine</a:t>
            </a:r>
          </a:p>
          <a:p>
            <a:endParaRPr lang="en-US" dirty="0"/>
          </a:p>
          <a:p>
            <a:endParaRPr lang="en-US" dirty="0"/>
          </a:p>
          <a:p>
            <a:r>
              <a:rPr lang="en-US" dirty="0"/>
              <a:t>Server capture read this data </a:t>
            </a:r>
          </a:p>
          <a:p>
            <a:r>
              <a:rPr lang="en-US" dirty="0"/>
              <a:t>and map with table column</a:t>
            </a:r>
          </a:p>
          <a:p>
            <a:endParaRPr lang="en-US" dirty="0"/>
          </a:p>
          <a:p>
            <a:endParaRPr lang="en-IN" dirty="0"/>
          </a:p>
        </p:txBody>
      </p:sp>
      <p:cxnSp>
        <p:nvCxnSpPr>
          <p:cNvPr id="8" name="Straight Arrow Connector 7"/>
          <p:cNvCxnSpPr/>
          <p:nvPr/>
        </p:nvCxnSpPr>
        <p:spPr>
          <a:xfrm flipV="1">
            <a:off x="4367212" y="4285565"/>
            <a:ext cx="2786063" cy="400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47750" y="0"/>
            <a:ext cx="11010900"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What is data Base?</a:t>
            </a:r>
          </a:p>
          <a:p>
            <a:r>
              <a:rPr lang="en-US" dirty="0"/>
              <a:t>A database is a collection of data that is organized, which is also called </a:t>
            </a:r>
            <a:r>
              <a:rPr lang="en-US" dirty="0">
                <a:highlight>
                  <a:srgbClr val="FFFF00"/>
                </a:highlight>
              </a:rPr>
              <a:t>structured data</a:t>
            </a:r>
            <a:r>
              <a:rPr lang="en-US" dirty="0"/>
              <a:t>. It can be accessed or stored in a </a:t>
            </a:r>
            <a:r>
              <a:rPr lang="en-US" b="1" dirty="0"/>
              <a:t>computer system [Permanent storage]</a:t>
            </a:r>
            <a:r>
              <a:rPr lang="en-US" dirty="0"/>
              <a:t>. It can be managed through a </a:t>
            </a:r>
            <a:r>
              <a:rPr lang="en-US" u="sng" dirty="0"/>
              <a:t>Database Management System </a:t>
            </a:r>
            <a:r>
              <a:rPr lang="en-US" dirty="0"/>
              <a:t>(DBMS).</a:t>
            </a:r>
          </a:p>
          <a:p>
            <a:r>
              <a:rPr lang="en-US" dirty="0"/>
              <a:t>You get data as one record </a:t>
            </a:r>
            <a:r>
              <a:rPr lang="en-US" dirty="0" err="1"/>
              <a:t>eg</a:t>
            </a:r>
            <a:r>
              <a:rPr lang="en-US" dirty="0"/>
              <a:t>. Employee name , address, Salary, Department </a:t>
            </a:r>
            <a:r>
              <a:rPr lang="en-US" dirty="0" err="1"/>
              <a:t>etc</a:t>
            </a:r>
            <a:endParaRPr lang="en-US" dirty="0"/>
          </a:p>
          <a:p>
            <a:endParaRPr lang="en-US" dirty="0"/>
          </a:p>
          <a:p>
            <a:r>
              <a:rPr lang="en-US" dirty="0"/>
              <a:t>The </a:t>
            </a:r>
            <a:r>
              <a:rPr lang="en-US" b="1" dirty="0"/>
              <a:t>file system</a:t>
            </a:r>
            <a:r>
              <a:rPr lang="en-US" dirty="0"/>
              <a:t> is basically a way of arranging the files in a storage medium like a hard disk </a:t>
            </a:r>
            <a:r>
              <a:rPr lang="en-US" b="1" dirty="0"/>
              <a:t>[Permanent storage]</a:t>
            </a:r>
            <a:r>
              <a:rPr lang="en-US" dirty="0"/>
              <a:t>. </a:t>
            </a:r>
          </a:p>
          <a:p>
            <a:r>
              <a:rPr lang="en-US" dirty="0"/>
              <a:t>You get data as string type and it is </a:t>
            </a:r>
            <a:r>
              <a:rPr lang="en-US" dirty="0">
                <a:highlight>
                  <a:srgbClr val="FFFF00"/>
                </a:highlight>
              </a:rPr>
              <a:t>not </a:t>
            </a:r>
            <a:r>
              <a:rPr lang="en-US" dirty="0"/>
              <a:t>structured data.</a:t>
            </a:r>
          </a:p>
          <a:p>
            <a:endParaRPr lang="en-IN" dirty="0"/>
          </a:p>
        </p:txBody>
      </p:sp>
      <p:sp>
        <p:nvSpPr>
          <p:cNvPr id="10" name="TextBox 9"/>
          <p:cNvSpPr txBox="1"/>
          <p:nvPr/>
        </p:nvSpPr>
        <p:spPr>
          <a:xfrm>
            <a:off x="4276724" y="3962400"/>
            <a:ext cx="2181225" cy="646331"/>
          </a:xfrm>
          <a:prstGeom prst="rect">
            <a:avLst/>
          </a:prstGeom>
          <a:noFill/>
        </p:spPr>
        <p:txBody>
          <a:bodyPr wrap="square" rtlCol="0">
            <a:spAutoFit/>
          </a:bodyPr>
          <a:lstStyle/>
          <a:p>
            <a:r>
              <a:rPr lang="en-US" dirty="0"/>
              <a:t>You fill up form and submit to server</a:t>
            </a:r>
            <a:endParaRPr lang="en-IN" dirty="0"/>
          </a:p>
        </p:txBody>
      </p:sp>
      <p:sp>
        <p:nvSpPr>
          <p:cNvPr id="12" name="TextBox 11"/>
          <p:cNvSpPr txBox="1"/>
          <p:nvPr/>
        </p:nvSpPr>
        <p:spPr>
          <a:xfrm>
            <a:off x="4181475" y="4886146"/>
            <a:ext cx="3357563" cy="147732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a:t>
            </a:r>
            <a:r>
              <a:rPr lang="en-US" dirty="0" err="1"/>
              <a:t>Firstname</a:t>
            </a:r>
            <a:r>
              <a:rPr lang="en-US" dirty="0"/>
              <a:t>: “Vidya”,</a:t>
            </a:r>
          </a:p>
          <a:p>
            <a:r>
              <a:rPr lang="en-US" dirty="0" err="1"/>
              <a:t>Lastname</a:t>
            </a:r>
            <a:r>
              <a:rPr lang="en-US" dirty="0"/>
              <a:t>:”</a:t>
            </a:r>
            <a:r>
              <a:rPr lang="en-US" dirty="0" err="1"/>
              <a:t>Nidhi</a:t>
            </a:r>
            <a:r>
              <a:rPr lang="en-US" dirty="0"/>
              <a:t>”</a:t>
            </a:r>
          </a:p>
          <a:p>
            <a:r>
              <a:rPr lang="en-US" dirty="0" err="1"/>
              <a:t>Email:”training.vita@gmail.com</a:t>
            </a:r>
            <a:r>
              <a:rPr lang="en-US" dirty="0"/>
              <a:t>”</a:t>
            </a:r>
          </a:p>
          <a:p>
            <a:r>
              <a:rPr lang="en-US" dirty="0"/>
              <a:t>……</a:t>
            </a:r>
          </a:p>
          <a:p>
            <a:r>
              <a:rPr lang="en-US" dirty="0"/>
              <a:t>}</a:t>
            </a:r>
            <a:endParaRPr lang="en-IN" dirty="0"/>
          </a:p>
        </p:txBody>
      </p:sp>
      <p:sp>
        <p:nvSpPr>
          <p:cNvPr id="13" name="Flowchart: Magnetic Disk 12"/>
          <p:cNvSpPr/>
          <p:nvPr/>
        </p:nvSpPr>
        <p:spPr>
          <a:xfrm>
            <a:off x="10139363" y="5219521"/>
            <a:ext cx="2028825"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10248900" y="4867096"/>
            <a:ext cx="1590675" cy="352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MySql</a:t>
            </a:r>
            <a:r>
              <a:rPr lang="en-US" dirty="0"/>
              <a:t> RDBMS</a:t>
            </a:r>
            <a:endParaRPr lang="en-IN" dirty="0"/>
          </a:p>
        </p:txBody>
      </p:sp>
      <p:graphicFrame>
        <p:nvGraphicFramePr>
          <p:cNvPr id="15" name="Table 14"/>
          <p:cNvGraphicFramePr>
            <a:graphicFrameLocks noGrp="1"/>
          </p:cNvGraphicFramePr>
          <p:nvPr>
            <p:extLst>
              <p:ext uri="{D42A27DB-BD31-4B8C-83A1-F6EECF244321}">
                <p14:modId xmlns:p14="http://schemas.microsoft.com/office/powerpoint/2010/main" val="2192740641"/>
              </p:ext>
            </p:extLst>
          </p:nvPr>
        </p:nvGraphicFramePr>
        <p:xfrm>
          <a:off x="7943850" y="5838647"/>
          <a:ext cx="4224339" cy="1484742"/>
        </p:xfrm>
        <a:graphic>
          <a:graphicData uri="http://schemas.openxmlformats.org/drawingml/2006/table">
            <a:tbl>
              <a:tblPr firstRow="1" bandRow="1">
                <a:tableStyleId>{5C22544A-7EE6-4342-B048-85BDC9FD1C3A}</a:tableStyleId>
              </a:tblPr>
              <a:tblGrid>
                <a:gridCol w="1408113">
                  <a:extLst>
                    <a:ext uri="{9D8B030D-6E8A-4147-A177-3AD203B41FA5}">
                      <a16:colId xmlns:a16="http://schemas.microsoft.com/office/drawing/2014/main" val="20000"/>
                    </a:ext>
                  </a:extLst>
                </a:gridCol>
                <a:gridCol w="1068387">
                  <a:extLst>
                    <a:ext uri="{9D8B030D-6E8A-4147-A177-3AD203B41FA5}">
                      <a16:colId xmlns:a16="http://schemas.microsoft.com/office/drawing/2014/main" val="20001"/>
                    </a:ext>
                  </a:extLst>
                </a:gridCol>
                <a:gridCol w="1747839">
                  <a:extLst>
                    <a:ext uri="{9D8B030D-6E8A-4147-A177-3AD203B41FA5}">
                      <a16:colId xmlns:a16="http://schemas.microsoft.com/office/drawing/2014/main" val="20002"/>
                    </a:ext>
                  </a:extLst>
                </a:gridCol>
              </a:tblGrid>
              <a:tr h="581816">
                <a:tc>
                  <a:txBody>
                    <a:bodyPr/>
                    <a:lstStyle/>
                    <a:p>
                      <a:r>
                        <a:rPr lang="en-US" dirty="0" err="1"/>
                        <a:t>Firstname</a:t>
                      </a:r>
                      <a:endParaRPr lang="en-IN" dirty="0"/>
                    </a:p>
                  </a:txBody>
                  <a:tcPr/>
                </a:tc>
                <a:tc>
                  <a:txBody>
                    <a:bodyPr/>
                    <a:lstStyle/>
                    <a:p>
                      <a:r>
                        <a:rPr lang="en-US" dirty="0" err="1"/>
                        <a:t>Lastname</a:t>
                      </a:r>
                      <a:endParaRPr lang="en-IN" dirty="0"/>
                    </a:p>
                  </a:txBody>
                  <a:tcPr/>
                </a:tc>
                <a:tc>
                  <a:txBody>
                    <a:bodyPr/>
                    <a:lstStyle/>
                    <a:p>
                      <a:r>
                        <a:rPr lang="en-US" dirty="0"/>
                        <a:t>Email</a:t>
                      </a:r>
                      <a:endParaRPr lang="en-IN" dirty="0"/>
                    </a:p>
                  </a:txBody>
                  <a:tcPr/>
                </a:tc>
                <a:extLst>
                  <a:ext uri="{0D108BD9-81ED-4DB2-BD59-A6C34878D82A}">
                    <a16:rowId xmlns:a16="http://schemas.microsoft.com/office/drawing/2014/main" val="10000"/>
                  </a:ext>
                </a:extLst>
              </a:tr>
              <a:tr h="422331">
                <a:tc>
                  <a:txBody>
                    <a:bodyPr/>
                    <a:lstStyle/>
                    <a:p>
                      <a:r>
                        <a:rPr lang="en-US" dirty="0" err="1"/>
                        <a:t>Vidya</a:t>
                      </a:r>
                      <a:endParaRPr lang="en-IN" dirty="0"/>
                    </a:p>
                  </a:txBody>
                  <a:tcPr/>
                </a:tc>
                <a:tc>
                  <a:txBody>
                    <a:bodyPr/>
                    <a:lstStyle/>
                    <a:p>
                      <a:r>
                        <a:rPr lang="en-US" dirty="0" err="1"/>
                        <a:t>Nidhi</a:t>
                      </a:r>
                      <a:endParaRPr lang="en-IN" dirty="0"/>
                    </a:p>
                  </a:txBody>
                  <a:tcPr/>
                </a:tc>
                <a:tc>
                  <a:txBody>
                    <a:bodyPr/>
                    <a:lstStyle/>
                    <a:p>
                      <a:r>
                        <a:rPr lang="en-US" dirty="0"/>
                        <a:t>training….</a:t>
                      </a:r>
                      <a:endParaRPr lang="en-IN" dirty="0"/>
                    </a:p>
                  </a:txBody>
                  <a:tcPr/>
                </a:tc>
                <a:extLst>
                  <a:ext uri="{0D108BD9-81ED-4DB2-BD59-A6C34878D82A}">
                    <a16:rowId xmlns:a16="http://schemas.microsoft.com/office/drawing/2014/main" val="10001"/>
                  </a:ext>
                </a:extLst>
              </a:tr>
              <a:tr h="422331">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2"/>
                  </a:ext>
                </a:extLst>
              </a:tr>
            </a:tbl>
          </a:graphicData>
        </a:graphic>
      </p:graphicFrame>
      <p:cxnSp>
        <p:nvCxnSpPr>
          <p:cNvPr id="18" name="Straight Arrow Connector 17"/>
          <p:cNvCxnSpPr/>
          <p:nvPr/>
        </p:nvCxnSpPr>
        <p:spPr>
          <a:xfrm>
            <a:off x="8010525" y="4143375"/>
            <a:ext cx="1485899" cy="1314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65666067-7E24-916D-B8C9-79E5441B6721}"/>
              </a:ext>
            </a:extLst>
          </p:cNvPr>
          <p:cNvCxnSpPr/>
          <p:nvPr/>
        </p:nvCxnSpPr>
        <p:spPr>
          <a:xfrm>
            <a:off x="9795933" y="3716867"/>
            <a:ext cx="343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28ACF6-74DC-4724-5DED-2BE7E3A24359}"/>
              </a:ext>
            </a:extLst>
          </p:cNvPr>
          <p:cNvSpPr txBox="1"/>
          <p:nvPr/>
        </p:nvSpPr>
        <p:spPr>
          <a:xfrm>
            <a:off x="10248900" y="3048000"/>
            <a:ext cx="1743075" cy="1754326"/>
          </a:xfrm>
          <a:prstGeom prst="rect">
            <a:avLst/>
          </a:prstGeom>
          <a:noFill/>
        </p:spPr>
        <p:txBody>
          <a:bodyPr wrap="square" rtlCol="0">
            <a:spAutoFit/>
          </a:bodyPr>
          <a:lstStyle/>
          <a:p>
            <a:r>
              <a:rPr lang="en-IN" dirty="0"/>
              <a:t>Class Employee</a:t>
            </a:r>
            <a:r>
              <a:rPr lang="en-IN" dirty="0">
                <a:solidFill>
                  <a:srgbClr val="FF0000"/>
                </a:solidFill>
              </a:rPr>
              <a:t>{</a:t>
            </a:r>
          </a:p>
          <a:p>
            <a:r>
              <a:rPr lang="en-IN" dirty="0"/>
              <a:t>String </a:t>
            </a:r>
            <a:r>
              <a:rPr lang="en-US" dirty="0" err="1"/>
              <a:t>Firstname</a:t>
            </a:r>
            <a:r>
              <a:rPr lang="en-US" dirty="0"/>
              <a:t>;</a:t>
            </a:r>
          </a:p>
          <a:p>
            <a:r>
              <a:rPr lang="en-US" dirty="0"/>
              <a:t>String Lastname;</a:t>
            </a:r>
          </a:p>
          <a:p>
            <a:r>
              <a:rPr lang="en-US" dirty="0"/>
              <a:t>String Email;</a:t>
            </a:r>
            <a:endParaRPr lang="en-IN" dirty="0"/>
          </a:p>
          <a:p>
            <a:r>
              <a:rPr lang="en-IN" dirty="0">
                <a:solidFill>
                  <a:srgbClr val="FF0000"/>
                </a:solidFill>
              </a:rPr>
              <a:t>}</a:t>
            </a:r>
          </a:p>
        </p:txBody>
      </p:sp>
    </p:spTree>
    <p:extLst>
      <p:ext uri="{BB962C8B-B14F-4D97-AF65-F5344CB8AC3E}">
        <p14:creationId xmlns:p14="http://schemas.microsoft.com/office/powerpoint/2010/main" val="2428686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5538-2668-400E-A386-024D5BE39FFC}"/>
              </a:ext>
            </a:extLst>
          </p:cNvPr>
          <p:cNvSpPr>
            <a:spLocks noGrp="1"/>
          </p:cNvSpPr>
          <p:nvPr>
            <p:ph type="title"/>
          </p:nvPr>
        </p:nvSpPr>
        <p:spPr>
          <a:xfrm>
            <a:off x="1127022" y="30777"/>
            <a:ext cx="10291916" cy="421456"/>
          </a:xfrm>
        </p:spPr>
        <p:txBody>
          <a:bodyPr>
            <a:normAutofit fontScale="90000"/>
          </a:bodyPr>
          <a:lstStyle/>
          <a:p>
            <a:r>
              <a:rPr lang="en-IN" b="1" dirty="0"/>
              <a:t>What is Database</a:t>
            </a:r>
          </a:p>
        </p:txBody>
      </p:sp>
      <p:sp>
        <p:nvSpPr>
          <p:cNvPr id="3" name="Content Placeholder 2">
            <a:extLst>
              <a:ext uri="{FF2B5EF4-FFF2-40B4-BE49-F238E27FC236}">
                <a16:creationId xmlns:a16="http://schemas.microsoft.com/office/drawing/2014/main" id="{0C60D6E8-A498-47F3-BA2B-322709661FBA}"/>
              </a:ext>
            </a:extLst>
          </p:cNvPr>
          <p:cNvSpPr>
            <a:spLocks noGrp="1"/>
          </p:cNvSpPr>
          <p:nvPr>
            <p:ph idx="1"/>
          </p:nvPr>
        </p:nvSpPr>
        <p:spPr>
          <a:xfrm>
            <a:off x="0" y="804234"/>
            <a:ext cx="5191433" cy="3693319"/>
          </a:xfrm>
        </p:spPr>
        <p:style>
          <a:lnRef idx="2">
            <a:schemeClr val="accent2"/>
          </a:lnRef>
          <a:fillRef idx="1">
            <a:schemeClr val="lt1"/>
          </a:fillRef>
          <a:effectRef idx="0">
            <a:schemeClr val="accent2"/>
          </a:effectRef>
          <a:fontRef idx="minor">
            <a:schemeClr val="dk1"/>
          </a:fontRef>
        </p:style>
        <p:txBody>
          <a:bodyPr>
            <a:normAutofit/>
          </a:bodyPr>
          <a:lstStyle/>
          <a:p>
            <a:r>
              <a:rPr lang="en-US" sz="1800" dirty="0"/>
              <a:t>The database is a collection of inter-related data which is used to retrieve, insert and delete the data efficiently. It is also used to organize the data in the form of a table, schema, views, and reports, etc.</a:t>
            </a:r>
          </a:p>
          <a:p>
            <a:r>
              <a:rPr lang="en-US" sz="1800" dirty="0"/>
              <a:t>For example: The college Database organizes the data about the admin, staff, students and faculty etc.</a:t>
            </a:r>
          </a:p>
          <a:p>
            <a:endParaRPr lang="en-US" sz="1800" dirty="0"/>
          </a:p>
          <a:p>
            <a:r>
              <a:rPr lang="en-US" sz="1800" dirty="0"/>
              <a:t>Using the database, you can easily retrieve, insert, and delete the information.</a:t>
            </a:r>
            <a:endParaRPr lang="en-IN" sz="1800" dirty="0"/>
          </a:p>
        </p:txBody>
      </p:sp>
      <p:sp>
        <p:nvSpPr>
          <p:cNvPr id="5" name="TextBox 4">
            <a:extLst>
              <a:ext uri="{FF2B5EF4-FFF2-40B4-BE49-F238E27FC236}">
                <a16:creationId xmlns:a16="http://schemas.microsoft.com/office/drawing/2014/main" id="{B91F6DBA-BC01-43A0-BA15-78A76A99FAF1}"/>
              </a:ext>
            </a:extLst>
          </p:cNvPr>
          <p:cNvSpPr txBox="1"/>
          <p:nvPr/>
        </p:nvSpPr>
        <p:spPr>
          <a:xfrm>
            <a:off x="6479459" y="52123"/>
            <a:ext cx="4267199" cy="400110"/>
          </a:xfrm>
          <a:prstGeom prst="rect">
            <a:avLst/>
          </a:prstGeom>
          <a:noFill/>
        </p:spPr>
        <p:txBody>
          <a:bodyPr wrap="square">
            <a:spAutoFit/>
          </a:bodyPr>
          <a:lstStyle/>
          <a:p>
            <a:r>
              <a:rPr lang="en-IN" sz="2000" b="1" dirty="0"/>
              <a:t>Database Management System</a:t>
            </a:r>
          </a:p>
        </p:txBody>
      </p:sp>
      <p:sp>
        <p:nvSpPr>
          <p:cNvPr id="7" name="TextBox 6">
            <a:extLst>
              <a:ext uri="{FF2B5EF4-FFF2-40B4-BE49-F238E27FC236}">
                <a16:creationId xmlns:a16="http://schemas.microsoft.com/office/drawing/2014/main" id="{C76D8D75-A7D0-4515-B474-CEFE64A1BDDE}"/>
              </a:ext>
            </a:extLst>
          </p:cNvPr>
          <p:cNvSpPr txBox="1"/>
          <p:nvPr/>
        </p:nvSpPr>
        <p:spPr>
          <a:xfrm>
            <a:off x="6204155" y="547431"/>
            <a:ext cx="5417574" cy="369331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Database management system is a software which is used to manage the database. For example: MySQL, Oracle, </a:t>
            </a:r>
            <a:r>
              <a:rPr lang="en-US" dirty="0" err="1"/>
              <a:t>etc</a:t>
            </a:r>
            <a:r>
              <a:rPr lang="en-US" dirty="0"/>
              <a:t> are a very popular commercial database which is used in different applications.</a:t>
            </a:r>
          </a:p>
          <a:p>
            <a:endParaRPr lang="en-US" dirty="0"/>
          </a:p>
          <a:p>
            <a:r>
              <a:rPr lang="en-US" dirty="0"/>
              <a:t>DBMS provides an interface to perform various operations like database creation, storing data in it, updating data, creating a table in the database and a lot more.</a:t>
            </a:r>
          </a:p>
          <a:p>
            <a:endParaRPr lang="en-US" dirty="0"/>
          </a:p>
          <a:p>
            <a:r>
              <a:rPr lang="en-US" dirty="0"/>
              <a:t>It provides protection and security to the database. In the case of multiple users, it also maintains data consistency.</a:t>
            </a:r>
            <a:endParaRPr lang="en-IN" dirty="0"/>
          </a:p>
        </p:txBody>
      </p:sp>
      <p:sp>
        <p:nvSpPr>
          <p:cNvPr id="9" name="TextBox 8">
            <a:extLst>
              <a:ext uri="{FF2B5EF4-FFF2-40B4-BE49-F238E27FC236}">
                <a16:creationId xmlns:a16="http://schemas.microsoft.com/office/drawing/2014/main" id="{95CA1B96-2354-4FF5-AE0C-3AEFD3A91BA8}"/>
              </a:ext>
            </a:extLst>
          </p:cNvPr>
          <p:cNvSpPr txBox="1"/>
          <p:nvPr/>
        </p:nvSpPr>
        <p:spPr>
          <a:xfrm>
            <a:off x="98322" y="4497553"/>
            <a:ext cx="11582398" cy="230832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b="1" dirty="0"/>
              <a:t>What is Data?</a:t>
            </a:r>
          </a:p>
          <a:p>
            <a:r>
              <a:rPr lang="en-US" dirty="0"/>
              <a:t>Data is a collection of a </a:t>
            </a:r>
            <a:r>
              <a:rPr lang="en-US" b="1" dirty="0"/>
              <a:t>distinct small unit </a:t>
            </a:r>
            <a:r>
              <a:rPr lang="en-US" dirty="0"/>
              <a:t>of information. It can be used in a variety of forms like text, numbers, media, bytes, etc. it can be stored in pieces of paper or electronic memory, etc.</a:t>
            </a:r>
          </a:p>
          <a:p>
            <a:endParaRPr lang="en-US" dirty="0"/>
          </a:p>
          <a:p>
            <a:r>
              <a:rPr lang="en-US" dirty="0"/>
              <a:t>Word </a:t>
            </a:r>
            <a:r>
              <a:rPr lang="en-US" b="1" dirty="0">
                <a:highlight>
                  <a:srgbClr val="FFFF00"/>
                </a:highlight>
              </a:rPr>
              <a:t>'Data</a:t>
            </a:r>
            <a:r>
              <a:rPr lang="en-US" dirty="0"/>
              <a:t>' is originated from the word </a:t>
            </a:r>
            <a:r>
              <a:rPr lang="en-US" b="1" dirty="0"/>
              <a:t>'datum</a:t>
            </a:r>
            <a:r>
              <a:rPr lang="en-US" dirty="0"/>
              <a:t>' that means 'single piece of information.' It is </a:t>
            </a:r>
            <a:r>
              <a:rPr lang="en-US" b="1" dirty="0">
                <a:highlight>
                  <a:srgbClr val="FFFF00"/>
                </a:highlight>
              </a:rPr>
              <a:t>plural</a:t>
            </a:r>
            <a:r>
              <a:rPr lang="en-US" dirty="0"/>
              <a:t> of the word datum.</a:t>
            </a:r>
          </a:p>
          <a:p>
            <a:endParaRPr lang="en-US" dirty="0"/>
          </a:p>
          <a:p>
            <a:r>
              <a:rPr lang="en-US" dirty="0"/>
              <a:t>In computing, Data is information that can be translated into a form for efficient movement and processing. Data is interchangeable.</a:t>
            </a:r>
            <a:endParaRPr lang="en-IN" dirty="0"/>
          </a:p>
        </p:txBody>
      </p:sp>
    </p:spTree>
    <p:extLst>
      <p:ext uri="{BB962C8B-B14F-4D97-AF65-F5344CB8AC3E}">
        <p14:creationId xmlns:p14="http://schemas.microsoft.com/office/powerpoint/2010/main" val="485914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C6556-2D71-4291-8B8B-9662C1D1FF78}"/>
              </a:ext>
            </a:extLst>
          </p:cNvPr>
          <p:cNvSpPr>
            <a:spLocks noGrp="1"/>
          </p:cNvSpPr>
          <p:nvPr>
            <p:ph idx="1"/>
          </p:nvPr>
        </p:nvSpPr>
        <p:spPr>
          <a:xfrm>
            <a:off x="255639" y="167148"/>
            <a:ext cx="5663379" cy="4139381"/>
          </a:xfrm>
        </p:spPr>
        <p:txBody>
          <a:bodyPr>
            <a:normAutofit/>
          </a:bodyPr>
          <a:lstStyle/>
          <a:p>
            <a:pPr marL="0" indent="0">
              <a:buNone/>
            </a:pPr>
            <a:r>
              <a:rPr lang="en-US" sz="1600" b="1" dirty="0"/>
              <a:t>	Characteristics of DBMS</a:t>
            </a:r>
          </a:p>
          <a:p>
            <a:r>
              <a:rPr lang="en-US" sz="1600" dirty="0"/>
              <a:t>It uses a digital repository established on a server to store and manage the information.</a:t>
            </a:r>
          </a:p>
          <a:p>
            <a:r>
              <a:rPr lang="en-US" sz="1600" dirty="0"/>
              <a:t>It can provide a clear and logical view of the process that manipulates data.</a:t>
            </a:r>
          </a:p>
          <a:p>
            <a:r>
              <a:rPr lang="en-US" sz="1600" dirty="0"/>
              <a:t>DBMS contains automatic backup and recovery procedures.</a:t>
            </a:r>
          </a:p>
          <a:p>
            <a:r>
              <a:rPr lang="en-US" sz="1600" dirty="0"/>
              <a:t>It contains </a:t>
            </a:r>
            <a:r>
              <a:rPr lang="en-US" sz="1600" dirty="0">
                <a:highlight>
                  <a:srgbClr val="FFFF00"/>
                </a:highlight>
              </a:rPr>
              <a:t>ACID</a:t>
            </a:r>
            <a:r>
              <a:rPr lang="en-US" sz="1600" dirty="0"/>
              <a:t> properties which maintain data in a healthy state in case of failure.</a:t>
            </a:r>
          </a:p>
          <a:p>
            <a:r>
              <a:rPr lang="en-US" sz="1600" dirty="0"/>
              <a:t>It can reduce the complex relationship between data.</a:t>
            </a:r>
          </a:p>
          <a:p>
            <a:r>
              <a:rPr lang="en-US" sz="1600" dirty="0"/>
              <a:t>It is used to support manipulation and processing of data.</a:t>
            </a:r>
          </a:p>
          <a:p>
            <a:r>
              <a:rPr lang="en-US" sz="1600" dirty="0"/>
              <a:t>It is used to provide security of data.</a:t>
            </a:r>
          </a:p>
          <a:p>
            <a:r>
              <a:rPr lang="en-US" sz="1600" dirty="0"/>
              <a:t>It can view the database from different viewpoints according to the requirements of the user.</a:t>
            </a:r>
            <a:endParaRPr lang="en-IN" sz="1600" dirty="0"/>
          </a:p>
        </p:txBody>
      </p:sp>
      <p:sp>
        <p:nvSpPr>
          <p:cNvPr id="5" name="TextBox 4">
            <a:extLst>
              <a:ext uri="{FF2B5EF4-FFF2-40B4-BE49-F238E27FC236}">
                <a16:creationId xmlns:a16="http://schemas.microsoft.com/office/drawing/2014/main" id="{4C2A9720-E605-4528-90DB-0FEAF541327D}"/>
              </a:ext>
            </a:extLst>
          </p:cNvPr>
          <p:cNvSpPr txBox="1"/>
          <p:nvPr/>
        </p:nvSpPr>
        <p:spPr>
          <a:xfrm>
            <a:off x="5919018" y="0"/>
            <a:ext cx="6096000" cy="4801314"/>
          </a:xfrm>
          <a:prstGeom prst="rect">
            <a:avLst/>
          </a:prstGeom>
          <a:noFill/>
        </p:spPr>
        <p:txBody>
          <a:bodyPr wrap="square">
            <a:spAutoFit/>
          </a:bodyPr>
          <a:lstStyle/>
          <a:p>
            <a:pPr marL="285750" indent="-285750">
              <a:buFont typeface="Arial" panose="020B0604020202020204" pitchFamily="34" charset="0"/>
              <a:buChar char="•"/>
            </a:pPr>
            <a:r>
              <a:rPr lang="en-US" b="1" dirty="0"/>
              <a:t>Advantages of DBMS</a:t>
            </a:r>
          </a:p>
          <a:p>
            <a:pPr marL="285750" indent="-285750">
              <a:buFont typeface="Arial" panose="020B0604020202020204" pitchFamily="34" charset="0"/>
              <a:buChar char="•"/>
            </a:pPr>
            <a:r>
              <a:rPr lang="en-US" dirty="0"/>
              <a:t>Controls database redundancy: It can control data redundancy because it stores all the data in one single database file and that recorded data is placed in the database.</a:t>
            </a:r>
          </a:p>
          <a:p>
            <a:pPr marL="285750" indent="-285750">
              <a:buFont typeface="Arial" panose="020B0604020202020204" pitchFamily="34" charset="0"/>
              <a:buChar char="•"/>
            </a:pPr>
            <a:r>
              <a:rPr lang="en-US" dirty="0"/>
              <a:t>Data sharing: In DBMS, the authorized users of an organization can share the data among multiple users.</a:t>
            </a:r>
          </a:p>
          <a:p>
            <a:pPr marL="285750" indent="-285750">
              <a:buFont typeface="Arial" panose="020B0604020202020204" pitchFamily="34" charset="0"/>
              <a:buChar char="•"/>
            </a:pPr>
            <a:r>
              <a:rPr lang="en-US" dirty="0"/>
              <a:t>Easily Maintenance: It can be easily maintainable due to the centralized nature of the database system.</a:t>
            </a:r>
          </a:p>
          <a:p>
            <a:pPr marL="285750" indent="-285750">
              <a:buFont typeface="Arial" panose="020B0604020202020204" pitchFamily="34" charset="0"/>
              <a:buChar char="•"/>
            </a:pPr>
            <a:r>
              <a:rPr lang="en-US" dirty="0"/>
              <a:t>Reduce time: It reduces development time and maintenance need.</a:t>
            </a:r>
          </a:p>
          <a:p>
            <a:pPr marL="285750" indent="-285750">
              <a:buFont typeface="Arial" panose="020B0604020202020204" pitchFamily="34" charset="0"/>
              <a:buChar char="•"/>
            </a:pPr>
            <a:r>
              <a:rPr lang="en-US" dirty="0"/>
              <a:t>Backup: It provides backup and recovery subsystems which create automatic backup of data from hardware and software failures and restores the data if required.</a:t>
            </a:r>
          </a:p>
          <a:p>
            <a:pPr marL="285750" indent="-285750">
              <a:buFont typeface="Arial" panose="020B0604020202020204" pitchFamily="34" charset="0"/>
              <a:buChar char="•"/>
            </a:pPr>
            <a:r>
              <a:rPr lang="en-US" dirty="0"/>
              <a:t>multiple user interface: It provides different types of user interfaces like graphical user interfaces, application program interfaces</a:t>
            </a:r>
          </a:p>
        </p:txBody>
      </p:sp>
      <p:sp>
        <p:nvSpPr>
          <p:cNvPr id="7" name="TextBox 6">
            <a:extLst>
              <a:ext uri="{FF2B5EF4-FFF2-40B4-BE49-F238E27FC236}">
                <a16:creationId xmlns:a16="http://schemas.microsoft.com/office/drawing/2014/main" id="{2E1FC0B5-643F-4B54-9193-A4AA2871A440}"/>
              </a:ext>
            </a:extLst>
          </p:cNvPr>
          <p:cNvSpPr txBox="1"/>
          <p:nvPr/>
        </p:nvSpPr>
        <p:spPr>
          <a:xfrm>
            <a:off x="255639" y="4669359"/>
            <a:ext cx="11936361" cy="2031325"/>
          </a:xfrm>
          <a:prstGeom prst="rect">
            <a:avLst/>
          </a:prstGeom>
          <a:noFill/>
        </p:spPr>
        <p:txBody>
          <a:bodyPr wrap="square">
            <a:spAutoFit/>
          </a:bodyPr>
          <a:lstStyle/>
          <a:p>
            <a:r>
              <a:rPr lang="en-US" b="1" dirty="0"/>
              <a:t>Disadvantages of DBMS</a:t>
            </a:r>
          </a:p>
          <a:p>
            <a:r>
              <a:rPr lang="en-US" dirty="0"/>
              <a:t>Cost of Hardware and Software: It requires a high speed of data processor and large memory size to run DBMS software.</a:t>
            </a:r>
          </a:p>
          <a:p>
            <a:r>
              <a:rPr lang="en-US" dirty="0"/>
              <a:t>Size: It occupies a large space of disks and large memory to run them efficiently.</a:t>
            </a:r>
          </a:p>
          <a:p>
            <a:r>
              <a:rPr lang="en-US" dirty="0"/>
              <a:t>Complexity: Database system creates additional complexity and requirements.</a:t>
            </a:r>
          </a:p>
          <a:p>
            <a:r>
              <a:rPr lang="en-US" dirty="0"/>
              <a:t>Higher impact of failure: Failure is highly impacted the database because in most of the organization, all the data stored in a single database and if the database is damaged due to electric failure or database corruption then the data may be lost forever.</a:t>
            </a:r>
          </a:p>
        </p:txBody>
      </p:sp>
    </p:spTree>
    <p:extLst>
      <p:ext uri="{BB962C8B-B14F-4D97-AF65-F5344CB8AC3E}">
        <p14:creationId xmlns:p14="http://schemas.microsoft.com/office/powerpoint/2010/main" val="2323028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7F7D-43F6-72F2-855C-B23119E15CF3}"/>
              </a:ext>
            </a:extLst>
          </p:cNvPr>
          <p:cNvSpPr>
            <a:spLocks noGrp="1"/>
          </p:cNvSpPr>
          <p:nvPr>
            <p:ph type="title"/>
          </p:nvPr>
        </p:nvSpPr>
        <p:spPr>
          <a:xfrm>
            <a:off x="2252134" y="0"/>
            <a:ext cx="6731000" cy="668867"/>
          </a:xfrm>
        </p:spPr>
        <p:txBody>
          <a:bodyPr>
            <a:normAutofit fontScale="90000"/>
          </a:bodyPr>
          <a:lstStyle/>
          <a:p>
            <a:pPr algn="ctr"/>
            <a:r>
              <a:rPr lang="en-IN" dirty="0"/>
              <a:t>What Is ACID</a:t>
            </a:r>
          </a:p>
        </p:txBody>
      </p:sp>
      <p:sp>
        <p:nvSpPr>
          <p:cNvPr id="5" name="TextBox 4">
            <a:extLst>
              <a:ext uri="{FF2B5EF4-FFF2-40B4-BE49-F238E27FC236}">
                <a16:creationId xmlns:a16="http://schemas.microsoft.com/office/drawing/2014/main" id="{577930CB-E1BD-0DEA-5F36-4ABDF6365DFD}"/>
              </a:ext>
            </a:extLst>
          </p:cNvPr>
          <p:cNvSpPr txBox="1"/>
          <p:nvPr/>
        </p:nvSpPr>
        <p:spPr>
          <a:xfrm>
            <a:off x="171450" y="668867"/>
            <a:ext cx="11918950" cy="5909310"/>
          </a:xfrm>
          <a:prstGeom prst="rect">
            <a:avLst/>
          </a:prstGeom>
          <a:noFill/>
        </p:spPr>
        <p:txBody>
          <a:bodyPr wrap="square">
            <a:spAutoFit/>
          </a:bodyPr>
          <a:lstStyle/>
          <a:p>
            <a:r>
              <a:rPr lang="en-US" dirty="0"/>
              <a:t>Atomicity</a:t>
            </a:r>
          </a:p>
          <a:p>
            <a:r>
              <a:rPr lang="en-US" dirty="0"/>
              <a:t>Atomicity ensures that a transaction is treated as a single, indivisible unit. Either all operations within the transaction are completed successfully, or none are applied. If any part of the transaction fails, the entire transaction is rolled back, leaving the database unchanged. For example, in a bank transfer, if money is deducted from one account but fails to be credited to another, atomicity ensures the deduction is reversed.</a:t>
            </a:r>
          </a:p>
          <a:p>
            <a:endParaRPr lang="en-US" dirty="0"/>
          </a:p>
          <a:p>
            <a:r>
              <a:rPr lang="en-US" dirty="0"/>
              <a:t>Consistency</a:t>
            </a:r>
          </a:p>
          <a:p>
            <a:r>
              <a:rPr lang="en-US" dirty="0"/>
              <a:t>Consistency ensures that a database remains in a valid state before and after a transaction. Transactions must adhere to all defined rules, constraints, and relationships within the database. For instance, in a banking system, the total balance across all accounts should remain constant before and after a transfer, ensuring no data corruption occurs.</a:t>
            </a:r>
          </a:p>
          <a:p>
            <a:endParaRPr lang="en-US" dirty="0"/>
          </a:p>
          <a:p>
            <a:r>
              <a:rPr lang="en-US" dirty="0"/>
              <a:t>Isolation</a:t>
            </a:r>
          </a:p>
          <a:p>
            <a:r>
              <a:rPr lang="en-US" dirty="0"/>
              <a:t>Isolation ensures that concurrent transactions do not interfere with each other. Each transaction operates as if it is the only one being executed, preventing issues like dirty reads, non-repeatable reads, or phantom reads. For example, if two users are updating the same record simultaneously, isolation ensures that one transaction's changes are not visible to the other until committed.</a:t>
            </a:r>
          </a:p>
          <a:p>
            <a:endParaRPr lang="en-US" dirty="0"/>
          </a:p>
          <a:p>
            <a:r>
              <a:rPr lang="en-US" dirty="0"/>
              <a:t>Durability</a:t>
            </a:r>
          </a:p>
          <a:p>
            <a:r>
              <a:rPr lang="en-US" dirty="0"/>
              <a:t>Durability guarantees that once a transaction is committed, its changes are permanent, even in the event of a system crash. This is achieved by writing the changes to non-volatile storage. For example, after a successful bank transfer, the updated balances are saved to disk, ensuring they persist even if the system fails immediately afterward.</a:t>
            </a:r>
            <a:endParaRPr lang="en-IN" dirty="0"/>
          </a:p>
        </p:txBody>
      </p:sp>
    </p:spTree>
    <p:extLst>
      <p:ext uri="{BB962C8B-B14F-4D97-AF65-F5344CB8AC3E}">
        <p14:creationId xmlns:p14="http://schemas.microsoft.com/office/powerpoint/2010/main" val="233084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121A98-B221-4CE8-AAB3-95226F921B8E}"/>
              </a:ext>
            </a:extLst>
          </p:cNvPr>
          <p:cNvSpPr>
            <a:spLocks noGrp="1"/>
          </p:cNvSpPr>
          <p:nvPr>
            <p:ph idx="1"/>
          </p:nvPr>
        </p:nvSpPr>
        <p:spPr>
          <a:xfrm>
            <a:off x="1057275" y="0"/>
            <a:ext cx="2374183" cy="511277"/>
          </a:xfrm>
        </p:spPr>
        <p:txBody>
          <a:bodyPr>
            <a:normAutofit fontScale="77500" lnSpcReduction="20000"/>
          </a:bodyPr>
          <a:lstStyle/>
          <a:p>
            <a:pPr marL="0" indent="0">
              <a:buNone/>
            </a:pPr>
            <a:r>
              <a:rPr lang="en-IN" dirty="0"/>
              <a:t>Types of Databases</a:t>
            </a:r>
          </a:p>
        </p:txBody>
      </p:sp>
      <p:pic>
        <p:nvPicPr>
          <p:cNvPr id="1026" name="Picture 2" descr="Types of Databases">
            <a:extLst>
              <a:ext uri="{FF2B5EF4-FFF2-40B4-BE49-F238E27FC236}">
                <a16:creationId xmlns:a16="http://schemas.microsoft.com/office/drawing/2014/main" id="{85ABC7AD-9A14-475C-A0CC-86748F9BC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4" y="511277"/>
            <a:ext cx="5919019" cy="26904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9A30330-0E63-4EC3-923C-54EF7B891664}"/>
              </a:ext>
            </a:extLst>
          </p:cNvPr>
          <p:cNvSpPr txBox="1"/>
          <p:nvPr/>
        </p:nvSpPr>
        <p:spPr>
          <a:xfrm>
            <a:off x="5824330" y="0"/>
            <a:ext cx="6249683" cy="61247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t>Relational Database</a:t>
            </a:r>
          </a:p>
          <a:p>
            <a:r>
              <a:rPr lang="en-US" sz="1400" dirty="0"/>
              <a:t>This database is based on the relational data model, which stores data in the form of </a:t>
            </a:r>
            <a:r>
              <a:rPr lang="en-US" sz="1400" b="1" dirty="0"/>
              <a:t>rows(tuple) </a:t>
            </a:r>
            <a:r>
              <a:rPr lang="en-US" sz="1400" dirty="0"/>
              <a:t>and </a:t>
            </a:r>
            <a:r>
              <a:rPr lang="en-US" sz="1400" b="1" dirty="0"/>
              <a:t>columns(attributes), </a:t>
            </a:r>
            <a:r>
              <a:rPr lang="en-US" sz="1400" dirty="0"/>
              <a:t>and together forms a table(relation). A relational database uses SQL for storing, manipulating, as well as maintaining the data.  Mr. E.F. Codd invented the database in 1970. Each table in the database carries a key that makes the data unique from others. Examples of Relational databases are MySQL, Microsoft SQL Server, Oracle, etc.</a:t>
            </a:r>
          </a:p>
          <a:p>
            <a:endParaRPr lang="en-US" sz="1400" dirty="0"/>
          </a:p>
          <a:p>
            <a:r>
              <a:rPr lang="en-US" sz="1400" b="1" dirty="0"/>
              <a:t>Properties of Relational Database</a:t>
            </a:r>
          </a:p>
          <a:p>
            <a:r>
              <a:rPr lang="en-US" sz="1400" dirty="0"/>
              <a:t>There are following four commonly known properties of a relational model known as ACID properties, where:</a:t>
            </a:r>
          </a:p>
          <a:p>
            <a:endParaRPr lang="en-US" sz="1400" dirty="0"/>
          </a:p>
          <a:p>
            <a:r>
              <a:rPr lang="en-US" sz="1400" b="1" dirty="0"/>
              <a:t>A </a:t>
            </a:r>
            <a:r>
              <a:rPr lang="en-US" sz="1400" dirty="0"/>
              <a:t>means Atomicity: This ensures the data operation will complete either with success or with failure. It follows the 'all or nothing' strategy. For example, a transaction will either be committed or will abort.</a:t>
            </a:r>
          </a:p>
          <a:p>
            <a:endParaRPr lang="en-US" sz="1400" dirty="0"/>
          </a:p>
          <a:p>
            <a:r>
              <a:rPr lang="en-US" sz="1400" b="1" dirty="0"/>
              <a:t>C</a:t>
            </a:r>
            <a:r>
              <a:rPr lang="en-US" sz="1400" dirty="0"/>
              <a:t> means Consistency: If we perform any operation over the data, its value before and after the operation should be preserved. For example, the account balance before and after the transaction should be correct, i.e., it should remain conserved.</a:t>
            </a:r>
          </a:p>
          <a:p>
            <a:endParaRPr lang="en-US" sz="1400" dirty="0"/>
          </a:p>
          <a:p>
            <a:r>
              <a:rPr lang="en-US" sz="1400" b="1" dirty="0"/>
              <a:t>I </a:t>
            </a:r>
            <a:r>
              <a:rPr lang="en-US" sz="1400" dirty="0"/>
              <a:t>means Isolation: There can be concurrent users for accessing data at the same time from the database. Thus, isolation between the data should remain isolated. For example, when multiple transactions occur at the same time, one transaction effects should not be visible to the other transactions in the database.</a:t>
            </a:r>
          </a:p>
          <a:p>
            <a:endParaRPr lang="en-US" sz="1400" dirty="0"/>
          </a:p>
          <a:p>
            <a:r>
              <a:rPr lang="en-US" sz="1400" b="1" dirty="0"/>
              <a:t>D</a:t>
            </a:r>
            <a:r>
              <a:rPr lang="en-US" sz="1400" dirty="0"/>
              <a:t> means Durability: It ensures that once it completes the operation and commits the data, data changes should remain permanent.</a:t>
            </a:r>
            <a:endParaRPr lang="en-IN" sz="1400" dirty="0"/>
          </a:p>
        </p:txBody>
      </p:sp>
    </p:spTree>
    <p:extLst>
      <p:ext uri="{BB962C8B-B14F-4D97-AF65-F5344CB8AC3E}">
        <p14:creationId xmlns:p14="http://schemas.microsoft.com/office/powerpoint/2010/main" val="290588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82770" y="739882"/>
            <a:ext cx="11846788" cy="18312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a:ln>
                  <a:noFill/>
                </a:ln>
                <a:solidFill>
                  <a:srgbClr val="666666"/>
                </a:solidFill>
                <a:effectLst/>
                <a:latin typeface="Arial" panose="020B0604020202020204" pitchFamily="34" charset="0"/>
                <a:cs typeface="Arial" panose="020B0604020202020204" pitchFamily="34" charset="0"/>
              </a:rPr>
              <a:t>Mr. E. F. </a:t>
            </a:r>
            <a:r>
              <a:rPr kumimoji="0" lang="en-US" sz="1300" b="0" i="0" u="none" strike="noStrike" cap="none" normalizeH="0" baseline="0" dirty="0" err="1">
                <a:ln>
                  <a:noFill/>
                </a:ln>
                <a:solidFill>
                  <a:srgbClr val="666666"/>
                </a:solidFill>
                <a:effectLst/>
                <a:latin typeface="Arial" panose="020B0604020202020204" pitchFamily="34" charset="0"/>
                <a:cs typeface="Arial" panose="020B0604020202020204" pitchFamily="34" charset="0"/>
              </a:rPr>
              <a:t>Codd</a:t>
            </a:r>
            <a:r>
              <a:rPr kumimoji="0" lang="en-US" sz="1300" b="0" i="0" u="none" strike="noStrike" cap="none" normalizeH="0" baseline="0" dirty="0">
                <a:ln>
                  <a:noFill/>
                </a:ln>
                <a:solidFill>
                  <a:srgbClr val="666666"/>
                </a:solidFill>
                <a:effectLst/>
                <a:latin typeface="Arial" panose="020B0604020202020204" pitchFamily="34" charset="0"/>
                <a:cs typeface="Arial" panose="020B0604020202020204" pitchFamily="34" charset="0"/>
              </a:rPr>
              <a:t>, then a programmer at IBM, invented the relational database in 1970. In his paper "A Relational Model of Data for Large Shared Data Banks," </a:t>
            </a:r>
          </a:p>
          <a:p>
            <a:pPr marL="0" marR="0" lvl="0" indent="0" algn="l" defTabSz="914400" rtl="0" eaLnBrk="0" fontAlgn="base" latinLnBrk="0" hangingPunct="0">
              <a:lnSpc>
                <a:spcPct val="100000"/>
              </a:lnSpc>
              <a:spcBef>
                <a:spcPct val="0"/>
              </a:spcBef>
              <a:spcAft>
                <a:spcPct val="0"/>
              </a:spcAft>
              <a:buClrTx/>
              <a:buSzTx/>
              <a:buFontTx/>
              <a:buNone/>
              <a:tabLst/>
            </a:pPr>
            <a:endParaRPr lang="en-US" sz="1300" dirty="0">
              <a:solidFill>
                <a:srgbClr val="666666"/>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err="1">
                <a:ln>
                  <a:noFill/>
                </a:ln>
                <a:solidFill>
                  <a:srgbClr val="666666"/>
                </a:solidFill>
                <a:effectLst/>
                <a:latin typeface="Arial" panose="020B0604020202020204" pitchFamily="34" charset="0"/>
                <a:cs typeface="Arial" panose="020B0604020202020204" pitchFamily="34" charset="0"/>
              </a:rPr>
              <a:t>Codd</a:t>
            </a:r>
            <a:r>
              <a:rPr kumimoji="0" lang="en-US" sz="1300" b="0" i="0" u="none" strike="noStrike" cap="none" normalizeH="0" baseline="0" dirty="0">
                <a:ln>
                  <a:noFill/>
                </a:ln>
                <a:solidFill>
                  <a:srgbClr val="666666"/>
                </a:solidFill>
                <a:effectLst/>
                <a:latin typeface="Arial" panose="020B0604020202020204" pitchFamily="34" charset="0"/>
                <a:cs typeface="Arial" panose="020B0604020202020204" pitchFamily="34" charset="0"/>
              </a:rPr>
              <a:t> proposed shifting from storing data in hierarchical or navigational structures to organizing data in a tabular structure of tables containing rows and columns.</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a:ln>
                  <a:noFill/>
                </a:ln>
                <a:solidFill>
                  <a:srgbClr val="666666"/>
                </a:solidFill>
                <a:effectLst/>
                <a:latin typeface="Arial" panose="020B0604020202020204" pitchFamily="34" charset="0"/>
                <a:cs typeface="Arial" panose="020B0604020202020204" pitchFamily="34" charset="0"/>
              </a:rPr>
              <a:t>Each table, sometimes called a </a:t>
            </a:r>
            <a:r>
              <a:rPr kumimoji="0" lang="en-US" sz="1300" b="0" i="1" u="none" strike="noStrike" cap="none" normalizeH="0" baseline="0" dirty="0">
                <a:ln>
                  <a:noFill/>
                </a:ln>
                <a:solidFill>
                  <a:srgbClr val="666666"/>
                </a:solidFill>
                <a:effectLst/>
                <a:latin typeface="Arial" panose="020B0604020202020204" pitchFamily="34" charset="0"/>
                <a:cs typeface="Arial" panose="020B0604020202020204" pitchFamily="34" charset="0"/>
              </a:rPr>
              <a:t>relation</a:t>
            </a:r>
            <a:r>
              <a:rPr kumimoji="0" lang="en-US" sz="1300" b="0" i="0" u="none" strike="noStrike" cap="none" normalizeH="0" baseline="0" dirty="0">
                <a:ln>
                  <a:noFill/>
                </a:ln>
                <a:solidFill>
                  <a:srgbClr val="666666"/>
                </a:solidFill>
                <a:effectLst/>
                <a:latin typeface="Arial" panose="020B0604020202020204" pitchFamily="34" charset="0"/>
                <a:cs typeface="Arial" panose="020B0604020202020204" pitchFamily="34" charset="0"/>
              </a:rPr>
              <a:t>, in a relational database contains one or more data categories in columns, or </a:t>
            </a:r>
            <a:r>
              <a:rPr kumimoji="0" lang="en-US" sz="1300" b="0" i="1" u="none" strike="noStrike" cap="none" normalizeH="0" baseline="0" dirty="0">
                <a:ln>
                  <a:noFill/>
                </a:ln>
                <a:solidFill>
                  <a:srgbClr val="666666"/>
                </a:solidFill>
                <a:effectLst/>
                <a:latin typeface="Arial" panose="020B0604020202020204" pitchFamily="34" charset="0"/>
                <a:cs typeface="Arial" panose="020B0604020202020204" pitchFamily="34" charset="0"/>
              </a:rPr>
              <a:t>attributes</a:t>
            </a:r>
            <a:r>
              <a:rPr kumimoji="0" lang="en-US" sz="1300" b="0" i="0" u="none" strike="noStrike" cap="none" normalizeH="0" baseline="0" dirty="0">
                <a:ln>
                  <a:noFill/>
                </a:ln>
                <a:solidFill>
                  <a:srgbClr val="666666"/>
                </a:solidFill>
                <a:effectLst/>
                <a:latin typeface="Arial" panose="020B0604020202020204" pitchFamily="34" charset="0"/>
                <a:cs typeface="Arial" panose="020B0604020202020204" pitchFamily="34" charset="0"/>
              </a:rPr>
              <a:t>. Each row, also called a </a:t>
            </a:r>
            <a:r>
              <a:rPr kumimoji="0" lang="en-US" sz="1300" b="0" i="1" u="none" strike="noStrike" cap="none" normalizeH="0" baseline="0" dirty="0">
                <a:ln>
                  <a:noFill/>
                </a:ln>
                <a:solidFill>
                  <a:srgbClr val="666666"/>
                </a:solidFill>
                <a:effectLst/>
                <a:latin typeface="Arial" panose="020B0604020202020204" pitchFamily="34" charset="0"/>
                <a:cs typeface="Arial" panose="020B0604020202020204" pitchFamily="34" charset="0"/>
              </a:rPr>
              <a:t>record</a:t>
            </a:r>
            <a:r>
              <a:rPr kumimoji="0" lang="en-US" sz="1300" b="0" i="0" u="none" strike="noStrike" cap="none" normalizeH="0" baseline="0" dirty="0">
                <a:ln>
                  <a:noFill/>
                </a:ln>
                <a:solidFill>
                  <a:srgbClr val="666666"/>
                </a:solidFill>
                <a:effectLst/>
                <a:latin typeface="Arial" panose="020B0604020202020204" pitchFamily="34" charset="0"/>
                <a:cs typeface="Arial" panose="020B0604020202020204" pitchFamily="34" charset="0"/>
              </a:rPr>
              <a:t> or </a:t>
            </a:r>
            <a:r>
              <a:rPr kumimoji="0" lang="en-US" sz="1300" b="0" i="1" u="sng" strike="noStrike" cap="none" normalizeH="0" baseline="0" dirty="0">
                <a:ln>
                  <a:noFill/>
                </a:ln>
                <a:effectLst/>
                <a:latin typeface="Arial" panose="020B0604020202020204" pitchFamily="34" charset="0"/>
                <a:cs typeface="Arial" panose="020B0604020202020204" pitchFamily="34" charset="0"/>
              </a:rPr>
              <a:t>tuple</a:t>
            </a:r>
            <a:r>
              <a:rPr kumimoji="0" lang="en-US" sz="1300" b="0" i="0" u="none" strike="noStrike" cap="none" normalizeH="0" baseline="0" dirty="0">
                <a:ln>
                  <a:noFill/>
                </a:ln>
                <a:solidFill>
                  <a:srgbClr val="666666"/>
                </a:solidFill>
                <a:effectLst/>
                <a:latin typeface="Arial" panose="020B0604020202020204" pitchFamily="34" charset="0"/>
                <a:cs typeface="Arial" panose="020B0604020202020204" pitchFamily="34" charset="0"/>
              </a:rPr>
              <a:t>, contains a unique instance of data, or </a:t>
            </a:r>
            <a:r>
              <a:rPr kumimoji="0" lang="en-US" sz="1300" b="0" i="1" u="none" strike="noStrike" cap="none" normalizeH="0" baseline="0" dirty="0">
                <a:ln>
                  <a:noFill/>
                </a:ln>
                <a:solidFill>
                  <a:srgbClr val="666666"/>
                </a:solidFill>
                <a:effectLst/>
                <a:latin typeface="Arial" panose="020B0604020202020204" pitchFamily="34" charset="0"/>
                <a:cs typeface="Arial" panose="020B0604020202020204" pitchFamily="34" charset="0"/>
              </a:rPr>
              <a:t>key</a:t>
            </a:r>
            <a:r>
              <a:rPr kumimoji="0" lang="en-US" sz="1300" b="0" i="0" u="none" strike="noStrike" cap="none" normalizeH="0" baseline="0" dirty="0">
                <a:ln>
                  <a:noFill/>
                </a:ln>
                <a:solidFill>
                  <a:srgbClr val="666666"/>
                </a:solidFill>
                <a:effectLst/>
                <a:latin typeface="Arial" panose="020B0604020202020204" pitchFamily="34" charset="0"/>
                <a:cs typeface="Arial" panose="020B0604020202020204" pitchFamily="34" charset="0"/>
              </a:rPr>
              <a:t>, for the categories defined by the columns. Each table has a unique primary key that identifies the information in a table. The relationship between tables can be set via the use of foreign keys -- a field in a table that links to the primary key of another table.</a:t>
            </a:r>
            <a:r>
              <a:rPr kumimoji="0" lang="en-US" sz="1800" b="0" i="0" u="none" strike="noStrike" cap="none" normalizeH="0" baseline="0" dirty="0">
                <a:ln>
                  <a:noFill/>
                </a:ln>
                <a:solidFill>
                  <a:schemeClr val="tx1"/>
                </a:solidFill>
                <a:effectLst/>
                <a:latin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rPr>
              <a:t>   A relational database includes tables containing rows and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70034" y="5053178"/>
            <a:ext cx="11305300" cy="1384995"/>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666666"/>
                </a:solidFill>
                <a:effectLst/>
                <a:cs typeface="Arial" panose="020B0604020202020204" pitchFamily="34" charset="0"/>
              </a:rPr>
              <a:t>For example, a typical business order entry database would include a table that describes a customer with columns for name, address, phone number and so forth. Another table would describe an order, including information like the product, customer, date and sales price.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666666"/>
                </a:solidFill>
                <a:effectLst/>
                <a:cs typeface="Arial" panose="020B0604020202020204" pitchFamily="34" charset="0"/>
              </a:rPr>
              <a:t>A user can get a database report showing the data they need. For example, a branch office manager might want a report on all customers who bought products after a certain date. A financial services manager in the same company could, from the same tables, obtain a report on accounts that need to be paid.</a:t>
            </a:r>
            <a:endParaRPr kumimoji="0" lang="en-US" sz="1400" b="0" i="0" u="none" strike="noStrike" cap="none" normalizeH="0" baseline="0" dirty="0">
              <a:ln>
                <a:noFill/>
              </a:ln>
              <a:solidFill>
                <a:schemeClr val="tx1"/>
              </a:solidFill>
              <a:effectLst/>
            </a:endParaRPr>
          </a:p>
        </p:txBody>
      </p:sp>
      <p:pic>
        <p:nvPicPr>
          <p:cNvPr id="2050" name="Picture 2" descr="Structure of a relational database."/>
          <p:cNvPicPr>
            <a:picLocks noChangeAspect="1" noChangeArrowheads="1"/>
          </p:cNvPicPr>
          <p:nvPr/>
        </p:nvPicPr>
        <p:blipFill rotWithShape="1">
          <a:blip r:embed="rId2">
            <a:extLst>
              <a:ext uri="{28A0092B-C50C-407E-A947-70E740481C1C}">
                <a14:useLocalDpi xmlns:a14="http://schemas.microsoft.com/office/drawing/2010/main" val="0"/>
              </a:ext>
            </a:extLst>
          </a:blip>
          <a:srcRect r="2665" b="8448"/>
          <a:stretch>
            <a:fillRect/>
          </a:stretch>
        </p:blipFill>
        <p:spPr bwMode="auto">
          <a:xfrm>
            <a:off x="2663504" y="2812040"/>
            <a:ext cx="4821029" cy="183127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937100" y="29535"/>
            <a:ext cx="5993949" cy="369332"/>
          </a:xfrm>
          <a:prstGeom prst="rect">
            <a:avLst/>
          </a:prstGeom>
        </p:spPr>
        <p:txBody>
          <a:bodyPr wrap="none">
            <a:spAutoFit/>
          </a:bodyPr>
          <a:lstStyle/>
          <a:p>
            <a:pPr lvl="0" eaLnBrk="0" fontAlgn="base" hangingPunct="0">
              <a:spcBef>
                <a:spcPct val="0"/>
              </a:spcBef>
              <a:spcAft>
                <a:spcPct val="0"/>
              </a:spcAft>
            </a:pPr>
            <a:r>
              <a:rPr lang="en-US" b="1" dirty="0">
                <a:solidFill>
                  <a:srgbClr val="323232"/>
                </a:solidFill>
                <a:latin typeface="Arial" panose="020B0604020202020204" pitchFamily="34" charset="0"/>
                <a:cs typeface="Arial" panose="020B0604020202020204" pitchFamily="34" charset="0"/>
              </a:rPr>
              <a:t>What is the structure of a relational database model?</a:t>
            </a:r>
          </a:p>
        </p:txBody>
      </p:sp>
    </p:spTree>
    <p:extLst>
      <p:ext uri="{BB962C8B-B14F-4D97-AF65-F5344CB8AC3E}">
        <p14:creationId xmlns:p14="http://schemas.microsoft.com/office/powerpoint/2010/main" val="3805086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7933" y="1010049"/>
            <a:ext cx="11142134" cy="1200329"/>
          </a:xfrm>
          <a:prstGeom prst="rect">
            <a:avLst/>
          </a:prstGeom>
        </p:spPr>
        <p:txBody>
          <a:bodyPr wrap="square">
            <a:spAutoFit/>
          </a:bodyPr>
          <a:lstStyle/>
          <a:p>
            <a:r>
              <a:rPr lang="en-US" b="1" dirty="0">
                <a:solidFill>
                  <a:srgbClr val="666666"/>
                </a:solidFill>
                <a:latin typeface="Arial" panose="020B0604020202020204" pitchFamily="34" charset="0"/>
              </a:rPr>
              <a:t>Two constraints relate to data integrity and the primary and foreign keys:</a:t>
            </a:r>
          </a:p>
          <a:p>
            <a:pPr>
              <a:buFont typeface="Arial" panose="020B0604020202020204" pitchFamily="34" charset="0"/>
              <a:buChar char="•"/>
            </a:pPr>
            <a:r>
              <a:rPr lang="en-US" dirty="0">
                <a:solidFill>
                  <a:srgbClr val="666666"/>
                </a:solidFill>
                <a:latin typeface="Arial" panose="020B0604020202020204" pitchFamily="34" charset="0"/>
              </a:rPr>
              <a:t>Entity integrity ensures that the primary key in a table is unique and the value is not set to </a:t>
            </a:r>
            <a:r>
              <a:rPr lang="en-US" u="sng" dirty="0">
                <a:solidFill>
                  <a:srgbClr val="007CAD"/>
                </a:solidFill>
                <a:latin typeface="Arial" panose="020B0604020202020204" pitchFamily="34" charset="0"/>
              </a:rPr>
              <a:t>null</a:t>
            </a:r>
            <a:r>
              <a:rPr lang="en-US" dirty="0">
                <a:solidFill>
                  <a:srgbClr val="666666"/>
                </a:solidFill>
                <a:latin typeface="Arial" panose="020B0604020202020204" pitchFamily="34" charset="0"/>
              </a:rPr>
              <a:t>.</a:t>
            </a:r>
          </a:p>
          <a:p>
            <a:pPr>
              <a:buFont typeface="Arial" panose="020B0604020202020204" pitchFamily="34" charset="0"/>
              <a:buChar char="•"/>
            </a:pPr>
            <a:r>
              <a:rPr lang="en-US" dirty="0">
                <a:solidFill>
                  <a:srgbClr val="666666"/>
                </a:solidFill>
                <a:latin typeface="Arial" panose="020B0604020202020204" pitchFamily="34" charset="0"/>
              </a:rPr>
              <a:t>Referential integrity requires that every value in a foreign key column will be found in the primary key of the table from which it originated.</a:t>
            </a:r>
            <a:endParaRPr lang="en-US" b="0" i="0" dirty="0">
              <a:solidFill>
                <a:srgbClr val="666666"/>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751917190"/>
              </p:ext>
            </p:extLst>
          </p:nvPr>
        </p:nvGraphicFramePr>
        <p:xfrm>
          <a:off x="5432065" y="3469908"/>
          <a:ext cx="2763078" cy="1256166"/>
        </p:xfrm>
        <a:graphic>
          <a:graphicData uri="http://schemas.openxmlformats.org/drawingml/2006/table">
            <a:tbl>
              <a:tblPr firstRow="1" bandRow="1">
                <a:tableStyleId>{5C22544A-7EE6-4342-B048-85BDC9FD1C3A}</a:tableStyleId>
              </a:tblPr>
              <a:tblGrid>
                <a:gridCol w="1381539">
                  <a:extLst>
                    <a:ext uri="{9D8B030D-6E8A-4147-A177-3AD203B41FA5}">
                      <a16:colId xmlns:a16="http://schemas.microsoft.com/office/drawing/2014/main" val="20000"/>
                    </a:ext>
                  </a:extLst>
                </a:gridCol>
                <a:gridCol w="1381539">
                  <a:extLst>
                    <a:ext uri="{9D8B030D-6E8A-4147-A177-3AD203B41FA5}">
                      <a16:colId xmlns:a16="http://schemas.microsoft.com/office/drawing/2014/main" val="20001"/>
                    </a:ext>
                  </a:extLst>
                </a:gridCol>
              </a:tblGrid>
              <a:tr h="429226">
                <a:tc>
                  <a:txBody>
                    <a:bodyPr/>
                    <a:lstStyle/>
                    <a:p>
                      <a:r>
                        <a:rPr lang="en-US" dirty="0" err="1"/>
                        <a:t>DeptID</a:t>
                      </a:r>
                      <a:endParaRPr lang="en-IN" dirty="0"/>
                    </a:p>
                  </a:txBody>
                  <a:tcPr/>
                </a:tc>
                <a:tc>
                  <a:txBody>
                    <a:bodyPr/>
                    <a:lstStyle/>
                    <a:p>
                      <a:r>
                        <a:rPr lang="en-US" dirty="0" err="1"/>
                        <a:t>DeptName</a:t>
                      </a:r>
                      <a:endParaRPr lang="en-IN" dirty="0"/>
                    </a:p>
                  </a:txBody>
                  <a:tcPr/>
                </a:tc>
                <a:extLst>
                  <a:ext uri="{0D108BD9-81ED-4DB2-BD59-A6C34878D82A}">
                    <a16:rowId xmlns:a16="http://schemas.microsoft.com/office/drawing/2014/main" val="10000"/>
                  </a:ext>
                </a:extLst>
              </a:tr>
              <a:tr h="413470">
                <a:tc>
                  <a:txBody>
                    <a:bodyPr/>
                    <a:lstStyle/>
                    <a:p>
                      <a:r>
                        <a:rPr lang="en-US" dirty="0"/>
                        <a:t>101</a:t>
                      </a:r>
                      <a:endParaRPr lang="en-IN" dirty="0"/>
                    </a:p>
                  </a:txBody>
                  <a:tcPr/>
                </a:tc>
                <a:tc>
                  <a:txBody>
                    <a:bodyPr/>
                    <a:lstStyle/>
                    <a:p>
                      <a:r>
                        <a:rPr lang="en-US" dirty="0"/>
                        <a:t>HR</a:t>
                      </a:r>
                      <a:endParaRPr lang="en-IN" dirty="0"/>
                    </a:p>
                  </a:txBody>
                  <a:tcPr/>
                </a:tc>
                <a:extLst>
                  <a:ext uri="{0D108BD9-81ED-4DB2-BD59-A6C34878D82A}">
                    <a16:rowId xmlns:a16="http://schemas.microsoft.com/office/drawing/2014/main" val="10001"/>
                  </a:ext>
                </a:extLst>
              </a:tr>
              <a:tr h="413470">
                <a:tc>
                  <a:txBody>
                    <a:bodyPr/>
                    <a:lstStyle/>
                    <a:p>
                      <a:r>
                        <a:rPr lang="en-US" dirty="0"/>
                        <a:t>102</a:t>
                      </a:r>
                      <a:endParaRPr lang="en-IN" dirty="0"/>
                    </a:p>
                  </a:txBody>
                  <a:tcPr/>
                </a:tc>
                <a:tc>
                  <a:txBody>
                    <a:bodyPr/>
                    <a:lstStyle/>
                    <a:p>
                      <a:r>
                        <a:rPr lang="en-US" dirty="0"/>
                        <a:t>MKT</a:t>
                      </a:r>
                      <a:endParaRPr lang="en-IN" dirty="0"/>
                    </a:p>
                  </a:txBody>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45997509"/>
              </p:ext>
            </p:extLst>
          </p:nvPr>
        </p:nvGraphicFramePr>
        <p:xfrm>
          <a:off x="1986876" y="3291417"/>
          <a:ext cx="2733903" cy="1866027"/>
        </p:xfrm>
        <a:graphic>
          <a:graphicData uri="http://schemas.openxmlformats.org/drawingml/2006/table">
            <a:tbl>
              <a:tblPr firstRow="1" bandRow="1">
                <a:tableStyleId>{5C22544A-7EE6-4342-B048-85BDC9FD1C3A}</a:tableStyleId>
              </a:tblPr>
              <a:tblGrid>
                <a:gridCol w="476477">
                  <a:extLst>
                    <a:ext uri="{9D8B030D-6E8A-4147-A177-3AD203B41FA5}">
                      <a16:colId xmlns:a16="http://schemas.microsoft.com/office/drawing/2014/main" val="20000"/>
                    </a:ext>
                  </a:extLst>
                </a:gridCol>
                <a:gridCol w="1346125">
                  <a:extLst>
                    <a:ext uri="{9D8B030D-6E8A-4147-A177-3AD203B41FA5}">
                      <a16:colId xmlns:a16="http://schemas.microsoft.com/office/drawing/2014/main" val="20001"/>
                    </a:ext>
                  </a:extLst>
                </a:gridCol>
                <a:gridCol w="911301">
                  <a:extLst>
                    <a:ext uri="{9D8B030D-6E8A-4147-A177-3AD203B41FA5}">
                      <a16:colId xmlns:a16="http://schemas.microsoft.com/office/drawing/2014/main" val="20002"/>
                    </a:ext>
                  </a:extLst>
                </a:gridCol>
              </a:tblGrid>
              <a:tr h="650925">
                <a:tc>
                  <a:txBody>
                    <a:bodyPr/>
                    <a:lstStyle/>
                    <a:p>
                      <a:r>
                        <a:rPr lang="en-US" dirty="0"/>
                        <a:t>ID</a:t>
                      </a:r>
                      <a:endParaRPr lang="en-IN" dirty="0"/>
                    </a:p>
                  </a:txBody>
                  <a:tcPr/>
                </a:tc>
                <a:tc>
                  <a:txBody>
                    <a:bodyPr/>
                    <a:lstStyle/>
                    <a:p>
                      <a:r>
                        <a:rPr lang="en-US" dirty="0" err="1"/>
                        <a:t>EmpName</a:t>
                      </a:r>
                      <a:endParaRPr lang="en-IN" dirty="0"/>
                    </a:p>
                  </a:txBody>
                  <a:tcPr/>
                </a:tc>
                <a:tc>
                  <a:txBody>
                    <a:bodyPr/>
                    <a:lstStyle/>
                    <a:p>
                      <a:r>
                        <a:rPr lang="en-US" dirty="0" err="1"/>
                        <a:t>DeptId</a:t>
                      </a:r>
                      <a:endParaRPr lang="en-IN" dirty="0"/>
                    </a:p>
                  </a:txBody>
                  <a:tcPr/>
                </a:tc>
                <a:extLst>
                  <a:ext uri="{0D108BD9-81ED-4DB2-BD59-A6C34878D82A}">
                    <a16:rowId xmlns:a16="http://schemas.microsoft.com/office/drawing/2014/main" val="10000"/>
                  </a:ext>
                </a:extLst>
              </a:tr>
              <a:tr h="405034">
                <a:tc>
                  <a:txBody>
                    <a:bodyPr/>
                    <a:lstStyle/>
                    <a:p>
                      <a:r>
                        <a:rPr lang="en-US" dirty="0"/>
                        <a:t>1</a:t>
                      </a:r>
                      <a:endParaRPr lang="en-IN" dirty="0"/>
                    </a:p>
                  </a:txBody>
                  <a:tcPr/>
                </a:tc>
                <a:tc>
                  <a:txBody>
                    <a:bodyPr/>
                    <a:lstStyle/>
                    <a:p>
                      <a:r>
                        <a:rPr lang="en-US" dirty="0" err="1"/>
                        <a:t>Reena</a:t>
                      </a:r>
                      <a:endParaRPr lang="en-IN" dirty="0"/>
                    </a:p>
                  </a:txBody>
                  <a:tcPr/>
                </a:tc>
                <a:tc>
                  <a:txBody>
                    <a:bodyPr/>
                    <a:lstStyle/>
                    <a:p>
                      <a:r>
                        <a:rPr lang="en-US" dirty="0"/>
                        <a:t>102</a:t>
                      </a:r>
                      <a:endParaRPr lang="en-IN" dirty="0"/>
                    </a:p>
                  </a:txBody>
                  <a:tcPr/>
                </a:tc>
                <a:extLst>
                  <a:ext uri="{0D108BD9-81ED-4DB2-BD59-A6C34878D82A}">
                    <a16:rowId xmlns:a16="http://schemas.microsoft.com/office/drawing/2014/main" val="10001"/>
                  </a:ext>
                </a:extLst>
              </a:tr>
              <a:tr h="405034">
                <a:tc>
                  <a:txBody>
                    <a:bodyPr/>
                    <a:lstStyle/>
                    <a:p>
                      <a:r>
                        <a:rPr lang="en-US" dirty="0"/>
                        <a:t>2</a:t>
                      </a:r>
                      <a:endParaRPr lang="en-IN" dirty="0"/>
                    </a:p>
                  </a:txBody>
                  <a:tcPr/>
                </a:tc>
                <a:tc>
                  <a:txBody>
                    <a:bodyPr/>
                    <a:lstStyle/>
                    <a:p>
                      <a:r>
                        <a:rPr lang="en-US" dirty="0"/>
                        <a:t>Rohan</a:t>
                      </a:r>
                      <a:endParaRPr lang="en-IN" dirty="0"/>
                    </a:p>
                  </a:txBody>
                  <a:tcPr/>
                </a:tc>
                <a:tc>
                  <a:txBody>
                    <a:bodyPr/>
                    <a:lstStyle/>
                    <a:p>
                      <a:r>
                        <a:rPr lang="en-US" dirty="0"/>
                        <a:t>101</a:t>
                      </a:r>
                      <a:endParaRPr lang="en-IN" dirty="0"/>
                    </a:p>
                  </a:txBody>
                  <a:tcPr/>
                </a:tc>
                <a:extLst>
                  <a:ext uri="{0D108BD9-81ED-4DB2-BD59-A6C34878D82A}">
                    <a16:rowId xmlns:a16="http://schemas.microsoft.com/office/drawing/2014/main" val="10002"/>
                  </a:ext>
                </a:extLst>
              </a:tr>
              <a:tr h="405034">
                <a:tc>
                  <a:txBody>
                    <a:bodyPr/>
                    <a:lstStyle/>
                    <a:p>
                      <a:r>
                        <a:rPr lang="en-US" dirty="0"/>
                        <a:t>3</a:t>
                      </a:r>
                      <a:endParaRPr lang="en-IN" dirty="0"/>
                    </a:p>
                  </a:txBody>
                  <a:tcPr/>
                </a:tc>
                <a:tc>
                  <a:txBody>
                    <a:bodyPr/>
                    <a:lstStyle/>
                    <a:p>
                      <a:r>
                        <a:rPr lang="en-US" dirty="0" err="1"/>
                        <a:t>Kavita</a:t>
                      </a:r>
                      <a:endParaRPr lang="en-IN" dirty="0"/>
                    </a:p>
                  </a:txBody>
                  <a:tcPr/>
                </a:tc>
                <a:tc>
                  <a:txBody>
                    <a:bodyPr/>
                    <a:lstStyle/>
                    <a:p>
                      <a:r>
                        <a:rPr lang="en-US" dirty="0"/>
                        <a:t>102</a:t>
                      </a:r>
                      <a:endParaRPr lang="en-IN" dirty="0"/>
                    </a:p>
                  </a:txBody>
                  <a:tcPr/>
                </a:tc>
                <a:extLst>
                  <a:ext uri="{0D108BD9-81ED-4DB2-BD59-A6C34878D82A}">
                    <a16:rowId xmlns:a16="http://schemas.microsoft.com/office/drawing/2014/main" val="10003"/>
                  </a:ext>
                </a:extLst>
              </a:tr>
            </a:tbl>
          </a:graphicData>
        </a:graphic>
      </p:graphicFrame>
      <p:pic>
        <p:nvPicPr>
          <p:cNvPr id="4" name="Picture 3">
            <a:extLst>
              <a:ext uri="{FF2B5EF4-FFF2-40B4-BE49-F238E27FC236}">
                <a16:creationId xmlns:a16="http://schemas.microsoft.com/office/drawing/2014/main" id="{0268EC48-1FAC-86A4-120A-6789822C1A00}"/>
              </a:ext>
            </a:extLst>
          </p:cNvPr>
          <p:cNvPicPr>
            <a:picLocks noChangeAspect="1"/>
          </p:cNvPicPr>
          <p:nvPr/>
        </p:nvPicPr>
        <p:blipFill>
          <a:blip r:embed="rId2"/>
          <a:stretch>
            <a:fillRect/>
          </a:stretch>
        </p:blipFill>
        <p:spPr>
          <a:xfrm>
            <a:off x="5015103" y="3429000"/>
            <a:ext cx="363295" cy="363295"/>
          </a:xfrm>
          <a:prstGeom prst="rect">
            <a:avLst/>
          </a:prstGeom>
          <a:noFill/>
        </p:spPr>
      </p:pic>
      <p:pic>
        <p:nvPicPr>
          <p:cNvPr id="5" name="Picture 4">
            <a:extLst>
              <a:ext uri="{FF2B5EF4-FFF2-40B4-BE49-F238E27FC236}">
                <a16:creationId xmlns:a16="http://schemas.microsoft.com/office/drawing/2014/main" id="{9A24B6F1-9D27-98A5-6549-9A320152EBEA}"/>
              </a:ext>
            </a:extLst>
          </p:cNvPr>
          <p:cNvPicPr>
            <a:picLocks noChangeAspect="1"/>
          </p:cNvPicPr>
          <p:nvPr/>
        </p:nvPicPr>
        <p:blipFill>
          <a:blip r:embed="rId2"/>
          <a:stretch>
            <a:fillRect/>
          </a:stretch>
        </p:blipFill>
        <p:spPr>
          <a:xfrm>
            <a:off x="1692552" y="3469908"/>
            <a:ext cx="455751" cy="455751"/>
          </a:xfrm>
          <a:prstGeom prst="rect">
            <a:avLst/>
          </a:prstGeom>
          <a:noFill/>
        </p:spPr>
      </p:pic>
      <p:sp>
        <p:nvSpPr>
          <p:cNvPr id="19" name="TextBox 18"/>
          <p:cNvSpPr txBox="1"/>
          <p:nvPr/>
        </p:nvSpPr>
        <p:spPr>
          <a:xfrm>
            <a:off x="2223870" y="5695202"/>
            <a:ext cx="6234330" cy="369332"/>
          </a:xfrm>
          <a:prstGeom prst="rect">
            <a:avLst/>
          </a:prstGeom>
          <a:noFill/>
        </p:spPr>
        <p:txBody>
          <a:bodyPr wrap="square" rtlCol="0">
            <a:spAutoFit/>
          </a:bodyPr>
          <a:lstStyle/>
          <a:p>
            <a:r>
              <a:rPr lang="en-US" dirty="0" err="1"/>
              <a:t>DeptId</a:t>
            </a:r>
            <a:r>
              <a:rPr lang="en-US" dirty="0"/>
              <a:t> is foreign key in </a:t>
            </a:r>
            <a:r>
              <a:rPr lang="en-US" dirty="0" err="1"/>
              <a:t>emp</a:t>
            </a:r>
            <a:r>
              <a:rPr lang="en-US" dirty="0"/>
              <a:t> table</a:t>
            </a:r>
            <a:endParaRPr lang="en-IN" dirty="0"/>
          </a:p>
        </p:txBody>
      </p:sp>
    </p:spTree>
    <p:extLst>
      <p:ext uri="{BB962C8B-B14F-4D97-AF65-F5344CB8AC3E}">
        <p14:creationId xmlns:p14="http://schemas.microsoft.com/office/powerpoint/2010/main" val="2732294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D0834-3212-4A83-8DE8-DF308BA33020}"/>
              </a:ext>
            </a:extLst>
          </p:cNvPr>
          <p:cNvSpPr>
            <a:spLocks noGrp="1"/>
          </p:cNvSpPr>
          <p:nvPr>
            <p:ph idx="1"/>
          </p:nvPr>
        </p:nvSpPr>
        <p:spPr>
          <a:xfrm>
            <a:off x="990600" y="88491"/>
            <a:ext cx="11053915" cy="1645059"/>
          </a:xfrm>
        </p:spPr>
        <p:txBody>
          <a:bodyPr>
            <a:normAutofit fontScale="92500" lnSpcReduction="10000"/>
          </a:bodyPr>
          <a:lstStyle/>
          <a:p>
            <a:pPr marL="0" indent="0">
              <a:buNone/>
            </a:pPr>
            <a:r>
              <a:rPr lang="en-US" sz="2000" b="1" dirty="0"/>
              <a:t>NoSQL Database</a:t>
            </a:r>
          </a:p>
          <a:p>
            <a:pPr marL="0" indent="0">
              <a:buNone/>
            </a:pPr>
            <a:r>
              <a:rPr lang="en-US" sz="2000" dirty="0"/>
              <a:t>Non-SQL/Not Only SQL is a type of database that is used for storing a wide range of data sets. It is not a relational database as it stores data not only in tabular form but in several different ways. It came into existence when the demand for building modern applications increased. Thus, NoSQL presented a wide variety of database technologies in response to the demands. We can further divide a NoSQL database into the following four types:</a:t>
            </a:r>
            <a:endParaRPr lang="en-IN" sz="2000" dirty="0"/>
          </a:p>
        </p:txBody>
      </p:sp>
      <p:pic>
        <p:nvPicPr>
          <p:cNvPr id="2050" name="Picture 2" descr="Types of Databases">
            <a:extLst>
              <a:ext uri="{FF2B5EF4-FFF2-40B4-BE49-F238E27FC236}">
                <a16:creationId xmlns:a16="http://schemas.microsoft.com/office/drawing/2014/main" id="{5F787A55-D37B-40D2-9B78-056979216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6342"/>
            <a:ext cx="3857625" cy="3629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110A15B-803D-404B-92A6-09817D6B7B0A}"/>
              </a:ext>
            </a:extLst>
          </p:cNvPr>
          <p:cNvSpPr txBox="1"/>
          <p:nvPr/>
        </p:nvSpPr>
        <p:spPr>
          <a:xfrm>
            <a:off x="4267200" y="1877961"/>
            <a:ext cx="7649497" cy="4524315"/>
          </a:xfrm>
          <a:prstGeom prst="rect">
            <a:avLst/>
          </a:prstGeom>
          <a:noFill/>
        </p:spPr>
        <p:txBody>
          <a:bodyPr wrap="square">
            <a:spAutoFit/>
          </a:bodyPr>
          <a:lstStyle/>
          <a:p>
            <a:r>
              <a:rPr lang="en-US" b="1" dirty="0"/>
              <a:t>Key-value storage: </a:t>
            </a:r>
            <a:r>
              <a:rPr lang="en-US" dirty="0"/>
              <a:t>It is the simplest type of database storage where it stores every single item as a key (or attribute name) holding its value, together.</a:t>
            </a:r>
          </a:p>
          <a:p>
            <a:r>
              <a:rPr lang="en-US" dirty="0"/>
              <a:t>Document-oriented Database: A type of database used to store data as JSON-like document. It helps developers in storing data by using the same document-model format as used in the application code.</a:t>
            </a:r>
          </a:p>
          <a:p>
            <a:r>
              <a:rPr lang="en-US" b="1" dirty="0"/>
              <a:t>Graph Databases</a:t>
            </a:r>
            <a:r>
              <a:rPr lang="en-US" dirty="0"/>
              <a:t>: It is used for storing vast amounts of data in a graph-like structure. Most commonly, social networking websites use the graph database.</a:t>
            </a:r>
          </a:p>
          <a:p>
            <a:r>
              <a:rPr lang="en-US" dirty="0"/>
              <a:t>Wide-column stores: It is similar to the data represented in relational databases. Here, data is stored in large columns together, instead of storing in rows.</a:t>
            </a:r>
          </a:p>
          <a:p>
            <a:endParaRPr lang="en-US" b="1" dirty="0"/>
          </a:p>
          <a:p>
            <a:r>
              <a:rPr lang="en-US" b="1" dirty="0"/>
              <a:t>Advantages of NoSQL Database</a:t>
            </a:r>
          </a:p>
          <a:p>
            <a:pPr marL="285750" indent="-285750">
              <a:buFont typeface="Arial" panose="020B0604020202020204" pitchFamily="34" charset="0"/>
              <a:buChar char="•"/>
            </a:pPr>
            <a:r>
              <a:rPr lang="en-US" dirty="0"/>
              <a:t>It enables good productivity in the application development as it is not required to store data in a structured format.</a:t>
            </a:r>
          </a:p>
          <a:p>
            <a:pPr marL="285750" indent="-285750">
              <a:buFont typeface="Arial" panose="020B0604020202020204" pitchFamily="34" charset="0"/>
              <a:buChar char="•"/>
            </a:pPr>
            <a:r>
              <a:rPr lang="en-US" dirty="0"/>
              <a:t>It is a better option for managing and handling large data sets.</a:t>
            </a:r>
          </a:p>
          <a:p>
            <a:pPr marL="285750" indent="-285750">
              <a:buFont typeface="Arial" panose="020B0604020202020204" pitchFamily="34" charset="0"/>
              <a:buChar char="•"/>
            </a:pPr>
            <a:r>
              <a:rPr lang="en-US" dirty="0"/>
              <a:t>It provides high scalability.</a:t>
            </a:r>
          </a:p>
          <a:p>
            <a:pPr marL="285750" indent="-285750">
              <a:buFont typeface="Arial" panose="020B0604020202020204" pitchFamily="34" charset="0"/>
              <a:buChar char="•"/>
            </a:pPr>
            <a:r>
              <a:rPr lang="en-US" dirty="0"/>
              <a:t>Users can quickly access data from the database through key-value.</a:t>
            </a:r>
            <a:endParaRPr lang="en-IN" dirty="0"/>
          </a:p>
        </p:txBody>
      </p:sp>
    </p:spTree>
    <p:extLst>
      <p:ext uri="{BB962C8B-B14F-4D97-AF65-F5344CB8AC3E}">
        <p14:creationId xmlns:p14="http://schemas.microsoft.com/office/powerpoint/2010/main" val="1485610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3329</TotalTime>
  <Words>3269</Words>
  <Application>Microsoft Office PowerPoint</Application>
  <PresentationFormat>Widescreen</PresentationFormat>
  <Paragraphs>289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verdana</vt:lpstr>
      <vt:lpstr>Office Theme</vt:lpstr>
      <vt:lpstr>PowerPoint Presentation</vt:lpstr>
      <vt:lpstr>PowerPoint Presentation</vt:lpstr>
      <vt:lpstr>What is Database</vt:lpstr>
      <vt:lpstr>PowerPoint Presentation</vt:lpstr>
      <vt:lpstr>What Is ACID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Database</dc:title>
  <dc:creator>Sriram Mantri vidyanidhi infotech academy</dc:creator>
  <cp:lastModifiedBy>sriram mantri vidyanidhi infotech academy</cp:lastModifiedBy>
  <cp:revision>44</cp:revision>
  <dcterms:created xsi:type="dcterms:W3CDTF">2021-04-14T09:12:51Z</dcterms:created>
  <dcterms:modified xsi:type="dcterms:W3CDTF">2025-09-18T05:16:13Z</dcterms:modified>
</cp:coreProperties>
</file>