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60" r:id="rId7"/>
    <p:sldId id="283" r:id="rId8"/>
    <p:sldId id="261" r:id="rId9"/>
    <p:sldId id="262" r:id="rId10"/>
    <p:sldId id="263" r:id="rId11"/>
    <p:sldId id="264" r:id="rId12"/>
    <p:sldId id="281" r:id="rId13"/>
    <p:sldId id="265" r:id="rId14"/>
    <p:sldId id="282" r:id="rId15"/>
    <p:sldId id="266" r:id="rId16"/>
    <p:sldId id="267" r:id="rId17"/>
    <p:sldId id="268" r:id="rId18"/>
    <p:sldId id="269" r:id="rId19"/>
    <p:sldId id="270" r:id="rId20"/>
    <p:sldId id="271" r:id="rId21"/>
    <p:sldId id="272" r:id="rId22"/>
    <p:sldId id="284" r:id="rId23"/>
    <p:sldId id="273" r:id="rId24"/>
    <p:sldId id="278" r:id="rId25"/>
    <p:sldId id="274" r:id="rId26"/>
    <p:sldId id="276" r:id="rId27"/>
    <p:sldId id="275" r:id="rId28"/>
    <p:sldId id="277"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6548-B60A-4BD3-8A84-2CAB76131B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22D2E7-56FE-45C9-8E0A-CE073E4862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1E09E9-0036-4C9E-A2AE-16324B0CAF92}"/>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D0CBB487-2E25-4A2D-B97C-B9352467A0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2C5AB-A84D-47E6-87DB-70190311A5E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1009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9B6F9-8D6E-41AC-9473-835F81A5B34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6A1ED-33CE-41B2-B579-F7BA61A0C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60C88C-EE41-4A44-B5B2-1FC502106ADB}"/>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0C64FC1B-59B9-4F6F-AA6B-2A398935E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1C9F58-01AA-4074-82CC-D090E4A100C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047416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AC707-D55E-47BE-92E3-61D5C46FF8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4ACF3D-C2AC-417B-A1BB-94A4E4030B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E26F74-6598-4009-84AD-4966EBC09504}"/>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4C5DE3AD-BFF6-4254-A598-12FA6556E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FFA081-7EDA-4610-B8A0-B541BA2EFD36}"/>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1097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20FB-9C73-47C5-A7B2-3CF4E6D31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E02C27-2CB2-49AA-A7D8-E00DF7BACE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F9C7CE-D26B-42D8-91D2-A281D7889123}"/>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9E706AAD-C545-45E7-8337-9E51C68BF2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8C3FE-D300-4031-9C66-A14C43C07C6C}"/>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56096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33EB-8402-4365-AD67-FFEE0450E9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3AD926-996A-4626-AADB-CB3E4AB173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65EC6-1B75-4C03-BF1E-644DB5D24C30}"/>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2525601E-8DC7-4F5A-92F3-00521A4D35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CF1A91-8BB5-4052-8FFA-8BC861AD239E}"/>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03098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D6E1-1933-4337-839F-DD490B1A2A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99FF4-361B-4A0F-A9F1-CF2FD48BE9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AA9382-2E04-408C-8FC8-594B002D44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E4026E-76F4-4CB2-AAB0-46FA20A1313F}"/>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6" name="Footer Placeholder 5">
            <a:extLst>
              <a:ext uri="{FF2B5EF4-FFF2-40B4-BE49-F238E27FC236}">
                <a16:creationId xmlns:a16="http://schemas.microsoft.com/office/drawing/2014/main" id="{CA518C98-BA1A-4AEC-94A5-48AB64E501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6673F-7E16-4E4E-BBF7-DA07EAEAAE3A}"/>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005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FC216-CEA5-42ED-9EF3-FE7A194218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502F99-1BF2-4D06-973A-0273784519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F1EBD-8CB6-428E-8E4E-9675E4195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16B677-3E0D-41DD-A51F-388887B492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A02FA-548C-4BE9-B724-16CD33DD5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992F0BC-9E10-4431-B145-075D90D797C3}"/>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8" name="Footer Placeholder 7">
            <a:extLst>
              <a:ext uri="{FF2B5EF4-FFF2-40B4-BE49-F238E27FC236}">
                <a16:creationId xmlns:a16="http://schemas.microsoft.com/office/drawing/2014/main" id="{9DE43E26-7D37-4719-BB02-EB0E3FEC3E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B91D41-364A-4356-BD8E-6570F47A3F5F}"/>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612117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A0D7-F2E4-4FEE-99A5-CD0A9C292A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B0103D-A1FA-4C11-B9FC-9301DCC52028}"/>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4" name="Footer Placeholder 3">
            <a:extLst>
              <a:ext uri="{FF2B5EF4-FFF2-40B4-BE49-F238E27FC236}">
                <a16:creationId xmlns:a16="http://schemas.microsoft.com/office/drawing/2014/main" id="{A18662DA-CC2E-477A-B40A-1F7225F950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05BB4C3-1F57-4A54-88C9-2CEE56C3AE51}"/>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124543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6DE0D0-F6D9-4DCB-B583-743C5403809E}"/>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3" name="Footer Placeholder 2">
            <a:extLst>
              <a:ext uri="{FF2B5EF4-FFF2-40B4-BE49-F238E27FC236}">
                <a16:creationId xmlns:a16="http://schemas.microsoft.com/office/drawing/2014/main" id="{545C4C4C-B3E8-49FC-9940-C55DC69DDB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1C1C53-04AF-4E5B-ABAB-042E662ED4CB}"/>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2422857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E3A9-122F-40DE-AC1F-25748507C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ACBC66-51E1-4C8F-935D-6FA6377CC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A45EC4-91D0-4701-906E-1667F9F9B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E0BAB-ED35-40C0-B19E-23B347411453}"/>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6" name="Footer Placeholder 5">
            <a:extLst>
              <a:ext uri="{FF2B5EF4-FFF2-40B4-BE49-F238E27FC236}">
                <a16:creationId xmlns:a16="http://schemas.microsoft.com/office/drawing/2014/main" id="{A155E3DE-E0CE-432D-AC99-FB52A1F558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775670-9D16-4FC1-B0B4-99EB26A8F4D3}"/>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448466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5D39-2A2F-4477-BC58-24691DC69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9E0EDA-7A36-45A1-A609-535161A63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2D22BD7-C2FE-4F15-B440-101A87813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FD82F-DF10-4ABC-9488-EACC1510BD05}"/>
              </a:ext>
            </a:extLst>
          </p:cNvPr>
          <p:cNvSpPr>
            <a:spLocks noGrp="1"/>
          </p:cNvSpPr>
          <p:nvPr>
            <p:ph type="dt" sz="half" idx="10"/>
          </p:nvPr>
        </p:nvSpPr>
        <p:spPr/>
        <p:txBody>
          <a:bodyPr/>
          <a:lstStyle/>
          <a:p>
            <a:fld id="{E42E8E48-B771-481C-87B1-5B3C74A8E28D}" type="datetimeFigureOut">
              <a:rPr lang="en-IN" smtClean="0"/>
              <a:t>18-09-2025</a:t>
            </a:fld>
            <a:endParaRPr lang="en-IN"/>
          </a:p>
        </p:txBody>
      </p:sp>
      <p:sp>
        <p:nvSpPr>
          <p:cNvPr id="6" name="Footer Placeholder 5">
            <a:extLst>
              <a:ext uri="{FF2B5EF4-FFF2-40B4-BE49-F238E27FC236}">
                <a16:creationId xmlns:a16="http://schemas.microsoft.com/office/drawing/2014/main" id="{2304D722-65C1-4BFF-B9DF-537807405E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49DFFB-53C5-4B0D-8D69-F16C723BB26D}"/>
              </a:ext>
            </a:extLst>
          </p:cNvPr>
          <p:cNvSpPr>
            <a:spLocks noGrp="1"/>
          </p:cNvSpPr>
          <p:nvPr>
            <p:ph type="sldNum" sz="quarter" idx="12"/>
          </p:nvPr>
        </p:nvSpPr>
        <p:spPr/>
        <p:txBody>
          <a:bodyPr/>
          <a:lstStyle/>
          <a:p>
            <a:fld id="{28FABDCE-9498-4615-A077-F5F4ABCA106C}" type="slidenum">
              <a:rPr lang="en-IN" smtClean="0"/>
              <a:t>‹#›</a:t>
            </a:fld>
            <a:endParaRPr lang="en-IN"/>
          </a:p>
        </p:txBody>
      </p:sp>
    </p:spTree>
    <p:extLst>
      <p:ext uri="{BB962C8B-B14F-4D97-AF65-F5344CB8AC3E}">
        <p14:creationId xmlns:p14="http://schemas.microsoft.com/office/powerpoint/2010/main" val="3714535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2B8472-40A1-4F76-93FD-23A28F3BB4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A7FC72-8747-4DFC-A16A-C3669391F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775894-4255-46D0-9A59-2CFE6194E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E8E48-B771-481C-87B1-5B3C74A8E28D}" type="datetimeFigureOut">
              <a:rPr lang="en-IN" smtClean="0"/>
              <a:t>18-09-2025</a:t>
            </a:fld>
            <a:endParaRPr lang="en-IN"/>
          </a:p>
        </p:txBody>
      </p:sp>
      <p:sp>
        <p:nvSpPr>
          <p:cNvPr id="5" name="Footer Placeholder 4">
            <a:extLst>
              <a:ext uri="{FF2B5EF4-FFF2-40B4-BE49-F238E27FC236}">
                <a16:creationId xmlns:a16="http://schemas.microsoft.com/office/drawing/2014/main" id="{E28FE09E-78D5-4199-AAF6-0A7498A82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268A32-64A0-408F-B178-AD9AF4D005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FABDCE-9498-4615-A077-F5F4ABCA106C}" type="slidenum">
              <a:rPr lang="en-IN" smtClean="0"/>
              <a:t>‹#›</a:t>
            </a:fld>
            <a:endParaRPr lang="en-IN"/>
          </a:p>
        </p:txBody>
      </p:sp>
    </p:spTree>
    <p:extLst>
      <p:ext uri="{BB962C8B-B14F-4D97-AF65-F5344CB8AC3E}">
        <p14:creationId xmlns:p14="http://schemas.microsoft.com/office/powerpoint/2010/main" val="103573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ysqltutorial.org/mysql-lik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02rank%20dense%20rank%20rownumber%20heighest%20sal.pptx"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61B856E-EB18-4B03-9696-0EF2E36F1166}"/>
              </a:ext>
            </a:extLst>
          </p:cNvPr>
          <p:cNvSpPr>
            <a:spLocks noGrp="1" noChangeArrowheads="1"/>
          </p:cNvSpPr>
          <p:nvPr>
            <p:ph type="title"/>
          </p:nvPr>
        </p:nvSpPr>
        <p:spPr bwMode="auto">
          <a:xfrm>
            <a:off x="159775" y="52589"/>
            <a:ext cx="380262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62626"/>
                </a:solidFill>
                <a:effectLst/>
                <a:latin typeface="-apple-system"/>
              </a:rPr>
              <a:t>MySQL </a:t>
            </a:r>
            <a:r>
              <a:rPr kumimoji="0" lang="en-US" altLang="en-US" sz="1050" b="1" i="0" u="none" strike="noStrike" cap="none" normalizeH="0" baseline="0" dirty="0">
                <a:ln>
                  <a:noFill/>
                </a:ln>
                <a:solidFill>
                  <a:srgbClr val="262626"/>
                </a:solidFill>
                <a:effectLst/>
                <a:latin typeface="var(--fonts)"/>
              </a:rPr>
              <a:t>WHERE</a:t>
            </a:r>
            <a:r>
              <a:rPr kumimoji="0" lang="en-US" altLang="en-US" sz="1400" b="1" i="0" u="none" strike="noStrike" cap="none" normalizeH="0" baseline="0" dirty="0">
                <a:ln>
                  <a:noFill/>
                </a:ln>
                <a:solidFill>
                  <a:srgbClr val="262626"/>
                </a:solidFill>
                <a:effectLst/>
                <a:latin typeface="-apple-system"/>
              </a:rPr>
              <a:t> clause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1D9B48-B281-40BA-9F00-AC5294091E6F}"/>
              </a:ext>
            </a:extLst>
          </p:cNvPr>
          <p:cNvSpPr>
            <a:spLocks noChangeArrowheads="1"/>
          </p:cNvSpPr>
          <p:nvPr/>
        </p:nvSpPr>
        <p:spPr bwMode="auto">
          <a:xfrm>
            <a:off x="88491" y="353674"/>
            <a:ext cx="7362175" cy="184666"/>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In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200" b="0" i="0" u="none" strike="noStrike" cap="none" normalizeH="0" baseline="0" dirty="0">
                <a:ln>
                  <a:noFill/>
                </a:ln>
                <a:solidFill>
                  <a:srgbClr val="000000"/>
                </a:solidFill>
                <a:effectLst/>
                <a:latin typeface="-apple-system"/>
              </a:rPr>
              <a:t> statement,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WHERE</a:t>
            </a:r>
            <a:r>
              <a:rPr kumimoji="0" lang="en-US" altLang="en-US" sz="1200" b="0" i="0" u="none" strike="noStrike" cap="none" normalizeH="0" baseline="0" dirty="0">
                <a:ln>
                  <a:noFill/>
                </a:ln>
                <a:solidFill>
                  <a:srgbClr val="000000"/>
                </a:solidFill>
                <a:effectLst/>
                <a:latin typeface="-apple-system"/>
              </a:rPr>
              <a:t> </a:t>
            </a:r>
            <a:r>
              <a:rPr kumimoji="0" lang="en-US" altLang="en-US" sz="1200" b="0" i="0" u="none" strike="noStrike" cap="none" normalizeH="0" baseline="0" dirty="0">
                <a:ln>
                  <a:noFill/>
                </a:ln>
                <a:solidFill>
                  <a:srgbClr val="000000"/>
                </a:solidFill>
                <a:effectLst/>
              </a:rPr>
              <a:t>clause</a:t>
            </a:r>
            <a:r>
              <a:rPr kumimoji="0" lang="en-US" altLang="en-US" sz="1200" b="0" i="0" u="none" strike="noStrike" cap="none" normalizeH="0" baseline="0" dirty="0">
                <a:ln>
                  <a:noFill/>
                </a:ln>
                <a:solidFill>
                  <a:srgbClr val="000000"/>
                </a:solidFill>
                <a:effectLst/>
                <a:latin typeface="-apple-system"/>
              </a:rPr>
              <a:t> is evaluated after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a:t>
            </a:r>
            <a:r>
              <a:rPr kumimoji="0" lang="en-US" altLang="en-US" sz="1200" b="0" i="0" u="none" strike="noStrike" cap="none" normalizeH="0" baseline="0" dirty="0">
                <a:ln>
                  <a:noFill/>
                </a:ln>
                <a:solidFill>
                  <a:srgbClr val="000000"/>
                </a:solidFill>
                <a:effectLst/>
                <a:latin typeface="-apple-system"/>
              </a:rPr>
              <a:t> clause and before the </a:t>
            </a:r>
            <a:r>
              <a:rPr kumimoji="0" lang="en-US" altLang="en-US" sz="1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200" b="0" i="0" u="none" strike="noStrike" cap="none" normalizeH="0" baseline="0" dirty="0">
                <a:ln>
                  <a:noFill/>
                </a:ln>
                <a:solidFill>
                  <a:srgbClr val="000000"/>
                </a:solidFill>
                <a:effectLst/>
                <a:latin typeface="-apple-system"/>
              </a:rPr>
              <a:t> clause.</a:t>
            </a:r>
            <a:r>
              <a:rPr kumimoji="0" lang="en-US" altLang="en-US" sz="1200" b="0" i="0" u="none" strike="noStrike" cap="none" normalizeH="0" baseline="0" dirty="0">
                <a:ln>
                  <a:noFill/>
                </a:ln>
                <a:solidFill>
                  <a:schemeClr val="tx1"/>
                </a:solidFill>
                <a:effectLst/>
                <a:latin typeface="Arial" panose="020B0604020202020204" pitchFamily="34" charset="0"/>
              </a:rPr>
              <a:t>    </a:t>
            </a:r>
          </a:p>
        </p:txBody>
      </p:sp>
      <p:pic>
        <p:nvPicPr>
          <p:cNvPr id="1027" name="Picture 3">
            <a:extLst>
              <a:ext uri="{FF2B5EF4-FFF2-40B4-BE49-F238E27FC236}">
                <a16:creationId xmlns:a16="http://schemas.microsoft.com/office/drawing/2014/main" id="{B5BC9347-E4C4-4CBA-A585-7B231F55AB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92" y="643278"/>
            <a:ext cx="7124700" cy="8286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E2AFABF0-D3B0-4033-8985-A42AB374F462}"/>
              </a:ext>
            </a:extLst>
          </p:cNvPr>
          <p:cNvGraphicFramePr>
            <a:graphicFrameLocks noGrp="1"/>
          </p:cNvGraphicFramePr>
          <p:nvPr>
            <p:extLst>
              <p:ext uri="{D42A27DB-BD31-4B8C-83A1-F6EECF244321}">
                <p14:modId xmlns:p14="http://schemas.microsoft.com/office/powerpoint/2010/main" val="2819686386"/>
              </p:ext>
            </p:extLst>
          </p:nvPr>
        </p:nvGraphicFramePr>
        <p:xfrm>
          <a:off x="88492" y="1471954"/>
          <a:ext cx="12015016" cy="5233953"/>
        </p:xfrm>
        <a:graphic>
          <a:graphicData uri="http://schemas.openxmlformats.org/drawingml/2006/table">
            <a:tbl>
              <a:tblPr firstRow="1" bandRow="1">
                <a:tableStyleId>{5C22544A-7EE6-4342-B048-85BDC9FD1C3A}</a:tableStyleId>
              </a:tblPr>
              <a:tblGrid>
                <a:gridCol w="1367775">
                  <a:extLst>
                    <a:ext uri="{9D8B030D-6E8A-4147-A177-3AD203B41FA5}">
                      <a16:colId xmlns:a16="http://schemas.microsoft.com/office/drawing/2014/main" val="2006706065"/>
                    </a:ext>
                  </a:extLst>
                </a:gridCol>
                <a:gridCol w="10647241">
                  <a:extLst>
                    <a:ext uri="{9D8B030D-6E8A-4147-A177-3AD203B41FA5}">
                      <a16:colId xmlns:a16="http://schemas.microsoft.com/office/drawing/2014/main" val="2488493402"/>
                    </a:ext>
                  </a:extLst>
                </a:gridCol>
              </a:tblGrid>
              <a:tr h="337181">
                <a:tc>
                  <a:txBody>
                    <a:bodyPr/>
                    <a:lstStyle/>
                    <a:p>
                      <a:r>
                        <a:rPr lang="en-US" dirty="0"/>
                        <a:t>Operator</a:t>
                      </a:r>
                      <a:endParaRPr lang="en-IN" dirty="0"/>
                    </a:p>
                  </a:txBody>
                  <a:tcPr/>
                </a:tc>
                <a:tc>
                  <a:txBody>
                    <a:bodyPr/>
                    <a:lstStyle/>
                    <a:p>
                      <a:r>
                        <a:rPr lang="en-US" dirty="0"/>
                        <a:t>Demo</a:t>
                      </a:r>
                      <a:endParaRPr lang="en-IN" dirty="0"/>
                    </a:p>
                  </a:txBody>
                  <a:tcPr/>
                </a:tc>
                <a:extLst>
                  <a:ext uri="{0D108BD9-81ED-4DB2-BD59-A6C34878D82A}">
                    <a16:rowId xmlns:a16="http://schemas.microsoft.com/office/drawing/2014/main" val="3864576690"/>
                  </a:ext>
                </a:extLst>
              </a:tr>
              <a:tr h="538923">
                <a:tc>
                  <a:txBody>
                    <a:bodyPr/>
                    <a:lstStyle/>
                    <a:p>
                      <a:r>
                        <a:rPr lang="en-US" dirty="0"/>
                        <a:t>=</a:t>
                      </a:r>
                      <a:endParaRPr lang="en-IN" dirty="0"/>
                    </a:p>
                  </a:txBody>
                  <a:tcPr/>
                </a:tc>
                <a:tc>
                  <a:txBody>
                    <a:bodyPr/>
                    <a:lstStyle/>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 'Sales Rep';</a:t>
                      </a:r>
                      <a:endParaRPr lang="en-IN" dirty="0"/>
                    </a:p>
                  </a:txBody>
                  <a:tcPr/>
                </a:tc>
                <a:extLst>
                  <a:ext uri="{0D108BD9-81ED-4DB2-BD59-A6C34878D82A}">
                    <a16:rowId xmlns:a16="http://schemas.microsoft.com/office/drawing/2014/main" val="829053011"/>
                  </a:ext>
                </a:extLst>
              </a:tr>
              <a:tr h="930195">
                <a:tc>
                  <a:txBody>
                    <a:bodyPr/>
                    <a:lstStyle/>
                    <a:p>
                      <a:r>
                        <a:rPr lang="en-US" dirty="0"/>
                        <a:t>AND</a:t>
                      </a:r>
                      <a:endParaRPr lang="en-IN" dirty="0"/>
                    </a:p>
                  </a:txBody>
                  <a:tcPr/>
                </a:tc>
                <a:tc>
                  <a:txBody>
                    <a:bodyPr/>
                    <a:lstStyle/>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officeCode</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jobtitle</a:t>
                      </a:r>
                      <a:r>
                        <a:rPr lang="en-US" sz="1800" b="0" i="0" kern="1200" dirty="0">
                          <a:solidFill>
                            <a:schemeClr val="dk1"/>
                          </a:solidFill>
                          <a:effectLst/>
                          <a:latin typeface="+mn-lt"/>
                          <a:ea typeface="+mn-ea"/>
                          <a:cs typeface="+mn-cs"/>
                        </a:rPr>
                        <a:t> = 'Sales Rep' </a:t>
                      </a:r>
                      <a:r>
                        <a:rPr lang="en-US" sz="1800" b="1" i="0" kern="1200" dirty="0">
                          <a:solidFill>
                            <a:schemeClr val="dk1"/>
                          </a:solidFill>
                          <a:effectLst/>
                          <a:latin typeface="+mn-lt"/>
                          <a:ea typeface="+mn-ea"/>
                          <a:cs typeface="+mn-cs"/>
                        </a:rPr>
                        <a:t>AND</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officeCode</a:t>
                      </a:r>
                      <a:r>
                        <a:rPr lang="en-US" sz="1800" b="0" i="0" kern="1200" dirty="0">
                          <a:solidFill>
                            <a:schemeClr val="dk1"/>
                          </a:solidFill>
                          <a:effectLst/>
                          <a:latin typeface="+mn-lt"/>
                          <a:ea typeface="+mn-ea"/>
                          <a:cs typeface="+mn-cs"/>
                        </a:rPr>
                        <a:t> = 1;</a:t>
                      </a:r>
                      <a:endParaRPr lang="en-IN" dirty="0"/>
                    </a:p>
                  </a:txBody>
                  <a:tcPr/>
                </a:tc>
                <a:extLst>
                  <a:ext uri="{0D108BD9-81ED-4DB2-BD59-A6C34878D82A}">
                    <a16:rowId xmlns:a16="http://schemas.microsoft.com/office/drawing/2014/main" val="1240560901"/>
                  </a:ext>
                </a:extLst>
              </a:tr>
              <a:tr h="930195">
                <a:tc>
                  <a:txBody>
                    <a:bodyPr/>
                    <a:lstStyle/>
                    <a:p>
                      <a:r>
                        <a:rPr lang="en-US" dirty="0"/>
                        <a:t>OR</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 = </a:t>
                      </a:r>
                      <a:r>
                        <a:rPr lang="en-US" b="0" i="0" dirty="0">
                          <a:solidFill>
                            <a:srgbClr val="DD1144"/>
                          </a:solidFill>
                          <a:effectLst/>
                          <a:latin typeface="Courier New" panose="02070309020205020404" pitchFamily="49" charset="0"/>
                        </a:rPr>
                        <a:t>'Sales Rep'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jobTitle</a:t>
                      </a:r>
                      <a:r>
                        <a:rPr lang="en-US" b="0" i="0" dirty="0">
                          <a:solidFill>
                            <a:srgbClr val="333333"/>
                          </a:solidFill>
                          <a:effectLst/>
                          <a:latin typeface="Courier New" panose="02070309020205020404" pitchFamily="49" charset="0"/>
                        </a:rPr>
                        <a:t>;</a:t>
                      </a:r>
                      <a:endParaRPr lang="en-IN" dirty="0"/>
                    </a:p>
                  </a:txBody>
                  <a:tcPr/>
                </a:tc>
                <a:extLst>
                  <a:ext uri="{0D108BD9-81ED-4DB2-BD59-A6C34878D82A}">
                    <a16:rowId xmlns:a16="http://schemas.microsoft.com/office/drawing/2014/main" val="2500137199"/>
                  </a:ext>
                </a:extLst>
              </a:tr>
              <a:tr h="538923">
                <a:tc>
                  <a:txBody>
                    <a:bodyPr/>
                    <a:lstStyle/>
                    <a:p>
                      <a:r>
                        <a:rPr lang="en-US" dirty="0"/>
                        <a:t>BETWEEN</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BETWEEN</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3</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IN" dirty="0"/>
                        <a:t>inclusive&gt;=1 &lt;=3)</a:t>
                      </a:r>
                    </a:p>
                  </a:txBody>
                  <a:tcPr/>
                </a:tc>
                <a:extLst>
                  <a:ext uri="{0D108BD9-81ED-4DB2-BD59-A6C34878D82A}">
                    <a16:rowId xmlns:a16="http://schemas.microsoft.com/office/drawing/2014/main" val="2723825185"/>
                  </a:ext>
                </a:extLst>
              </a:tr>
              <a:tr h="538923">
                <a:tc>
                  <a:txBody>
                    <a:bodyPr/>
                    <a:lstStyle/>
                    <a:p>
                      <a:r>
                        <a:rPr lang="en-US" dirty="0"/>
                        <a:t>LIKE</a:t>
                      </a:r>
                      <a:endParaRPr lang="en-IN" dirty="0"/>
                    </a:p>
                  </a:txBody>
                  <a:tcPr/>
                </a:tc>
                <a:tc>
                  <a:txBody>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LIKE</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'%son'</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a:t>
                      </a:r>
                      <a:endParaRPr lang="en-IN" dirty="0"/>
                    </a:p>
                  </a:txBody>
                  <a:tcPr/>
                </a:tc>
                <a:extLst>
                  <a:ext uri="{0D108BD9-81ED-4DB2-BD59-A6C34878D82A}">
                    <a16:rowId xmlns:a16="http://schemas.microsoft.com/office/drawing/2014/main" val="4035979022"/>
                  </a:ext>
                </a:extLst>
              </a:tr>
              <a:tr h="538923">
                <a:tc>
                  <a:txBody>
                    <a:bodyPr/>
                    <a:lstStyle/>
                    <a:p>
                      <a:endParaRPr lang="en-IN"/>
                    </a:p>
                  </a:txBody>
                  <a:tcPr/>
                </a:tc>
                <a:tc>
                  <a:txBody>
                    <a:bodyPr/>
                    <a:lstStyle/>
                    <a:p>
                      <a:r>
                        <a:rPr lang="en-US" sz="1800" b="0" i="0" kern="1200" dirty="0">
                          <a:solidFill>
                            <a:schemeClr val="dk1"/>
                          </a:solidFill>
                          <a:effectLst/>
                          <a:latin typeface="+mn-lt"/>
                          <a:ea typeface="+mn-ea"/>
                          <a:cs typeface="+mn-cs"/>
                        </a:rPr>
                        <a:t>The </a:t>
                      </a:r>
                      <a:r>
                        <a:rPr lang="en-US" sz="1800" b="0" i="0" u="none" strike="noStrike" kern="1200" dirty="0">
                          <a:solidFill>
                            <a:schemeClr val="dk1"/>
                          </a:solidFill>
                          <a:effectLst/>
                          <a:latin typeface="+mn-lt"/>
                          <a:ea typeface="+mn-ea"/>
                          <a:cs typeface="+mn-cs"/>
                          <a:hlinkClick r:id="rId3"/>
                        </a:rPr>
                        <a:t>LIKE</a:t>
                      </a:r>
                      <a:r>
                        <a:rPr lang="en-US" sz="1800" b="0" i="0" kern="1200" dirty="0">
                          <a:solidFill>
                            <a:schemeClr val="dk1"/>
                          </a:solidFill>
                          <a:effectLst/>
                          <a:latin typeface="+mn-lt"/>
                          <a:ea typeface="+mn-ea"/>
                          <a:cs typeface="+mn-cs"/>
                        </a:rPr>
                        <a:t> operator evaluates to TRUE if a value matches a specified pattern. To form a pattern, you use % and _ wildcards. The % wildcard matches any string of zero or more characters while the _ wildcard matches any single character.</a:t>
                      </a:r>
                    </a:p>
                    <a:p>
                      <a:r>
                        <a:rPr lang="en-US" sz="1800" b="0" i="0" kern="1200" dirty="0">
                          <a:solidFill>
                            <a:schemeClr val="dk1"/>
                          </a:solidFill>
                          <a:effectLst/>
                          <a:latin typeface="+mn-lt"/>
                          <a:ea typeface="+mn-ea"/>
                          <a:cs typeface="+mn-cs"/>
                        </a:rPr>
                        <a:t>This query finds employees whose last names end with the string 'son':</a:t>
                      </a:r>
                    </a:p>
                  </a:txBody>
                  <a:tcPr/>
                </a:tc>
                <a:extLst>
                  <a:ext uri="{0D108BD9-81ED-4DB2-BD59-A6C34878D82A}">
                    <a16:rowId xmlns:a16="http://schemas.microsoft.com/office/drawing/2014/main" val="4156412787"/>
                  </a:ext>
                </a:extLst>
              </a:tr>
            </a:tbl>
          </a:graphicData>
        </a:graphic>
      </p:graphicFrame>
      <p:pic>
        <p:nvPicPr>
          <p:cNvPr id="1029" name="Picture 5" descr="MySQL WHERE clause with LIKE operator">
            <a:extLst>
              <a:ext uri="{FF2B5EF4-FFF2-40B4-BE49-F238E27FC236}">
                <a16:creationId xmlns:a16="http://schemas.microsoft.com/office/drawing/2014/main" id="{790130C6-EBF4-4306-9EE9-23E6315039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3690" y="6118613"/>
            <a:ext cx="1419225" cy="77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80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78C008-21DB-4112-A245-C4121B71BB13}"/>
              </a:ext>
            </a:extLst>
          </p:cNvPr>
          <p:cNvSpPr>
            <a:spLocks noGrp="1"/>
          </p:cNvSpPr>
          <p:nvPr>
            <p:ph idx="1"/>
          </p:nvPr>
        </p:nvSpPr>
        <p:spPr>
          <a:xfrm>
            <a:off x="117987" y="147484"/>
            <a:ext cx="4365523" cy="4709651"/>
          </a:xfrm>
        </p:spPr>
        <p:txBody>
          <a:bodyPr>
            <a:normAutofit/>
          </a:bodyPr>
          <a:lstStyle/>
          <a:p>
            <a:pPr marL="0" indent="0">
              <a:buNone/>
            </a:pPr>
            <a:r>
              <a:rPr lang="en-US" sz="1800" dirty="0"/>
              <a:t>For example, to get the customers who locate in the USA or France, you use the OR operator in the WHERE clause as follows:</a:t>
            </a:r>
          </a:p>
          <a:p>
            <a:pPr marL="0" indent="0">
              <a:buNone/>
            </a:pPr>
            <a:endParaRPr lang="en-US" sz="1800" dirty="0"/>
          </a:p>
          <a:p>
            <a:pPr marL="0" indent="0">
              <a:buNone/>
            </a:pPr>
            <a:r>
              <a:rPr lang="en-US" sz="1800" dirty="0"/>
              <a:t>SELECT    </a:t>
            </a:r>
          </a:p>
          <a:p>
            <a:pPr marL="0" indent="0">
              <a:buNone/>
            </a:pPr>
            <a:r>
              <a:rPr lang="en-US" sz="1800" dirty="0"/>
              <a:t>	</a:t>
            </a:r>
            <a:r>
              <a:rPr lang="en-US" sz="1800" dirty="0" err="1"/>
              <a:t>customername</a:t>
            </a:r>
            <a:r>
              <a:rPr lang="en-US" sz="1800" dirty="0"/>
              <a:t>, </a:t>
            </a:r>
          </a:p>
          <a:p>
            <a:pPr marL="0" indent="0">
              <a:buNone/>
            </a:pPr>
            <a:r>
              <a:rPr lang="en-US" sz="1800" dirty="0"/>
              <a:t>	</a:t>
            </a:r>
            <a:r>
              <a:rPr lang="en-US" sz="1800" b="1" dirty="0"/>
              <a:t>country</a:t>
            </a:r>
          </a:p>
          <a:p>
            <a:pPr marL="0" indent="0">
              <a:buNone/>
            </a:pPr>
            <a:r>
              <a:rPr lang="en-US" sz="1800" dirty="0"/>
              <a:t>FROM    </a:t>
            </a:r>
          </a:p>
          <a:p>
            <a:pPr marL="0" indent="0">
              <a:buNone/>
            </a:pPr>
            <a:r>
              <a:rPr lang="en-US" sz="1800" dirty="0"/>
              <a:t>	customers</a:t>
            </a:r>
          </a:p>
          <a:p>
            <a:pPr marL="0" indent="0">
              <a:buNone/>
            </a:pPr>
            <a:r>
              <a:rPr lang="en-US" sz="1800" dirty="0"/>
              <a:t>WHERE country = 'USA' OR </a:t>
            </a:r>
          </a:p>
          <a:p>
            <a:pPr marL="0" indent="0">
              <a:buNone/>
            </a:pPr>
            <a:r>
              <a:rPr lang="en-US" sz="1800" dirty="0"/>
              <a:t>      country = 'France';</a:t>
            </a:r>
            <a:endParaRPr lang="en-IN" sz="1800" dirty="0"/>
          </a:p>
        </p:txBody>
      </p:sp>
      <p:sp>
        <p:nvSpPr>
          <p:cNvPr id="7" name="TextBox 6">
            <a:extLst>
              <a:ext uri="{FF2B5EF4-FFF2-40B4-BE49-F238E27FC236}">
                <a16:creationId xmlns:a16="http://schemas.microsoft.com/office/drawing/2014/main" id="{71002677-92A4-4F5A-9576-4A2C07CFED82}"/>
              </a:ext>
            </a:extLst>
          </p:cNvPr>
          <p:cNvSpPr txBox="1"/>
          <p:nvPr/>
        </p:nvSpPr>
        <p:spPr>
          <a:xfrm>
            <a:off x="5702710" y="147484"/>
            <a:ext cx="6096000" cy="3416320"/>
          </a:xfrm>
          <a:prstGeom prst="rect">
            <a:avLst/>
          </a:prstGeom>
          <a:noFill/>
        </p:spPr>
        <p:txBody>
          <a:bodyPr wrap="square">
            <a:spAutoFit/>
          </a:bodyPr>
          <a:lstStyle/>
          <a:p>
            <a:r>
              <a:rPr lang="en-US" dirty="0"/>
              <a:t>The following statement returns the customers who locate in the USA or France and have a credit limit greater than 100,000.</a:t>
            </a:r>
          </a:p>
          <a:p>
            <a:endParaRPr lang="en-US" dirty="0"/>
          </a:p>
          <a:p>
            <a:r>
              <a:rPr lang="en-US" dirty="0"/>
              <a:t>SELECT   </a:t>
            </a:r>
          </a:p>
          <a:p>
            <a:r>
              <a:rPr lang="en-US" dirty="0"/>
              <a:t>	</a:t>
            </a:r>
            <a:r>
              <a:rPr lang="en-US" dirty="0" err="1"/>
              <a:t>customername</a:t>
            </a:r>
            <a:r>
              <a:rPr lang="en-US" dirty="0"/>
              <a:t>, </a:t>
            </a:r>
          </a:p>
          <a:p>
            <a:r>
              <a:rPr lang="en-US" dirty="0"/>
              <a:t>	country, </a:t>
            </a:r>
          </a:p>
          <a:p>
            <a:r>
              <a:rPr lang="en-US" dirty="0"/>
              <a:t>	</a:t>
            </a:r>
            <a:r>
              <a:rPr lang="en-US" dirty="0" err="1"/>
              <a:t>creditLimit</a:t>
            </a:r>
            <a:endParaRPr lang="en-US" dirty="0"/>
          </a:p>
          <a:p>
            <a:r>
              <a:rPr lang="en-US" dirty="0"/>
              <a:t>FROM   </a:t>
            </a:r>
          </a:p>
          <a:p>
            <a:r>
              <a:rPr lang="en-US" dirty="0"/>
              <a:t>	customers</a:t>
            </a:r>
          </a:p>
          <a:p>
            <a:r>
              <a:rPr lang="en-US" dirty="0"/>
              <a:t>WHERE </a:t>
            </a:r>
            <a:r>
              <a:rPr lang="en-US" dirty="0">
                <a:highlight>
                  <a:srgbClr val="FFFF00"/>
                </a:highlight>
              </a:rPr>
              <a:t>(</a:t>
            </a:r>
            <a:r>
              <a:rPr lang="en-US" dirty="0"/>
              <a:t>country = 'USA'</a:t>
            </a:r>
          </a:p>
          <a:p>
            <a:r>
              <a:rPr lang="en-US" dirty="0"/>
              <a:t>		OR country = 'France'</a:t>
            </a:r>
            <a:r>
              <a:rPr lang="en-US" dirty="0">
                <a:highlight>
                  <a:srgbClr val="FFFF00"/>
                </a:highlight>
              </a:rPr>
              <a:t>)</a:t>
            </a:r>
          </a:p>
          <a:p>
            <a:r>
              <a:rPr lang="en-US" dirty="0"/>
              <a:t>	  AND </a:t>
            </a:r>
            <a:r>
              <a:rPr lang="en-US" dirty="0" err="1"/>
              <a:t>creditlimit</a:t>
            </a:r>
            <a:r>
              <a:rPr lang="en-US" dirty="0"/>
              <a:t> &gt; 100000;</a:t>
            </a:r>
            <a:endParaRPr lang="en-IN" dirty="0"/>
          </a:p>
        </p:txBody>
      </p:sp>
    </p:spTree>
    <p:extLst>
      <p:ext uri="{BB962C8B-B14F-4D97-AF65-F5344CB8AC3E}">
        <p14:creationId xmlns:p14="http://schemas.microsoft.com/office/powerpoint/2010/main" val="3756180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B0AF815-D3A4-4A20-BAB8-5BC9E5449F3D}"/>
              </a:ext>
            </a:extLst>
          </p:cNvPr>
          <p:cNvSpPr txBox="1"/>
          <p:nvPr/>
        </p:nvSpPr>
        <p:spPr>
          <a:xfrm>
            <a:off x="147484" y="0"/>
            <a:ext cx="12044516" cy="6463308"/>
          </a:xfrm>
          <a:prstGeom prst="rect">
            <a:avLst/>
          </a:prstGeom>
          <a:noFill/>
        </p:spPr>
        <p:txBody>
          <a:bodyPr wrap="square">
            <a:spAutoFit/>
          </a:bodyPr>
          <a:lstStyle/>
          <a:p>
            <a:r>
              <a:rPr lang="en-US" dirty="0"/>
              <a:t>The following illustrates the syntax of the </a:t>
            </a:r>
            <a:r>
              <a:rPr lang="en-US" b="1" dirty="0"/>
              <a:t>IN </a:t>
            </a:r>
            <a:r>
              <a:rPr lang="en-US" dirty="0"/>
              <a:t> operator:</a:t>
            </a:r>
          </a:p>
          <a:p>
            <a:endParaRPr lang="en-US" dirty="0"/>
          </a:p>
          <a:p>
            <a:r>
              <a:rPr lang="en-US" dirty="0"/>
              <a:t>SELECT </a:t>
            </a:r>
          </a:p>
          <a:p>
            <a:r>
              <a:rPr lang="en-US" dirty="0"/>
              <a:t>    column1,column2,...</a:t>
            </a:r>
          </a:p>
          <a:p>
            <a:r>
              <a:rPr lang="en-US" dirty="0"/>
              <a:t>FROM</a:t>
            </a:r>
          </a:p>
          <a:p>
            <a:r>
              <a:rPr lang="en-US" dirty="0"/>
              <a:t>    </a:t>
            </a:r>
            <a:r>
              <a:rPr lang="en-US" dirty="0" err="1"/>
              <a:t>table_name</a:t>
            </a:r>
            <a:endParaRPr lang="en-US" dirty="0"/>
          </a:p>
          <a:p>
            <a:r>
              <a:rPr lang="en-US" dirty="0"/>
              <a:t>WHERE </a:t>
            </a:r>
          </a:p>
          <a:p>
            <a:r>
              <a:rPr lang="en-US" dirty="0"/>
              <a:t>	(expr|column_1) IN ('value1','value2',...);</a:t>
            </a:r>
          </a:p>
          <a:p>
            <a:endParaRPr lang="en-US" dirty="0"/>
          </a:p>
          <a:p>
            <a:r>
              <a:rPr lang="en-US" dirty="0"/>
              <a:t>Let’s examine the query in more detail:</a:t>
            </a:r>
          </a:p>
          <a:p>
            <a:endParaRPr lang="en-US" dirty="0"/>
          </a:p>
          <a:p>
            <a:r>
              <a:rPr lang="en-US" dirty="0"/>
              <a:t>Use a column or an expression ( expr ) with the IN operator in the WHERE clause.</a:t>
            </a:r>
          </a:p>
          <a:p>
            <a:r>
              <a:rPr lang="en-US" dirty="0"/>
              <a:t>Separate the values in the list by commas (,).</a:t>
            </a:r>
          </a:p>
          <a:p>
            <a:r>
              <a:rPr lang="en-US" dirty="0"/>
              <a:t>The IN operator returns 1 if the value of the column_1 or the result of the expr  expression is equal to any value in the list, otherwise, it returns 0.</a:t>
            </a:r>
          </a:p>
          <a:p>
            <a:endParaRPr lang="en-US" dirty="0"/>
          </a:p>
          <a:p>
            <a:r>
              <a:rPr lang="en-US" dirty="0"/>
              <a:t>When the values in the list are all constants, MySQL performs the following steps:</a:t>
            </a:r>
          </a:p>
          <a:p>
            <a:endParaRPr lang="en-US" dirty="0"/>
          </a:p>
          <a:p>
            <a:r>
              <a:rPr lang="en-US" dirty="0"/>
              <a:t>First, evaluate the values based on the type of the column_1 or result of the  expr  expression.</a:t>
            </a:r>
          </a:p>
          <a:p>
            <a:r>
              <a:rPr lang="en-US" dirty="0"/>
              <a:t>Second, sort the values.</a:t>
            </a:r>
          </a:p>
          <a:p>
            <a:r>
              <a:rPr lang="en-US" b="1" dirty="0"/>
              <a:t>Third, search for the value using the binary search algorithm.</a:t>
            </a:r>
            <a:r>
              <a:rPr lang="en-US" dirty="0"/>
              <a:t> Therefore, a query that uses the IN  operator with a list of constants performs very fast.</a:t>
            </a:r>
          </a:p>
          <a:p>
            <a:r>
              <a:rPr lang="en-US" dirty="0"/>
              <a:t>Note that if the expr or any value in the list is NULL, the IN  operator returns NULL.</a:t>
            </a:r>
            <a:endParaRPr lang="en-IN" dirty="0"/>
          </a:p>
        </p:txBody>
      </p:sp>
    </p:spTree>
    <p:extLst>
      <p:ext uri="{BB962C8B-B14F-4D97-AF65-F5344CB8AC3E}">
        <p14:creationId xmlns:p14="http://schemas.microsoft.com/office/powerpoint/2010/main" val="3286978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D51EC4-1F16-3493-50DE-62899896D638}"/>
              </a:ext>
            </a:extLst>
          </p:cNvPr>
          <p:cNvSpPr txBox="1"/>
          <p:nvPr/>
        </p:nvSpPr>
        <p:spPr>
          <a:xfrm>
            <a:off x="338666" y="156782"/>
            <a:ext cx="11514667" cy="618630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1" dirty="0"/>
              <a:t>In and OR</a:t>
            </a:r>
          </a:p>
          <a:p>
            <a:r>
              <a:rPr lang="en-US" dirty="0"/>
              <a:t>IN vs OR in MySQL</a:t>
            </a:r>
          </a:p>
          <a:p>
            <a:r>
              <a:rPr lang="en-US" dirty="0"/>
              <a:t>Feature		IN Operator				OR Operator</a:t>
            </a:r>
          </a:p>
          <a:p>
            <a:r>
              <a:rPr lang="en-US" dirty="0"/>
              <a:t>Syntax		WHERE column IN (val1, val2, val3)		WHERE column = val1 OR column = val2 OR ...</a:t>
            </a:r>
          </a:p>
          <a:p>
            <a:r>
              <a:rPr lang="en-US" dirty="0"/>
              <a:t>Readability	More concise and cleaner for multiple values	Verbose, especially with many conditions</a:t>
            </a:r>
          </a:p>
          <a:p>
            <a:r>
              <a:rPr lang="en-US" dirty="0"/>
              <a:t>Performance	Often faster due to internal binary search	May be slower—evaluates each condition separately</a:t>
            </a:r>
          </a:p>
          <a:p>
            <a:r>
              <a:rPr lang="en-US" dirty="0"/>
              <a:t>Optimization	Easier for the query planner to optimize	Depends on engine’s ability to rewrite as IN</a:t>
            </a:r>
          </a:p>
          <a:p>
            <a:r>
              <a:rPr lang="en-US" dirty="0"/>
              <a:t>Use Case		Best for checking against a list of constants	Useful when comparing different columns or logic</a:t>
            </a:r>
          </a:p>
          <a:p>
            <a:endParaRPr lang="en-US" dirty="0"/>
          </a:p>
          <a:p>
            <a:r>
              <a:rPr lang="en-US" dirty="0"/>
              <a:t>🧪 Example Comparison	✅ Using IN</a:t>
            </a:r>
          </a:p>
          <a:p>
            <a:r>
              <a:rPr lang="en-US" dirty="0"/>
              <a:t>SELECT * FROM employees WHERE department IN ('Sales', 'HR', 'IT’); </a:t>
            </a:r>
          </a:p>
          <a:p>
            <a:endParaRPr lang="en-US" dirty="0"/>
          </a:p>
          <a:p>
            <a:r>
              <a:rPr lang="en-US" dirty="0"/>
              <a:t>✅ Using OR</a:t>
            </a:r>
          </a:p>
          <a:p>
            <a:r>
              <a:rPr lang="en-US" dirty="0"/>
              <a:t>SELECT * FROM employees WHERE department = 'Sales' OR department = 'HR' OR department = 'IT’; </a:t>
            </a:r>
          </a:p>
          <a:p>
            <a:endParaRPr lang="en-US" dirty="0"/>
          </a:p>
          <a:p>
            <a:r>
              <a:rPr lang="en-US" dirty="0"/>
              <a:t>Both return the same result—but IN is cleaner and often more efficient, especially with large lists.</a:t>
            </a:r>
          </a:p>
          <a:p>
            <a:endParaRPr lang="en-US" dirty="0"/>
          </a:p>
          <a:p>
            <a:r>
              <a:rPr lang="en-US" dirty="0"/>
              <a:t>⚠️ When to Use OR Instead</a:t>
            </a:r>
          </a:p>
          <a:p>
            <a:r>
              <a:rPr lang="en-US" dirty="0"/>
              <a:t>Use OR when:</a:t>
            </a:r>
          </a:p>
          <a:p>
            <a:r>
              <a:rPr lang="en-US" dirty="0"/>
              <a:t>•	You're comparing different columns:	WHERE city = 'Mumbai' OR state = 'MH’ </a:t>
            </a:r>
          </a:p>
          <a:p>
            <a:endParaRPr lang="en-US" dirty="0"/>
          </a:p>
          <a:p>
            <a:r>
              <a:rPr lang="en-US" dirty="0"/>
              <a:t>•	You need complex </a:t>
            </a:r>
            <a:r>
              <a:rPr lang="en-US" dirty="0" err="1"/>
              <a:t>conditions:WHERE</a:t>
            </a:r>
            <a:r>
              <a:rPr lang="en-US" dirty="0"/>
              <a:t> salary &gt; 80000 OR title LIKE '%Manager%' </a:t>
            </a:r>
          </a:p>
        </p:txBody>
      </p:sp>
    </p:spTree>
    <p:extLst>
      <p:ext uri="{BB962C8B-B14F-4D97-AF65-F5344CB8AC3E}">
        <p14:creationId xmlns:p14="http://schemas.microsoft.com/office/powerpoint/2010/main" val="4281962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9A513-34EA-4CFD-B0CB-599FA8444A3C}"/>
              </a:ext>
            </a:extLst>
          </p:cNvPr>
          <p:cNvSpPr txBox="1"/>
          <p:nvPr/>
        </p:nvSpPr>
        <p:spPr>
          <a:xfrm>
            <a:off x="0" y="592783"/>
            <a:ext cx="609600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If you want to find  </a:t>
            </a:r>
            <a:r>
              <a:rPr lang="en-US" dirty="0" err="1"/>
              <a:t>officeCode</a:t>
            </a:r>
            <a:r>
              <a:rPr lang="en-US" dirty="0"/>
              <a:t>,  city,  phone, </a:t>
            </a:r>
          </a:p>
          <a:p>
            <a:r>
              <a:rPr lang="en-US" dirty="0"/>
              <a:t>    country from  offices table that locate in the country U.S. or France, you can use the IN operator as the following query:</a:t>
            </a:r>
          </a:p>
          <a:p>
            <a:endParaRPr lang="en-US" dirty="0"/>
          </a:p>
          <a:p>
            <a:r>
              <a:rPr lang="en-US" dirty="0"/>
              <a:t>SELECT </a:t>
            </a:r>
          </a:p>
          <a:p>
            <a:r>
              <a:rPr lang="en-US" dirty="0"/>
              <a:t>    </a:t>
            </a:r>
            <a:r>
              <a:rPr lang="en-US" dirty="0" err="1"/>
              <a:t>officeCode</a:t>
            </a:r>
            <a:r>
              <a:rPr lang="en-US" dirty="0"/>
              <a:t>, </a:t>
            </a:r>
          </a:p>
          <a:p>
            <a:r>
              <a:rPr lang="en-US" dirty="0"/>
              <a:t>    city, </a:t>
            </a:r>
          </a:p>
          <a:p>
            <a:r>
              <a:rPr lang="en-US" dirty="0"/>
              <a:t>    phone, </a:t>
            </a:r>
          </a:p>
          <a:p>
            <a:r>
              <a:rPr lang="en-US" dirty="0"/>
              <a:t>    country</a:t>
            </a:r>
          </a:p>
          <a:p>
            <a:r>
              <a:rPr lang="en-US" dirty="0"/>
              <a:t>FROM</a:t>
            </a:r>
          </a:p>
          <a:p>
            <a:r>
              <a:rPr lang="en-US" dirty="0"/>
              <a:t>    offices</a:t>
            </a:r>
          </a:p>
          <a:p>
            <a:r>
              <a:rPr lang="en-US" dirty="0"/>
              <a:t>WHERE</a:t>
            </a:r>
          </a:p>
          <a:p>
            <a:r>
              <a:rPr lang="en-US" dirty="0"/>
              <a:t>    country IN ('USA' , 'France');</a:t>
            </a:r>
            <a:endParaRPr lang="en-IN" dirty="0"/>
          </a:p>
        </p:txBody>
      </p:sp>
      <p:sp>
        <p:nvSpPr>
          <p:cNvPr id="6" name="TextBox 5">
            <a:extLst>
              <a:ext uri="{FF2B5EF4-FFF2-40B4-BE49-F238E27FC236}">
                <a16:creationId xmlns:a16="http://schemas.microsoft.com/office/drawing/2014/main" id="{64346720-6D54-4B2A-96B8-23033B909D26}"/>
              </a:ext>
            </a:extLst>
          </p:cNvPr>
          <p:cNvSpPr txBox="1"/>
          <p:nvPr/>
        </p:nvSpPr>
        <p:spPr>
          <a:xfrm>
            <a:off x="255639" y="98323"/>
            <a:ext cx="4355690" cy="400110"/>
          </a:xfrm>
          <a:prstGeom prst="rect">
            <a:avLst/>
          </a:prstGeom>
          <a:noFill/>
        </p:spPr>
        <p:txBody>
          <a:bodyPr wrap="square" rtlCol="0">
            <a:spAutoFit/>
          </a:bodyPr>
          <a:lstStyle/>
          <a:p>
            <a:r>
              <a:rPr lang="en-US" sz="2000" b="1" dirty="0"/>
              <a:t>In </a:t>
            </a:r>
            <a:r>
              <a:rPr lang="en-US" dirty="0"/>
              <a:t>Examples</a:t>
            </a:r>
            <a:endParaRPr lang="en-IN" dirty="0"/>
          </a:p>
        </p:txBody>
      </p:sp>
      <p:sp>
        <p:nvSpPr>
          <p:cNvPr id="8" name="TextBox 7">
            <a:extLst>
              <a:ext uri="{FF2B5EF4-FFF2-40B4-BE49-F238E27FC236}">
                <a16:creationId xmlns:a16="http://schemas.microsoft.com/office/drawing/2014/main" id="{33A8CEF2-82E4-4BE7-9C78-4E01DB511714}"/>
              </a:ext>
            </a:extLst>
          </p:cNvPr>
          <p:cNvSpPr txBox="1"/>
          <p:nvPr/>
        </p:nvSpPr>
        <p:spPr>
          <a:xfrm>
            <a:off x="6216445" y="289679"/>
            <a:ext cx="6120580" cy="3139321"/>
          </a:xfrm>
          <a:prstGeom prst="rect">
            <a:avLst/>
          </a:prstGeom>
          <a:noFill/>
        </p:spPr>
        <p:txBody>
          <a:bodyPr wrap="square">
            <a:spAutoFit/>
          </a:bodyPr>
          <a:lstStyle/>
          <a:p>
            <a:r>
              <a:rPr lang="en-US" dirty="0"/>
              <a:t>You can achieve the same result with the </a:t>
            </a:r>
            <a:r>
              <a:rPr lang="en-US" b="1" dirty="0"/>
              <a:t>OR</a:t>
            </a:r>
            <a:r>
              <a:rPr lang="en-US" dirty="0"/>
              <a:t> operator as the following query:</a:t>
            </a:r>
          </a:p>
          <a:p>
            <a:endParaRPr lang="en-US" dirty="0"/>
          </a:p>
          <a:p>
            <a:r>
              <a:rPr lang="en-US" dirty="0"/>
              <a:t>SELECT </a:t>
            </a:r>
          </a:p>
          <a:p>
            <a:r>
              <a:rPr lang="en-US" dirty="0"/>
              <a:t>    </a:t>
            </a:r>
            <a:r>
              <a:rPr lang="en-US" dirty="0" err="1"/>
              <a:t>officeCode</a:t>
            </a:r>
            <a:r>
              <a:rPr lang="en-US" dirty="0"/>
              <a:t>, </a:t>
            </a:r>
          </a:p>
          <a:p>
            <a:r>
              <a:rPr lang="en-US" dirty="0"/>
              <a:t>    city, </a:t>
            </a:r>
          </a:p>
          <a:p>
            <a:r>
              <a:rPr lang="en-US" dirty="0"/>
              <a:t>    phone</a:t>
            </a:r>
          </a:p>
          <a:p>
            <a:r>
              <a:rPr lang="en-US" dirty="0"/>
              <a:t>FROM</a:t>
            </a:r>
          </a:p>
          <a:p>
            <a:r>
              <a:rPr lang="en-US" dirty="0"/>
              <a:t>    offices</a:t>
            </a:r>
          </a:p>
          <a:p>
            <a:r>
              <a:rPr lang="en-US" dirty="0"/>
              <a:t>WHERE</a:t>
            </a:r>
          </a:p>
          <a:p>
            <a:r>
              <a:rPr lang="en-US" dirty="0"/>
              <a:t>    country = 'USA' OR country = 'France';</a:t>
            </a:r>
            <a:endParaRPr lang="en-IN" dirty="0"/>
          </a:p>
        </p:txBody>
      </p:sp>
      <p:sp>
        <p:nvSpPr>
          <p:cNvPr id="9" name="Rectangle 1">
            <a:extLst>
              <a:ext uri="{FF2B5EF4-FFF2-40B4-BE49-F238E27FC236}">
                <a16:creationId xmlns:a16="http://schemas.microsoft.com/office/drawing/2014/main" id="{55CF17BC-AE61-488F-9470-3E4C05479375}"/>
              </a:ext>
            </a:extLst>
          </p:cNvPr>
          <p:cNvSpPr>
            <a:spLocks noChangeArrowheads="1"/>
          </p:cNvSpPr>
          <p:nvPr/>
        </p:nvSpPr>
        <p:spPr bwMode="auto">
          <a:xfrm>
            <a:off x="158931" y="4490772"/>
            <a:ext cx="11231706" cy="430887"/>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pple-system"/>
              </a:rPr>
              <a:t>In case the list has many values, you need to construct a very long statement with multiple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a:t>
            </a:r>
            <a:r>
              <a:rPr kumimoji="0" lang="en-US" altLang="en-US" sz="1400" b="0" i="0" u="none" strike="noStrike" cap="none" normalizeH="0" baseline="0" dirty="0">
                <a:ln>
                  <a:noFill/>
                </a:ln>
                <a:solidFill>
                  <a:srgbClr val="000000"/>
                </a:solidFill>
                <a:effectLst/>
                <a:latin typeface="-apple-system"/>
              </a:rPr>
              <a:t> operators. Hence, the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a:t>
            </a:r>
            <a:r>
              <a:rPr kumimoji="0" lang="en-US" altLang="en-US" sz="1400" b="0" i="0" u="none" strike="noStrike" cap="none" normalizeH="0" baseline="0" dirty="0">
                <a:ln>
                  <a:noFill/>
                </a:ln>
                <a:solidFill>
                  <a:srgbClr val="000000"/>
                </a:solidFill>
                <a:effectLst/>
                <a:latin typeface="-apple-system"/>
              </a:rPr>
              <a:t> operator allows you to shorten the query and </a:t>
            </a:r>
            <a:r>
              <a:rPr kumimoji="0" lang="en-US" altLang="en-US" sz="1400" b="1" i="0" u="none" strike="noStrike" cap="none" normalizeH="0" baseline="0" dirty="0">
                <a:ln>
                  <a:noFill/>
                </a:ln>
                <a:solidFill>
                  <a:srgbClr val="000000"/>
                </a:solidFill>
                <a:effectLst/>
                <a:latin typeface="-apple-system"/>
              </a:rPr>
              <a:t>make it more readable.</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FE73E67-AB45-CC1B-54C5-20C0E22B3E53}"/>
              </a:ext>
            </a:extLst>
          </p:cNvPr>
          <p:cNvSpPr txBox="1"/>
          <p:nvPr/>
        </p:nvSpPr>
        <p:spPr>
          <a:xfrm>
            <a:off x="1042253" y="4921659"/>
            <a:ext cx="10348384" cy="1477328"/>
          </a:xfrm>
          <a:prstGeom prst="rect">
            <a:avLst/>
          </a:prstGeom>
          <a:noFill/>
        </p:spPr>
        <p:txBody>
          <a:bodyPr wrap="square">
            <a:spAutoFit/>
          </a:bodyPr>
          <a:lstStyle/>
          <a:p>
            <a:r>
              <a:rPr lang="en-US" dirty="0"/>
              <a:t>Key Differences:</a:t>
            </a:r>
          </a:p>
          <a:p>
            <a:r>
              <a:rPr lang="en-US" b="1" dirty="0"/>
              <a:t>Readability</a:t>
            </a:r>
            <a:r>
              <a:rPr lang="en-US" dirty="0"/>
              <a:t>: IN is cleaner when checking multiple values.</a:t>
            </a:r>
          </a:p>
          <a:p>
            <a:r>
              <a:rPr lang="en-US" b="1" dirty="0"/>
              <a:t>Performance</a:t>
            </a:r>
            <a:r>
              <a:rPr lang="en-US" dirty="0"/>
              <a:t>: IN can be optimized better by MySQL, especially with indexed columns.</a:t>
            </a:r>
          </a:p>
          <a:p>
            <a:r>
              <a:rPr lang="en-US" b="1" dirty="0"/>
              <a:t>Flexibility</a:t>
            </a:r>
            <a:r>
              <a:rPr lang="en-US" dirty="0"/>
              <a:t>: OR allows combining different conditions (e.g., price &gt; 100 OR stock &lt; 50), while IN is limited to checking values in a list.</a:t>
            </a:r>
            <a:endParaRPr lang="en-IN" dirty="0"/>
          </a:p>
        </p:txBody>
      </p:sp>
    </p:spTree>
    <p:extLst>
      <p:ext uri="{BB962C8B-B14F-4D97-AF65-F5344CB8AC3E}">
        <p14:creationId xmlns:p14="http://schemas.microsoft.com/office/powerpoint/2010/main" val="67752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E3D4A-3136-C1D6-876E-55CFE166981E}"/>
              </a:ext>
            </a:extLst>
          </p:cNvPr>
          <p:cNvSpPr txBox="1"/>
          <p:nvPr/>
        </p:nvSpPr>
        <p:spPr>
          <a:xfrm>
            <a:off x="152399" y="130119"/>
            <a:ext cx="11904133" cy="6740307"/>
          </a:xfrm>
          <a:prstGeom prst="rect">
            <a:avLst/>
          </a:prstGeom>
          <a:noFill/>
        </p:spPr>
        <p:txBody>
          <a:bodyPr wrap="square">
            <a:spAutoFit/>
          </a:bodyPr>
          <a:lstStyle/>
          <a:p>
            <a:pPr algn="ctr"/>
            <a:r>
              <a:rPr lang="en-US" b="1" dirty="0"/>
              <a:t>Between and </a:t>
            </a:r>
            <a:r>
              <a:rPr lang="en-US" b="1" dirty="0" err="1"/>
              <a:t>AND</a:t>
            </a:r>
            <a:endParaRPr lang="en-US" b="1" dirty="0"/>
          </a:p>
          <a:p>
            <a:r>
              <a:rPr lang="en-US" dirty="0"/>
              <a:t>✅ Syntax: 	SELECT * FROM employees WHERE salary BETWEEN 50000 AND 80000; </a:t>
            </a:r>
          </a:p>
          <a:p>
            <a:endParaRPr lang="en-US" dirty="0"/>
          </a:p>
          <a:p>
            <a:r>
              <a:rPr lang="en-US" dirty="0"/>
              <a:t>✅ Meaning:	This checks if salary is greater than or equal to 50000 and less than or equal to 80000.</a:t>
            </a:r>
          </a:p>
          <a:p>
            <a:endParaRPr lang="en-US" dirty="0"/>
          </a:p>
          <a:p>
            <a:r>
              <a:rPr lang="en-US" dirty="0"/>
              <a:t>✅ Equivalent AND Version:	SELECT * FROM employees WHERE salary &gt;= 50000 AND salary &lt;= 80000; </a:t>
            </a:r>
          </a:p>
          <a:p>
            <a:endParaRPr lang="en-US" dirty="0"/>
          </a:p>
          <a:p>
            <a:r>
              <a:rPr lang="en-US" dirty="0"/>
              <a:t>⚖️ Comparison Table</a:t>
            </a:r>
          </a:p>
          <a:p>
            <a:r>
              <a:rPr lang="en-US" dirty="0"/>
              <a:t>Feature		BETWEEN ... 		AND			&gt;= ... AND &lt;=</a:t>
            </a:r>
          </a:p>
          <a:p>
            <a:r>
              <a:rPr lang="en-US" dirty="0"/>
              <a:t>Readability	More concise for range checks	Slightly more verbose</a:t>
            </a:r>
          </a:p>
          <a:p>
            <a:r>
              <a:rPr lang="en-US" dirty="0"/>
              <a:t>Inclusivity	Includes both boundary values	Same (if written correctly)</a:t>
            </a:r>
          </a:p>
          <a:p>
            <a:r>
              <a:rPr lang="en-US" dirty="0"/>
              <a:t>Flexibility		Limited to one column per range	Can mix conditions across columns</a:t>
            </a:r>
          </a:p>
          <a:p>
            <a:r>
              <a:rPr lang="en-US" dirty="0"/>
              <a:t>Functionality	Internally treated as two comparisons	Explicitly shows both comparisons</a:t>
            </a:r>
          </a:p>
          <a:p>
            <a:endParaRPr lang="en-US" dirty="0"/>
          </a:p>
          <a:p>
            <a:r>
              <a:rPr lang="en-US" dirty="0"/>
              <a:t>🧠 Example with Dates</a:t>
            </a:r>
          </a:p>
          <a:p>
            <a:r>
              <a:rPr lang="en-US" dirty="0"/>
              <a:t>-- Using BETWEEN SELECT * FROM orders WHERE </a:t>
            </a:r>
            <a:r>
              <a:rPr lang="en-US" dirty="0" err="1"/>
              <a:t>order_date</a:t>
            </a:r>
            <a:r>
              <a:rPr lang="en-US" dirty="0"/>
              <a:t> BETWEEN '2024-01-01' AND '2024-01-31’; </a:t>
            </a:r>
          </a:p>
          <a:p>
            <a:endParaRPr lang="en-US" dirty="0"/>
          </a:p>
          <a:p>
            <a:r>
              <a:rPr lang="en-US" dirty="0"/>
              <a:t>-- Using AND SELECT * FROM orders WHERE </a:t>
            </a:r>
            <a:r>
              <a:rPr lang="en-US" dirty="0" err="1"/>
              <a:t>order_date</a:t>
            </a:r>
            <a:r>
              <a:rPr lang="en-US" dirty="0"/>
              <a:t> &gt;= '2024-01-01' AND </a:t>
            </a:r>
            <a:r>
              <a:rPr lang="en-US" dirty="0" err="1"/>
              <a:t>order_date</a:t>
            </a:r>
            <a:r>
              <a:rPr lang="en-US" dirty="0"/>
              <a:t> &lt;= '2024-01-31'; </a:t>
            </a:r>
          </a:p>
          <a:p>
            <a:endParaRPr lang="en-US" dirty="0"/>
          </a:p>
          <a:p>
            <a:r>
              <a:rPr lang="en-US" dirty="0"/>
              <a:t>Both return orders placed in January 2024, including the start and end dates.</a:t>
            </a:r>
          </a:p>
          <a:p>
            <a:endParaRPr lang="en-US" dirty="0"/>
          </a:p>
          <a:p>
            <a:r>
              <a:rPr lang="en-US" dirty="0"/>
              <a:t>🧪 When to Prefer One Over the Other</a:t>
            </a:r>
          </a:p>
          <a:p>
            <a:r>
              <a:rPr lang="en-US" dirty="0"/>
              <a:t>•	Use BETWEEN for </a:t>
            </a:r>
            <a:r>
              <a:rPr lang="en-US" b="1" dirty="0"/>
              <a:t>clean range filters on a single column</a:t>
            </a:r>
            <a:r>
              <a:rPr lang="en-US" dirty="0"/>
              <a:t>.</a:t>
            </a:r>
          </a:p>
          <a:p>
            <a:r>
              <a:rPr lang="en-US" dirty="0"/>
              <a:t>•	Use AND when comparing </a:t>
            </a:r>
            <a:r>
              <a:rPr lang="en-US" b="1" dirty="0"/>
              <a:t>multiple columns </a:t>
            </a:r>
            <a:r>
              <a:rPr lang="en-US" dirty="0"/>
              <a:t>or when you need more control over inclusivity/exclusivity.</a:t>
            </a:r>
          </a:p>
        </p:txBody>
      </p:sp>
    </p:spTree>
    <p:extLst>
      <p:ext uri="{BB962C8B-B14F-4D97-AF65-F5344CB8AC3E}">
        <p14:creationId xmlns:p14="http://schemas.microsoft.com/office/powerpoint/2010/main" val="420428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2FAEC6-3909-4BCB-9D32-CDED3A5378A9}"/>
              </a:ext>
            </a:extLst>
          </p:cNvPr>
          <p:cNvSpPr txBox="1"/>
          <p:nvPr/>
        </p:nvSpPr>
        <p:spPr>
          <a:xfrm>
            <a:off x="0" y="110808"/>
            <a:ext cx="6096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Using MySQL </a:t>
            </a:r>
            <a:r>
              <a:rPr lang="en-US" b="1" dirty="0"/>
              <a:t>LIKE</a:t>
            </a:r>
            <a:r>
              <a:rPr lang="en-US" dirty="0"/>
              <a:t> with the percentage (%) wildcard</a:t>
            </a:r>
          </a:p>
          <a:p>
            <a:r>
              <a:rPr lang="en-US" dirty="0"/>
              <a:t>This example uses the </a:t>
            </a:r>
            <a:r>
              <a:rPr lang="en-US" b="1" dirty="0"/>
              <a:t>LIKE operator to find employees whose first names start with a:</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firstName</a:t>
            </a:r>
            <a:r>
              <a:rPr lang="en-US" dirty="0"/>
              <a:t> LIKE '</a:t>
            </a:r>
            <a:r>
              <a:rPr lang="en-US" dirty="0">
                <a:solidFill>
                  <a:srgbClr val="FF0000"/>
                </a:solidFill>
              </a:rPr>
              <a:t>a</a:t>
            </a:r>
            <a:r>
              <a:rPr lang="en-US" dirty="0"/>
              <a:t>%';</a:t>
            </a:r>
            <a:endParaRPr lang="en-IN" dirty="0"/>
          </a:p>
        </p:txBody>
      </p:sp>
      <p:sp>
        <p:nvSpPr>
          <p:cNvPr id="7" name="TextBox 6">
            <a:extLst>
              <a:ext uri="{FF2B5EF4-FFF2-40B4-BE49-F238E27FC236}">
                <a16:creationId xmlns:a16="http://schemas.microsoft.com/office/drawing/2014/main" id="{EFC03C00-61CB-4D11-8542-7E06DE2BABB7}"/>
              </a:ext>
            </a:extLst>
          </p:cNvPr>
          <p:cNvSpPr txBox="1"/>
          <p:nvPr/>
        </p:nvSpPr>
        <p:spPr>
          <a:xfrm>
            <a:off x="6216446" y="110808"/>
            <a:ext cx="6120580"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This example uses the </a:t>
            </a:r>
            <a:r>
              <a:rPr lang="en-US" b="1" dirty="0"/>
              <a:t>LIKE</a:t>
            </a:r>
            <a:r>
              <a:rPr lang="en-US" dirty="0"/>
              <a:t> operator to find employees whose last names end with on e.g., Patterson, Thompson:</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lastName</a:t>
            </a:r>
            <a:r>
              <a:rPr lang="en-US" dirty="0"/>
              <a:t> LIKE '%</a:t>
            </a:r>
            <a:r>
              <a:rPr lang="en-US" dirty="0">
                <a:solidFill>
                  <a:srgbClr val="FF0000"/>
                </a:solidFill>
              </a:rPr>
              <a:t>on</a:t>
            </a:r>
            <a:r>
              <a:rPr lang="en-US" dirty="0"/>
              <a:t>';</a:t>
            </a:r>
            <a:endParaRPr lang="en-IN" dirty="0"/>
          </a:p>
        </p:txBody>
      </p:sp>
      <p:sp>
        <p:nvSpPr>
          <p:cNvPr id="9" name="TextBox 8">
            <a:extLst>
              <a:ext uri="{FF2B5EF4-FFF2-40B4-BE49-F238E27FC236}">
                <a16:creationId xmlns:a16="http://schemas.microsoft.com/office/drawing/2014/main" id="{3F5179FC-B871-4960-A366-0B5B4D64F3FC}"/>
              </a:ext>
            </a:extLst>
          </p:cNvPr>
          <p:cNvSpPr txBox="1"/>
          <p:nvPr/>
        </p:nvSpPr>
        <p:spPr>
          <a:xfrm>
            <a:off x="-49161" y="3527128"/>
            <a:ext cx="6194322" cy="310854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If you know the searched string is embedded inside in the middle of a string, you can use the percentage ( % ) wildcard at the beginning and the end of the pattern.</a:t>
            </a:r>
          </a:p>
          <a:p>
            <a:endParaRPr lang="en-US" sz="1400" dirty="0"/>
          </a:p>
          <a:p>
            <a:r>
              <a:rPr lang="en-US" sz="1400" dirty="0"/>
              <a:t>For example, to find all employees whose last names contain on , you use the following query with the pattern %on%</a:t>
            </a:r>
          </a:p>
          <a:p>
            <a:endParaRPr lang="en-US" sz="1400" dirty="0"/>
          </a:p>
          <a:p>
            <a:r>
              <a:rPr lang="en-US" sz="1400" dirty="0"/>
              <a:t>SELECT </a:t>
            </a:r>
          </a:p>
          <a:p>
            <a:r>
              <a:rPr lang="en-US" sz="1400" dirty="0"/>
              <a:t>    </a:t>
            </a:r>
            <a:r>
              <a:rPr lang="en-US" sz="1400" dirty="0" err="1"/>
              <a:t>employeeNumber</a:t>
            </a:r>
            <a:r>
              <a:rPr lang="en-US" sz="1400" dirty="0"/>
              <a:t>, </a:t>
            </a:r>
          </a:p>
          <a:p>
            <a:r>
              <a:rPr lang="en-US" sz="1400" dirty="0"/>
              <a:t>    </a:t>
            </a:r>
            <a:r>
              <a:rPr lang="en-US" sz="1400" dirty="0" err="1"/>
              <a:t>lastName</a:t>
            </a:r>
            <a:r>
              <a:rPr lang="en-US" sz="1400" dirty="0"/>
              <a:t>, </a:t>
            </a:r>
          </a:p>
          <a:p>
            <a:r>
              <a:rPr lang="en-US" sz="1400" dirty="0"/>
              <a:t>    </a:t>
            </a:r>
            <a:r>
              <a:rPr lang="en-US" sz="1400" dirty="0" err="1"/>
              <a:t>firstName</a:t>
            </a:r>
            <a:endParaRPr lang="en-US" sz="1400" dirty="0"/>
          </a:p>
          <a:p>
            <a:r>
              <a:rPr lang="en-US" sz="1400" dirty="0"/>
              <a:t>FROM</a:t>
            </a:r>
          </a:p>
          <a:p>
            <a:r>
              <a:rPr lang="en-US" sz="1400" dirty="0"/>
              <a:t>    employees</a:t>
            </a:r>
          </a:p>
          <a:p>
            <a:r>
              <a:rPr lang="en-US" sz="1400" dirty="0"/>
              <a:t>WHERE</a:t>
            </a:r>
          </a:p>
          <a:p>
            <a:r>
              <a:rPr lang="en-US" sz="1400" dirty="0"/>
              <a:t>    </a:t>
            </a:r>
            <a:r>
              <a:rPr lang="en-US" sz="1400" dirty="0" err="1"/>
              <a:t>lastname</a:t>
            </a:r>
            <a:r>
              <a:rPr lang="en-US" sz="1400" dirty="0"/>
              <a:t> LIKE '%</a:t>
            </a:r>
            <a:r>
              <a:rPr lang="en-US" sz="1400" b="1" dirty="0"/>
              <a:t>on</a:t>
            </a:r>
            <a:r>
              <a:rPr lang="en-US" sz="1400" dirty="0"/>
              <a:t>%';</a:t>
            </a:r>
            <a:endParaRPr lang="en-IN" sz="1400" dirty="0"/>
          </a:p>
        </p:txBody>
      </p:sp>
      <p:sp>
        <p:nvSpPr>
          <p:cNvPr id="11" name="TextBox 10">
            <a:extLst>
              <a:ext uri="{FF2B5EF4-FFF2-40B4-BE49-F238E27FC236}">
                <a16:creationId xmlns:a16="http://schemas.microsoft.com/office/drawing/2014/main" id="{80A424A3-3A90-40FC-AC50-B2AB50D2CE99}"/>
              </a:ext>
            </a:extLst>
          </p:cNvPr>
          <p:cNvSpPr txBox="1"/>
          <p:nvPr/>
        </p:nvSpPr>
        <p:spPr>
          <a:xfrm>
            <a:off x="6265607" y="3234739"/>
            <a:ext cx="6209070" cy="369331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To find employees whose first names start with  T , end with m, and contain any single character between e.g., Tom , Tim, you use the </a:t>
            </a:r>
            <a:r>
              <a:rPr lang="en-US" b="1" dirty="0"/>
              <a:t>underscore (_) </a:t>
            </a:r>
            <a:r>
              <a:rPr lang="en-US" dirty="0"/>
              <a:t>wildcard to construct the pattern as follows:</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firstname</a:t>
            </a:r>
            <a:r>
              <a:rPr lang="en-US" dirty="0"/>
              <a:t> LIKE '</a:t>
            </a:r>
            <a:r>
              <a:rPr lang="en-US" dirty="0" err="1"/>
              <a:t>T_m</a:t>
            </a:r>
            <a:r>
              <a:rPr lang="en-US" dirty="0"/>
              <a:t>';</a:t>
            </a:r>
            <a:endParaRPr lang="en-IN" dirty="0"/>
          </a:p>
        </p:txBody>
      </p:sp>
    </p:spTree>
    <p:extLst>
      <p:ext uri="{BB962C8B-B14F-4D97-AF65-F5344CB8AC3E}">
        <p14:creationId xmlns:p14="http://schemas.microsoft.com/office/powerpoint/2010/main" val="2321629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01FEA8-A254-4903-94DC-74CE05550BCF}"/>
              </a:ext>
            </a:extLst>
          </p:cNvPr>
          <p:cNvSpPr txBox="1"/>
          <p:nvPr/>
        </p:nvSpPr>
        <p:spPr>
          <a:xfrm>
            <a:off x="117987" y="0"/>
            <a:ext cx="5840361"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The MySQL allows you to combine the NOT operator with the LIKE operator to find a string that does not match a specific pattern.</a:t>
            </a:r>
          </a:p>
          <a:p>
            <a:endParaRPr lang="en-US" dirty="0"/>
          </a:p>
          <a:p>
            <a:r>
              <a:rPr lang="en-US" dirty="0"/>
              <a:t>Suppose you want to search for employees whose last names don’t start with the character B, you can use the NOT LIKE with a pattern as shown in the following query:</a:t>
            </a:r>
          </a:p>
          <a:p>
            <a:endParaRPr lang="en-US" dirty="0"/>
          </a:p>
          <a:p>
            <a:r>
              <a:rPr lang="en-US" dirty="0"/>
              <a:t>SELECT </a:t>
            </a:r>
          </a:p>
          <a:p>
            <a:r>
              <a:rPr lang="en-US" dirty="0"/>
              <a:t>    </a:t>
            </a:r>
            <a:r>
              <a:rPr lang="en-US" dirty="0" err="1"/>
              <a:t>employeeNumber</a:t>
            </a:r>
            <a:r>
              <a:rPr lang="en-US" dirty="0"/>
              <a:t>, </a:t>
            </a:r>
          </a:p>
          <a:p>
            <a:r>
              <a:rPr lang="en-US" dirty="0"/>
              <a:t>    </a:t>
            </a:r>
            <a:r>
              <a:rPr lang="en-US" dirty="0" err="1"/>
              <a:t>lastName</a:t>
            </a:r>
            <a:r>
              <a:rPr lang="en-US" dirty="0"/>
              <a:t>, </a:t>
            </a:r>
          </a:p>
          <a:p>
            <a:r>
              <a:rPr lang="en-US" dirty="0"/>
              <a:t>    </a:t>
            </a:r>
            <a:r>
              <a:rPr lang="en-US" dirty="0" err="1"/>
              <a:t>firstName</a:t>
            </a:r>
            <a:endParaRPr lang="en-US" dirty="0"/>
          </a:p>
          <a:p>
            <a:r>
              <a:rPr lang="en-US" dirty="0"/>
              <a:t>FROM</a:t>
            </a:r>
          </a:p>
          <a:p>
            <a:r>
              <a:rPr lang="en-US" dirty="0"/>
              <a:t>    employees</a:t>
            </a:r>
          </a:p>
          <a:p>
            <a:r>
              <a:rPr lang="en-US" dirty="0"/>
              <a:t>WHERE</a:t>
            </a:r>
          </a:p>
          <a:p>
            <a:r>
              <a:rPr lang="en-US" dirty="0"/>
              <a:t>    </a:t>
            </a:r>
            <a:r>
              <a:rPr lang="en-US" dirty="0" err="1"/>
              <a:t>lastName</a:t>
            </a:r>
            <a:r>
              <a:rPr lang="en-US" dirty="0"/>
              <a:t> </a:t>
            </a:r>
            <a:r>
              <a:rPr lang="en-US" b="1" dirty="0"/>
              <a:t>NOT LIKE </a:t>
            </a:r>
            <a:r>
              <a:rPr lang="en-US" dirty="0"/>
              <a:t>'B%';</a:t>
            </a:r>
            <a:endParaRPr lang="en-IN" dirty="0"/>
          </a:p>
        </p:txBody>
      </p:sp>
      <p:sp>
        <p:nvSpPr>
          <p:cNvPr id="7" name="TextBox 6">
            <a:extLst>
              <a:ext uri="{FF2B5EF4-FFF2-40B4-BE49-F238E27FC236}">
                <a16:creationId xmlns:a16="http://schemas.microsoft.com/office/drawing/2014/main" id="{0A925D19-7710-4C6E-A0F0-E711282992AA}"/>
              </a:ext>
            </a:extLst>
          </p:cNvPr>
          <p:cNvSpPr txBox="1"/>
          <p:nvPr/>
        </p:nvSpPr>
        <p:spPr>
          <a:xfrm>
            <a:off x="6096000" y="0"/>
            <a:ext cx="6096000"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dirty="0"/>
              <a:t>Sometimes the pattern, which you want to match, contains wildcard character e.g., 10%, _20, etc. In this case, you can use the ESCAPE clause to specify the escape character so that MySQL will interpret the wildcard character as a literal character. If you don’t specify the escape character explicitly, the backslash character \ is the default escape character.</a:t>
            </a:r>
          </a:p>
          <a:p>
            <a:endParaRPr lang="en-US" sz="1600" dirty="0"/>
          </a:p>
          <a:p>
            <a:r>
              <a:rPr lang="en-US" sz="1600" dirty="0"/>
              <a:t>For example, if you want to find products whose product codes contain the string </a:t>
            </a:r>
            <a:r>
              <a:rPr lang="en-US" sz="1600" b="1" dirty="0"/>
              <a:t>_20 </a:t>
            </a:r>
            <a:r>
              <a:rPr lang="en-US" sz="1600" dirty="0"/>
              <a:t>, you can use the pattern %\_20% as shown in the following query:</a:t>
            </a:r>
          </a:p>
          <a:p>
            <a:endParaRPr lang="en-US" sz="1600" dirty="0"/>
          </a:p>
          <a:p>
            <a:r>
              <a:rPr lang="en-US" sz="1600" dirty="0"/>
              <a:t>SELECT </a:t>
            </a:r>
          </a:p>
          <a:p>
            <a:r>
              <a:rPr lang="en-US" sz="1600" dirty="0"/>
              <a:t>    </a:t>
            </a:r>
            <a:r>
              <a:rPr lang="en-US" sz="1600" dirty="0" err="1"/>
              <a:t>productCode</a:t>
            </a:r>
            <a:r>
              <a:rPr lang="en-US" sz="1600" dirty="0"/>
              <a:t>, </a:t>
            </a:r>
          </a:p>
          <a:p>
            <a:r>
              <a:rPr lang="en-US" sz="1600" dirty="0"/>
              <a:t>    </a:t>
            </a:r>
            <a:r>
              <a:rPr lang="en-US" sz="1600" dirty="0" err="1"/>
              <a:t>productName</a:t>
            </a:r>
            <a:endParaRPr lang="en-US" sz="1600" dirty="0"/>
          </a:p>
          <a:p>
            <a:r>
              <a:rPr lang="en-US" sz="1600" dirty="0"/>
              <a:t>FROM</a:t>
            </a:r>
          </a:p>
          <a:p>
            <a:r>
              <a:rPr lang="en-US" sz="1600" dirty="0"/>
              <a:t>    products</a:t>
            </a:r>
          </a:p>
          <a:p>
            <a:r>
              <a:rPr lang="en-US" sz="1600" dirty="0"/>
              <a:t>WHERE</a:t>
            </a:r>
          </a:p>
          <a:p>
            <a:r>
              <a:rPr lang="en-US" sz="1600" dirty="0"/>
              <a:t>    </a:t>
            </a:r>
            <a:r>
              <a:rPr lang="en-US" sz="1600" dirty="0" err="1"/>
              <a:t>productCode</a:t>
            </a:r>
            <a:r>
              <a:rPr lang="en-US" sz="1600" dirty="0"/>
              <a:t> LIKE '%\_20%</a:t>
            </a:r>
            <a:endParaRPr lang="en-IN" sz="1600" dirty="0"/>
          </a:p>
        </p:txBody>
      </p:sp>
      <p:sp>
        <p:nvSpPr>
          <p:cNvPr id="9" name="TextBox 8">
            <a:extLst>
              <a:ext uri="{FF2B5EF4-FFF2-40B4-BE49-F238E27FC236}">
                <a16:creationId xmlns:a16="http://schemas.microsoft.com/office/drawing/2014/main" id="{523AB99B-C02B-4A6A-9D06-153597ED4132}"/>
              </a:ext>
            </a:extLst>
          </p:cNvPr>
          <p:cNvSpPr txBox="1"/>
          <p:nvPr/>
        </p:nvSpPr>
        <p:spPr>
          <a:xfrm>
            <a:off x="5437239" y="4524315"/>
            <a:ext cx="6754761" cy="2308324"/>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Or you can specify a different escape character e.g., $ by using the </a:t>
            </a:r>
            <a:r>
              <a:rPr lang="en-US" b="1" dirty="0"/>
              <a:t>ESCAPE clause:</a:t>
            </a:r>
          </a:p>
          <a:p>
            <a:r>
              <a:rPr lang="en-US" dirty="0"/>
              <a:t>SELECT      </a:t>
            </a:r>
            <a:r>
              <a:rPr lang="en-US" dirty="0" err="1"/>
              <a:t>productCode</a:t>
            </a:r>
            <a:r>
              <a:rPr lang="en-US" dirty="0"/>
              <a:t>,     </a:t>
            </a:r>
            <a:r>
              <a:rPr lang="en-US" dirty="0" err="1"/>
              <a:t>productName</a:t>
            </a:r>
            <a:endParaRPr lang="en-US" dirty="0"/>
          </a:p>
          <a:p>
            <a:r>
              <a:rPr lang="en-US" dirty="0"/>
              <a:t>FROM     products</a:t>
            </a:r>
          </a:p>
          <a:p>
            <a:r>
              <a:rPr lang="en-US" dirty="0"/>
              <a:t>WHERE</a:t>
            </a:r>
          </a:p>
          <a:p>
            <a:r>
              <a:rPr lang="en-US" dirty="0"/>
              <a:t>    </a:t>
            </a:r>
            <a:r>
              <a:rPr lang="en-US" dirty="0" err="1"/>
              <a:t>productCode</a:t>
            </a:r>
            <a:r>
              <a:rPr lang="en-US" dirty="0"/>
              <a:t> LIKE '%$_20%' </a:t>
            </a:r>
            <a:r>
              <a:rPr lang="en-US" b="1" dirty="0"/>
              <a:t>ESCAPE</a:t>
            </a:r>
            <a:r>
              <a:rPr lang="en-US" dirty="0"/>
              <a:t> ‘$’;</a:t>
            </a:r>
          </a:p>
          <a:p>
            <a:endParaRPr lang="en-US" dirty="0"/>
          </a:p>
          <a:p>
            <a:r>
              <a:rPr lang="en-US" dirty="0"/>
              <a:t>The pattern %$_20% matches any string that contains the _20 string.</a:t>
            </a:r>
            <a:endParaRPr lang="en-IN" dirty="0"/>
          </a:p>
        </p:txBody>
      </p:sp>
    </p:spTree>
    <p:extLst>
      <p:ext uri="{BB962C8B-B14F-4D97-AF65-F5344CB8AC3E}">
        <p14:creationId xmlns:p14="http://schemas.microsoft.com/office/powerpoint/2010/main" val="149585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7337743-D1E9-48CE-B7F9-C9F12CB0D7F6}"/>
              </a:ext>
            </a:extLst>
          </p:cNvPr>
          <p:cNvSpPr txBox="1"/>
          <p:nvPr/>
        </p:nvSpPr>
        <p:spPr>
          <a:xfrm>
            <a:off x="0" y="0"/>
            <a:ext cx="6096000" cy="5632311"/>
          </a:xfrm>
          <a:prstGeom prst="rect">
            <a:avLst/>
          </a:prstGeom>
          <a:noFill/>
        </p:spPr>
        <p:txBody>
          <a:bodyPr wrap="square">
            <a:spAutoFit/>
          </a:bodyPr>
          <a:lstStyle/>
          <a:p>
            <a:r>
              <a:rPr lang="en-US" dirty="0"/>
              <a:t>The </a:t>
            </a:r>
            <a:r>
              <a:rPr lang="en-US" b="1" dirty="0"/>
              <a:t>LIMIT </a:t>
            </a:r>
            <a:r>
              <a:rPr lang="en-US" dirty="0"/>
              <a:t>clause is used in the SELECT statement to constrain the number of rows to return. The LIMIT clause accepts one or two arguments. The values of both arguments must be zero or positive integers.</a:t>
            </a:r>
          </a:p>
          <a:p>
            <a:endParaRPr lang="en-US" dirty="0"/>
          </a:p>
          <a:p>
            <a:r>
              <a:rPr lang="en-US" dirty="0"/>
              <a:t>The following illustrates the LIMIT clause syntax with two arguments:</a:t>
            </a:r>
          </a:p>
          <a:p>
            <a:endParaRPr lang="en-US" dirty="0"/>
          </a:p>
          <a:p>
            <a:r>
              <a:rPr lang="en-US" dirty="0"/>
              <a:t>SELECT </a:t>
            </a:r>
          </a:p>
          <a:p>
            <a:r>
              <a:rPr lang="en-US" dirty="0"/>
              <a:t>    </a:t>
            </a:r>
            <a:r>
              <a:rPr lang="en-US" dirty="0" err="1"/>
              <a:t>select_list</a:t>
            </a:r>
            <a:endParaRPr lang="en-US" dirty="0"/>
          </a:p>
          <a:p>
            <a:r>
              <a:rPr lang="en-US" dirty="0"/>
              <a:t>FROM</a:t>
            </a:r>
          </a:p>
          <a:p>
            <a:r>
              <a:rPr lang="en-US" dirty="0"/>
              <a:t>    </a:t>
            </a:r>
            <a:r>
              <a:rPr lang="en-US" dirty="0" err="1"/>
              <a:t>table_name</a:t>
            </a:r>
            <a:endParaRPr lang="en-US" dirty="0"/>
          </a:p>
          <a:p>
            <a:r>
              <a:rPr lang="en-US" dirty="0"/>
              <a:t>LIMIT [offset,] </a:t>
            </a:r>
            <a:r>
              <a:rPr lang="en-US" dirty="0" err="1"/>
              <a:t>row_count</a:t>
            </a:r>
            <a:r>
              <a:rPr lang="en-US" dirty="0"/>
              <a:t>;</a:t>
            </a:r>
          </a:p>
          <a:p>
            <a:endParaRPr lang="en-US" dirty="0"/>
          </a:p>
          <a:p>
            <a:r>
              <a:rPr lang="en-US" dirty="0"/>
              <a:t>In this syntax:</a:t>
            </a:r>
          </a:p>
          <a:p>
            <a:endParaRPr lang="en-US" dirty="0"/>
          </a:p>
          <a:p>
            <a:r>
              <a:rPr lang="en-US" dirty="0"/>
              <a:t>The offset specifies the offset of the first row to return. The offset of the first row is 0, not 1.</a:t>
            </a:r>
          </a:p>
          <a:p>
            <a:r>
              <a:rPr lang="en-US" dirty="0"/>
              <a:t>The </a:t>
            </a:r>
            <a:r>
              <a:rPr lang="en-US" dirty="0" err="1"/>
              <a:t>row_count</a:t>
            </a:r>
            <a:r>
              <a:rPr lang="en-US" dirty="0"/>
              <a:t> specifies the maximum number of rows to return.</a:t>
            </a:r>
            <a:endParaRPr lang="en-IN" dirty="0"/>
          </a:p>
        </p:txBody>
      </p:sp>
      <p:sp>
        <p:nvSpPr>
          <p:cNvPr id="7" name="TextBox 6">
            <a:extLst>
              <a:ext uri="{FF2B5EF4-FFF2-40B4-BE49-F238E27FC236}">
                <a16:creationId xmlns:a16="http://schemas.microsoft.com/office/drawing/2014/main" id="{7CA0BA0F-6255-4C4C-97A0-53493762E36E}"/>
              </a:ext>
            </a:extLst>
          </p:cNvPr>
          <p:cNvSpPr txBox="1"/>
          <p:nvPr/>
        </p:nvSpPr>
        <p:spPr>
          <a:xfrm>
            <a:off x="5960807" y="117693"/>
            <a:ext cx="6120580" cy="6740307"/>
          </a:xfrm>
          <a:prstGeom prst="rect">
            <a:avLst/>
          </a:prstGeom>
          <a:noFill/>
        </p:spPr>
        <p:txBody>
          <a:bodyPr wrap="square">
            <a:spAutoFit/>
          </a:bodyPr>
          <a:lstStyle/>
          <a:p>
            <a:r>
              <a:rPr lang="en-US" dirty="0"/>
              <a:t>The following picture illustrates the LIMIT clause: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you use the LIMIT clause with one argument, MySQL will use this argument to determine the maximum number of rows to return from the first row of the result set.</a:t>
            </a:r>
          </a:p>
          <a:p>
            <a:endParaRPr lang="en-US" dirty="0"/>
          </a:p>
          <a:p>
            <a:r>
              <a:rPr lang="en-US" dirty="0"/>
              <a:t>Therefore, these two clauses are equivalent:</a:t>
            </a:r>
          </a:p>
          <a:p>
            <a:endParaRPr lang="en-US" dirty="0"/>
          </a:p>
          <a:p>
            <a:r>
              <a:rPr lang="en-US" dirty="0"/>
              <a:t>LIMIT </a:t>
            </a:r>
            <a:r>
              <a:rPr lang="en-US" dirty="0" err="1"/>
              <a:t>row_count</a:t>
            </a:r>
            <a:r>
              <a:rPr lang="en-US" dirty="0"/>
              <a:t>;</a:t>
            </a:r>
          </a:p>
          <a:p>
            <a:endParaRPr lang="en-US" dirty="0"/>
          </a:p>
          <a:p>
            <a:r>
              <a:rPr lang="en-US" dirty="0"/>
              <a:t>And</a:t>
            </a:r>
          </a:p>
          <a:p>
            <a:endParaRPr lang="en-US" dirty="0"/>
          </a:p>
          <a:p>
            <a:r>
              <a:rPr lang="en-US" dirty="0"/>
              <a:t>LIMIT 0 , </a:t>
            </a:r>
            <a:r>
              <a:rPr lang="en-US" dirty="0" err="1"/>
              <a:t>row_count</a:t>
            </a:r>
            <a:r>
              <a:rPr lang="en-US" dirty="0"/>
              <a:t>;</a:t>
            </a:r>
            <a:endParaRPr lang="en-IN" dirty="0"/>
          </a:p>
        </p:txBody>
      </p:sp>
      <p:pic>
        <p:nvPicPr>
          <p:cNvPr id="8" name="Picture 7">
            <a:extLst>
              <a:ext uri="{FF2B5EF4-FFF2-40B4-BE49-F238E27FC236}">
                <a16:creationId xmlns:a16="http://schemas.microsoft.com/office/drawing/2014/main" id="{F2DB1E4C-1349-4E11-8476-C72CBC94E2A9}"/>
              </a:ext>
            </a:extLst>
          </p:cNvPr>
          <p:cNvPicPr>
            <a:picLocks noChangeAspect="1"/>
          </p:cNvPicPr>
          <p:nvPr/>
        </p:nvPicPr>
        <p:blipFill>
          <a:blip r:embed="rId2"/>
          <a:stretch>
            <a:fillRect/>
          </a:stretch>
        </p:blipFill>
        <p:spPr>
          <a:xfrm>
            <a:off x="6788712" y="762001"/>
            <a:ext cx="4238625" cy="2286000"/>
          </a:xfrm>
          <a:prstGeom prst="rect">
            <a:avLst/>
          </a:prstGeom>
        </p:spPr>
      </p:pic>
      <p:graphicFrame>
        <p:nvGraphicFramePr>
          <p:cNvPr id="2" name="Table 1">
            <a:extLst>
              <a:ext uri="{FF2B5EF4-FFF2-40B4-BE49-F238E27FC236}">
                <a16:creationId xmlns:a16="http://schemas.microsoft.com/office/drawing/2014/main" id="{93A1E8F8-CB55-9162-5832-EA285347D90A}"/>
              </a:ext>
            </a:extLst>
          </p:cNvPr>
          <p:cNvGraphicFramePr>
            <a:graphicFrameLocks noGrp="1"/>
          </p:cNvGraphicFramePr>
          <p:nvPr>
            <p:extLst>
              <p:ext uri="{D42A27DB-BD31-4B8C-83A1-F6EECF244321}">
                <p14:modId xmlns:p14="http://schemas.microsoft.com/office/powerpoint/2010/main" val="419709530"/>
              </p:ext>
            </p:extLst>
          </p:nvPr>
        </p:nvGraphicFramePr>
        <p:xfrm>
          <a:off x="10956140" y="702733"/>
          <a:ext cx="1100667" cy="2438400"/>
        </p:xfrm>
        <a:graphic>
          <a:graphicData uri="http://schemas.openxmlformats.org/drawingml/2006/table">
            <a:tbl>
              <a:tblPr firstRow="1" bandRow="1">
                <a:tableStyleId>{5C22544A-7EE6-4342-B048-85BDC9FD1C3A}</a:tableStyleId>
              </a:tblPr>
              <a:tblGrid>
                <a:gridCol w="1100667">
                  <a:extLst>
                    <a:ext uri="{9D8B030D-6E8A-4147-A177-3AD203B41FA5}">
                      <a16:colId xmlns:a16="http://schemas.microsoft.com/office/drawing/2014/main" val="2364606198"/>
                    </a:ext>
                  </a:extLst>
                </a:gridCol>
              </a:tblGrid>
              <a:tr h="215618">
                <a:tc>
                  <a:txBody>
                    <a:bodyPr/>
                    <a:lstStyle/>
                    <a:p>
                      <a:r>
                        <a:rPr lang="en-IN" sz="1400" dirty="0"/>
                        <a:t>0</a:t>
                      </a:r>
                    </a:p>
                  </a:txBody>
                  <a:tcPr/>
                </a:tc>
                <a:extLst>
                  <a:ext uri="{0D108BD9-81ED-4DB2-BD59-A6C34878D82A}">
                    <a16:rowId xmlns:a16="http://schemas.microsoft.com/office/drawing/2014/main" val="671832795"/>
                  </a:ext>
                </a:extLst>
              </a:tr>
              <a:tr h="301978">
                <a:tc>
                  <a:txBody>
                    <a:bodyPr/>
                    <a:lstStyle/>
                    <a:p>
                      <a:r>
                        <a:rPr lang="en-IN" sz="1400" dirty="0"/>
                        <a:t>1</a:t>
                      </a:r>
                    </a:p>
                  </a:txBody>
                  <a:tcPr/>
                </a:tc>
                <a:extLst>
                  <a:ext uri="{0D108BD9-81ED-4DB2-BD59-A6C34878D82A}">
                    <a16:rowId xmlns:a16="http://schemas.microsoft.com/office/drawing/2014/main" val="3173909175"/>
                  </a:ext>
                </a:extLst>
              </a:tr>
              <a:tr h="301978">
                <a:tc>
                  <a:txBody>
                    <a:bodyPr/>
                    <a:lstStyle/>
                    <a:p>
                      <a:r>
                        <a:rPr lang="en-IN" sz="1400" dirty="0"/>
                        <a:t>2</a:t>
                      </a:r>
                    </a:p>
                  </a:txBody>
                  <a:tcPr/>
                </a:tc>
                <a:extLst>
                  <a:ext uri="{0D108BD9-81ED-4DB2-BD59-A6C34878D82A}">
                    <a16:rowId xmlns:a16="http://schemas.microsoft.com/office/drawing/2014/main" val="2821118721"/>
                  </a:ext>
                </a:extLst>
              </a:tr>
              <a:tr h="301978">
                <a:tc>
                  <a:txBody>
                    <a:bodyPr/>
                    <a:lstStyle/>
                    <a:p>
                      <a:r>
                        <a:rPr lang="en-IN" sz="1400" dirty="0"/>
                        <a:t>3</a:t>
                      </a:r>
                    </a:p>
                  </a:txBody>
                  <a:tcPr/>
                </a:tc>
                <a:extLst>
                  <a:ext uri="{0D108BD9-81ED-4DB2-BD59-A6C34878D82A}">
                    <a16:rowId xmlns:a16="http://schemas.microsoft.com/office/drawing/2014/main" val="706522117"/>
                  </a:ext>
                </a:extLst>
              </a:tr>
              <a:tr h="301978">
                <a:tc>
                  <a:txBody>
                    <a:bodyPr/>
                    <a:lstStyle/>
                    <a:p>
                      <a:r>
                        <a:rPr lang="en-IN" sz="1400" dirty="0"/>
                        <a:t>4</a:t>
                      </a:r>
                    </a:p>
                  </a:txBody>
                  <a:tcPr/>
                </a:tc>
                <a:extLst>
                  <a:ext uri="{0D108BD9-81ED-4DB2-BD59-A6C34878D82A}">
                    <a16:rowId xmlns:a16="http://schemas.microsoft.com/office/drawing/2014/main" val="875238531"/>
                  </a:ext>
                </a:extLst>
              </a:tr>
              <a:tr h="301978">
                <a:tc>
                  <a:txBody>
                    <a:bodyPr/>
                    <a:lstStyle/>
                    <a:p>
                      <a:r>
                        <a:rPr lang="en-IN" sz="1400" dirty="0"/>
                        <a:t>5</a:t>
                      </a:r>
                    </a:p>
                  </a:txBody>
                  <a:tcPr/>
                </a:tc>
                <a:extLst>
                  <a:ext uri="{0D108BD9-81ED-4DB2-BD59-A6C34878D82A}">
                    <a16:rowId xmlns:a16="http://schemas.microsoft.com/office/drawing/2014/main" val="2757061176"/>
                  </a:ext>
                </a:extLst>
              </a:tr>
              <a:tr h="301978">
                <a:tc>
                  <a:txBody>
                    <a:bodyPr/>
                    <a:lstStyle/>
                    <a:p>
                      <a:r>
                        <a:rPr lang="en-IN" sz="1400" dirty="0"/>
                        <a:t>6</a:t>
                      </a:r>
                    </a:p>
                  </a:txBody>
                  <a:tcPr/>
                </a:tc>
                <a:extLst>
                  <a:ext uri="{0D108BD9-81ED-4DB2-BD59-A6C34878D82A}">
                    <a16:rowId xmlns:a16="http://schemas.microsoft.com/office/drawing/2014/main" val="2310175912"/>
                  </a:ext>
                </a:extLst>
              </a:tr>
              <a:tr h="301978">
                <a:tc>
                  <a:txBody>
                    <a:bodyPr/>
                    <a:lstStyle/>
                    <a:p>
                      <a:r>
                        <a:rPr lang="en-IN" sz="1400" dirty="0"/>
                        <a:t>7</a:t>
                      </a:r>
                    </a:p>
                  </a:txBody>
                  <a:tcPr/>
                </a:tc>
                <a:extLst>
                  <a:ext uri="{0D108BD9-81ED-4DB2-BD59-A6C34878D82A}">
                    <a16:rowId xmlns:a16="http://schemas.microsoft.com/office/drawing/2014/main" val="2006609569"/>
                  </a:ext>
                </a:extLst>
              </a:tr>
            </a:tbl>
          </a:graphicData>
        </a:graphic>
      </p:graphicFrame>
    </p:spTree>
    <p:extLst>
      <p:ext uri="{BB962C8B-B14F-4D97-AF65-F5344CB8AC3E}">
        <p14:creationId xmlns:p14="http://schemas.microsoft.com/office/powerpoint/2010/main" val="3535496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80340-C00D-436C-8372-9A47EF39875C}"/>
              </a:ext>
            </a:extLst>
          </p:cNvPr>
          <p:cNvSpPr txBox="1"/>
          <p:nvPr/>
        </p:nvSpPr>
        <p:spPr>
          <a:xfrm>
            <a:off x="0" y="0"/>
            <a:ext cx="6292645" cy="5078313"/>
          </a:xfrm>
          <a:prstGeom prst="rect">
            <a:avLst/>
          </a:prstGeom>
          <a:noFill/>
        </p:spPr>
        <p:txBody>
          <a:bodyPr wrap="square">
            <a:spAutoFit/>
          </a:bodyPr>
          <a:lstStyle/>
          <a:p>
            <a:r>
              <a:rPr lang="en-US" b="1" dirty="0"/>
              <a:t>LIMIT and ORDER BY clauses</a:t>
            </a:r>
          </a:p>
          <a:p>
            <a:r>
              <a:rPr lang="en-US" dirty="0"/>
              <a:t>The SELECT statement without an ORDER BY clause returns rows in an unspecified order. It means that rows can be in any order. When you apply the LIMIT clause to this unordered result set,  you will not know which rows the query will return.</a:t>
            </a:r>
          </a:p>
          <a:p>
            <a:endParaRPr lang="en-US" dirty="0"/>
          </a:p>
          <a:p>
            <a:r>
              <a:rPr lang="en-US" dirty="0"/>
              <a:t>For example, you may want to get fifth through tenth rows, but fifth through tenth in what order? The order of rows is unknown unless you specify the ORDER BY clause.</a:t>
            </a:r>
          </a:p>
          <a:p>
            <a:endParaRPr lang="en-US" dirty="0"/>
          </a:p>
          <a:p>
            <a:r>
              <a:rPr lang="en-US" dirty="0"/>
              <a:t>Therefore, it is a good practice to always use the LIMIT clause with the ORDER BY clause to constraint the result rows in unique order.</a:t>
            </a:r>
          </a:p>
          <a:p>
            <a:endParaRPr lang="en-US" dirty="0"/>
          </a:p>
          <a:p>
            <a:r>
              <a:rPr lang="en-US" b="1" dirty="0"/>
              <a:t>SELECT</a:t>
            </a:r>
            <a:r>
              <a:rPr lang="en-US" dirty="0"/>
              <a:t> </a:t>
            </a:r>
            <a:r>
              <a:rPr lang="en-US" dirty="0" err="1"/>
              <a:t>select_list</a:t>
            </a:r>
            <a:endParaRPr lang="en-US" dirty="0"/>
          </a:p>
          <a:p>
            <a:r>
              <a:rPr lang="en-US" b="1" dirty="0"/>
              <a:t>FROM</a:t>
            </a:r>
            <a:r>
              <a:rPr lang="en-US" dirty="0"/>
              <a:t> </a:t>
            </a:r>
            <a:r>
              <a:rPr lang="en-US" dirty="0" err="1"/>
              <a:t>table_name</a:t>
            </a:r>
            <a:endParaRPr lang="en-US" dirty="0"/>
          </a:p>
          <a:p>
            <a:r>
              <a:rPr lang="en-US" b="1" dirty="0"/>
              <a:t>ORDER BY </a:t>
            </a:r>
            <a:r>
              <a:rPr lang="en-US" dirty="0" err="1"/>
              <a:t>order_expression</a:t>
            </a:r>
            <a:endParaRPr lang="en-US" dirty="0"/>
          </a:p>
          <a:p>
            <a:r>
              <a:rPr lang="en-US" b="1" dirty="0"/>
              <a:t>LIMIT </a:t>
            </a:r>
            <a:r>
              <a:rPr lang="en-US" dirty="0"/>
              <a:t>offset, </a:t>
            </a:r>
            <a:r>
              <a:rPr lang="en-US" dirty="0" err="1"/>
              <a:t>row_count</a:t>
            </a:r>
            <a:r>
              <a:rPr lang="en-US" dirty="0"/>
              <a:t>;</a:t>
            </a:r>
            <a:endParaRPr lang="en-IN" dirty="0"/>
          </a:p>
        </p:txBody>
      </p:sp>
      <p:sp>
        <p:nvSpPr>
          <p:cNvPr id="7" name="TextBox 6">
            <a:extLst>
              <a:ext uri="{FF2B5EF4-FFF2-40B4-BE49-F238E27FC236}">
                <a16:creationId xmlns:a16="http://schemas.microsoft.com/office/drawing/2014/main" id="{58D67ECA-F505-41A2-AE68-43CA37414363}"/>
              </a:ext>
            </a:extLst>
          </p:cNvPr>
          <p:cNvSpPr txBox="1"/>
          <p:nvPr/>
        </p:nvSpPr>
        <p:spPr>
          <a:xfrm>
            <a:off x="6452419" y="102842"/>
            <a:ext cx="6120580" cy="1200329"/>
          </a:xfrm>
          <a:prstGeom prst="rect">
            <a:avLst/>
          </a:prstGeom>
          <a:noFill/>
        </p:spPr>
        <p:txBody>
          <a:bodyPr wrap="square">
            <a:spAutoFit/>
          </a:bodyPr>
          <a:lstStyle/>
          <a:p>
            <a:r>
              <a:rPr lang="en-US" dirty="0"/>
              <a:t>The following picture illustrates the evaluation order of the LIMIT clause in the SELECT statement:</a:t>
            </a:r>
          </a:p>
          <a:p>
            <a:endParaRPr lang="en-US" dirty="0"/>
          </a:p>
          <a:p>
            <a:r>
              <a:rPr lang="en-US" dirty="0"/>
              <a:t>MySQL LIMIT Evaluation Order</a:t>
            </a:r>
            <a:endParaRPr lang="en-IN" dirty="0"/>
          </a:p>
        </p:txBody>
      </p:sp>
      <p:pic>
        <p:nvPicPr>
          <p:cNvPr id="12290" name="Picture 2" descr="MySQL LIMIT Evaluation Order">
            <a:extLst>
              <a:ext uri="{FF2B5EF4-FFF2-40B4-BE49-F238E27FC236}">
                <a16:creationId xmlns:a16="http://schemas.microsoft.com/office/drawing/2014/main" id="{4CF2B78B-C773-4E2B-A668-94A2CADB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8116" y="1631848"/>
            <a:ext cx="548640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7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AF053-F423-43E7-ADB2-3D4F6CB547BB}"/>
              </a:ext>
            </a:extLst>
          </p:cNvPr>
          <p:cNvSpPr>
            <a:spLocks noGrp="1"/>
          </p:cNvSpPr>
          <p:nvPr>
            <p:ph idx="1"/>
          </p:nvPr>
        </p:nvSpPr>
        <p:spPr>
          <a:xfrm>
            <a:off x="98323" y="117987"/>
            <a:ext cx="11366090" cy="452284"/>
          </a:xfrm>
        </p:spPr>
        <p:txBody>
          <a:bodyPr>
            <a:normAutofit lnSpcReduction="10000"/>
          </a:bodyPr>
          <a:lstStyle/>
          <a:p>
            <a:pPr marL="514350" indent="-514350">
              <a:buAutoNum type="arabicParenR"/>
            </a:pPr>
            <a:r>
              <a:rPr lang="en-US" dirty="0"/>
              <a:t>Using MySQL LIMIT to get the highest or lowest rows</a:t>
            </a:r>
          </a:p>
          <a:p>
            <a:pPr marL="0" indent="0">
              <a:buNone/>
            </a:pPr>
            <a:endParaRPr lang="en-IN" dirty="0"/>
          </a:p>
        </p:txBody>
      </p:sp>
      <p:sp>
        <p:nvSpPr>
          <p:cNvPr id="5" name="TextBox 4">
            <a:extLst>
              <a:ext uri="{FF2B5EF4-FFF2-40B4-BE49-F238E27FC236}">
                <a16:creationId xmlns:a16="http://schemas.microsoft.com/office/drawing/2014/main" id="{3B545A7F-C508-40F5-AB74-3DB13B5FCA26}"/>
              </a:ext>
            </a:extLst>
          </p:cNvPr>
          <p:cNvSpPr txBox="1"/>
          <p:nvPr/>
        </p:nvSpPr>
        <p:spPr>
          <a:xfrm>
            <a:off x="-14748" y="513757"/>
            <a:ext cx="6110748" cy="4247317"/>
          </a:xfrm>
          <a:prstGeom prst="rect">
            <a:avLst/>
          </a:prstGeom>
          <a:noFill/>
        </p:spPr>
        <p:txBody>
          <a:bodyPr wrap="square">
            <a:spAutoFit/>
          </a:bodyPr>
          <a:lstStyle/>
          <a:p>
            <a:r>
              <a:rPr lang="en-US" dirty="0"/>
              <a:t>This statement uses the LIMIT clause to get the top five customers who have the highest credit:</a:t>
            </a:r>
          </a:p>
          <a:p>
            <a:r>
              <a:rPr lang="en-US" dirty="0"/>
              <a:t>SELECT </a:t>
            </a:r>
          </a:p>
          <a:p>
            <a:r>
              <a:rPr lang="en-US" dirty="0"/>
              <a:t>    </a:t>
            </a:r>
            <a:r>
              <a:rPr lang="en-US" dirty="0" err="1"/>
              <a:t>customerNumber</a:t>
            </a:r>
            <a:r>
              <a:rPr lang="en-US" dirty="0"/>
              <a:t>, </a:t>
            </a:r>
          </a:p>
          <a:p>
            <a:r>
              <a:rPr lang="en-US" dirty="0"/>
              <a:t>    </a:t>
            </a:r>
            <a:r>
              <a:rPr lang="en-US" dirty="0" err="1"/>
              <a:t>customerName</a:t>
            </a:r>
            <a:r>
              <a:rPr lang="en-US" dirty="0"/>
              <a:t>, </a:t>
            </a:r>
          </a:p>
          <a:p>
            <a:r>
              <a:rPr lang="en-US" dirty="0"/>
              <a:t>    </a:t>
            </a:r>
            <a:r>
              <a:rPr lang="en-US" dirty="0" err="1"/>
              <a:t>creditLimit</a:t>
            </a:r>
            <a:endParaRPr lang="en-US" dirty="0"/>
          </a:p>
          <a:p>
            <a:r>
              <a:rPr lang="en-US" dirty="0"/>
              <a:t>FROM</a:t>
            </a:r>
          </a:p>
          <a:p>
            <a:r>
              <a:rPr lang="en-US" dirty="0"/>
              <a:t>    customers</a:t>
            </a:r>
          </a:p>
          <a:p>
            <a:r>
              <a:rPr lang="en-US" dirty="0"/>
              <a:t>ORDER BY </a:t>
            </a:r>
            <a:r>
              <a:rPr lang="en-US" dirty="0" err="1"/>
              <a:t>creditLimit</a:t>
            </a:r>
            <a:r>
              <a:rPr lang="en-US" dirty="0"/>
              <a:t> DESC</a:t>
            </a:r>
          </a:p>
          <a:p>
            <a:r>
              <a:rPr lang="en-US" dirty="0"/>
              <a:t>LIMIT 5;</a:t>
            </a:r>
          </a:p>
          <a:p>
            <a:endParaRPr lang="en-US" dirty="0"/>
          </a:p>
          <a:p>
            <a:r>
              <a:rPr lang="en-US" dirty="0"/>
              <a:t>in this example:</a:t>
            </a:r>
          </a:p>
          <a:p>
            <a:r>
              <a:rPr lang="en-US" dirty="0"/>
              <a:t>First, the ORDER BY clause sorts the customers by credits in high to low.</a:t>
            </a:r>
          </a:p>
          <a:p>
            <a:r>
              <a:rPr lang="en-US" dirty="0"/>
              <a:t>Then, the LIMIT clause returns the first 5 rows.</a:t>
            </a:r>
            <a:endParaRPr lang="en-IN" dirty="0"/>
          </a:p>
        </p:txBody>
      </p:sp>
      <p:sp>
        <p:nvSpPr>
          <p:cNvPr id="8" name="TextBox 7">
            <a:extLst>
              <a:ext uri="{FF2B5EF4-FFF2-40B4-BE49-F238E27FC236}">
                <a16:creationId xmlns:a16="http://schemas.microsoft.com/office/drawing/2014/main" id="{6CFFD111-C15A-4FE8-8483-BBF9873F1E69}"/>
              </a:ext>
            </a:extLst>
          </p:cNvPr>
          <p:cNvSpPr txBox="1"/>
          <p:nvPr/>
        </p:nvSpPr>
        <p:spPr>
          <a:xfrm>
            <a:off x="6096000" y="462116"/>
            <a:ext cx="6110748" cy="4524315"/>
          </a:xfrm>
          <a:prstGeom prst="rect">
            <a:avLst/>
          </a:prstGeom>
          <a:noFill/>
        </p:spPr>
        <p:txBody>
          <a:bodyPr wrap="square">
            <a:spAutoFit/>
          </a:bodyPr>
          <a:lstStyle/>
          <a:p>
            <a:r>
              <a:rPr lang="en-US" dirty="0"/>
              <a:t>Similarly, this example uses the LIMIT clause to find 5 customers who have the lowest credits:</a:t>
            </a:r>
          </a:p>
          <a:p>
            <a:r>
              <a:rPr lang="en-US" dirty="0"/>
              <a:t>SELECT </a:t>
            </a:r>
          </a:p>
          <a:p>
            <a:r>
              <a:rPr lang="en-US" dirty="0"/>
              <a:t>    </a:t>
            </a:r>
            <a:r>
              <a:rPr lang="en-US" dirty="0" err="1"/>
              <a:t>customerNumber</a:t>
            </a:r>
            <a:r>
              <a:rPr lang="en-US" dirty="0"/>
              <a:t>, </a:t>
            </a:r>
          </a:p>
          <a:p>
            <a:r>
              <a:rPr lang="en-US" dirty="0"/>
              <a:t>    </a:t>
            </a:r>
            <a:r>
              <a:rPr lang="en-US" dirty="0" err="1"/>
              <a:t>customerName</a:t>
            </a:r>
            <a:r>
              <a:rPr lang="en-US" dirty="0"/>
              <a:t>, </a:t>
            </a:r>
          </a:p>
          <a:p>
            <a:r>
              <a:rPr lang="en-US" dirty="0"/>
              <a:t>    </a:t>
            </a:r>
            <a:r>
              <a:rPr lang="en-US" dirty="0" err="1"/>
              <a:t>creditLimit</a:t>
            </a:r>
            <a:endParaRPr lang="en-US" dirty="0"/>
          </a:p>
          <a:p>
            <a:r>
              <a:rPr lang="en-US" dirty="0"/>
              <a:t>FROM</a:t>
            </a:r>
          </a:p>
          <a:p>
            <a:r>
              <a:rPr lang="en-US" dirty="0"/>
              <a:t>    customers</a:t>
            </a:r>
          </a:p>
          <a:p>
            <a:r>
              <a:rPr lang="en-US" dirty="0"/>
              <a:t>ORDER BY </a:t>
            </a:r>
            <a:r>
              <a:rPr lang="en-US" dirty="0" err="1"/>
              <a:t>creditLimit</a:t>
            </a:r>
            <a:endParaRPr lang="en-US" dirty="0"/>
          </a:p>
          <a:p>
            <a:r>
              <a:rPr lang="en-US" dirty="0"/>
              <a:t>LIMIT 5;</a:t>
            </a:r>
          </a:p>
          <a:p>
            <a:endParaRPr lang="en-US" dirty="0"/>
          </a:p>
          <a:p>
            <a:r>
              <a:rPr lang="en-US" dirty="0"/>
              <a:t>In this example:</a:t>
            </a:r>
          </a:p>
          <a:p>
            <a:r>
              <a:rPr lang="en-US" dirty="0"/>
              <a:t>First, the ORDER BY clause sorts the customers by credits in low to high.</a:t>
            </a:r>
          </a:p>
          <a:p>
            <a:r>
              <a:rPr lang="en-US" dirty="0"/>
              <a:t>Then, the LIMIT clause returns the first 5 rows</a:t>
            </a:r>
          </a:p>
          <a:p>
            <a:endParaRPr lang="en-IN" dirty="0"/>
          </a:p>
        </p:txBody>
      </p:sp>
      <p:pic>
        <p:nvPicPr>
          <p:cNvPr id="9" name="Picture 8">
            <a:extLst>
              <a:ext uri="{FF2B5EF4-FFF2-40B4-BE49-F238E27FC236}">
                <a16:creationId xmlns:a16="http://schemas.microsoft.com/office/drawing/2014/main" id="{30B20AA2-916E-4D22-B42E-704D5F7412D5}"/>
              </a:ext>
            </a:extLst>
          </p:cNvPr>
          <p:cNvPicPr>
            <a:picLocks noChangeAspect="1"/>
          </p:cNvPicPr>
          <p:nvPr/>
        </p:nvPicPr>
        <p:blipFill>
          <a:blip r:embed="rId2"/>
          <a:stretch>
            <a:fillRect/>
          </a:stretch>
        </p:blipFill>
        <p:spPr>
          <a:xfrm>
            <a:off x="8616438" y="1606191"/>
            <a:ext cx="3257550" cy="1285875"/>
          </a:xfrm>
          <a:prstGeom prst="rect">
            <a:avLst/>
          </a:prstGeom>
        </p:spPr>
      </p:pic>
      <p:sp>
        <p:nvSpPr>
          <p:cNvPr id="11" name="TextBox 10">
            <a:extLst>
              <a:ext uri="{FF2B5EF4-FFF2-40B4-BE49-F238E27FC236}">
                <a16:creationId xmlns:a16="http://schemas.microsoft.com/office/drawing/2014/main" id="{795F765F-989D-4E9B-A004-4047B9748B20}"/>
              </a:ext>
            </a:extLst>
          </p:cNvPr>
          <p:cNvSpPr txBox="1"/>
          <p:nvPr/>
        </p:nvSpPr>
        <p:spPr>
          <a:xfrm>
            <a:off x="98323" y="4857517"/>
            <a:ext cx="11899490"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Because there are more than 5 customers that have credits zero, the result of the query above may lead to an inconsistent result.  To fix this the issue, you need to add more column to the ORDER BY clause to constrain the row in unique order</a:t>
            </a:r>
            <a:endParaRPr lang="en-IN" dirty="0"/>
          </a:p>
        </p:txBody>
      </p:sp>
      <p:sp>
        <p:nvSpPr>
          <p:cNvPr id="13" name="TextBox 12">
            <a:extLst>
              <a:ext uri="{FF2B5EF4-FFF2-40B4-BE49-F238E27FC236}">
                <a16:creationId xmlns:a16="http://schemas.microsoft.com/office/drawing/2014/main" id="{6CB3B0ED-4550-4343-B828-0BC5E0EA10B8}"/>
              </a:ext>
            </a:extLst>
          </p:cNvPr>
          <p:cNvSpPr txBox="1"/>
          <p:nvPr/>
        </p:nvSpPr>
        <p:spPr>
          <a:xfrm>
            <a:off x="0" y="5780326"/>
            <a:ext cx="8406581" cy="646331"/>
          </a:xfrm>
          <a:prstGeom prst="rect">
            <a:avLst/>
          </a:prstGeom>
          <a:noFill/>
        </p:spPr>
        <p:txBody>
          <a:bodyPr wrap="square">
            <a:spAutoFit/>
          </a:bodyPr>
          <a:lstStyle/>
          <a:p>
            <a:r>
              <a:rPr lang="en-US" b="1" dirty="0"/>
              <a:t>SELECT</a:t>
            </a:r>
            <a:r>
              <a:rPr lang="en-US" dirty="0"/>
              <a:t>     </a:t>
            </a:r>
            <a:r>
              <a:rPr lang="en-US" dirty="0" err="1"/>
              <a:t>customerNumber</a:t>
            </a:r>
            <a:r>
              <a:rPr lang="en-US" dirty="0"/>
              <a:t>,     </a:t>
            </a:r>
            <a:r>
              <a:rPr lang="en-US" dirty="0" err="1"/>
              <a:t>customerName</a:t>
            </a:r>
            <a:r>
              <a:rPr lang="en-US" dirty="0"/>
              <a:t>,    </a:t>
            </a:r>
            <a:r>
              <a:rPr lang="en-US" dirty="0" err="1"/>
              <a:t>creditLimit</a:t>
            </a:r>
            <a:r>
              <a:rPr lang="en-US" dirty="0"/>
              <a:t> </a:t>
            </a:r>
            <a:r>
              <a:rPr lang="en-US" b="1" dirty="0"/>
              <a:t>FROM </a:t>
            </a:r>
            <a:r>
              <a:rPr lang="en-US" dirty="0"/>
              <a:t>    customers </a:t>
            </a:r>
            <a:r>
              <a:rPr lang="en-US" b="1" dirty="0"/>
              <a:t>ORDER BY </a:t>
            </a:r>
            <a:r>
              <a:rPr lang="en-US" dirty="0"/>
              <a:t>    </a:t>
            </a:r>
            <a:r>
              <a:rPr lang="en-US" dirty="0" err="1"/>
              <a:t>creditLimit</a:t>
            </a:r>
            <a:r>
              <a:rPr lang="en-US" dirty="0"/>
              <a:t>,     </a:t>
            </a:r>
            <a:r>
              <a:rPr lang="en-US" dirty="0" err="1"/>
              <a:t>customerNumber</a:t>
            </a:r>
            <a:r>
              <a:rPr lang="en-US" dirty="0"/>
              <a:t>  LIMIT 5;</a:t>
            </a:r>
            <a:endParaRPr lang="en-IN" dirty="0"/>
          </a:p>
        </p:txBody>
      </p:sp>
      <p:pic>
        <p:nvPicPr>
          <p:cNvPr id="14" name="Picture 13">
            <a:extLst>
              <a:ext uri="{FF2B5EF4-FFF2-40B4-BE49-F238E27FC236}">
                <a16:creationId xmlns:a16="http://schemas.microsoft.com/office/drawing/2014/main" id="{34174608-B976-40AE-AB2D-59BC437DB64B}"/>
              </a:ext>
            </a:extLst>
          </p:cNvPr>
          <p:cNvPicPr>
            <a:picLocks noChangeAspect="1"/>
          </p:cNvPicPr>
          <p:nvPr/>
        </p:nvPicPr>
        <p:blipFill>
          <a:blip r:embed="rId3"/>
          <a:stretch>
            <a:fillRect/>
          </a:stretch>
        </p:blipFill>
        <p:spPr>
          <a:xfrm>
            <a:off x="8786967" y="5518719"/>
            <a:ext cx="3295650" cy="1114425"/>
          </a:xfrm>
          <a:prstGeom prst="rect">
            <a:avLst/>
          </a:prstGeom>
        </p:spPr>
      </p:pic>
      <p:pic>
        <p:nvPicPr>
          <p:cNvPr id="4" name="Picture 3">
            <a:extLst>
              <a:ext uri="{FF2B5EF4-FFF2-40B4-BE49-F238E27FC236}">
                <a16:creationId xmlns:a16="http://schemas.microsoft.com/office/drawing/2014/main" id="{44E9C9E5-0F68-E8C3-150B-81DE7A43EFFC}"/>
              </a:ext>
            </a:extLst>
          </p:cNvPr>
          <p:cNvPicPr>
            <a:picLocks noChangeAspect="1"/>
          </p:cNvPicPr>
          <p:nvPr/>
        </p:nvPicPr>
        <p:blipFill>
          <a:blip r:embed="rId4"/>
          <a:srcRect l="5717" r="14624" b="9085"/>
          <a:stretch>
            <a:fillRect/>
          </a:stretch>
        </p:blipFill>
        <p:spPr>
          <a:xfrm>
            <a:off x="2980267" y="1243244"/>
            <a:ext cx="3141639" cy="1948690"/>
          </a:xfrm>
          <a:prstGeom prst="rect">
            <a:avLst/>
          </a:prstGeom>
        </p:spPr>
      </p:pic>
      <p:sp>
        <p:nvSpPr>
          <p:cNvPr id="2" name="TextBox 1">
            <a:extLst>
              <a:ext uri="{FF2B5EF4-FFF2-40B4-BE49-F238E27FC236}">
                <a16:creationId xmlns:a16="http://schemas.microsoft.com/office/drawing/2014/main" id="{FA13CB1F-90F3-CCBF-0695-BA7DF784A6C7}"/>
              </a:ext>
            </a:extLst>
          </p:cNvPr>
          <p:cNvSpPr txBox="1"/>
          <p:nvPr/>
        </p:nvSpPr>
        <p:spPr>
          <a:xfrm>
            <a:off x="9939868" y="914400"/>
            <a:ext cx="2057946" cy="646331"/>
          </a:xfrm>
          <a:prstGeom prst="rect">
            <a:avLst/>
          </a:prstGeom>
          <a:noFill/>
        </p:spPr>
        <p:txBody>
          <a:bodyPr wrap="square" rtlCol="0">
            <a:spAutoFit/>
          </a:bodyPr>
          <a:lstStyle/>
          <a:p>
            <a:r>
              <a:rPr lang="en-IN" dirty="0" err="1"/>
              <a:t>Customernumbr</a:t>
            </a:r>
            <a:r>
              <a:rPr lang="en-IN" dirty="0"/>
              <a:t> not sorted</a:t>
            </a:r>
          </a:p>
        </p:txBody>
      </p:sp>
    </p:spTree>
    <p:extLst>
      <p:ext uri="{BB962C8B-B14F-4D97-AF65-F5344CB8AC3E}">
        <p14:creationId xmlns:p14="http://schemas.microsoft.com/office/powerpoint/2010/main" val="1543115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BF99EB-1A4F-4C79-004F-5ED19F892C51}"/>
              </a:ext>
            </a:extLst>
          </p:cNvPr>
          <p:cNvSpPr txBox="1"/>
          <p:nvPr/>
        </p:nvSpPr>
        <p:spPr>
          <a:xfrm>
            <a:off x="635000" y="759304"/>
            <a:ext cx="10922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 Clauses</a:t>
            </a:r>
          </a:p>
          <a:p>
            <a:r>
              <a:rPr lang="en-US" dirty="0"/>
              <a:t>Clauses are like the grammar of SQL — they shape the sentence (query) and tell MySQL how to process the data:</a:t>
            </a:r>
          </a:p>
          <a:p>
            <a:endParaRPr lang="en-US" dirty="0"/>
          </a:p>
          <a:p>
            <a:r>
              <a:rPr lang="en-US" dirty="0"/>
              <a:t>-  SELECT: Specifies what columns to retrieve.</a:t>
            </a:r>
          </a:p>
          <a:p>
            <a:r>
              <a:rPr lang="en-US" dirty="0"/>
              <a:t>-   WHERE: Filters rows based on conditions.</a:t>
            </a:r>
          </a:p>
          <a:p>
            <a:r>
              <a:rPr lang="en-US" dirty="0"/>
              <a:t>-   GROUP BY: Aggregates rows with common values.</a:t>
            </a:r>
          </a:p>
          <a:p>
            <a:pPr marL="285750" indent="-285750">
              <a:buFontTx/>
              <a:buChar char="-"/>
            </a:pPr>
            <a:r>
              <a:rPr lang="en-US" dirty="0"/>
              <a:t>ORDER BY: Sorts the result set.</a:t>
            </a:r>
          </a:p>
          <a:p>
            <a:pPr marL="285750" indent="-285750">
              <a:buFontTx/>
              <a:buChar char="-"/>
            </a:pPr>
            <a:endParaRPr lang="en-US" dirty="0"/>
          </a:p>
          <a:p>
            <a:pPr marL="285750" indent="-285750">
              <a:buFontTx/>
              <a:buChar char="-"/>
            </a:pPr>
            <a:endParaRPr lang="en-US" dirty="0"/>
          </a:p>
          <a:p>
            <a:r>
              <a:rPr lang="en-US" dirty="0"/>
              <a:t>They don’t return values directly — they structure the query.</a:t>
            </a:r>
          </a:p>
        </p:txBody>
      </p:sp>
      <p:sp>
        <p:nvSpPr>
          <p:cNvPr id="3" name="TextBox 2">
            <a:extLst>
              <a:ext uri="{FF2B5EF4-FFF2-40B4-BE49-F238E27FC236}">
                <a16:creationId xmlns:a16="http://schemas.microsoft.com/office/drawing/2014/main" id="{CA726153-AC0C-F4C6-1EA1-682E4F4DB2B8}"/>
              </a:ext>
            </a:extLst>
          </p:cNvPr>
          <p:cNvSpPr txBox="1"/>
          <p:nvPr/>
        </p:nvSpPr>
        <p:spPr>
          <a:xfrm>
            <a:off x="753534" y="4274235"/>
            <a:ext cx="8466666" cy="369332"/>
          </a:xfrm>
          <a:prstGeom prst="rect">
            <a:avLst/>
          </a:prstGeom>
          <a:noFill/>
        </p:spPr>
        <p:txBody>
          <a:bodyPr wrap="square">
            <a:spAutoFit/>
          </a:bodyPr>
          <a:lstStyle/>
          <a:p>
            <a:r>
              <a:rPr lang="en-IN" dirty="0"/>
              <a:t>https://github.com/mysql/mysql-server/blob/trunk/sql/sql_select.cc</a:t>
            </a:r>
          </a:p>
        </p:txBody>
      </p:sp>
    </p:spTree>
    <p:extLst>
      <p:ext uri="{BB962C8B-B14F-4D97-AF65-F5344CB8AC3E}">
        <p14:creationId xmlns:p14="http://schemas.microsoft.com/office/powerpoint/2010/main" val="321554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DA048A-2BCC-4754-9F4D-79B15874AABA}"/>
              </a:ext>
            </a:extLst>
          </p:cNvPr>
          <p:cNvSpPr txBox="1"/>
          <p:nvPr/>
        </p:nvSpPr>
        <p:spPr>
          <a:xfrm>
            <a:off x="216310" y="0"/>
            <a:ext cx="6096000" cy="369332"/>
          </a:xfrm>
          <a:prstGeom prst="rect">
            <a:avLst/>
          </a:prstGeom>
          <a:noFill/>
        </p:spPr>
        <p:txBody>
          <a:bodyPr wrap="square">
            <a:spAutoFit/>
          </a:bodyPr>
          <a:lstStyle/>
          <a:p>
            <a:r>
              <a:rPr lang="en-US" dirty="0"/>
              <a:t>2) </a:t>
            </a:r>
            <a:r>
              <a:rPr lang="en-US" b="1" dirty="0"/>
              <a:t>Using MySQL LIMIT for pagination</a:t>
            </a:r>
            <a:endParaRPr lang="en-IN" b="1" dirty="0"/>
          </a:p>
        </p:txBody>
      </p:sp>
      <p:sp>
        <p:nvSpPr>
          <p:cNvPr id="7" name="TextBox 6">
            <a:extLst>
              <a:ext uri="{FF2B5EF4-FFF2-40B4-BE49-F238E27FC236}">
                <a16:creationId xmlns:a16="http://schemas.microsoft.com/office/drawing/2014/main" id="{7126FB97-033B-4452-A396-46E2DC8F6D9D}"/>
              </a:ext>
            </a:extLst>
          </p:cNvPr>
          <p:cNvSpPr txBox="1"/>
          <p:nvPr/>
        </p:nvSpPr>
        <p:spPr>
          <a:xfrm>
            <a:off x="88491" y="369332"/>
            <a:ext cx="5722374" cy="3970318"/>
          </a:xfrm>
          <a:prstGeom prst="rect">
            <a:avLst/>
          </a:prstGeom>
          <a:noFill/>
        </p:spPr>
        <p:txBody>
          <a:bodyPr wrap="square">
            <a:spAutoFit/>
          </a:bodyPr>
          <a:lstStyle/>
          <a:p>
            <a:r>
              <a:rPr lang="en-US" sz="1400" dirty="0"/>
              <a:t>When you display data on applications, you often want to divide rows into pages, where each page contains a certain number of rows like 5, 10, or 20.</a:t>
            </a:r>
          </a:p>
          <a:p>
            <a:endParaRPr lang="en-US" sz="1400" dirty="0"/>
          </a:p>
          <a:p>
            <a:r>
              <a:rPr lang="en-US" sz="1400" dirty="0"/>
              <a:t>To calculate the number of pages, you get the total rows divided by the number of rows per page. For fetching rows of a specific page, you can use the LIMIT clause.</a:t>
            </a:r>
          </a:p>
          <a:p>
            <a:endParaRPr lang="en-US" sz="1400" dirty="0"/>
          </a:p>
          <a:p>
            <a:r>
              <a:rPr lang="en-US" sz="1400" dirty="0"/>
              <a:t>This query uses the COUNT(*) aggregate function to get the total rows from the customers table:</a:t>
            </a:r>
          </a:p>
          <a:p>
            <a:endParaRPr lang="en-US" sz="1400" dirty="0"/>
          </a:p>
          <a:p>
            <a:r>
              <a:rPr lang="en-US" sz="1400" dirty="0"/>
              <a:t>SELECT COUNT(*) FROM customers;</a:t>
            </a:r>
          </a:p>
          <a:p>
            <a:r>
              <a:rPr lang="en-US" sz="1400" dirty="0"/>
              <a:t>+----------+</a:t>
            </a:r>
          </a:p>
          <a:p>
            <a:r>
              <a:rPr lang="en-US" sz="1400" dirty="0"/>
              <a:t>| COUNT(*) |</a:t>
            </a:r>
          </a:p>
          <a:p>
            <a:r>
              <a:rPr lang="en-US" sz="1400" dirty="0"/>
              <a:t>+----------+</a:t>
            </a:r>
          </a:p>
          <a:p>
            <a:r>
              <a:rPr lang="en-US" sz="1400" dirty="0"/>
              <a:t>|      122 |</a:t>
            </a:r>
          </a:p>
          <a:p>
            <a:r>
              <a:rPr lang="en-US" sz="1400" dirty="0"/>
              <a:t>+----------+</a:t>
            </a:r>
          </a:p>
          <a:p>
            <a:r>
              <a:rPr lang="en-US" sz="1400" dirty="0"/>
              <a:t>1 row in set (0.00 sec)</a:t>
            </a:r>
          </a:p>
          <a:p>
            <a:endParaRPr lang="en-IN" sz="1400" dirty="0"/>
          </a:p>
        </p:txBody>
      </p:sp>
      <p:sp>
        <p:nvSpPr>
          <p:cNvPr id="9" name="TextBox 8">
            <a:extLst>
              <a:ext uri="{FF2B5EF4-FFF2-40B4-BE49-F238E27FC236}">
                <a16:creationId xmlns:a16="http://schemas.microsoft.com/office/drawing/2014/main" id="{63392E23-AD41-4BA2-AE0B-48A6DB91F53F}"/>
              </a:ext>
            </a:extLst>
          </p:cNvPr>
          <p:cNvSpPr txBox="1"/>
          <p:nvPr/>
        </p:nvSpPr>
        <p:spPr>
          <a:xfrm>
            <a:off x="2349910" y="3413117"/>
            <a:ext cx="5594555"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Suppose that each page has 10 rows, to display 122 customers you have 13 pages. The last 13th page contains two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This query uses the LIMIT clause to get rows of page 1 which contains the first 10 customers sorted by the customer 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customerNumber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customerName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customers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ORDER BY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customerName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LIMIT 10;</a:t>
            </a:r>
            <a:endParaRPr lang="en-IN" dirty="0"/>
          </a:p>
        </p:txBody>
      </p:sp>
      <p:sp>
        <p:nvSpPr>
          <p:cNvPr id="14" name="TextBox 13">
            <a:extLst>
              <a:ext uri="{FF2B5EF4-FFF2-40B4-BE49-F238E27FC236}">
                <a16:creationId xmlns:a16="http://schemas.microsoft.com/office/drawing/2014/main" id="{2BFF76B4-6F6E-4058-A508-3B4FE49C35CA}"/>
              </a:ext>
            </a:extLst>
          </p:cNvPr>
          <p:cNvSpPr txBox="1"/>
          <p:nvPr/>
        </p:nvSpPr>
        <p:spPr>
          <a:xfrm>
            <a:off x="6194323" y="87922"/>
            <a:ext cx="609600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This query uses the LIMIT clause to get the rows of the second page that include row 11 – 20:</a:t>
            </a:r>
          </a:p>
          <a:p>
            <a:endParaRPr lang="en-US" dirty="0"/>
          </a:p>
          <a:p>
            <a:r>
              <a:rPr lang="en-US" b="1" dirty="0"/>
              <a:t>SELECT    </a:t>
            </a:r>
            <a:r>
              <a:rPr lang="en-US" dirty="0"/>
              <a:t>  </a:t>
            </a:r>
            <a:r>
              <a:rPr lang="en-US" dirty="0" err="1"/>
              <a:t>customerNumber</a:t>
            </a:r>
            <a:r>
              <a:rPr lang="en-US" dirty="0"/>
              <a:t>,      </a:t>
            </a:r>
            <a:r>
              <a:rPr lang="en-US" dirty="0" err="1"/>
              <a:t>customerName</a:t>
            </a:r>
            <a:endParaRPr lang="en-US" dirty="0"/>
          </a:p>
          <a:p>
            <a:r>
              <a:rPr lang="en-US" b="1" dirty="0"/>
              <a:t>FROM </a:t>
            </a:r>
            <a:r>
              <a:rPr lang="en-US" dirty="0"/>
              <a:t>     customers</a:t>
            </a:r>
          </a:p>
          <a:p>
            <a:r>
              <a:rPr lang="en-US" b="1" dirty="0"/>
              <a:t>ORDER BY </a:t>
            </a:r>
            <a:r>
              <a:rPr lang="en-US" dirty="0" err="1"/>
              <a:t>customerName</a:t>
            </a:r>
            <a:r>
              <a:rPr lang="en-US" dirty="0"/>
              <a:t>    </a:t>
            </a:r>
          </a:p>
          <a:p>
            <a:r>
              <a:rPr lang="en-US" b="1" dirty="0"/>
              <a:t>LIMIT </a:t>
            </a:r>
            <a:r>
              <a:rPr lang="en-US" dirty="0"/>
              <a:t>10, 10;</a:t>
            </a:r>
          </a:p>
          <a:p>
            <a:r>
              <a:rPr lang="en-US" dirty="0"/>
              <a:t>In this example, the clause LIMIT 10, 10 returns 10 rows for the row 11 – 20.</a:t>
            </a:r>
            <a:endParaRPr lang="en-IN" dirty="0"/>
          </a:p>
        </p:txBody>
      </p:sp>
    </p:spTree>
    <p:extLst>
      <p:ext uri="{BB962C8B-B14F-4D97-AF65-F5344CB8AC3E}">
        <p14:creationId xmlns:p14="http://schemas.microsoft.com/office/powerpoint/2010/main" val="4287189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0832E8-FE8F-478D-97C9-150ECEA09870}"/>
              </a:ext>
            </a:extLst>
          </p:cNvPr>
          <p:cNvSpPr txBox="1"/>
          <p:nvPr/>
        </p:nvSpPr>
        <p:spPr>
          <a:xfrm>
            <a:off x="265471" y="0"/>
            <a:ext cx="6096000" cy="369332"/>
          </a:xfrm>
          <a:prstGeom prst="rect">
            <a:avLst/>
          </a:prstGeom>
          <a:noFill/>
        </p:spPr>
        <p:txBody>
          <a:bodyPr wrap="square">
            <a:spAutoFit/>
          </a:bodyPr>
          <a:lstStyle/>
          <a:p>
            <a:r>
              <a:rPr lang="en-US" b="1" dirty="0"/>
              <a:t>Using MySQL LIMIT to get the nth highest or lowest value</a:t>
            </a:r>
            <a:endParaRPr lang="en-IN" b="1" dirty="0"/>
          </a:p>
        </p:txBody>
      </p:sp>
      <p:sp>
        <p:nvSpPr>
          <p:cNvPr id="7" name="TextBox 6">
            <a:extLst>
              <a:ext uri="{FF2B5EF4-FFF2-40B4-BE49-F238E27FC236}">
                <a16:creationId xmlns:a16="http://schemas.microsoft.com/office/drawing/2014/main" id="{F33EF09E-454D-4016-831C-FFE8163C37B7}"/>
              </a:ext>
            </a:extLst>
          </p:cNvPr>
          <p:cNvSpPr txBox="1"/>
          <p:nvPr/>
        </p:nvSpPr>
        <p:spPr>
          <a:xfrm>
            <a:off x="117987" y="630509"/>
            <a:ext cx="6096000" cy="3970318"/>
          </a:xfrm>
          <a:prstGeom prst="rect">
            <a:avLst/>
          </a:prstGeom>
          <a:noFill/>
        </p:spPr>
        <p:txBody>
          <a:bodyPr wrap="square">
            <a:spAutoFit/>
          </a:bodyPr>
          <a:lstStyle/>
          <a:p>
            <a:r>
              <a:rPr lang="en-US" dirty="0"/>
              <a:t>SELECT </a:t>
            </a:r>
            <a:r>
              <a:rPr lang="en-US" dirty="0" err="1"/>
              <a:t>select_list</a:t>
            </a:r>
            <a:endParaRPr lang="en-US" dirty="0"/>
          </a:p>
          <a:p>
            <a:r>
              <a:rPr lang="en-US" dirty="0"/>
              <a:t>FROM </a:t>
            </a:r>
            <a:r>
              <a:rPr lang="en-US" dirty="0" err="1"/>
              <a:t>table_name</a:t>
            </a:r>
            <a:endParaRPr lang="en-US" dirty="0"/>
          </a:p>
          <a:p>
            <a:r>
              <a:rPr lang="en-US" dirty="0"/>
              <a:t>ORDER BY </a:t>
            </a:r>
            <a:r>
              <a:rPr lang="en-US" dirty="0" err="1"/>
              <a:t>sort_expression</a:t>
            </a:r>
            <a:endParaRPr lang="en-US" dirty="0"/>
          </a:p>
          <a:p>
            <a:r>
              <a:rPr lang="en-US" dirty="0"/>
              <a:t>LIMIT n-1, 1;</a:t>
            </a:r>
          </a:p>
          <a:p>
            <a:endParaRPr lang="en-US" dirty="0"/>
          </a:p>
          <a:p>
            <a:r>
              <a:rPr lang="en-US" dirty="0"/>
              <a:t>The clause LIMIT n-1, 1 returns 1 row starting at the row n.</a:t>
            </a:r>
          </a:p>
          <a:p>
            <a:endParaRPr lang="en-US" dirty="0"/>
          </a:p>
          <a:p>
            <a:r>
              <a:rPr lang="en-US" dirty="0"/>
              <a:t>For example, the following finds the customer who has the second-highest credit:</a:t>
            </a:r>
          </a:p>
          <a:p>
            <a:endParaRPr lang="en-US" dirty="0"/>
          </a:p>
          <a:p>
            <a:r>
              <a:rPr lang="en-US" b="1" dirty="0"/>
              <a:t>SELECT</a:t>
            </a:r>
            <a:r>
              <a:rPr lang="en-US" dirty="0"/>
              <a:t>      </a:t>
            </a:r>
            <a:r>
              <a:rPr lang="en-US" dirty="0" err="1"/>
              <a:t>customerName</a:t>
            </a:r>
            <a:r>
              <a:rPr lang="en-US" dirty="0"/>
              <a:t>,     </a:t>
            </a:r>
            <a:r>
              <a:rPr lang="en-US" dirty="0" err="1"/>
              <a:t>creditLimit</a:t>
            </a:r>
            <a:endParaRPr lang="en-US" dirty="0"/>
          </a:p>
          <a:p>
            <a:r>
              <a:rPr lang="en-US" b="1" dirty="0"/>
              <a:t>FROM </a:t>
            </a:r>
            <a:r>
              <a:rPr lang="en-US" dirty="0"/>
              <a:t>    customers</a:t>
            </a:r>
          </a:p>
          <a:p>
            <a:r>
              <a:rPr lang="en-US" dirty="0"/>
              <a:t>ORDER BY     </a:t>
            </a:r>
            <a:r>
              <a:rPr lang="en-US" dirty="0" err="1"/>
              <a:t>creditLimit</a:t>
            </a:r>
            <a:r>
              <a:rPr lang="en-US" dirty="0"/>
              <a:t> </a:t>
            </a:r>
            <a:r>
              <a:rPr lang="en-US" b="1" dirty="0"/>
              <a:t>DESC </a:t>
            </a:r>
            <a:r>
              <a:rPr lang="en-US" dirty="0"/>
              <a:t>   </a:t>
            </a:r>
          </a:p>
          <a:p>
            <a:r>
              <a:rPr lang="en-US" b="1" dirty="0"/>
              <a:t>LIMIT</a:t>
            </a:r>
            <a:r>
              <a:rPr lang="en-US" dirty="0"/>
              <a:t> 1,1;</a:t>
            </a:r>
            <a:endParaRPr lang="en-IN" dirty="0"/>
          </a:p>
        </p:txBody>
      </p:sp>
      <p:sp>
        <p:nvSpPr>
          <p:cNvPr id="9" name="TextBox 8">
            <a:extLst>
              <a:ext uri="{FF2B5EF4-FFF2-40B4-BE49-F238E27FC236}">
                <a16:creationId xmlns:a16="http://schemas.microsoft.com/office/drawing/2014/main" id="{0D0D2EC5-E91E-4C4F-91D7-2BBFF1E2F3C4}"/>
              </a:ext>
            </a:extLst>
          </p:cNvPr>
          <p:cNvSpPr txBox="1"/>
          <p:nvPr/>
        </p:nvSpPr>
        <p:spPr>
          <a:xfrm>
            <a:off x="117986" y="4862004"/>
            <a:ext cx="11838039" cy="646331"/>
          </a:xfrm>
          <a:prstGeom prst="rect">
            <a:avLst/>
          </a:prstGeom>
          <a:noFill/>
        </p:spPr>
        <p:txBody>
          <a:bodyPr wrap="square">
            <a:spAutoFit/>
          </a:bodyPr>
          <a:lstStyle/>
          <a:p>
            <a:r>
              <a:rPr lang="en-US" dirty="0"/>
              <a:t>Note that this technique works when there </a:t>
            </a:r>
            <a:r>
              <a:rPr lang="en-US" b="1" dirty="0"/>
              <a:t>are no two customers who have the same credit limits</a:t>
            </a:r>
            <a:r>
              <a:rPr lang="en-US" dirty="0"/>
              <a:t>. To get a more accurate result, you should use the </a:t>
            </a:r>
            <a:r>
              <a:rPr lang="en-US" b="1" dirty="0"/>
              <a:t>DENSE_RANK() </a:t>
            </a:r>
            <a:r>
              <a:rPr lang="en-US" dirty="0"/>
              <a:t>window function.</a:t>
            </a:r>
            <a:endParaRPr lang="en-IN" dirty="0"/>
          </a:p>
        </p:txBody>
      </p:sp>
    </p:spTree>
    <p:extLst>
      <p:ext uri="{BB962C8B-B14F-4D97-AF65-F5344CB8AC3E}">
        <p14:creationId xmlns:p14="http://schemas.microsoft.com/office/powerpoint/2010/main" val="46421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B484C6-7BFC-757E-774A-1E20BE14241B}"/>
              </a:ext>
            </a:extLst>
          </p:cNvPr>
          <p:cNvSpPr txBox="1"/>
          <p:nvPr/>
        </p:nvSpPr>
        <p:spPr>
          <a:xfrm>
            <a:off x="2785534" y="1185334"/>
            <a:ext cx="5130800" cy="369332"/>
          </a:xfrm>
          <a:prstGeom prst="rect">
            <a:avLst/>
          </a:prstGeom>
          <a:noFill/>
        </p:spPr>
        <p:txBody>
          <a:bodyPr wrap="square" rtlCol="0">
            <a:spAutoFit/>
          </a:bodyPr>
          <a:lstStyle/>
          <a:p>
            <a:r>
              <a:rPr lang="en-IN" dirty="0"/>
              <a:t>Refer PPT</a:t>
            </a:r>
          </a:p>
        </p:txBody>
      </p:sp>
      <p:sp>
        <p:nvSpPr>
          <p:cNvPr id="5" name="TextBox 4">
            <a:extLst>
              <a:ext uri="{FF2B5EF4-FFF2-40B4-BE49-F238E27FC236}">
                <a16:creationId xmlns:a16="http://schemas.microsoft.com/office/drawing/2014/main" id="{0EE008D6-EABF-C467-525D-C07076471B44}"/>
              </a:ext>
            </a:extLst>
          </p:cNvPr>
          <p:cNvSpPr txBox="1"/>
          <p:nvPr/>
        </p:nvSpPr>
        <p:spPr>
          <a:xfrm>
            <a:off x="1820334" y="1554666"/>
            <a:ext cx="6096000" cy="369332"/>
          </a:xfrm>
          <a:prstGeom prst="rect">
            <a:avLst/>
          </a:prstGeom>
          <a:noFill/>
        </p:spPr>
        <p:txBody>
          <a:bodyPr wrap="square">
            <a:spAutoFit/>
          </a:bodyPr>
          <a:lstStyle/>
          <a:p>
            <a:r>
              <a:rPr lang="en-IN" dirty="0">
                <a:hlinkClick r:id="rId2" action="ppaction://hlinkpres?slideindex=1&amp;slidetitle="/>
              </a:rPr>
              <a:t>02rank dense rank </a:t>
            </a:r>
            <a:r>
              <a:rPr lang="en-IN" dirty="0" err="1">
                <a:hlinkClick r:id="rId2" action="ppaction://hlinkpres?slideindex=1&amp;slidetitle="/>
              </a:rPr>
              <a:t>rownumber</a:t>
            </a:r>
            <a:r>
              <a:rPr lang="en-IN" dirty="0">
                <a:hlinkClick r:id="rId2" action="ppaction://hlinkpres?slideindex=1&amp;slidetitle="/>
              </a:rPr>
              <a:t> </a:t>
            </a:r>
            <a:r>
              <a:rPr lang="en-IN" dirty="0" err="1">
                <a:hlinkClick r:id="rId2" action="ppaction://hlinkpres?slideindex=1&amp;slidetitle="/>
              </a:rPr>
              <a:t>heighest</a:t>
            </a:r>
            <a:r>
              <a:rPr lang="en-IN" dirty="0">
                <a:hlinkClick r:id="rId2" action="ppaction://hlinkpres?slideindex=1&amp;slidetitle="/>
              </a:rPr>
              <a:t> </a:t>
            </a:r>
            <a:r>
              <a:rPr lang="en-IN" dirty="0" err="1">
                <a:hlinkClick r:id="rId2" action="ppaction://hlinkpres?slideindex=1&amp;slidetitle="/>
              </a:rPr>
              <a:t>sal</a:t>
            </a:r>
            <a:endParaRPr lang="en-IN" dirty="0"/>
          </a:p>
        </p:txBody>
      </p:sp>
    </p:spTree>
    <p:extLst>
      <p:ext uri="{BB962C8B-B14F-4D97-AF65-F5344CB8AC3E}">
        <p14:creationId xmlns:p14="http://schemas.microsoft.com/office/powerpoint/2010/main" val="225637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C22E82-C02A-47E3-BA6C-746900265929}"/>
              </a:ext>
            </a:extLst>
          </p:cNvPr>
          <p:cNvSpPr>
            <a:spLocks noGrp="1"/>
          </p:cNvSpPr>
          <p:nvPr>
            <p:ph idx="1"/>
          </p:nvPr>
        </p:nvSpPr>
        <p:spPr>
          <a:xfrm>
            <a:off x="0" y="1"/>
            <a:ext cx="3893574" cy="471948"/>
          </a:xfrm>
        </p:spPr>
        <p:txBody>
          <a:bodyPr>
            <a:normAutofit lnSpcReduction="10000"/>
          </a:bodyPr>
          <a:lstStyle/>
          <a:p>
            <a:r>
              <a:rPr lang="en-IN" b="1" dirty="0"/>
              <a:t>DENSE_RANK function</a:t>
            </a:r>
          </a:p>
        </p:txBody>
      </p:sp>
      <p:sp>
        <p:nvSpPr>
          <p:cNvPr id="5" name="TextBox 4">
            <a:extLst>
              <a:ext uri="{FF2B5EF4-FFF2-40B4-BE49-F238E27FC236}">
                <a16:creationId xmlns:a16="http://schemas.microsoft.com/office/drawing/2014/main" id="{97C416B4-62A2-4C0C-9D8C-DBDEA9EEBE9D}"/>
              </a:ext>
            </a:extLst>
          </p:cNvPr>
          <p:cNvSpPr txBox="1"/>
          <p:nvPr/>
        </p:nvSpPr>
        <p:spPr>
          <a:xfrm>
            <a:off x="105697" y="471949"/>
            <a:ext cx="11889658" cy="5078313"/>
          </a:xfrm>
          <a:prstGeom prst="rect">
            <a:avLst/>
          </a:prstGeom>
          <a:noFill/>
        </p:spPr>
        <p:txBody>
          <a:bodyPr wrap="square">
            <a:spAutoFit/>
          </a:bodyPr>
          <a:lstStyle/>
          <a:p>
            <a:r>
              <a:rPr lang="en-US" dirty="0"/>
              <a:t>The DENSE_RANK() is a window function that assigns a rank to each row within a partition or result set with no gaps in ranking values.</a:t>
            </a:r>
          </a:p>
          <a:p>
            <a:endParaRPr lang="en-US" dirty="0"/>
          </a:p>
          <a:p>
            <a:r>
              <a:rPr lang="en-US" dirty="0"/>
              <a:t>The rank of a row is increased by one from the number of distinct rank values which come before the row.</a:t>
            </a:r>
          </a:p>
          <a:p>
            <a:endParaRPr lang="en-US" dirty="0"/>
          </a:p>
          <a:p>
            <a:r>
              <a:rPr lang="en-US" dirty="0"/>
              <a:t>The syntax of the DENSE_RANK() function is as follows:</a:t>
            </a:r>
          </a:p>
          <a:p>
            <a:endParaRPr lang="en-US" dirty="0"/>
          </a:p>
          <a:p>
            <a:r>
              <a:rPr lang="en-US" dirty="0"/>
              <a:t>DENSE_RANK() OVER (</a:t>
            </a:r>
          </a:p>
          <a:p>
            <a:r>
              <a:rPr lang="en-US" dirty="0"/>
              <a:t>    PARTITION BY &lt;expression&gt;[{,&lt;expression&gt;...}]</a:t>
            </a:r>
          </a:p>
          <a:p>
            <a:r>
              <a:rPr lang="en-US" dirty="0"/>
              <a:t>    ORDER BY &lt;expression&gt; [ASC|DESC], [{,&lt;expression&gt;...}]</a:t>
            </a:r>
          </a:p>
          <a:p>
            <a:r>
              <a:rPr lang="en-US" dirty="0"/>
              <a:t>)</a:t>
            </a:r>
          </a:p>
          <a:p>
            <a:r>
              <a:rPr lang="en-US" dirty="0"/>
              <a:t>In this syntax:</a:t>
            </a:r>
          </a:p>
          <a:p>
            <a:endParaRPr lang="en-US" dirty="0"/>
          </a:p>
          <a:p>
            <a:r>
              <a:rPr lang="en-US" dirty="0"/>
              <a:t>First, the PARTITION BY clause divides the result sets produced by the FROM clause into partitions. The DENSE_RANK() function is applied to each partition.</a:t>
            </a:r>
          </a:p>
          <a:p>
            <a:endParaRPr lang="en-US" dirty="0"/>
          </a:p>
          <a:p>
            <a:r>
              <a:rPr lang="en-US" dirty="0"/>
              <a:t>Second, the ORDER BY  clause specifies the order of rows in each partition on which the DENSE_RANK() function operates.</a:t>
            </a:r>
          </a:p>
          <a:p>
            <a:r>
              <a:rPr lang="en-US" dirty="0"/>
              <a:t>If a partition has two or more rows with the same rank value, each of these rows will be assigned the same rank.</a:t>
            </a:r>
            <a:endParaRPr lang="en-IN" dirty="0"/>
          </a:p>
        </p:txBody>
      </p:sp>
    </p:spTree>
    <p:extLst>
      <p:ext uri="{BB962C8B-B14F-4D97-AF65-F5344CB8AC3E}">
        <p14:creationId xmlns:p14="http://schemas.microsoft.com/office/powerpoint/2010/main" val="3684031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01A5C1-B803-C752-97C4-4505ADF92F1C}"/>
              </a:ext>
            </a:extLst>
          </p:cNvPr>
          <p:cNvSpPr txBox="1"/>
          <p:nvPr/>
        </p:nvSpPr>
        <p:spPr>
          <a:xfrm>
            <a:off x="330199" y="440266"/>
            <a:ext cx="10625667" cy="5355312"/>
          </a:xfrm>
          <a:prstGeom prst="rect">
            <a:avLst/>
          </a:prstGeom>
          <a:noFill/>
        </p:spPr>
        <p:txBody>
          <a:bodyPr wrap="square">
            <a:spAutoFit/>
          </a:bodyPr>
          <a:lstStyle/>
          <a:p>
            <a:r>
              <a:rPr lang="en-IN" dirty="0"/>
              <a:t>CREATE TABLE sales(</a:t>
            </a:r>
          </a:p>
          <a:p>
            <a:r>
              <a:rPr lang="en-IN" dirty="0"/>
              <a:t>    </a:t>
            </a:r>
            <a:r>
              <a:rPr lang="en-IN" dirty="0" err="1"/>
              <a:t>sales_employee</a:t>
            </a:r>
            <a:r>
              <a:rPr lang="en-IN" dirty="0"/>
              <a:t> VARCHAR(50) NOT NULL,</a:t>
            </a:r>
          </a:p>
          <a:p>
            <a:r>
              <a:rPr lang="en-IN" dirty="0"/>
              <a:t>    </a:t>
            </a:r>
            <a:r>
              <a:rPr lang="en-IN" dirty="0" err="1"/>
              <a:t>fiscal_year</a:t>
            </a:r>
            <a:r>
              <a:rPr lang="en-IN" dirty="0"/>
              <a:t> INT NOT NULL,</a:t>
            </a:r>
          </a:p>
          <a:p>
            <a:r>
              <a:rPr lang="en-IN" dirty="0"/>
              <a:t>    sale DECIMAL(14,2) NOT NULL,</a:t>
            </a:r>
          </a:p>
          <a:p>
            <a:r>
              <a:rPr lang="en-IN" dirty="0"/>
              <a:t>    PRIMARY KEY(</a:t>
            </a:r>
            <a:r>
              <a:rPr lang="en-IN" dirty="0" err="1"/>
              <a:t>sales_employee,fiscal_year</a:t>
            </a:r>
            <a:r>
              <a:rPr lang="en-IN" dirty="0"/>
              <a:t>)</a:t>
            </a:r>
          </a:p>
          <a:p>
            <a:r>
              <a:rPr lang="en-IN" dirty="0"/>
              <a:t>);</a:t>
            </a:r>
          </a:p>
          <a:p>
            <a:endParaRPr lang="en-IN" dirty="0"/>
          </a:p>
          <a:p>
            <a:r>
              <a:rPr lang="en-IN" dirty="0"/>
              <a:t>INSERT INTO sales(</a:t>
            </a:r>
            <a:r>
              <a:rPr lang="en-IN" dirty="0" err="1"/>
              <a:t>sales_employee,fiscal_year,sale</a:t>
            </a:r>
            <a:r>
              <a:rPr lang="en-IN" dirty="0"/>
              <a:t>)</a:t>
            </a:r>
          </a:p>
          <a:p>
            <a:r>
              <a:rPr lang="en-IN" dirty="0"/>
              <a:t>VALUES('Bob',2016,100),</a:t>
            </a:r>
          </a:p>
          <a:p>
            <a:r>
              <a:rPr lang="en-IN" dirty="0"/>
              <a:t>      ('Bob',2017,150),</a:t>
            </a:r>
          </a:p>
          <a:p>
            <a:r>
              <a:rPr lang="en-IN" dirty="0"/>
              <a:t>      ('Bob',2018,200),</a:t>
            </a:r>
          </a:p>
          <a:p>
            <a:r>
              <a:rPr lang="en-IN" dirty="0"/>
              <a:t>      ('Alice',2016,150),</a:t>
            </a:r>
          </a:p>
          <a:p>
            <a:r>
              <a:rPr lang="en-IN" dirty="0"/>
              <a:t>      ('Alice',2017,100),</a:t>
            </a:r>
          </a:p>
          <a:p>
            <a:r>
              <a:rPr lang="en-IN" dirty="0"/>
              <a:t>      ('Alice',2018,200),</a:t>
            </a:r>
          </a:p>
          <a:p>
            <a:r>
              <a:rPr lang="en-IN" dirty="0"/>
              <a:t>       ('John',2016,200),</a:t>
            </a:r>
          </a:p>
          <a:p>
            <a:r>
              <a:rPr lang="en-IN" dirty="0"/>
              <a:t>      ('John',2017,150),</a:t>
            </a:r>
          </a:p>
          <a:p>
            <a:r>
              <a:rPr lang="en-IN" dirty="0"/>
              <a:t>      ('John',2018,250);</a:t>
            </a:r>
          </a:p>
          <a:p>
            <a:endParaRPr lang="en-IN" dirty="0"/>
          </a:p>
          <a:p>
            <a:r>
              <a:rPr lang="en-IN" dirty="0"/>
              <a:t>SELECT * FROM sales;</a:t>
            </a:r>
          </a:p>
        </p:txBody>
      </p:sp>
    </p:spTree>
    <p:extLst>
      <p:ext uri="{BB962C8B-B14F-4D97-AF65-F5344CB8AC3E}">
        <p14:creationId xmlns:p14="http://schemas.microsoft.com/office/powerpoint/2010/main" val="77006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A3B6C0-F97C-434A-81E1-C73782EB7284}"/>
              </a:ext>
            </a:extLst>
          </p:cNvPr>
          <p:cNvSpPr txBox="1"/>
          <p:nvPr/>
        </p:nvSpPr>
        <p:spPr>
          <a:xfrm>
            <a:off x="0" y="134176"/>
            <a:ext cx="6548283" cy="5909310"/>
          </a:xfrm>
          <a:prstGeom prst="rect">
            <a:avLst/>
          </a:prstGeom>
          <a:noFill/>
        </p:spPr>
        <p:txBody>
          <a:bodyPr wrap="square">
            <a:spAutoFit/>
          </a:bodyPr>
          <a:lstStyle/>
          <a:p>
            <a:r>
              <a:rPr lang="en-US" dirty="0"/>
              <a:t>Suppose we have a table t with some samples data as follows:</a:t>
            </a:r>
          </a:p>
          <a:p>
            <a:r>
              <a:rPr lang="en-US" dirty="0"/>
              <a:t>CREATE TABLE t (</a:t>
            </a:r>
          </a:p>
          <a:p>
            <a:r>
              <a:rPr lang="en-US" dirty="0"/>
              <a:t>    </a:t>
            </a:r>
            <a:r>
              <a:rPr lang="en-US" dirty="0" err="1"/>
              <a:t>val</a:t>
            </a:r>
            <a:r>
              <a:rPr lang="en-US" dirty="0"/>
              <a:t> INT</a:t>
            </a:r>
          </a:p>
          <a:p>
            <a:r>
              <a:rPr lang="en-US" dirty="0"/>
              <a:t>);</a:t>
            </a:r>
          </a:p>
          <a:p>
            <a:endParaRPr lang="en-US" dirty="0"/>
          </a:p>
          <a:p>
            <a:r>
              <a:rPr lang="en-US" dirty="0"/>
              <a:t>INSERT INTO t(</a:t>
            </a:r>
            <a:r>
              <a:rPr lang="en-US" dirty="0" err="1"/>
              <a:t>val</a:t>
            </a:r>
            <a:r>
              <a:rPr lang="en-US" dirty="0"/>
              <a:t>)</a:t>
            </a:r>
          </a:p>
          <a:p>
            <a:r>
              <a:rPr lang="en-US" dirty="0"/>
              <a:t>VALUES(1),(2),(2),(3),(4),(4),(5);</a:t>
            </a:r>
          </a:p>
          <a:p>
            <a:endParaRPr lang="en-US" dirty="0"/>
          </a:p>
          <a:p>
            <a:r>
              <a:rPr lang="en-US" dirty="0"/>
              <a:t>SELECT     *</a:t>
            </a:r>
          </a:p>
          <a:p>
            <a:r>
              <a:rPr lang="en-US" dirty="0"/>
              <a:t>FROM    t;</a:t>
            </a:r>
          </a:p>
          <a:p>
            <a:endParaRPr lang="en-US" dirty="0"/>
          </a:p>
          <a:p>
            <a:r>
              <a:rPr lang="en-US" dirty="0"/>
              <a:t>The following statement uses the DENSE_RANK() function to assign a rank to each row:</a:t>
            </a:r>
          </a:p>
          <a:p>
            <a:endParaRPr lang="en-US" dirty="0"/>
          </a:p>
          <a:p>
            <a:r>
              <a:rPr lang="en-US" dirty="0"/>
              <a:t>SELECT     </a:t>
            </a:r>
            <a:r>
              <a:rPr lang="en-US" dirty="0" err="1"/>
              <a:t>val</a:t>
            </a:r>
            <a:r>
              <a:rPr lang="en-US" dirty="0"/>
              <a:t>,</a:t>
            </a:r>
          </a:p>
          <a:p>
            <a:r>
              <a:rPr lang="en-US" dirty="0">
                <a:highlight>
                  <a:srgbClr val="FFFF00"/>
                </a:highlight>
              </a:rPr>
              <a:t>    DENSE_RANK() OVER (  ORDER BY </a:t>
            </a:r>
            <a:r>
              <a:rPr lang="en-US" dirty="0" err="1">
                <a:highlight>
                  <a:srgbClr val="FFFF00"/>
                </a:highlight>
              </a:rPr>
              <a:t>val</a:t>
            </a:r>
            <a:r>
              <a:rPr lang="en-US" dirty="0">
                <a:highlight>
                  <a:srgbClr val="FFFF00"/>
                </a:highlight>
              </a:rPr>
              <a:t> ) </a:t>
            </a:r>
            <a:r>
              <a:rPr lang="en-US" dirty="0" err="1"/>
              <a:t>my_rank</a:t>
            </a:r>
            <a:endParaRPr lang="en-US" dirty="0"/>
          </a:p>
          <a:p>
            <a:r>
              <a:rPr lang="en-US" dirty="0"/>
              <a:t>FROM     t;</a:t>
            </a:r>
          </a:p>
          <a:p>
            <a:endParaRPr lang="en-US" dirty="0"/>
          </a:p>
          <a:p>
            <a:r>
              <a:rPr lang="en-US" dirty="0"/>
              <a:t>Here is the output:</a:t>
            </a:r>
          </a:p>
          <a:p>
            <a:endParaRPr lang="en-US" dirty="0"/>
          </a:p>
          <a:p>
            <a:r>
              <a:rPr lang="en-US" dirty="0"/>
              <a:t>We will discuss it later </a:t>
            </a:r>
          </a:p>
        </p:txBody>
      </p:sp>
      <p:pic>
        <p:nvPicPr>
          <p:cNvPr id="6" name="Picture 5">
            <a:extLst>
              <a:ext uri="{FF2B5EF4-FFF2-40B4-BE49-F238E27FC236}">
                <a16:creationId xmlns:a16="http://schemas.microsoft.com/office/drawing/2014/main" id="{099322D3-D00D-4DF7-82DC-A0C5D3793175}"/>
              </a:ext>
            </a:extLst>
          </p:cNvPr>
          <p:cNvPicPr>
            <a:picLocks noChangeAspect="1"/>
          </p:cNvPicPr>
          <p:nvPr/>
        </p:nvPicPr>
        <p:blipFill>
          <a:blip r:embed="rId2"/>
          <a:stretch>
            <a:fillRect/>
          </a:stretch>
        </p:blipFill>
        <p:spPr>
          <a:xfrm>
            <a:off x="2771161" y="5074674"/>
            <a:ext cx="1123950" cy="1447800"/>
          </a:xfrm>
          <a:prstGeom prst="rect">
            <a:avLst/>
          </a:prstGeom>
        </p:spPr>
      </p:pic>
      <p:sp>
        <p:nvSpPr>
          <p:cNvPr id="8" name="TextBox 7">
            <a:extLst>
              <a:ext uri="{FF2B5EF4-FFF2-40B4-BE49-F238E27FC236}">
                <a16:creationId xmlns:a16="http://schemas.microsoft.com/office/drawing/2014/main" id="{08821582-47C8-42BC-858A-C3B60A088678}"/>
              </a:ext>
            </a:extLst>
          </p:cNvPr>
          <p:cNvSpPr txBox="1"/>
          <p:nvPr/>
        </p:nvSpPr>
        <p:spPr>
          <a:xfrm>
            <a:off x="6499122" y="0"/>
            <a:ext cx="5417575" cy="646331"/>
          </a:xfrm>
          <a:prstGeom prst="rect">
            <a:avLst/>
          </a:prstGeom>
          <a:noFill/>
        </p:spPr>
        <p:txBody>
          <a:bodyPr wrap="square">
            <a:spAutoFit/>
          </a:bodyPr>
          <a:lstStyle/>
          <a:p>
            <a:r>
              <a:rPr lang="en-US" dirty="0"/>
              <a:t>The following statement uses the DENSE_RANK() function to rank the sales employees by sale amount.</a:t>
            </a:r>
            <a:endParaRPr lang="en-IN" dirty="0"/>
          </a:p>
        </p:txBody>
      </p:sp>
      <p:sp>
        <p:nvSpPr>
          <p:cNvPr id="10" name="TextBox 9">
            <a:extLst>
              <a:ext uri="{FF2B5EF4-FFF2-40B4-BE49-F238E27FC236}">
                <a16:creationId xmlns:a16="http://schemas.microsoft.com/office/drawing/2014/main" id="{D24190C7-BD6B-4F2E-996A-4065D8E43115}"/>
              </a:ext>
            </a:extLst>
          </p:cNvPr>
          <p:cNvSpPr txBox="1"/>
          <p:nvPr/>
        </p:nvSpPr>
        <p:spPr>
          <a:xfrm>
            <a:off x="6682862" y="646331"/>
            <a:ext cx="4850377" cy="2585323"/>
          </a:xfrm>
          <a:prstGeom prst="rect">
            <a:avLst/>
          </a:prstGeom>
          <a:noFill/>
        </p:spPr>
        <p:txBody>
          <a:bodyPr wrap="square">
            <a:spAutoFit/>
          </a:bodyPr>
          <a:lstStyle/>
          <a:p>
            <a:r>
              <a:rPr lang="en-US" b="1" dirty="0"/>
              <a:t>SELECT</a:t>
            </a:r>
          </a:p>
          <a:p>
            <a:r>
              <a:rPr lang="en-US" dirty="0"/>
              <a:t>    </a:t>
            </a:r>
            <a:r>
              <a:rPr lang="en-US" dirty="0" err="1"/>
              <a:t>sales_employee</a:t>
            </a:r>
            <a:r>
              <a:rPr lang="en-US" dirty="0"/>
              <a:t>,     </a:t>
            </a:r>
            <a:r>
              <a:rPr lang="en-US" dirty="0" err="1"/>
              <a:t>fiscal_year</a:t>
            </a:r>
            <a:r>
              <a:rPr lang="en-US" dirty="0"/>
              <a:t>,     sale,</a:t>
            </a:r>
          </a:p>
          <a:p>
            <a:r>
              <a:rPr lang="en-US" b="1" dirty="0"/>
              <a:t>    DENSE_RANK() OVER (PARTITION BY</a:t>
            </a:r>
          </a:p>
          <a:p>
            <a:r>
              <a:rPr lang="en-US" dirty="0"/>
              <a:t>                     </a:t>
            </a:r>
            <a:r>
              <a:rPr lang="en-US" dirty="0" err="1"/>
              <a:t>fiscal_year</a:t>
            </a:r>
            <a:endParaRPr lang="en-US" dirty="0"/>
          </a:p>
          <a:p>
            <a:r>
              <a:rPr lang="en-US" b="1" dirty="0"/>
              <a:t>                 ORDER BY</a:t>
            </a:r>
          </a:p>
          <a:p>
            <a:r>
              <a:rPr lang="en-US" dirty="0"/>
              <a:t>                     sale </a:t>
            </a:r>
            <a:r>
              <a:rPr lang="en-US" b="1" dirty="0"/>
              <a:t>DESC</a:t>
            </a:r>
          </a:p>
          <a:p>
            <a:r>
              <a:rPr lang="en-US" dirty="0"/>
              <a:t>                ) </a:t>
            </a:r>
            <a:r>
              <a:rPr lang="en-US" dirty="0" err="1"/>
              <a:t>sales_rank</a:t>
            </a:r>
            <a:endParaRPr lang="en-US" dirty="0"/>
          </a:p>
          <a:p>
            <a:r>
              <a:rPr lang="en-US" dirty="0"/>
              <a:t>FROM</a:t>
            </a:r>
          </a:p>
          <a:p>
            <a:r>
              <a:rPr lang="en-US" dirty="0"/>
              <a:t>    sales;</a:t>
            </a:r>
            <a:endParaRPr lang="en-IN" dirty="0"/>
          </a:p>
        </p:txBody>
      </p:sp>
      <p:pic>
        <p:nvPicPr>
          <p:cNvPr id="11" name="Picture 10">
            <a:extLst>
              <a:ext uri="{FF2B5EF4-FFF2-40B4-BE49-F238E27FC236}">
                <a16:creationId xmlns:a16="http://schemas.microsoft.com/office/drawing/2014/main" id="{1C58FFE6-B812-4360-8184-AD6B14F0C05E}"/>
              </a:ext>
            </a:extLst>
          </p:cNvPr>
          <p:cNvPicPr>
            <a:picLocks noChangeAspect="1"/>
          </p:cNvPicPr>
          <p:nvPr/>
        </p:nvPicPr>
        <p:blipFill>
          <a:blip r:embed="rId3"/>
          <a:stretch>
            <a:fillRect/>
          </a:stretch>
        </p:blipFill>
        <p:spPr>
          <a:xfrm>
            <a:off x="8635795" y="2719708"/>
            <a:ext cx="2933700" cy="1905000"/>
          </a:xfrm>
          <a:prstGeom prst="rect">
            <a:avLst/>
          </a:prstGeom>
        </p:spPr>
      </p:pic>
      <p:sp>
        <p:nvSpPr>
          <p:cNvPr id="13" name="TextBox 12">
            <a:extLst>
              <a:ext uri="{FF2B5EF4-FFF2-40B4-BE49-F238E27FC236}">
                <a16:creationId xmlns:a16="http://schemas.microsoft.com/office/drawing/2014/main" id="{80475A2B-F51A-4C17-9909-F8566159AFF5}"/>
              </a:ext>
            </a:extLst>
          </p:cNvPr>
          <p:cNvSpPr txBox="1"/>
          <p:nvPr/>
        </p:nvSpPr>
        <p:spPr>
          <a:xfrm>
            <a:off x="4830711" y="4251655"/>
            <a:ext cx="7610168" cy="2031325"/>
          </a:xfrm>
          <a:prstGeom prst="rect">
            <a:avLst/>
          </a:prstGeom>
          <a:noFill/>
        </p:spPr>
        <p:txBody>
          <a:bodyPr wrap="square">
            <a:spAutoFit/>
          </a:bodyPr>
          <a:lstStyle/>
          <a:p>
            <a:r>
              <a:rPr lang="en-US" dirty="0"/>
              <a:t>In this example:</a:t>
            </a:r>
          </a:p>
          <a:p>
            <a:r>
              <a:rPr lang="en-US" dirty="0"/>
              <a:t>First, the PARTITION BY clause divided the result sets into partitions using fiscal year.</a:t>
            </a:r>
          </a:p>
          <a:p>
            <a:r>
              <a:rPr lang="en-US" dirty="0"/>
              <a:t>Second, the ORDER BY clause specified the order of the sales employees by sales in descending order.</a:t>
            </a:r>
          </a:p>
          <a:p>
            <a:r>
              <a:rPr lang="en-US" dirty="0"/>
              <a:t>Third, the DENSE_RANK() function is applied to each partition with the rows order specified by the ORDER BY clause.</a:t>
            </a:r>
            <a:endParaRPr lang="en-IN" dirty="0"/>
          </a:p>
        </p:txBody>
      </p:sp>
    </p:spTree>
    <p:extLst>
      <p:ext uri="{BB962C8B-B14F-4D97-AF65-F5344CB8AC3E}">
        <p14:creationId xmlns:p14="http://schemas.microsoft.com/office/powerpoint/2010/main" val="2293185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80B87D-8ACC-F61E-029D-00CB91662928}"/>
              </a:ext>
            </a:extLst>
          </p:cNvPr>
          <p:cNvSpPr txBox="1"/>
          <p:nvPr/>
        </p:nvSpPr>
        <p:spPr>
          <a:xfrm>
            <a:off x="0" y="1333269"/>
            <a:ext cx="6096000" cy="1200329"/>
          </a:xfrm>
          <a:prstGeom prst="rect">
            <a:avLst/>
          </a:prstGeom>
          <a:noFill/>
        </p:spPr>
        <p:txBody>
          <a:bodyPr wrap="square">
            <a:spAutoFit/>
          </a:bodyPr>
          <a:lstStyle/>
          <a:p>
            <a:r>
              <a:rPr lang="en-US" dirty="0"/>
              <a:t>SELECT     </a:t>
            </a:r>
            <a:r>
              <a:rPr lang="en-US" dirty="0" err="1"/>
              <a:t>customerNumber</a:t>
            </a:r>
            <a:r>
              <a:rPr lang="en-US" dirty="0"/>
              <a:t>,     </a:t>
            </a:r>
            <a:r>
              <a:rPr lang="en-US" dirty="0" err="1"/>
              <a:t>customerName</a:t>
            </a:r>
            <a:r>
              <a:rPr lang="en-US" dirty="0"/>
              <a:t>,     </a:t>
            </a:r>
            <a:r>
              <a:rPr lang="en-US" dirty="0" err="1"/>
              <a:t>creditLimit</a:t>
            </a:r>
            <a:r>
              <a:rPr lang="en-US" dirty="0"/>
              <a:t>, DENSE_RANK() OVER (  ORDER BY   </a:t>
            </a:r>
            <a:r>
              <a:rPr lang="en-US" dirty="0" err="1"/>
              <a:t>creditLimit</a:t>
            </a:r>
            <a:r>
              <a:rPr lang="en-US" dirty="0"/>
              <a:t>       )  </a:t>
            </a:r>
            <a:r>
              <a:rPr lang="en-US" dirty="0" err="1"/>
              <a:t>creditLimit</a:t>
            </a:r>
            <a:r>
              <a:rPr lang="en-US" dirty="0"/>
              <a:t> FROM    customers ORDER BY </a:t>
            </a:r>
            <a:r>
              <a:rPr lang="en-US" dirty="0" err="1"/>
              <a:t>creditLimit</a:t>
            </a:r>
            <a:r>
              <a:rPr lang="en-US" dirty="0"/>
              <a:t> , </a:t>
            </a:r>
            <a:r>
              <a:rPr lang="en-US" dirty="0" err="1"/>
              <a:t>customerNumber</a:t>
            </a:r>
            <a:r>
              <a:rPr lang="en-US" dirty="0"/>
              <a:t> LIMIT 0,26;</a:t>
            </a:r>
            <a:endParaRPr lang="en-IN" dirty="0"/>
          </a:p>
        </p:txBody>
      </p:sp>
      <p:sp>
        <p:nvSpPr>
          <p:cNvPr id="6" name="TextBox 5">
            <a:extLst>
              <a:ext uri="{FF2B5EF4-FFF2-40B4-BE49-F238E27FC236}">
                <a16:creationId xmlns:a16="http://schemas.microsoft.com/office/drawing/2014/main" id="{5517F755-4F93-8652-9B17-667052DE056E}"/>
              </a:ext>
            </a:extLst>
          </p:cNvPr>
          <p:cNvSpPr txBox="1"/>
          <p:nvPr/>
        </p:nvSpPr>
        <p:spPr>
          <a:xfrm>
            <a:off x="541867" y="262467"/>
            <a:ext cx="10295466" cy="369332"/>
          </a:xfrm>
          <a:prstGeom prst="rect">
            <a:avLst/>
          </a:prstGeom>
          <a:noFill/>
        </p:spPr>
        <p:txBody>
          <a:bodyPr wrap="square" rtlCol="0">
            <a:spAutoFit/>
          </a:bodyPr>
          <a:lstStyle/>
          <a:p>
            <a:r>
              <a:rPr lang="en-IN" dirty="0"/>
              <a:t>Give rank  to credit limit in </a:t>
            </a:r>
            <a:r>
              <a:rPr lang="en-IN" dirty="0" err="1"/>
              <a:t>asce</a:t>
            </a:r>
            <a:r>
              <a:rPr lang="en-IN" dirty="0"/>
              <a:t>. order</a:t>
            </a:r>
          </a:p>
        </p:txBody>
      </p:sp>
      <p:pic>
        <p:nvPicPr>
          <p:cNvPr id="8" name="Picture 7">
            <a:extLst>
              <a:ext uri="{FF2B5EF4-FFF2-40B4-BE49-F238E27FC236}">
                <a16:creationId xmlns:a16="http://schemas.microsoft.com/office/drawing/2014/main" id="{9921363C-DBFF-8830-80B6-405D7A35AA99}"/>
              </a:ext>
            </a:extLst>
          </p:cNvPr>
          <p:cNvPicPr>
            <a:picLocks noChangeAspect="1"/>
          </p:cNvPicPr>
          <p:nvPr/>
        </p:nvPicPr>
        <p:blipFill>
          <a:blip r:embed="rId2"/>
          <a:stretch>
            <a:fillRect/>
          </a:stretch>
        </p:blipFill>
        <p:spPr>
          <a:xfrm>
            <a:off x="6438490" y="167355"/>
            <a:ext cx="5868219" cy="5591955"/>
          </a:xfrm>
          <a:prstGeom prst="rect">
            <a:avLst/>
          </a:prstGeom>
        </p:spPr>
      </p:pic>
    </p:spTree>
    <p:extLst>
      <p:ext uri="{BB962C8B-B14F-4D97-AF65-F5344CB8AC3E}">
        <p14:creationId xmlns:p14="http://schemas.microsoft.com/office/powerpoint/2010/main" val="140360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593930-8DE6-395A-30AB-71A4A91A94A9}"/>
              </a:ext>
            </a:extLst>
          </p:cNvPr>
          <p:cNvSpPr txBox="1"/>
          <p:nvPr/>
        </p:nvSpPr>
        <p:spPr>
          <a:xfrm>
            <a:off x="364067" y="164868"/>
            <a:ext cx="11438466" cy="646331"/>
          </a:xfrm>
          <a:prstGeom prst="rect">
            <a:avLst/>
          </a:prstGeom>
          <a:noFill/>
        </p:spPr>
        <p:txBody>
          <a:bodyPr wrap="square">
            <a:spAutoFit/>
          </a:bodyPr>
          <a:lstStyle/>
          <a:p>
            <a:r>
              <a:rPr lang="en-US" dirty="0"/>
              <a:t>Finding Nth highest salary in a table is the most common question asked in interviews. Here is a way to do this task using </a:t>
            </a:r>
            <a:r>
              <a:rPr lang="en-US" dirty="0" err="1"/>
              <a:t>dense_rank</a:t>
            </a:r>
            <a:r>
              <a:rPr lang="en-US" dirty="0"/>
              <a:t>() function. </a:t>
            </a:r>
            <a:endParaRPr lang="en-IN" dirty="0"/>
          </a:p>
        </p:txBody>
      </p:sp>
      <p:sp>
        <p:nvSpPr>
          <p:cNvPr id="8" name="TextBox 7">
            <a:extLst>
              <a:ext uri="{FF2B5EF4-FFF2-40B4-BE49-F238E27FC236}">
                <a16:creationId xmlns:a16="http://schemas.microsoft.com/office/drawing/2014/main" id="{1EC6BB04-2FFC-B0F3-08EE-6E39DA722B5C}"/>
              </a:ext>
            </a:extLst>
          </p:cNvPr>
          <p:cNvSpPr txBox="1"/>
          <p:nvPr/>
        </p:nvSpPr>
        <p:spPr>
          <a:xfrm>
            <a:off x="279401" y="919540"/>
            <a:ext cx="1981382" cy="3139321"/>
          </a:xfrm>
          <a:prstGeom prst="rect">
            <a:avLst/>
          </a:prstGeom>
          <a:noFill/>
        </p:spPr>
        <p:txBody>
          <a:bodyPr wrap="square">
            <a:spAutoFit/>
          </a:bodyPr>
          <a:lstStyle/>
          <a:p>
            <a:endParaRPr lang="pt-BR" dirty="0"/>
          </a:p>
          <a:p>
            <a:r>
              <a:rPr lang="pt-BR" dirty="0"/>
              <a:t>ename 	sal </a:t>
            </a:r>
          </a:p>
          <a:p>
            <a:r>
              <a:rPr lang="pt-BR" dirty="0"/>
              <a:t>A	23000</a:t>
            </a:r>
          </a:p>
          <a:p>
            <a:r>
              <a:rPr lang="pt-BR" dirty="0"/>
              <a:t>B	31000</a:t>
            </a:r>
          </a:p>
          <a:p>
            <a:r>
              <a:rPr lang="pt-BR" dirty="0"/>
              <a:t>C	24500</a:t>
            </a:r>
          </a:p>
          <a:p>
            <a:r>
              <a:rPr lang="pt-BR" dirty="0"/>
              <a:t>D	35000</a:t>
            </a:r>
          </a:p>
          <a:p>
            <a:r>
              <a:rPr lang="pt-BR" dirty="0"/>
              <a:t>E	28500</a:t>
            </a:r>
          </a:p>
          <a:p>
            <a:r>
              <a:rPr lang="pt-BR" dirty="0"/>
              <a:t>F	31500</a:t>
            </a:r>
          </a:p>
          <a:p>
            <a:r>
              <a:rPr lang="pt-BR" dirty="0"/>
              <a:t>G	39800</a:t>
            </a:r>
          </a:p>
          <a:p>
            <a:r>
              <a:rPr lang="pt-BR" dirty="0"/>
              <a:t>H	51000</a:t>
            </a:r>
          </a:p>
          <a:p>
            <a:r>
              <a:rPr lang="pt-BR" dirty="0"/>
              <a:t>I	39800</a:t>
            </a:r>
            <a:endParaRPr lang="en-IN" dirty="0"/>
          </a:p>
        </p:txBody>
      </p:sp>
      <p:sp>
        <p:nvSpPr>
          <p:cNvPr id="10" name="TextBox 9">
            <a:extLst>
              <a:ext uri="{FF2B5EF4-FFF2-40B4-BE49-F238E27FC236}">
                <a16:creationId xmlns:a16="http://schemas.microsoft.com/office/drawing/2014/main" id="{A13C3DBF-CACE-0D77-190E-C0A45FF5EFC9}"/>
              </a:ext>
            </a:extLst>
          </p:cNvPr>
          <p:cNvSpPr txBox="1"/>
          <p:nvPr/>
        </p:nvSpPr>
        <p:spPr>
          <a:xfrm>
            <a:off x="2108200" y="1479540"/>
            <a:ext cx="6096000" cy="1754326"/>
          </a:xfrm>
          <a:prstGeom prst="rect">
            <a:avLst/>
          </a:prstGeom>
          <a:noFill/>
        </p:spPr>
        <p:txBody>
          <a:bodyPr wrap="square">
            <a:spAutoFit/>
          </a:bodyPr>
          <a:lstStyle/>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a:t>
            </a:r>
            <a:r>
              <a:rPr lang="en-US" dirty="0">
                <a:highlight>
                  <a:srgbClr val="FFFF00"/>
                </a:highlight>
              </a:rPr>
              <a:t>r</a:t>
            </a:r>
            <a:r>
              <a:rPr lang="en-US" dirty="0"/>
              <a:t> from emp) AS </a:t>
            </a:r>
            <a:r>
              <a:rPr lang="en-US" dirty="0" err="1">
                <a:highlight>
                  <a:srgbClr val="FFFF00"/>
                </a:highlight>
              </a:rPr>
              <a:t>ranked_employees</a:t>
            </a:r>
            <a:r>
              <a:rPr lang="en-US" dirty="0">
                <a:highlight>
                  <a:srgbClr val="FFFF00"/>
                </a:highlight>
              </a:rPr>
              <a:t> </a:t>
            </a:r>
            <a:r>
              <a:rPr lang="en-US" dirty="0"/>
              <a:t>where </a:t>
            </a:r>
            <a:r>
              <a:rPr lang="en-US" dirty="0">
                <a:highlight>
                  <a:srgbClr val="FFFF00"/>
                </a:highlight>
              </a:rPr>
              <a:t>r</a:t>
            </a:r>
            <a:r>
              <a:rPr lang="en-US" dirty="0"/>
              <a:t>=2;</a:t>
            </a:r>
          </a:p>
          <a:p>
            <a:endParaRPr lang="en-US" dirty="0"/>
          </a:p>
          <a:p>
            <a:endParaRPr lang="en-US" dirty="0"/>
          </a:p>
          <a:p>
            <a:r>
              <a:rPr lang="en-US" dirty="0"/>
              <a:t>To find to the 2nd highest </a:t>
            </a:r>
            <a:r>
              <a:rPr lang="en-US" dirty="0" err="1"/>
              <a:t>sal</a:t>
            </a:r>
            <a:r>
              <a:rPr lang="en-US" dirty="0"/>
              <a:t> set n = 2</a:t>
            </a:r>
          </a:p>
          <a:p>
            <a:r>
              <a:rPr lang="en-US" dirty="0"/>
              <a:t>To find 3rd highest </a:t>
            </a:r>
            <a:r>
              <a:rPr lang="en-US" dirty="0" err="1"/>
              <a:t>sal</a:t>
            </a:r>
            <a:r>
              <a:rPr lang="en-US" dirty="0"/>
              <a:t> set n = 3 and so on.</a:t>
            </a:r>
            <a:endParaRPr lang="en-IN" dirty="0"/>
          </a:p>
        </p:txBody>
      </p:sp>
      <p:sp>
        <p:nvSpPr>
          <p:cNvPr id="12" name="TextBox 11">
            <a:extLst>
              <a:ext uri="{FF2B5EF4-FFF2-40B4-BE49-F238E27FC236}">
                <a16:creationId xmlns:a16="http://schemas.microsoft.com/office/drawing/2014/main" id="{AF881120-D07E-98ED-F693-DDE2C895B0EC}"/>
              </a:ext>
            </a:extLst>
          </p:cNvPr>
          <p:cNvSpPr txBox="1"/>
          <p:nvPr/>
        </p:nvSpPr>
        <p:spPr>
          <a:xfrm>
            <a:off x="2853267" y="4618861"/>
            <a:ext cx="9194800" cy="2308324"/>
          </a:xfrm>
          <a:prstGeom prst="rect">
            <a:avLst/>
          </a:prstGeom>
          <a:noFill/>
        </p:spPr>
        <p:txBody>
          <a:bodyPr wrap="square">
            <a:spAutoFit/>
          </a:bodyPr>
          <a:lstStyle/>
          <a:p>
            <a:pPr algn="l" fontAlgn="base"/>
            <a:r>
              <a:rPr lang="en-US" b="1" i="0" dirty="0">
                <a:solidFill>
                  <a:srgbClr val="273239"/>
                </a:solidFill>
                <a:effectLst/>
                <a:latin typeface="urw-din"/>
              </a:rPr>
              <a:t>DENSE_RANK :</a:t>
            </a:r>
            <a:r>
              <a:rPr lang="en-US" b="0" i="0" dirty="0">
                <a:solidFill>
                  <a:srgbClr val="273239"/>
                </a:solidFill>
                <a:effectLst/>
                <a:latin typeface="urw-din"/>
              </a:rPr>
              <a:t> </a:t>
            </a:r>
          </a:p>
          <a:p>
            <a:pPr algn="l" fontAlgn="base">
              <a:buFont typeface="+mj-lt"/>
              <a:buAutoNum type="arabicPeriod"/>
            </a:pPr>
            <a:r>
              <a:rPr lang="en-US" b="0" i="0" dirty="0">
                <a:solidFill>
                  <a:srgbClr val="273239"/>
                </a:solidFill>
                <a:effectLst/>
                <a:latin typeface="urw-din"/>
              </a:rPr>
              <a:t>DENSE_RANK computes the rank of a row in an ordered group of rows and returns the rank as a NUMBER. The ranks are consecutive integers beginning with 1.</a:t>
            </a:r>
          </a:p>
          <a:p>
            <a:pPr algn="l" fontAlgn="base">
              <a:buFont typeface="+mj-lt"/>
              <a:buAutoNum type="arabicPeriod"/>
            </a:pPr>
            <a:r>
              <a:rPr lang="en-US" b="0" i="0" dirty="0">
                <a:solidFill>
                  <a:srgbClr val="273239"/>
                </a:solidFill>
                <a:effectLst/>
                <a:latin typeface="urw-din"/>
              </a:rPr>
              <a:t>This function accepts arguments as any numeric data type and returns NUMBER.</a:t>
            </a:r>
          </a:p>
          <a:p>
            <a:pPr algn="l" fontAlgn="base">
              <a:buFont typeface="+mj-lt"/>
              <a:buAutoNum type="arabicPeriod"/>
            </a:pPr>
            <a:r>
              <a:rPr lang="en-US" b="0" i="0" dirty="0">
                <a:solidFill>
                  <a:srgbClr val="273239"/>
                </a:solidFill>
                <a:effectLst/>
                <a:latin typeface="urw-din"/>
              </a:rPr>
              <a:t>As an analytic function, </a:t>
            </a:r>
            <a:r>
              <a:rPr lang="en-US" b="1" i="0" dirty="0">
                <a:solidFill>
                  <a:srgbClr val="273239"/>
                </a:solidFill>
                <a:effectLst/>
                <a:latin typeface="urw-din"/>
              </a:rPr>
              <a:t>DENSE_RANK computes the rank of each row returned from a query with respect to the other rows, based on the values of the </a:t>
            </a:r>
            <a:r>
              <a:rPr lang="en-US" b="1" i="0" dirty="0" err="1">
                <a:solidFill>
                  <a:srgbClr val="273239"/>
                </a:solidFill>
                <a:effectLst/>
                <a:latin typeface="urw-din"/>
              </a:rPr>
              <a:t>value_exprs</a:t>
            </a:r>
            <a:r>
              <a:rPr lang="en-US" b="1" i="0" dirty="0">
                <a:solidFill>
                  <a:srgbClr val="273239"/>
                </a:solidFill>
                <a:effectLst/>
                <a:latin typeface="urw-din"/>
              </a:rPr>
              <a:t> in the </a:t>
            </a:r>
            <a:r>
              <a:rPr lang="en-US" b="1" i="0" dirty="0" err="1">
                <a:solidFill>
                  <a:srgbClr val="273239"/>
                </a:solidFill>
                <a:effectLst/>
                <a:latin typeface="urw-din"/>
              </a:rPr>
              <a:t>order_by_clause</a:t>
            </a:r>
            <a:r>
              <a:rPr lang="en-US" b="0" i="0" dirty="0">
                <a:solidFill>
                  <a:srgbClr val="273239"/>
                </a:solidFill>
                <a:effectLst/>
                <a:latin typeface="urw-din"/>
              </a:rPr>
              <a:t>.</a:t>
            </a:r>
          </a:p>
          <a:p>
            <a:pPr algn="l" fontAlgn="base">
              <a:buFont typeface="+mj-lt"/>
              <a:buAutoNum type="arabicPeriod"/>
            </a:pPr>
            <a:r>
              <a:rPr lang="en-US" b="0" i="0" dirty="0">
                <a:solidFill>
                  <a:srgbClr val="273239"/>
                </a:solidFill>
                <a:effectLst/>
                <a:latin typeface="urw-din"/>
              </a:rPr>
              <a:t>In the above query the rank is returned based on </a:t>
            </a:r>
            <a:r>
              <a:rPr lang="en-US" b="0" i="0" dirty="0" err="1">
                <a:solidFill>
                  <a:srgbClr val="273239"/>
                </a:solidFill>
                <a:effectLst/>
                <a:latin typeface="urw-din"/>
              </a:rPr>
              <a:t>sal</a:t>
            </a:r>
            <a:r>
              <a:rPr lang="en-US" b="0" i="0" dirty="0">
                <a:solidFill>
                  <a:srgbClr val="273239"/>
                </a:solidFill>
                <a:effectLst/>
                <a:latin typeface="urw-din"/>
              </a:rPr>
              <a:t> of the employee table. In case of </a:t>
            </a:r>
            <a:r>
              <a:rPr lang="en-US" b="1" i="0" dirty="0">
                <a:solidFill>
                  <a:srgbClr val="273239"/>
                </a:solidFill>
                <a:effectLst/>
                <a:latin typeface="urw-din"/>
              </a:rPr>
              <a:t>tie</a:t>
            </a:r>
            <a:r>
              <a:rPr lang="en-US" b="0" i="0" dirty="0">
                <a:solidFill>
                  <a:srgbClr val="273239"/>
                </a:solidFill>
                <a:effectLst/>
                <a:latin typeface="urw-din"/>
              </a:rPr>
              <a:t>, it assigns </a:t>
            </a:r>
            <a:r>
              <a:rPr lang="en-US" b="1" i="0" dirty="0">
                <a:solidFill>
                  <a:srgbClr val="273239"/>
                </a:solidFill>
                <a:effectLst/>
                <a:latin typeface="urw-din"/>
              </a:rPr>
              <a:t>equal rank </a:t>
            </a:r>
            <a:r>
              <a:rPr lang="en-US" b="0" i="0" dirty="0">
                <a:solidFill>
                  <a:srgbClr val="273239"/>
                </a:solidFill>
                <a:effectLst/>
                <a:latin typeface="urw-din"/>
              </a:rPr>
              <a:t>to all the rows. </a:t>
            </a:r>
          </a:p>
        </p:txBody>
      </p:sp>
      <p:sp>
        <p:nvSpPr>
          <p:cNvPr id="3" name="TextBox 2">
            <a:extLst>
              <a:ext uri="{FF2B5EF4-FFF2-40B4-BE49-F238E27FC236}">
                <a16:creationId xmlns:a16="http://schemas.microsoft.com/office/drawing/2014/main" id="{34CD2A53-68EF-F2EC-58AF-E5B0F4FE3A63}"/>
              </a:ext>
            </a:extLst>
          </p:cNvPr>
          <p:cNvSpPr txBox="1"/>
          <p:nvPr/>
        </p:nvSpPr>
        <p:spPr>
          <a:xfrm>
            <a:off x="8494002" y="647468"/>
            <a:ext cx="350326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CREATE TABLE emp (</a:t>
            </a:r>
          </a:p>
          <a:p>
            <a:r>
              <a:rPr lang="en-US" dirty="0" err="1"/>
              <a:t>ename</a:t>
            </a:r>
            <a:r>
              <a:rPr lang="en-US" dirty="0"/>
              <a:t> varchar(255),</a:t>
            </a:r>
          </a:p>
          <a:p>
            <a:r>
              <a:rPr lang="en-US" dirty="0"/>
              <a:t>    </a:t>
            </a:r>
            <a:r>
              <a:rPr lang="en-US" dirty="0" err="1"/>
              <a:t>sal</a:t>
            </a:r>
            <a:r>
              <a:rPr lang="en-US" dirty="0"/>
              <a:t> INT</a:t>
            </a:r>
          </a:p>
          <a:p>
            <a:r>
              <a:rPr lang="en-US" dirty="0"/>
              <a:t>);</a:t>
            </a:r>
          </a:p>
        </p:txBody>
      </p:sp>
      <p:sp>
        <p:nvSpPr>
          <p:cNvPr id="5" name="TextBox 4">
            <a:extLst>
              <a:ext uri="{FF2B5EF4-FFF2-40B4-BE49-F238E27FC236}">
                <a16:creationId xmlns:a16="http://schemas.microsoft.com/office/drawing/2014/main" id="{FF05CF81-1CBF-61A5-9C7D-7907359F190A}"/>
              </a:ext>
            </a:extLst>
          </p:cNvPr>
          <p:cNvSpPr txBox="1"/>
          <p:nvPr/>
        </p:nvSpPr>
        <p:spPr>
          <a:xfrm>
            <a:off x="8373533" y="2126946"/>
            <a:ext cx="3818466"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INSERT INTO emp (</a:t>
            </a:r>
            <a:r>
              <a:rPr lang="en-US" dirty="0" err="1"/>
              <a:t>ename</a:t>
            </a:r>
            <a:r>
              <a:rPr lang="en-US" dirty="0"/>
              <a:t>, </a:t>
            </a:r>
            <a:r>
              <a:rPr lang="en-US" dirty="0" err="1"/>
              <a:t>sal</a:t>
            </a:r>
            <a:r>
              <a:rPr lang="en-US" dirty="0"/>
              <a:t>) VALUES('A', 23000),('B', 31000),('C', 24500),('D', 35000),('E', 28500),('F', 31500),('G', 39800),('H', 51000),('I', 39800);</a:t>
            </a:r>
          </a:p>
        </p:txBody>
      </p:sp>
      <p:sp>
        <p:nvSpPr>
          <p:cNvPr id="4" name="TextBox 3">
            <a:extLst>
              <a:ext uri="{FF2B5EF4-FFF2-40B4-BE49-F238E27FC236}">
                <a16:creationId xmlns:a16="http://schemas.microsoft.com/office/drawing/2014/main" id="{3357608B-3D2F-4BD4-A1EA-D93601B88567}"/>
              </a:ext>
            </a:extLst>
          </p:cNvPr>
          <p:cNvSpPr txBox="1"/>
          <p:nvPr/>
        </p:nvSpPr>
        <p:spPr>
          <a:xfrm>
            <a:off x="2550584" y="3782400"/>
            <a:ext cx="908261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t>TOP 5 Salary</a:t>
            </a:r>
          </a:p>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desc)r from emp) AS </a:t>
            </a:r>
            <a:r>
              <a:rPr lang="en-US" dirty="0" err="1"/>
              <a:t>ranked_employees</a:t>
            </a:r>
            <a:r>
              <a:rPr lang="en-US" dirty="0"/>
              <a:t> where r&lt;=5;</a:t>
            </a:r>
            <a:endParaRPr lang="en-IN" dirty="0"/>
          </a:p>
        </p:txBody>
      </p:sp>
      <p:cxnSp>
        <p:nvCxnSpPr>
          <p:cNvPr id="7" name="Straight Arrow Connector 6">
            <a:extLst>
              <a:ext uri="{FF2B5EF4-FFF2-40B4-BE49-F238E27FC236}">
                <a16:creationId xmlns:a16="http://schemas.microsoft.com/office/drawing/2014/main" id="{F707413C-71C4-1065-D63D-95C52B796719}"/>
              </a:ext>
            </a:extLst>
          </p:cNvPr>
          <p:cNvCxnSpPr>
            <a:cxnSpLocks/>
          </p:cNvCxnSpPr>
          <p:nvPr/>
        </p:nvCxnSpPr>
        <p:spPr>
          <a:xfrm>
            <a:off x="4631267" y="2004555"/>
            <a:ext cx="491067" cy="251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7B93E57-0E6A-1DAF-1ABB-1FF6D35712D5}"/>
              </a:ext>
            </a:extLst>
          </p:cNvPr>
          <p:cNvSpPr txBox="1"/>
          <p:nvPr/>
        </p:nvSpPr>
        <p:spPr>
          <a:xfrm>
            <a:off x="5173133" y="2112133"/>
            <a:ext cx="311573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This is name of virtual table</a:t>
            </a:r>
          </a:p>
        </p:txBody>
      </p:sp>
    </p:spTree>
    <p:extLst>
      <p:ext uri="{BB962C8B-B14F-4D97-AF65-F5344CB8AC3E}">
        <p14:creationId xmlns:p14="http://schemas.microsoft.com/office/powerpoint/2010/main" val="3012218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8A6645A-850B-3A25-20A9-2BF3B7745400}"/>
              </a:ext>
            </a:extLst>
          </p:cNvPr>
          <p:cNvSpPr txBox="1"/>
          <p:nvPr/>
        </p:nvSpPr>
        <p:spPr>
          <a:xfrm>
            <a:off x="728133" y="1159933"/>
            <a:ext cx="8881534" cy="369332"/>
          </a:xfrm>
          <a:prstGeom prst="rect">
            <a:avLst/>
          </a:prstGeom>
          <a:noFill/>
        </p:spPr>
        <p:txBody>
          <a:bodyPr wrap="square" rtlCol="0">
            <a:spAutoFit/>
          </a:bodyPr>
          <a:lstStyle/>
          <a:p>
            <a:r>
              <a:rPr lang="en-IN" dirty="0"/>
              <a:t>With Limit key word</a:t>
            </a:r>
          </a:p>
        </p:txBody>
      </p:sp>
      <p:sp>
        <p:nvSpPr>
          <p:cNvPr id="2" name="TextBox 1">
            <a:extLst>
              <a:ext uri="{FF2B5EF4-FFF2-40B4-BE49-F238E27FC236}">
                <a16:creationId xmlns:a16="http://schemas.microsoft.com/office/drawing/2014/main" id="{8E7B7999-7EB8-7B60-13E1-39969815F0EC}"/>
              </a:ext>
            </a:extLst>
          </p:cNvPr>
          <p:cNvSpPr txBox="1"/>
          <p:nvPr/>
        </p:nvSpPr>
        <p:spPr>
          <a:xfrm>
            <a:off x="948266" y="2699435"/>
            <a:ext cx="10049933" cy="646331"/>
          </a:xfrm>
          <a:prstGeom prst="rect">
            <a:avLst/>
          </a:prstGeom>
          <a:noFill/>
        </p:spPr>
        <p:txBody>
          <a:bodyPr wrap="square">
            <a:spAutoFit/>
          </a:bodyPr>
          <a:lstStyle/>
          <a:p>
            <a:r>
              <a:rPr lang="en-US" dirty="0"/>
              <a:t>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 AS </a:t>
            </a:r>
            <a:r>
              <a:rPr lang="en-US" dirty="0" err="1"/>
              <a:t>ranked_employees</a:t>
            </a:r>
            <a:r>
              <a:rPr lang="en-US" dirty="0"/>
              <a:t> from emp order by </a:t>
            </a:r>
            <a:r>
              <a:rPr lang="en-US" dirty="0" err="1"/>
              <a:t>sal</a:t>
            </a:r>
            <a:r>
              <a:rPr lang="en-US" dirty="0"/>
              <a:t> desc LIMIT 0,5;</a:t>
            </a:r>
            <a:endParaRPr lang="en-IN" dirty="0"/>
          </a:p>
        </p:txBody>
      </p:sp>
      <p:pic>
        <p:nvPicPr>
          <p:cNvPr id="3" name="Picture 2">
            <a:extLst>
              <a:ext uri="{FF2B5EF4-FFF2-40B4-BE49-F238E27FC236}">
                <a16:creationId xmlns:a16="http://schemas.microsoft.com/office/drawing/2014/main" id="{5B7CD877-7A74-36FC-97E9-D4990DA0E261}"/>
              </a:ext>
            </a:extLst>
          </p:cNvPr>
          <p:cNvPicPr>
            <a:picLocks noChangeAspect="1"/>
          </p:cNvPicPr>
          <p:nvPr/>
        </p:nvPicPr>
        <p:blipFill>
          <a:blip r:embed="rId2"/>
          <a:stretch>
            <a:fillRect/>
          </a:stretch>
        </p:blipFill>
        <p:spPr>
          <a:xfrm>
            <a:off x="384511" y="3823615"/>
            <a:ext cx="2753109" cy="2038635"/>
          </a:xfrm>
          <a:prstGeom prst="rect">
            <a:avLst/>
          </a:prstGeom>
        </p:spPr>
      </p:pic>
    </p:spTree>
    <p:extLst>
      <p:ext uri="{BB962C8B-B14F-4D97-AF65-F5344CB8AC3E}">
        <p14:creationId xmlns:p14="http://schemas.microsoft.com/office/powerpoint/2010/main" val="805016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59F3FB-DCC5-F0C5-15BC-EA217440AF28}"/>
              </a:ext>
            </a:extLst>
          </p:cNvPr>
          <p:cNvSpPr txBox="1"/>
          <p:nvPr/>
        </p:nvSpPr>
        <p:spPr>
          <a:xfrm>
            <a:off x="651933" y="362635"/>
            <a:ext cx="1114213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select * from(select </a:t>
            </a:r>
            <a:r>
              <a:rPr lang="en-US" dirty="0" err="1"/>
              <a:t>ename</a:t>
            </a:r>
            <a:r>
              <a:rPr lang="en-US" dirty="0"/>
              <a:t>, </a:t>
            </a:r>
            <a:r>
              <a:rPr lang="en-US" dirty="0" err="1"/>
              <a:t>sal</a:t>
            </a:r>
            <a:r>
              <a:rPr lang="en-US" dirty="0"/>
              <a:t>, </a:t>
            </a:r>
            <a:r>
              <a:rPr lang="en-US" dirty="0" err="1"/>
              <a:t>dense_rank</a:t>
            </a:r>
            <a:r>
              <a:rPr lang="en-US" dirty="0"/>
              <a:t>() over(order by </a:t>
            </a:r>
            <a:r>
              <a:rPr lang="en-US" dirty="0" err="1"/>
              <a:t>sal</a:t>
            </a:r>
            <a:r>
              <a:rPr lang="en-US" dirty="0"/>
              <a:t> desc)</a:t>
            </a:r>
            <a:r>
              <a:rPr lang="en-US" dirty="0">
                <a:highlight>
                  <a:srgbClr val="FFFF00"/>
                </a:highlight>
              </a:rPr>
              <a:t>r</a:t>
            </a:r>
            <a:r>
              <a:rPr lang="en-US" dirty="0"/>
              <a:t> from emp) AS </a:t>
            </a:r>
            <a:r>
              <a:rPr lang="en-US" dirty="0" err="1">
                <a:highlight>
                  <a:srgbClr val="FFFF00"/>
                </a:highlight>
              </a:rPr>
              <a:t>ranked_employees</a:t>
            </a:r>
            <a:r>
              <a:rPr lang="en-US" dirty="0">
                <a:highlight>
                  <a:srgbClr val="FFFF00"/>
                </a:highlight>
              </a:rPr>
              <a:t> </a:t>
            </a:r>
            <a:r>
              <a:rPr lang="en-US" dirty="0"/>
              <a:t>where </a:t>
            </a:r>
            <a:r>
              <a:rPr lang="en-US" dirty="0">
                <a:highlight>
                  <a:srgbClr val="FFFF00"/>
                </a:highlight>
              </a:rPr>
              <a:t>r</a:t>
            </a:r>
            <a:r>
              <a:rPr lang="en-US" dirty="0"/>
              <a:t>=2;</a:t>
            </a:r>
          </a:p>
        </p:txBody>
      </p:sp>
      <p:sp>
        <p:nvSpPr>
          <p:cNvPr id="7" name="TextBox 6">
            <a:extLst>
              <a:ext uri="{FF2B5EF4-FFF2-40B4-BE49-F238E27FC236}">
                <a16:creationId xmlns:a16="http://schemas.microsoft.com/office/drawing/2014/main" id="{CEAE3DDE-4416-DCFB-5017-C836C1966F54}"/>
              </a:ext>
            </a:extLst>
          </p:cNvPr>
          <p:cNvSpPr txBox="1"/>
          <p:nvPr/>
        </p:nvSpPr>
        <p:spPr>
          <a:xfrm>
            <a:off x="0" y="949237"/>
            <a:ext cx="60960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endParaRPr lang="en-US" dirty="0"/>
          </a:p>
          <a:p>
            <a:r>
              <a:rPr lang="en-US" b="1" dirty="0"/>
              <a:t>Step 1.</a:t>
            </a:r>
          </a:p>
          <a:p>
            <a:r>
              <a:rPr lang="en-US" dirty="0"/>
              <a:t>SELECT </a:t>
            </a:r>
            <a:r>
              <a:rPr lang="en-US" dirty="0" err="1"/>
              <a:t>ename</a:t>
            </a:r>
            <a:r>
              <a:rPr lang="en-US" dirty="0"/>
              <a:t>, </a:t>
            </a:r>
            <a:r>
              <a:rPr lang="en-US" dirty="0" err="1"/>
              <a:t>sal</a:t>
            </a:r>
            <a:r>
              <a:rPr lang="en-US" dirty="0"/>
              <a:t>, DENSE_RANK() OVER (ORDER BY </a:t>
            </a:r>
            <a:r>
              <a:rPr lang="en-US" dirty="0" err="1"/>
              <a:t>sal</a:t>
            </a:r>
            <a:r>
              <a:rPr lang="en-US" dirty="0"/>
              <a:t> DESC) r FROM emp</a:t>
            </a:r>
            <a:endParaRPr lang="en-IN" dirty="0"/>
          </a:p>
        </p:txBody>
      </p:sp>
      <p:sp>
        <p:nvSpPr>
          <p:cNvPr id="10" name="TextBox 9">
            <a:extLst>
              <a:ext uri="{FF2B5EF4-FFF2-40B4-BE49-F238E27FC236}">
                <a16:creationId xmlns:a16="http://schemas.microsoft.com/office/drawing/2014/main" id="{1C04FD83-EB05-21C6-EA27-BD562F61AEB8}"/>
              </a:ext>
            </a:extLst>
          </p:cNvPr>
          <p:cNvSpPr txBox="1"/>
          <p:nvPr/>
        </p:nvSpPr>
        <p:spPr>
          <a:xfrm>
            <a:off x="0" y="2366836"/>
            <a:ext cx="6874933" cy="3693319"/>
          </a:xfrm>
          <a:prstGeom prst="rect">
            <a:avLst/>
          </a:prstGeom>
          <a:noFill/>
        </p:spPr>
        <p:txBody>
          <a:bodyPr wrap="square">
            <a:spAutoFit/>
          </a:bodyPr>
          <a:lstStyle/>
          <a:p>
            <a:r>
              <a:rPr lang="en-IN" dirty="0"/>
              <a:t>- </a:t>
            </a:r>
            <a:r>
              <a:rPr lang="en-IN" dirty="0" err="1"/>
              <a:t>ename</a:t>
            </a:r>
            <a:r>
              <a:rPr lang="en-IN" dirty="0"/>
              <a:t>, </a:t>
            </a:r>
            <a:r>
              <a:rPr lang="en-IN" dirty="0" err="1"/>
              <a:t>sal</a:t>
            </a:r>
            <a:r>
              <a:rPr lang="en-IN" dirty="0"/>
              <a:t>: Selects employee name and salary.</a:t>
            </a:r>
          </a:p>
          <a:p>
            <a:r>
              <a:rPr lang="en-IN" dirty="0"/>
              <a:t>- DENSE_RANK() OVER (ORDER BY </a:t>
            </a:r>
            <a:r>
              <a:rPr lang="en-IN" dirty="0" err="1"/>
              <a:t>sal</a:t>
            </a:r>
            <a:r>
              <a:rPr lang="en-IN" dirty="0"/>
              <a:t> DESC): Assigns ranks based on salary in descending order.</a:t>
            </a:r>
          </a:p>
          <a:p>
            <a:r>
              <a:rPr lang="en-IN" dirty="0"/>
              <a:t>- Highest salary → Rank 1</a:t>
            </a:r>
          </a:p>
          <a:p>
            <a:r>
              <a:rPr lang="en-IN" dirty="0"/>
              <a:t>- If two employees share the same salary, they receive the same rank.</a:t>
            </a:r>
          </a:p>
          <a:p>
            <a:r>
              <a:rPr lang="en-IN" dirty="0"/>
              <a:t>- No gaps between ranks (unlike RANK()).</a:t>
            </a:r>
          </a:p>
          <a:p>
            <a:r>
              <a:rPr lang="en-IN" dirty="0"/>
              <a:t>Example Output of Subquery: </a:t>
            </a:r>
          </a:p>
          <a:p>
            <a:r>
              <a:rPr lang="en-IN" dirty="0"/>
              <a:t>| </a:t>
            </a:r>
            <a:r>
              <a:rPr lang="en-IN" dirty="0" err="1"/>
              <a:t>ename</a:t>
            </a:r>
            <a:r>
              <a:rPr lang="en-IN" dirty="0"/>
              <a:t>  | </a:t>
            </a:r>
            <a:r>
              <a:rPr lang="en-IN" dirty="0" err="1"/>
              <a:t>sal</a:t>
            </a:r>
            <a:r>
              <a:rPr lang="en-IN" dirty="0"/>
              <a:t>     | r | </a:t>
            </a:r>
          </a:p>
          <a:p>
            <a:r>
              <a:rPr lang="en-IN" dirty="0"/>
              <a:t>|---------  |------   - |---| </a:t>
            </a:r>
          </a:p>
          <a:p>
            <a:r>
              <a:rPr lang="en-IN" dirty="0"/>
              <a:t>| Alice    | 90000 | 1 | </a:t>
            </a:r>
          </a:p>
          <a:p>
            <a:r>
              <a:rPr lang="en-IN" dirty="0"/>
              <a:t>| Bob      | 90000 | 1 |</a:t>
            </a:r>
          </a:p>
          <a:p>
            <a:r>
              <a:rPr lang="en-IN" dirty="0"/>
              <a:t>| Charlie | 85000 | 2 | </a:t>
            </a:r>
          </a:p>
          <a:p>
            <a:r>
              <a:rPr lang="en-IN" dirty="0"/>
              <a:t>| David   | 80000 | 3 |</a:t>
            </a:r>
          </a:p>
        </p:txBody>
      </p:sp>
      <p:sp>
        <p:nvSpPr>
          <p:cNvPr id="12" name="TextBox 11">
            <a:extLst>
              <a:ext uri="{FF2B5EF4-FFF2-40B4-BE49-F238E27FC236}">
                <a16:creationId xmlns:a16="http://schemas.microsoft.com/office/drawing/2014/main" id="{5541147A-1A48-D4F1-2A16-62EE5B973D50}"/>
              </a:ext>
            </a:extLst>
          </p:cNvPr>
          <p:cNvSpPr txBox="1"/>
          <p:nvPr/>
        </p:nvSpPr>
        <p:spPr>
          <a:xfrm>
            <a:off x="7577666" y="1302436"/>
            <a:ext cx="4614334" cy="923330"/>
          </a:xfrm>
          <a:prstGeom prst="rect">
            <a:avLst/>
          </a:prstGeom>
          <a:noFill/>
        </p:spPr>
        <p:txBody>
          <a:bodyPr wrap="square">
            <a:spAutoFit/>
          </a:bodyPr>
          <a:lstStyle/>
          <a:p>
            <a:pPr>
              <a:buNone/>
            </a:pPr>
            <a:r>
              <a:rPr lang="en-US" b="1" dirty="0"/>
              <a:t>Step  2.</a:t>
            </a:r>
          </a:p>
          <a:p>
            <a:pPr>
              <a:buNone/>
            </a:pPr>
            <a:r>
              <a:rPr lang="en-US" b="1" dirty="0"/>
              <a:t>Outer Query</a:t>
            </a:r>
            <a:endParaRPr lang="en-US" dirty="0"/>
          </a:p>
          <a:p>
            <a:pPr>
              <a:buNone/>
            </a:pPr>
            <a:r>
              <a:rPr lang="en-US" dirty="0"/>
              <a:t>SELECT * FROM (...) WHERE r = 2; </a:t>
            </a:r>
          </a:p>
        </p:txBody>
      </p:sp>
      <p:sp>
        <p:nvSpPr>
          <p:cNvPr id="15" name="TextBox 14">
            <a:extLst>
              <a:ext uri="{FF2B5EF4-FFF2-40B4-BE49-F238E27FC236}">
                <a16:creationId xmlns:a16="http://schemas.microsoft.com/office/drawing/2014/main" id="{B8C9772F-C6F6-610B-6429-C99D85FCC397}"/>
              </a:ext>
            </a:extLst>
          </p:cNvPr>
          <p:cNvSpPr txBox="1"/>
          <p:nvPr/>
        </p:nvSpPr>
        <p:spPr>
          <a:xfrm>
            <a:off x="7133166" y="2304871"/>
            <a:ext cx="4754034" cy="2031325"/>
          </a:xfrm>
          <a:prstGeom prst="rect">
            <a:avLst/>
          </a:prstGeom>
          <a:noFill/>
        </p:spPr>
        <p:txBody>
          <a:bodyPr wrap="square">
            <a:spAutoFit/>
          </a:bodyPr>
          <a:lstStyle/>
          <a:p>
            <a:r>
              <a:rPr lang="en-US" dirty="0"/>
              <a:t>- Filters the result to only include rows where the rank r = 2, i.e., employees with the second highest salary.</a:t>
            </a:r>
          </a:p>
          <a:p>
            <a:r>
              <a:rPr lang="en-US" dirty="0"/>
              <a:t>Expected Final Output:</a:t>
            </a:r>
          </a:p>
          <a:p>
            <a:r>
              <a:rPr lang="en-US" dirty="0"/>
              <a:t>| </a:t>
            </a:r>
            <a:r>
              <a:rPr lang="en-US" dirty="0" err="1"/>
              <a:t>ename</a:t>
            </a:r>
            <a:r>
              <a:rPr lang="en-US" dirty="0"/>
              <a:t>   | </a:t>
            </a:r>
            <a:r>
              <a:rPr lang="en-US" dirty="0" err="1"/>
              <a:t>sal</a:t>
            </a:r>
            <a:r>
              <a:rPr lang="en-US" dirty="0"/>
              <a:t>   | r | </a:t>
            </a:r>
          </a:p>
          <a:p>
            <a:r>
              <a:rPr lang="en-US" dirty="0"/>
              <a:t>|---------|-------|---| </a:t>
            </a:r>
          </a:p>
          <a:p>
            <a:r>
              <a:rPr lang="en-US" dirty="0"/>
              <a:t>| Charlie | 85000 | 2 |</a:t>
            </a:r>
          </a:p>
        </p:txBody>
      </p:sp>
    </p:spTree>
    <p:extLst>
      <p:ext uri="{BB962C8B-B14F-4D97-AF65-F5344CB8AC3E}">
        <p14:creationId xmlns:p14="http://schemas.microsoft.com/office/powerpoint/2010/main" val="65527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EA0EA23-A397-48D8-A2F4-DAAC8BA092E4}"/>
              </a:ext>
            </a:extLst>
          </p:cNvPr>
          <p:cNvGraphicFramePr>
            <a:graphicFrameLocks noGrp="1"/>
          </p:cNvGraphicFramePr>
          <p:nvPr>
            <p:ph idx="1"/>
            <p:extLst>
              <p:ext uri="{D42A27DB-BD31-4B8C-83A1-F6EECF244321}">
                <p14:modId xmlns:p14="http://schemas.microsoft.com/office/powerpoint/2010/main" val="4266647167"/>
              </p:ext>
            </p:extLst>
          </p:nvPr>
        </p:nvGraphicFramePr>
        <p:xfrm>
          <a:off x="206477" y="226142"/>
          <a:ext cx="11218608" cy="2103120"/>
        </p:xfrm>
        <a:graphic>
          <a:graphicData uri="http://schemas.openxmlformats.org/drawingml/2006/table">
            <a:tbl>
              <a:tblPr firstRow="1" bandRow="1">
                <a:tableStyleId>{5C22544A-7EE6-4342-B048-85BDC9FD1C3A}</a:tableStyleId>
              </a:tblPr>
              <a:tblGrid>
                <a:gridCol w="1081549">
                  <a:extLst>
                    <a:ext uri="{9D8B030D-6E8A-4147-A177-3AD203B41FA5}">
                      <a16:colId xmlns:a16="http://schemas.microsoft.com/office/drawing/2014/main" val="59297948"/>
                    </a:ext>
                  </a:extLst>
                </a:gridCol>
                <a:gridCol w="10137059">
                  <a:extLst>
                    <a:ext uri="{9D8B030D-6E8A-4147-A177-3AD203B41FA5}">
                      <a16:colId xmlns:a16="http://schemas.microsoft.com/office/drawing/2014/main" val="4096479267"/>
                    </a:ext>
                  </a:extLst>
                </a:gridCol>
              </a:tblGrid>
              <a:tr h="619433">
                <a:tc>
                  <a:txBody>
                    <a:bodyPr/>
                    <a:lstStyle/>
                    <a:p>
                      <a:r>
                        <a:rPr lang="en-US" sz="1800" kern="1200" dirty="0">
                          <a:solidFill>
                            <a:schemeClr val="dk1"/>
                          </a:solidFill>
                          <a:latin typeface="+mn-lt"/>
                          <a:ea typeface="+mn-ea"/>
                          <a:cs typeface="+mn-cs"/>
                        </a:rPr>
                        <a:t>In</a:t>
                      </a:r>
                      <a:endParaRPr lang="en-IN" sz="1800" kern="1200" dirty="0">
                        <a:solidFill>
                          <a:schemeClr val="dk1"/>
                        </a:solidFill>
                        <a:latin typeface="+mn-lt"/>
                        <a:ea typeface="+mn-ea"/>
                        <a:cs typeface="+mn-cs"/>
                      </a:endParaRPr>
                    </a:p>
                  </a:txBody>
                  <a:tcPr>
                    <a:solidFill>
                      <a:schemeClr val="tx2">
                        <a:lumMod val="40000"/>
                        <a:lumOff val="60000"/>
                      </a:schemeClr>
                    </a:solidFill>
                  </a:tcPr>
                </a:tc>
                <a:tc>
                  <a:txBody>
                    <a:bodyPr/>
                    <a:lstStyle/>
                    <a:p>
                      <a:r>
                        <a:rPr lang="en-US" sz="1800" b="0" i="0" kern="1200" dirty="0">
                          <a:solidFill>
                            <a:schemeClr val="lt1"/>
                          </a:solidFill>
                          <a:effectLst/>
                          <a:latin typeface="+mn-lt"/>
                          <a:ea typeface="+mn-ea"/>
                          <a:cs typeface="+mn-cs"/>
                        </a:rPr>
                        <a:t>The </a:t>
                      </a:r>
                      <a:r>
                        <a:rPr lang="en-US" u="none" strike="noStrike" dirty="0">
                          <a:solidFill>
                            <a:schemeClr val="tx2"/>
                          </a:solidFill>
                          <a:effectLst/>
                        </a:rPr>
                        <a:t>IN</a:t>
                      </a:r>
                      <a:r>
                        <a:rPr lang="en-US" sz="1800" b="0" i="0" kern="1200" dirty="0">
                          <a:solidFill>
                            <a:schemeClr val="lt1"/>
                          </a:solidFill>
                          <a:effectLst/>
                          <a:latin typeface="+mn-lt"/>
                          <a:ea typeface="+mn-ea"/>
                          <a:cs typeface="+mn-cs"/>
                        </a:rPr>
                        <a:t> operator returns </a:t>
                      </a:r>
                      <a:r>
                        <a:rPr lang="en-US" dirty="0"/>
                        <a:t>TRUE</a:t>
                      </a:r>
                      <a:r>
                        <a:rPr lang="en-US" sz="1800" b="0" i="0" kern="1200" dirty="0">
                          <a:solidFill>
                            <a:schemeClr val="lt1"/>
                          </a:solidFill>
                          <a:effectLst/>
                          <a:latin typeface="+mn-lt"/>
                          <a:ea typeface="+mn-ea"/>
                          <a:cs typeface="+mn-cs"/>
                        </a:rPr>
                        <a:t> if a value matches any value in a list.</a:t>
                      </a:r>
                    </a:p>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IN</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a:t>
                      </a:r>
                      <a:r>
                        <a:rPr lang="en-US" b="0" i="0" dirty="0">
                          <a:solidFill>
                            <a:srgbClr val="333333"/>
                          </a:solidFill>
                          <a:effectLst/>
                          <a:latin typeface="Courier New" panose="02070309020205020404" pitchFamily="49" charset="0"/>
                        </a:rPr>
                        <a:t> , </a:t>
                      </a:r>
                      <a:r>
                        <a:rPr lang="en-US" b="0" i="0" dirty="0">
                          <a:solidFill>
                            <a:srgbClr val="008080"/>
                          </a:solidFill>
                          <a:effectLst/>
                          <a:latin typeface="Courier New" panose="02070309020205020404" pitchFamily="49" charset="0"/>
                        </a:rPr>
                        <a:t>2</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3</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officeCode</a:t>
                      </a:r>
                      <a:r>
                        <a:rPr lang="en-US" b="0" i="0" dirty="0">
                          <a:solidFill>
                            <a:srgbClr val="333333"/>
                          </a:solidFill>
                          <a:effectLst/>
                          <a:latin typeface="Courier New" panose="02070309020205020404" pitchFamily="49" charset="0"/>
                        </a:rPr>
                        <a:t>;</a:t>
                      </a:r>
                      <a:endParaRPr lang="en-IN" dirty="0"/>
                    </a:p>
                  </a:txBody>
                  <a:tcPr>
                    <a:solidFill>
                      <a:schemeClr val="tx2">
                        <a:lumMod val="40000"/>
                        <a:lumOff val="60000"/>
                      </a:schemeClr>
                    </a:solidFill>
                  </a:tcPr>
                </a:tc>
                <a:extLst>
                  <a:ext uri="{0D108BD9-81ED-4DB2-BD59-A6C34878D82A}">
                    <a16:rowId xmlns:a16="http://schemas.microsoft.com/office/drawing/2014/main" val="1454193521"/>
                  </a:ext>
                </a:extLst>
              </a:tr>
              <a:tr h="619433">
                <a:tc>
                  <a:txBody>
                    <a:bodyPr/>
                    <a:lstStyle/>
                    <a:p>
                      <a:r>
                        <a:rPr lang="en-US" sz="1800" kern="1200" dirty="0">
                          <a:solidFill>
                            <a:schemeClr val="dk1"/>
                          </a:solidFill>
                          <a:latin typeface="+mn-lt"/>
                          <a:ea typeface="+mn-ea"/>
                          <a:cs typeface="+mn-cs"/>
                        </a:rPr>
                        <a:t>Is Null</a:t>
                      </a:r>
                      <a:endParaRPr lang="en-IN" sz="1800" kern="1200" dirty="0">
                        <a:solidFill>
                          <a:schemeClr val="dk1"/>
                        </a:solidFill>
                        <a:latin typeface="+mn-lt"/>
                        <a:ea typeface="+mn-ea"/>
                        <a:cs typeface="+mn-cs"/>
                      </a:endParaRPr>
                    </a:p>
                  </a:txBody>
                  <a:tcPr/>
                </a:tc>
                <a:tc>
                  <a:txBody>
                    <a:bodyPr/>
                    <a:lstStyle/>
                    <a:p>
                      <a:r>
                        <a:rPr lang="en-US" sz="1800" b="0" i="0" kern="1200" dirty="0">
                          <a:solidFill>
                            <a:schemeClr val="dk1"/>
                          </a:solidFill>
                          <a:effectLst/>
                          <a:latin typeface="+mn-lt"/>
                          <a:ea typeface="+mn-ea"/>
                          <a:cs typeface="+mn-cs"/>
                        </a:rPr>
                        <a:t>To check if a value is </a:t>
                      </a:r>
                      <a:r>
                        <a:rPr lang="en-US" u="none" strike="noStrike" dirty="0">
                          <a:effectLst/>
                        </a:rPr>
                        <a:t>NULL</a:t>
                      </a:r>
                      <a:r>
                        <a:rPr lang="en-US" sz="1800" b="0" i="0" kern="1200" dirty="0">
                          <a:solidFill>
                            <a:schemeClr val="dk1"/>
                          </a:solidFill>
                          <a:effectLst/>
                          <a:latin typeface="+mn-lt"/>
                          <a:ea typeface="+mn-ea"/>
                          <a:cs typeface="+mn-cs"/>
                        </a:rPr>
                        <a:t> or not, you use the </a:t>
                      </a:r>
                      <a:r>
                        <a:rPr lang="en-US" u="none" strike="noStrike" dirty="0">
                          <a:effectLst/>
                        </a:rPr>
                        <a:t>IS NULL</a:t>
                      </a:r>
                      <a:r>
                        <a:rPr lang="en-US" sz="1800" b="0" i="0" kern="1200" dirty="0">
                          <a:solidFill>
                            <a:schemeClr val="dk1"/>
                          </a:solidFill>
                          <a:effectLst/>
                          <a:latin typeface="+mn-lt"/>
                          <a:ea typeface="+mn-ea"/>
                          <a:cs typeface="+mn-cs"/>
                        </a:rPr>
                        <a:t> operator, not the equal operator (</a:t>
                      </a:r>
                      <a:r>
                        <a:rPr lang="en-US" dirty="0"/>
                        <a:t>=</a:t>
                      </a:r>
                      <a:r>
                        <a:rPr lang="en-US" sz="1800" b="0" i="0" kern="1200" dirty="0">
                          <a:solidFill>
                            <a:schemeClr val="dk1"/>
                          </a:solidFill>
                          <a:effectLst/>
                          <a:latin typeface="+mn-lt"/>
                          <a:ea typeface="+mn-ea"/>
                          <a:cs typeface="+mn-cs"/>
                        </a:rPr>
                        <a:t>). The </a:t>
                      </a:r>
                      <a:r>
                        <a:rPr lang="en-US" dirty="0"/>
                        <a:t>IS NULL</a:t>
                      </a:r>
                      <a:r>
                        <a:rPr lang="en-US" sz="1800" b="0" i="0" kern="1200" dirty="0">
                          <a:solidFill>
                            <a:schemeClr val="dk1"/>
                          </a:solidFill>
                          <a:effectLst/>
                          <a:latin typeface="+mn-lt"/>
                          <a:ea typeface="+mn-ea"/>
                          <a:cs typeface="+mn-cs"/>
                        </a:rPr>
                        <a:t> operator returns </a:t>
                      </a:r>
                      <a:r>
                        <a:rPr lang="en-US" dirty="0"/>
                        <a:t>TRUE</a:t>
                      </a:r>
                      <a:r>
                        <a:rPr lang="en-US" sz="1800" b="0" i="0" kern="1200" dirty="0">
                          <a:solidFill>
                            <a:schemeClr val="dk1"/>
                          </a:solidFill>
                          <a:effectLst/>
                          <a:latin typeface="+mn-lt"/>
                          <a:ea typeface="+mn-ea"/>
                          <a:cs typeface="+mn-cs"/>
                        </a:rPr>
                        <a:t> if a value is </a:t>
                      </a:r>
                      <a:r>
                        <a:rPr lang="en-US" dirty="0"/>
                        <a:t>NULL</a:t>
                      </a:r>
                      <a:r>
                        <a:rPr lang="en-US" sz="1800" b="0" i="0" kern="1200" dirty="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p>
                      <a:r>
                        <a:rPr lang="en-US" sz="1800" b="1" i="0" kern="1200" dirty="0">
                          <a:solidFill>
                            <a:schemeClr val="dk1"/>
                          </a:solidFill>
                          <a:effectLst/>
                          <a:latin typeface="+mn-lt"/>
                          <a:ea typeface="+mn-ea"/>
                          <a:cs typeface="+mn-cs"/>
                        </a:rPr>
                        <a:t>SELECT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lastName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firstName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reportsTo</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FROM</a:t>
                      </a:r>
                      <a:r>
                        <a:rPr lang="en-US" sz="1800" b="0" i="0" kern="1200" dirty="0">
                          <a:solidFill>
                            <a:schemeClr val="dk1"/>
                          </a:solidFill>
                          <a:effectLst/>
                          <a:latin typeface="+mn-lt"/>
                          <a:ea typeface="+mn-ea"/>
                          <a:cs typeface="+mn-cs"/>
                        </a:rPr>
                        <a:t> employees </a:t>
                      </a:r>
                      <a:r>
                        <a:rPr lang="en-US" sz="1800" b="1" i="0" kern="1200" dirty="0">
                          <a:solidFill>
                            <a:schemeClr val="dk1"/>
                          </a:solidFill>
                          <a:effectLst/>
                          <a:latin typeface="+mn-lt"/>
                          <a:ea typeface="+mn-ea"/>
                          <a:cs typeface="+mn-cs"/>
                        </a:rPr>
                        <a:t>WHERE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reportsTo</a:t>
                      </a:r>
                      <a:r>
                        <a:rPr lang="en-US" sz="1800" b="0" i="0" kern="1200" dirty="0">
                          <a:solidFill>
                            <a:schemeClr val="dk1"/>
                          </a:solidFill>
                          <a:effectLst/>
                          <a:latin typeface="+mn-lt"/>
                          <a:ea typeface="+mn-ea"/>
                          <a:cs typeface="+mn-cs"/>
                        </a:rPr>
                        <a:t> </a:t>
                      </a:r>
                      <a:r>
                        <a:rPr lang="en-US" sz="1800" b="1" i="0" kern="1200" dirty="0">
                          <a:solidFill>
                            <a:schemeClr val="dk1"/>
                          </a:solidFill>
                          <a:effectLst/>
                          <a:latin typeface="+mn-lt"/>
                          <a:ea typeface="+mn-ea"/>
                          <a:cs typeface="+mn-cs"/>
                        </a:rPr>
                        <a:t>IS</a:t>
                      </a:r>
                      <a:r>
                        <a:rPr lang="en-US" sz="1800" b="0" i="0" kern="1200" dirty="0">
                          <a:solidFill>
                            <a:schemeClr val="dk1"/>
                          </a:solidFill>
                          <a:effectLst/>
                          <a:latin typeface="+mn-lt"/>
                          <a:ea typeface="+mn-ea"/>
                          <a:cs typeface="+mn-cs"/>
                        </a:rPr>
                        <a:t> NULL;</a:t>
                      </a:r>
                      <a:endParaRPr lang="en-IN" dirty="0"/>
                    </a:p>
                  </a:txBody>
                  <a:tcPr/>
                </a:tc>
                <a:extLst>
                  <a:ext uri="{0D108BD9-81ED-4DB2-BD59-A6C34878D82A}">
                    <a16:rowId xmlns:a16="http://schemas.microsoft.com/office/drawing/2014/main" val="873424759"/>
                  </a:ext>
                </a:extLst>
              </a:tr>
            </a:tbl>
          </a:graphicData>
        </a:graphic>
      </p:graphicFrame>
      <p:graphicFrame>
        <p:nvGraphicFramePr>
          <p:cNvPr id="5" name="Table 4">
            <a:extLst>
              <a:ext uri="{FF2B5EF4-FFF2-40B4-BE49-F238E27FC236}">
                <a16:creationId xmlns:a16="http://schemas.microsoft.com/office/drawing/2014/main" id="{EFF82158-46F1-4DD6-8B34-61DCF2A9FB24}"/>
              </a:ext>
            </a:extLst>
          </p:cNvPr>
          <p:cNvGraphicFramePr>
            <a:graphicFrameLocks noGrp="1"/>
          </p:cNvGraphicFramePr>
          <p:nvPr>
            <p:extLst>
              <p:ext uri="{D42A27DB-BD31-4B8C-83A1-F6EECF244321}">
                <p14:modId xmlns:p14="http://schemas.microsoft.com/office/powerpoint/2010/main" val="225532701"/>
              </p:ext>
            </p:extLst>
          </p:nvPr>
        </p:nvGraphicFramePr>
        <p:xfrm>
          <a:off x="136136" y="3037657"/>
          <a:ext cx="12055863" cy="3657600"/>
        </p:xfrm>
        <a:graphic>
          <a:graphicData uri="http://schemas.openxmlformats.org/drawingml/2006/table">
            <a:tbl>
              <a:tblPr/>
              <a:tblGrid>
                <a:gridCol w="1150053">
                  <a:extLst>
                    <a:ext uri="{9D8B030D-6E8A-4147-A177-3AD203B41FA5}">
                      <a16:colId xmlns:a16="http://schemas.microsoft.com/office/drawing/2014/main" val="4145699546"/>
                    </a:ext>
                  </a:extLst>
                </a:gridCol>
                <a:gridCol w="4740985">
                  <a:extLst>
                    <a:ext uri="{9D8B030D-6E8A-4147-A177-3AD203B41FA5}">
                      <a16:colId xmlns:a16="http://schemas.microsoft.com/office/drawing/2014/main" val="2472159081"/>
                    </a:ext>
                  </a:extLst>
                </a:gridCol>
                <a:gridCol w="6164825">
                  <a:extLst>
                    <a:ext uri="{9D8B030D-6E8A-4147-A177-3AD203B41FA5}">
                      <a16:colId xmlns:a16="http://schemas.microsoft.com/office/drawing/2014/main" val="2912411363"/>
                    </a:ext>
                  </a:extLst>
                </a:gridCol>
              </a:tblGrid>
              <a:tr h="0">
                <a:tc>
                  <a:txBody>
                    <a:bodyPr/>
                    <a:lstStyle/>
                    <a:p>
                      <a:pPr algn="l" fontAlgn="t"/>
                      <a:r>
                        <a:rPr lang="en-IN" b="1">
                          <a:solidFill>
                            <a:srgbClr val="333333"/>
                          </a:solidFill>
                          <a:effectLst/>
                        </a:rPr>
                        <a:t>Operator</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dirty="0">
                          <a:solidFill>
                            <a:srgbClr val="333333"/>
                          </a:solidFill>
                          <a:effectLst/>
                        </a:rPr>
                        <a:t>Description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IN" b="1" dirty="0">
                        <a:solidFill>
                          <a:srgbClr val="333333"/>
                        </a:solidFill>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361394380"/>
                  </a:ext>
                </a:extLst>
              </a:tr>
              <a:tr h="0">
                <a:tc>
                  <a:txBody>
                    <a:bodyPr/>
                    <a:lstStyle/>
                    <a:p>
                      <a:pPr algn="l" fontAlgn="t"/>
                      <a:r>
                        <a:rPr lang="en-IN">
                          <a:effectLst/>
                        </a:rPr>
                        <a: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Equal to. You can use it with almost any data types.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973881249"/>
                  </a:ext>
                </a:extLst>
              </a:tr>
              <a:tr h="0">
                <a:tc>
                  <a:txBody>
                    <a:bodyPr/>
                    <a:lstStyle/>
                    <a:p>
                      <a:pPr algn="l" fontAlgn="t"/>
                      <a:r>
                        <a:rPr lang="en-IN" dirty="0">
                          <a:effectLst/>
                        </a:rPr>
                        <a:t>&lt;&gt; or !=</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Not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jobtitle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jobtitle</a:t>
                      </a:r>
                      <a:r>
                        <a:rPr lang="en-US" sz="1800" b="0" i="0" kern="1200" dirty="0">
                          <a:solidFill>
                            <a:schemeClr val="tx1"/>
                          </a:solidFill>
                          <a:effectLst/>
                          <a:latin typeface="+mn-lt"/>
                          <a:ea typeface="+mn-ea"/>
                          <a:cs typeface="+mn-cs"/>
                        </a:rPr>
                        <a:t> &lt;&gt; 'Sales Rep';</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80015683"/>
                  </a:ext>
                </a:extLst>
              </a:tr>
              <a:tr h="0">
                <a:tc>
                  <a:txBody>
                    <a:bodyPr/>
                    <a:lstStyle/>
                    <a:p>
                      <a:pPr algn="l" fontAlgn="t"/>
                      <a:r>
                        <a:rPr lang="en-IN">
                          <a:effectLst/>
                        </a:rPr>
                        <a:t>&lt;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Less than. You typically use it with numeric and date/time data types.</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&gt; 5;</a:t>
                      </a:r>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3856926"/>
                  </a:ext>
                </a:extLst>
              </a:tr>
              <a:tr h="0">
                <a:tc>
                  <a:txBody>
                    <a:bodyPr/>
                    <a:lstStyle/>
                    <a:p>
                      <a:pPr algn="l" fontAlgn="t"/>
                      <a:r>
                        <a:rPr lang="en-IN">
                          <a:effectLst/>
                        </a:rPr>
                        <a:t>&gt;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Greater than.</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5211670"/>
                  </a:ext>
                </a:extLst>
              </a:tr>
              <a:tr h="0">
                <a:tc>
                  <a:txBody>
                    <a:bodyPr/>
                    <a:lstStyle/>
                    <a:p>
                      <a:pPr algn="l" fontAlgn="t"/>
                      <a:r>
                        <a:rPr lang="en-IN">
                          <a:effectLst/>
                        </a:rPr>
                        <a:t>&lt;=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a:effectLst/>
                        </a:rPr>
                        <a:t>Less than or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sz="1800" b="1" i="0" kern="1200" dirty="0">
                          <a:solidFill>
                            <a:schemeClr val="tx1"/>
                          </a:solidFill>
                          <a:effectLst/>
                          <a:latin typeface="+mn-lt"/>
                          <a:ea typeface="+mn-ea"/>
                          <a:cs typeface="+mn-cs"/>
                        </a:rPr>
                        <a:t>SELECT</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lastname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firstname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a:t>
                      </a:r>
                      <a:r>
                        <a:rPr lang="en-US" sz="1800" b="1" i="0" kern="1200" dirty="0">
                          <a:solidFill>
                            <a:schemeClr val="tx1"/>
                          </a:solidFill>
                          <a:effectLst/>
                          <a:latin typeface="+mn-lt"/>
                          <a:ea typeface="+mn-ea"/>
                          <a:cs typeface="+mn-cs"/>
                        </a:rPr>
                        <a:t>FROM</a:t>
                      </a:r>
                      <a:r>
                        <a:rPr lang="en-US" sz="1800" b="0" i="0" kern="1200" dirty="0">
                          <a:solidFill>
                            <a:schemeClr val="tx1"/>
                          </a:solidFill>
                          <a:effectLst/>
                          <a:latin typeface="+mn-lt"/>
                          <a:ea typeface="+mn-ea"/>
                          <a:cs typeface="+mn-cs"/>
                        </a:rPr>
                        <a:t> employees </a:t>
                      </a:r>
                      <a:r>
                        <a:rPr lang="en-US" sz="1800" b="1" i="0" kern="1200" dirty="0">
                          <a:solidFill>
                            <a:schemeClr val="tx1"/>
                          </a:solidFill>
                          <a:effectLst/>
                          <a:latin typeface="+mn-lt"/>
                          <a:ea typeface="+mn-ea"/>
                          <a:cs typeface="+mn-cs"/>
                        </a:rPr>
                        <a:t>WHERE</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officecode</a:t>
                      </a:r>
                      <a:r>
                        <a:rPr lang="en-US" sz="1800" b="0" i="0" kern="1200" dirty="0">
                          <a:solidFill>
                            <a:schemeClr val="tx1"/>
                          </a:solidFill>
                          <a:effectLst/>
                          <a:latin typeface="+mn-lt"/>
                          <a:ea typeface="+mn-ea"/>
                          <a:cs typeface="+mn-cs"/>
                        </a:rPr>
                        <a:t> &lt;= 4;</a:t>
                      </a:r>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98501188"/>
                  </a:ext>
                </a:extLst>
              </a:tr>
              <a:tr h="0">
                <a:tc>
                  <a:txBody>
                    <a:bodyPr/>
                    <a:lstStyle/>
                    <a:p>
                      <a:pPr algn="l" fontAlgn="t"/>
                      <a:r>
                        <a:rPr lang="en-IN">
                          <a:effectLst/>
                        </a:rPr>
                        <a:t>&gt;=</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dirty="0">
                          <a:effectLst/>
                        </a:rPr>
                        <a:t>Greater than or equal to</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endParaRPr lang="en-US"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70791387"/>
                  </a:ext>
                </a:extLst>
              </a:tr>
            </a:tbl>
          </a:graphicData>
        </a:graphic>
      </p:graphicFrame>
      <p:sp>
        <p:nvSpPr>
          <p:cNvPr id="6" name="Rectangle 1">
            <a:extLst>
              <a:ext uri="{FF2B5EF4-FFF2-40B4-BE49-F238E27FC236}">
                <a16:creationId xmlns:a16="http://schemas.microsoft.com/office/drawing/2014/main" id="{C0350178-B7D7-4DB0-85F8-7C81341C921B}"/>
              </a:ext>
            </a:extLst>
          </p:cNvPr>
          <p:cNvSpPr>
            <a:spLocks noChangeArrowheads="1"/>
          </p:cNvSpPr>
          <p:nvPr/>
        </p:nvSpPr>
        <p:spPr bwMode="auto">
          <a:xfrm>
            <a:off x="206541" y="2460538"/>
            <a:ext cx="12192000" cy="457200"/>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pple-system"/>
              </a:rPr>
              <a:t>The following table shows the comparison operators that you can use to form the expression in the </a:t>
            </a:r>
            <a:r>
              <a:rPr kumimoji="0" lang="en-US" altLang="en-US" sz="1000" b="0" i="0" u="none" strike="noStrike" cap="none" normalizeH="0" baseline="0">
                <a:ln>
                  <a:noFill/>
                </a:ln>
                <a:solidFill>
                  <a:srgbClr val="000000"/>
                </a:solidFill>
                <a:effectLst/>
                <a:latin typeface="Courier New" panose="02070309020205020404" pitchFamily="49" charset="0"/>
                <a:cs typeface="Courier New" panose="02070309020205020404" pitchFamily="49" charset="0"/>
              </a:rPr>
              <a:t>WHERE</a:t>
            </a:r>
            <a:r>
              <a:rPr kumimoji="0" lang="en-US" altLang="en-US" sz="800" b="0" i="0" u="none" strike="noStrike" cap="none" normalizeH="0" baseline="0">
                <a:ln>
                  <a:noFill/>
                </a:ln>
                <a:solidFill>
                  <a:srgbClr val="000000"/>
                </a:solidFill>
                <a:effectLst/>
                <a:latin typeface="-apple-system"/>
              </a:rPr>
              <a:t> </a:t>
            </a:r>
            <a:r>
              <a:rPr kumimoji="0" lang="en-US" altLang="en-US" sz="1800" b="0" i="0" u="none" strike="noStrike" cap="none" normalizeH="0" baseline="0">
                <a:ln>
                  <a:noFill/>
                </a:ln>
                <a:solidFill>
                  <a:srgbClr val="000000"/>
                </a:solidFill>
                <a:effectLst/>
                <a:latin typeface="-apple-system"/>
              </a:rPr>
              <a:t>clause.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782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D2F15-013F-4882-8640-A809BF3E9067}"/>
              </a:ext>
            </a:extLst>
          </p:cNvPr>
          <p:cNvSpPr>
            <a:spLocks noGrp="1"/>
          </p:cNvSpPr>
          <p:nvPr>
            <p:ph idx="1"/>
          </p:nvPr>
        </p:nvSpPr>
        <p:spPr>
          <a:xfrm>
            <a:off x="150724" y="2"/>
            <a:ext cx="11615896" cy="542610"/>
          </a:xfrm>
        </p:spPr>
        <p:txBody>
          <a:bodyPr>
            <a:normAutofit fontScale="70000" lnSpcReduction="20000"/>
          </a:bodyPr>
          <a:lstStyle/>
          <a:p>
            <a:r>
              <a:rPr lang="en-US" dirty="0"/>
              <a:t>When querying data from a table, you may get duplicate rows. In order to </a:t>
            </a:r>
            <a:r>
              <a:rPr lang="en-US" b="1" dirty="0"/>
              <a:t>remove these duplicate rows</a:t>
            </a:r>
            <a:r>
              <a:rPr lang="en-US" dirty="0"/>
              <a:t>, you use the </a:t>
            </a:r>
            <a:r>
              <a:rPr lang="en-US" b="1" dirty="0"/>
              <a:t>DISTINCT </a:t>
            </a:r>
            <a:r>
              <a:rPr lang="en-US" dirty="0"/>
              <a:t>clause in the SELECT statement.</a:t>
            </a:r>
          </a:p>
          <a:p>
            <a:endParaRPr lang="en-US" dirty="0"/>
          </a:p>
          <a:p>
            <a:endParaRPr lang="en-IN" dirty="0"/>
          </a:p>
        </p:txBody>
      </p:sp>
      <p:sp>
        <p:nvSpPr>
          <p:cNvPr id="5" name="TextBox 4">
            <a:extLst>
              <a:ext uri="{FF2B5EF4-FFF2-40B4-BE49-F238E27FC236}">
                <a16:creationId xmlns:a16="http://schemas.microsoft.com/office/drawing/2014/main" id="{D0310071-D66B-4B86-9293-F367CC22CDA9}"/>
              </a:ext>
            </a:extLst>
          </p:cNvPr>
          <p:cNvSpPr txBox="1"/>
          <p:nvPr/>
        </p:nvSpPr>
        <p:spPr>
          <a:xfrm>
            <a:off x="80385" y="524289"/>
            <a:ext cx="6094324"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lastname</a:t>
            </a:r>
            <a:r>
              <a:rPr lang="en-US" b="0" i="0" dirty="0">
                <a:solidFill>
                  <a:srgbClr val="333333"/>
                </a:solidFill>
                <a:effectLst/>
                <a:latin typeface="Courier New" panose="02070309020205020404" pitchFamily="49" charset="0"/>
              </a:rPr>
              <a:t>;</a:t>
            </a:r>
            <a:endParaRPr lang="en-IN" dirty="0"/>
          </a:p>
        </p:txBody>
      </p:sp>
      <p:sp>
        <p:nvSpPr>
          <p:cNvPr id="6" name="Rectangle 1">
            <a:extLst>
              <a:ext uri="{FF2B5EF4-FFF2-40B4-BE49-F238E27FC236}">
                <a16:creationId xmlns:a16="http://schemas.microsoft.com/office/drawing/2014/main" id="{056F2799-CC1A-4079-B05B-83F1E9D7E5E8}"/>
              </a:ext>
            </a:extLst>
          </p:cNvPr>
          <p:cNvSpPr>
            <a:spLocks noChangeArrowheads="1"/>
          </p:cNvSpPr>
          <p:nvPr/>
        </p:nvSpPr>
        <p:spPr bwMode="auto">
          <a:xfrm>
            <a:off x="80385" y="1223191"/>
            <a:ext cx="9485645"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If a column has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values and you use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clause for that column, MySQL keeps only one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 because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treats all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NULL</a:t>
            </a:r>
            <a:r>
              <a:rPr kumimoji="0" lang="en-US" altLang="en-US" b="0" i="0" u="none" strike="noStrike" cap="none" normalizeH="0" baseline="0" dirty="0">
                <a:ln>
                  <a:noFill/>
                </a:ln>
                <a:solidFill>
                  <a:srgbClr val="000000"/>
                </a:solidFill>
                <a:effectLst/>
                <a:latin typeface="-apple-system"/>
              </a:rPr>
              <a:t> values as the same value.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BE8E27C-8330-4250-8E6A-037A1AAA65B8}"/>
              </a:ext>
            </a:extLst>
          </p:cNvPr>
          <p:cNvSpPr txBox="1"/>
          <p:nvPr/>
        </p:nvSpPr>
        <p:spPr>
          <a:xfrm>
            <a:off x="1676" y="2038412"/>
            <a:ext cx="6094324"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city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 city;</a:t>
            </a:r>
            <a:endParaRPr lang="en-IN" dirty="0"/>
          </a:p>
        </p:txBody>
      </p:sp>
      <p:pic>
        <p:nvPicPr>
          <p:cNvPr id="3075" name="Picture 3" descr="MySQL DISTINCT multiple columns example">
            <a:extLst>
              <a:ext uri="{FF2B5EF4-FFF2-40B4-BE49-F238E27FC236}">
                <a16:creationId xmlns:a16="http://schemas.microsoft.com/office/drawing/2014/main" id="{8E35F665-8303-4A77-85CD-8DAE2DE3E4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24" y="2961742"/>
            <a:ext cx="1914525" cy="334327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5">
            <a:extLst>
              <a:ext uri="{FF2B5EF4-FFF2-40B4-BE49-F238E27FC236}">
                <a16:creationId xmlns:a16="http://schemas.microsoft.com/office/drawing/2014/main" id="{C76CB1DB-C58D-4083-A589-267A2E82691A}"/>
              </a:ext>
            </a:extLst>
          </p:cNvPr>
          <p:cNvSpPr>
            <a:spLocks noChangeArrowheads="1"/>
          </p:cNvSpPr>
          <p:nvPr/>
        </p:nvSpPr>
        <p:spPr bwMode="auto">
          <a:xfrm>
            <a:off x="6331974" y="2007634"/>
            <a:ext cx="5670620" cy="492443"/>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Without the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sz="1600" b="0" i="0" u="none" strike="noStrike" cap="none" normalizeH="0" baseline="0" dirty="0">
                <a:ln>
                  <a:noFill/>
                </a:ln>
                <a:solidFill>
                  <a:srgbClr val="000000"/>
                </a:solidFill>
                <a:effectLst/>
                <a:latin typeface="-apple-system"/>
              </a:rPr>
              <a:t> clause, you will get the duplicate combination of state and city as follows:</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B8394808-1F6A-4E5E-BBDB-01ACFB2B755F}"/>
              </a:ext>
            </a:extLst>
          </p:cNvPr>
          <p:cNvSpPr txBox="1"/>
          <p:nvPr/>
        </p:nvSpPr>
        <p:spPr>
          <a:xfrm>
            <a:off x="6331974" y="2730522"/>
            <a:ext cx="6096000"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state, city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 , city;</a:t>
            </a:r>
            <a:endParaRPr lang="en-IN" dirty="0"/>
          </a:p>
        </p:txBody>
      </p:sp>
      <p:pic>
        <p:nvPicPr>
          <p:cNvPr id="3079" name="Picture 7" descr="MySQL without DISTINCT clause on multiple columns">
            <a:extLst>
              <a:ext uri="{FF2B5EF4-FFF2-40B4-BE49-F238E27FC236}">
                <a16:creationId xmlns:a16="http://schemas.microsoft.com/office/drawing/2014/main" id="{DE00567E-0C49-48E8-8B83-78D43E14F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2889" y="3328145"/>
            <a:ext cx="1943100"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C4C81B-A28C-E6BF-B7E3-8381B7B77787}"/>
              </a:ext>
            </a:extLst>
          </p:cNvPr>
          <p:cNvSpPr txBox="1"/>
          <p:nvPr/>
        </p:nvSpPr>
        <p:spPr>
          <a:xfrm>
            <a:off x="4546600" y="4030133"/>
            <a:ext cx="3623733"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state and city from customer table. Ensure it display Unique data.</a:t>
            </a:r>
          </a:p>
        </p:txBody>
      </p:sp>
      <p:sp>
        <p:nvSpPr>
          <p:cNvPr id="4" name="TextBox 3">
            <a:extLst>
              <a:ext uri="{FF2B5EF4-FFF2-40B4-BE49-F238E27FC236}">
                <a16:creationId xmlns:a16="http://schemas.microsoft.com/office/drawing/2014/main" id="{603FDF37-28A9-5C0E-84F3-B90E73695F0F}"/>
              </a:ext>
            </a:extLst>
          </p:cNvPr>
          <p:cNvSpPr txBox="1"/>
          <p:nvPr/>
        </p:nvSpPr>
        <p:spPr>
          <a:xfrm>
            <a:off x="5833533" y="311392"/>
            <a:ext cx="567062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a:t>
            </a:r>
            <a:r>
              <a:rPr lang="en-IN" dirty="0" err="1"/>
              <a:t>lastname</a:t>
            </a:r>
            <a:r>
              <a:rPr lang="en-IN" dirty="0"/>
              <a:t> from employee table. Ensure it display Unique data.</a:t>
            </a:r>
          </a:p>
        </p:txBody>
      </p:sp>
    </p:spTree>
    <p:extLst>
      <p:ext uri="{BB962C8B-B14F-4D97-AF65-F5344CB8AC3E}">
        <p14:creationId xmlns:p14="http://schemas.microsoft.com/office/powerpoint/2010/main" val="1303467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6A1525-B7E2-42D1-B706-4FBBE05C51EA}"/>
              </a:ext>
            </a:extLst>
          </p:cNvPr>
          <p:cNvSpPr>
            <a:spLocks noGrp="1"/>
          </p:cNvSpPr>
          <p:nvPr>
            <p:ph idx="1"/>
          </p:nvPr>
        </p:nvSpPr>
        <p:spPr>
          <a:xfrm>
            <a:off x="176980" y="461665"/>
            <a:ext cx="11936361" cy="361647"/>
          </a:xfrm>
        </p:spPr>
        <p:txBody>
          <a:bodyPr>
            <a:normAutofit/>
          </a:bodyPr>
          <a:lstStyle/>
          <a:p>
            <a:pPr marL="0" indent="0">
              <a:buNone/>
            </a:pPr>
            <a:r>
              <a:rPr lang="en-US" sz="1600" dirty="0"/>
              <a:t>Generally speaking, the </a:t>
            </a:r>
            <a:r>
              <a:rPr lang="en-US" sz="1600" b="1" dirty="0"/>
              <a:t>DISTINCT </a:t>
            </a:r>
            <a:r>
              <a:rPr lang="en-US" sz="1600" dirty="0"/>
              <a:t>clause is a special case of the </a:t>
            </a:r>
            <a:r>
              <a:rPr lang="en-US" sz="1600" b="1" dirty="0"/>
              <a:t>GROUP BY clause.</a:t>
            </a:r>
            <a:r>
              <a:rPr lang="en-US" sz="1600" dirty="0"/>
              <a:t> </a:t>
            </a:r>
            <a:endParaRPr lang="en-IN" sz="1600" dirty="0"/>
          </a:p>
        </p:txBody>
      </p:sp>
      <p:sp>
        <p:nvSpPr>
          <p:cNvPr id="4" name="Rectangle 1">
            <a:extLst>
              <a:ext uri="{FF2B5EF4-FFF2-40B4-BE49-F238E27FC236}">
                <a16:creationId xmlns:a16="http://schemas.microsoft.com/office/drawing/2014/main" id="{2163701C-45C7-4624-96B2-50756C15FAB7}"/>
              </a:ext>
            </a:extLst>
          </p:cNvPr>
          <p:cNvSpPr>
            <a:spLocks noGrp="1" noChangeArrowheads="1"/>
          </p:cNvSpPr>
          <p:nvPr>
            <p:ph type="title"/>
          </p:nvPr>
        </p:nvSpPr>
        <p:spPr bwMode="auto">
          <a:xfrm>
            <a:off x="2195051" y="0"/>
            <a:ext cx="4953000"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262626"/>
                </a:solidFill>
                <a:effectLst/>
                <a:latin typeface="var(--fonts)"/>
              </a:rPr>
              <a:t>DISTINCT</a:t>
            </a:r>
            <a:r>
              <a:rPr kumimoji="0" lang="en-US" altLang="en-US" sz="2400" b="0" i="0" u="none" strike="noStrike" cap="none" normalizeH="0" baseline="0" dirty="0">
                <a:ln>
                  <a:noFill/>
                </a:ln>
                <a:solidFill>
                  <a:srgbClr val="262626"/>
                </a:solidFill>
                <a:effectLst/>
                <a:latin typeface="-apple-system"/>
              </a:rPr>
              <a:t> clause vs. </a:t>
            </a:r>
            <a:r>
              <a:rPr kumimoji="0" lang="en-US" altLang="en-US" sz="1600" b="0" i="0" u="none" strike="noStrike" cap="none" normalizeH="0" baseline="0" dirty="0">
                <a:ln>
                  <a:noFill/>
                </a:ln>
                <a:solidFill>
                  <a:srgbClr val="262626"/>
                </a:solidFill>
                <a:effectLst/>
                <a:latin typeface="var(--fonts)"/>
              </a:rPr>
              <a:t>GROUP BY</a:t>
            </a:r>
            <a:r>
              <a:rPr kumimoji="0" lang="en-US" altLang="en-US" sz="2400" b="0" i="0" u="none" strike="noStrike" cap="none" normalizeH="0" baseline="0" dirty="0">
                <a:ln>
                  <a:noFill/>
                </a:ln>
                <a:solidFill>
                  <a:srgbClr val="262626"/>
                </a:solidFill>
                <a:effectLst/>
                <a:latin typeface="-apple-system"/>
              </a:rPr>
              <a:t> clause</a:t>
            </a:r>
          </a:p>
        </p:txBody>
      </p:sp>
      <p:sp>
        <p:nvSpPr>
          <p:cNvPr id="7" name="TextBox 6">
            <a:extLst>
              <a:ext uri="{FF2B5EF4-FFF2-40B4-BE49-F238E27FC236}">
                <a16:creationId xmlns:a16="http://schemas.microsoft.com/office/drawing/2014/main" id="{287E321C-1AA8-4350-B9D8-15E0B388FC9A}"/>
              </a:ext>
            </a:extLst>
          </p:cNvPr>
          <p:cNvSpPr txBox="1"/>
          <p:nvPr/>
        </p:nvSpPr>
        <p:spPr>
          <a:xfrm>
            <a:off x="176980" y="1010724"/>
            <a:ext cx="6096000" cy="36933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GROUP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a:t>
            </a:r>
            <a:endParaRPr lang="en-IN" dirty="0"/>
          </a:p>
        </p:txBody>
      </p:sp>
      <p:sp>
        <p:nvSpPr>
          <p:cNvPr id="9" name="TextBox 8">
            <a:extLst>
              <a:ext uri="{FF2B5EF4-FFF2-40B4-BE49-F238E27FC236}">
                <a16:creationId xmlns:a16="http://schemas.microsoft.com/office/drawing/2014/main" id="{887F3A50-0A8E-4EEB-9DF3-4DAF8EACA454}"/>
              </a:ext>
            </a:extLst>
          </p:cNvPr>
          <p:cNvSpPr txBox="1"/>
          <p:nvPr/>
        </p:nvSpPr>
        <p:spPr>
          <a:xfrm>
            <a:off x="176980" y="3336925"/>
            <a:ext cx="6096000" cy="36933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a:t>
            </a:r>
            <a:endParaRPr lang="en-IN" dirty="0"/>
          </a:p>
        </p:txBody>
      </p:sp>
      <p:pic>
        <p:nvPicPr>
          <p:cNvPr id="4100" name="Picture 4" descr="MySQL DISTINCT vs GROUP BY example">
            <a:extLst>
              <a:ext uri="{FF2B5EF4-FFF2-40B4-BE49-F238E27FC236}">
                <a16:creationId xmlns:a16="http://schemas.microsoft.com/office/drawing/2014/main" id="{11547C2A-3CAA-47CB-B0DF-9E51016EC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20" y="1459978"/>
            <a:ext cx="9810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ySQL DISTINCT vs GROUP BY example with sorting">
            <a:extLst>
              <a:ext uri="{FF2B5EF4-FFF2-40B4-BE49-F238E27FC236}">
                <a16:creationId xmlns:a16="http://schemas.microsoft.com/office/drawing/2014/main" id="{22F4B3BC-AE79-478E-8FDA-DC8629F3E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44" y="3706257"/>
            <a:ext cx="733425" cy="14287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6C3078F-A5BA-4CF9-BA20-216CD55DB76D}"/>
              </a:ext>
            </a:extLst>
          </p:cNvPr>
          <p:cNvSpPr txBox="1"/>
          <p:nvPr/>
        </p:nvSpPr>
        <p:spPr>
          <a:xfrm>
            <a:off x="6145160" y="2298178"/>
            <a:ext cx="6105832"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a:t>
            </a:r>
          </a:p>
          <a:p>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state;</a:t>
            </a:r>
            <a:endParaRPr lang="en-IN" dirty="0"/>
          </a:p>
        </p:txBody>
      </p:sp>
      <p:sp>
        <p:nvSpPr>
          <p:cNvPr id="5" name="TextBox 4">
            <a:extLst>
              <a:ext uri="{FF2B5EF4-FFF2-40B4-BE49-F238E27FC236}">
                <a16:creationId xmlns:a16="http://schemas.microsoft.com/office/drawing/2014/main" id="{47916462-AC8B-3E36-A58C-36723A0917A4}"/>
              </a:ext>
            </a:extLst>
          </p:cNvPr>
          <p:cNvSpPr txBox="1"/>
          <p:nvPr/>
        </p:nvSpPr>
        <p:spPr>
          <a:xfrm>
            <a:off x="5832358" y="4162714"/>
            <a:ext cx="6189132" cy="2031325"/>
          </a:xfrm>
          <a:prstGeom prst="rect">
            <a:avLst/>
          </a:prstGeom>
          <a:noFill/>
        </p:spPr>
        <p:txBody>
          <a:bodyPr wrap="square">
            <a:spAutoFit/>
          </a:bodyPr>
          <a:lstStyle/>
          <a:p>
            <a:r>
              <a:rPr lang="en-US" dirty="0"/>
              <a:t>Key Differences:</a:t>
            </a:r>
          </a:p>
          <a:p>
            <a:r>
              <a:rPr lang="en-US" dirty="0"/>
              <a:t>DISTINCT removes duplicate rows but does not perform calculations.</a:t>
            </a:r>
          </a:p>
          <a:p>
            <a:r>
              <a:rPr lang="en-US" dirty="0"/>
              <a:t>GROUP BY organizes data into groups and allows aggregate functions.</a:t>
            </a:r>
          </a:p>
          <a:p>
            <a:r>
              <a:rPr lang="en-US" dirty="0"/>
              <a:t>GROUP BY can be used without aggregate functions, but it behaves similarly to DISTINCT in such cases.</a:t>
            </a:r>
            <a:endParaRPr lang="en-IN" dirty="0"/>
          </a:p>
        </p:txBody>
      </p:sp>
      <p:sp>
        <p:nvSpPr>
          <p:cNvPr id="6" name="Rectangle 1">
            <a:extLst>
              <a:ext uri="{FF2B5EF4-FFF2-40B4-BE49-F238E27FC236}">
                <a16:creationId xmlns:a16="http://schemas.microsoft.com/office/drawing/2014/main" id="{51386B29-F5F7-C7E3-5CCD-CAB27ABE996B}"/>
              </a:ext>
            </a:extLst>
          </p:cNvPr>
          <p:cNvSpPr>
            <a:spLocks noChangeArrowheads="1"/>
          </p:cNvSpPr>
          <p:nvPr/>
        </p:nvSpPr>
        <p:spPr bwMode="auto">
          <a:xfrm>
            <a:off x="292220" y="5816499"/>
            <a:ext cx="52619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Unicode MS"/>
              </a:rPr>
              <a:t>SELECT city, COUNT(*) FROM customers GROUP BY city;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10" name="Straight Arrow Connector 9">
            <a:extLst>
              <a:ext uri="{FF2B5EF4-FFF2-40B4-BE49-F238E27FC236}">
                <a16:creationId xmlns:a16="http://schemas.microsoft.com/office/drawing/2014/main" id="{8CB37572-B6E6-520E-E865-F06846707CDC}"/>
              </a:ext>
            </a:extLst>
          </p:cNvPr>
          <p:cNvCxnSpPr/>
          <p:nvPr/>
        </p:nvCxnSpPr>
        <p:spPr>
          <a:xfrm flipH="1">
            <a:off x="2387600" y="5300133"/>
            <a:ext cx="3619909" cy="52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53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95B0EC-6175-4FE4-B6E4-2BDBEE406EF8}"/>
              </a:ext>
            </a:extLst>
          </p:cNvPr>
          <p:cNvSpPr>
            <a:spLocks noGrp="1"/>
          </p:cNvSpPr>
          <p:nvPr>
            <p:ph idx="1"/>
          </p:nvPr>
        </p:nvSpPr>
        <p:spPr>
          <a:xfrm>
            <a:off x="157316" y="196645"/>
            <a:ext cx="11196484" cy="1307690"/>
          </a:xfrm>
        </p:spPr>
        <p:txBody>
          <a:bodyPr/>
          <a:lstStyle/>
          <a:p>
            <a:pPr marL="0" indent="0">
              <a:buNone/>
            </a:pPr>
            <a:r>
              <a:rPr lang="en-US" dirty="0"/>
              <a:t>You can use the </a:t>
            </a:r>
            <a:r>
              <a:rPr lang="en-US" b="1" dirty="0"/>
              <a:t>DISTINCT</a:t>
            </a:r>
            <a:r>
              <a:rPr lang="en-US" dirty="0"/>
              <a:t> clause with an </a:t>
            </a:r>
            <a:r>
              <a:rPr lang="en-US" b="1" dirty="0"/>
              <a:t>aggregate</a:t>
            </a:r>
            <a:r>
              <a:rPr lang="en-US" dirty="0"/>
              <a:t> function e.g., SUM, AVG, and COUNT, to </a:t>
            </a:r>
            <a:r>
              <a:rPr lang="en-US" b="1" dirty="0"/>
              <a:t>remove duplicate rows </a:t>
            </a:r>
            <a:r>
              <a:rPr lang="en-US" dirty="0"/>
              <a:t>before the aggregate functions are applied to the result set.</a:t>
            </a:r>
            <a:endParaRPr lang="en-IN" dirty="0"/>
          </a:p>
        </p:txBody>
      </p:sp>
      <p:sp>
        <p:nvSpPr>
          <p:cNvPr id="6" name="TextBox 5">
            <a:extLst>
              <a:ext uri="{FF2B5EF4-FFF2-40B4-BE49-F238E27FC236}">
                <a16:creationId xmlns:a16="http://schemas.microsoft.com/office/drawing/2014/main" id="{612530C2-8662-4413-98AD-4B2BF7CF15F2}"/>
              </a:ext>
            </a:extLst>
          </p:cNvPr>
          <p:cNvSpPr txBox="1"/>
          <p:nvPr/>
        </p:nvSpPr>
        <p:spPr>
          <a:xfrm>
            <a:off x="0" y="1800603"/>
            <a:ext cx="6096000"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COUNT</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a:t>
            </a:r>
            <a:endParaRPr lang="en-IN" dirty="0"/>
          </a:p>
        </p:txBody>
      </p:sp>
      <p:sp>
        <p:nvSpPr>
          <p:cNvPr id="8" name="Rectangle 3">
            <a:extLst>
              <a:ext uri="{FF2B5EF4-FFF2-40B4-BE49-F238E27FC236}">
                <a16:creationId xmlns:a16="http://schemas.microsoft.com/office/drawing/2014/main" id="{3F5A537B-15A6-47E6-BA6F-96C496F751FC}"/>
              </a:ext>
            </a:extLst>
          </p:cNvPr>
          <p:cNvSpPr>
            <a:spLocks noChangeArrowheads="1"/>
          </p:cNvSpPr>
          <p:nvPr/>
        </p:nvSpPr>
        <p:spPr bwMode="auto">
          <a:xfrm>
            <a:off x="157316" y="3080170"/>
            <a:ext cx="11533238"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In case you use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DISTINCT</a:t>
            </a:r>
            <a:r>
              <a:rPr kumimoji="0" lang="en-US" altLang="en-US" b="0" i="0" u="none" strike="noStrike" cap="none" normalizeH="0" baseline="0" dirty="0">
                <a:ln>
                  <a:noFill/>
                </a:ln>
                <a:solidFill>
                  <a:srgbClr val="000000"/>
                </a:solidFill>
                <a:effectLst/>
                <a:latin typeface="-apple-system"/>
              </a:rPr>
              <a:t> clause with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a:t>
            </a:r>
            <a:r>
              <a:rPr kumimoji="0" lang="en-US" altLang="en-US" b="0" i="0" u="none" strike="noStrike" cap="none" normalizeH="0" baseline="0" dirty="0">
                <a:ln>
                  <a:noFill/>
                </a:ln>
                <a:solidFill>
                  <a:srgbClr val="000000"/>
                </a:solidFill>
                <a:effectLst/>
                <a:latin typeface="-apple-system"/>
              </a:rPr>
              <a:t> clause, MySQL immediately stops searching when it finds the number of unique rows specified in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LIMIT</a:t>
            </a:r>
            <a:r>
              <a:rPr kumimoji="0" lang="en-US" altLang="en-US" b="0" i="0" u="none" strike="noStrike" cap="none" normalizeH="0" baseline="0" dirty="0">
                <a:ln>
                  <a:noFill/>
                </a:ln>
                <a:solidFill>
                  <a:srgbClr val="000000"/>
                </a:solidFill>
                <a:effectLst/>
                <a:latin typeface="-apple-system"/>
              </a:rPr>
              <a:t> clause.</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60F80E0-14B5-42BB-B273-92094E47E043}"/>
              </a:ext>
            </a:extLst>
          </p:cNvPr>
          <p:cNvSpPr txBox="1"/>
          <p:nvPr/>
        </p:nvSpPr>
        <p:spPr>
          <a:xfrm>
            <a:off x="157316" y="3861835"/>
            <a:ext cx="6120580"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DISTINCT</a:t>
            </a:r>
            <a:r>
              <a:rPr lang="en-US" b="0" i="0" dirty="0">
                <a:solidFill>
                  <a:srgbClr val="333333"/>
                </a:solidFill>
                <a:effectLst/>
                <a:latin typeface="Courier New" panose="02070309020205020404" pitchFamily="49" charset="0"/>
              </a:rPr>
              <a:t> state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p>
          <a:p>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state </a:t>
            </a:r>
            <a:r>
              <a:rPr lang="en-US" b="1" i="0" dirty="0">
                <a:solidFill>
                  <a:srgbClr val="333333"/>
                </a:solidFill>
                <a:effectLst/>
                <a:latin typeface="Courier New" panose="02070309020205020404" pitchFamily="49" charset="0"/>
              </a:rPr>
              <a:t>IS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NOT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NULL</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LIMIT</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5</a:t>
            </a:r>
            <a:r>
              <a:rPr lang="en-US" b="0" i="0" dirty="0">
                <a:solidFill>
                  <a:srgbClr val="333333"/>
                </a:solidFill>
                <a:effectLst/>
                <a:latin typeface="Courier New" panose="02070309020205020404" pitchFamily="49" charset="0"/>
              </a:rPr>
              <a:t>;</a:t>
            </a:r>
            <a:endParaRPr lang="en-IN" dirty="0"/>
          </a:p>
        </p:txBody>
      </p:sp>
      <p:sp>
        <p:nvSpPr>
          <p:cNvPr id="4" name="TextBox 3">
            <a:extLst>
              <a:ext uri="{FF2B5EF4-FFF2-40B4-BE49-F238E27FC236}">
                <a16:creationId xmlns:a16="http://schemas.microsoft.com/office/drawing/2014/main" id="{1EE765CE-BBFC-5413-F26B-653A141DA4C7}"/>
              </a:ext>
            </a:extLst>
          </p:cNvPr>
          <p:cNvSpPr txBox="1"/>
          <p:nvPr/>
        </p:nvSpPr>
        <p:spPr>
          <a:xfrm>
            <a:off x="6789584" y="1293773"/>
            <a:ext cx="5245100" cy="1200329"/>
          </a:xfrm>
          <a:prstGeom prst="rect">
            <a:avLst/>
          </a:prstGeom>
          <a:noFill/>
        </p:spPr>
        <p:txBody>
          <a:bodyPr wrap="square">
            <a:spAutoFit/>
          </a:bodyPr>
          <a:lstStyle/>
          <a:p>
            <a:r>
              <a:rPr lang="en-US" dirty="0"/>
              <a:t>COUNT(DISTINCT state): Counts the number of distinct states, meaning duplicates are eliminated. WHERE country = 'USA': Filters records to include only customers located in the USA.</a:t>
            </a:r>
            <a:endParaRPr lang="en-IN" dirty="0"/>
          </a:p>
        </p:txBody>
      </p:sp>
      <p:sp>
        <p:nvSpPr>
          <p:cNvPr id="5" name="TextBox 4">
            <a:extLst>
              <a:ext uri="{FF2B5EF4-FFF2-40B4-BE49-F238E27FC236}">
                <a16:creationId xmlns:a16="http://schemas.microsoft.com/office/drawing/2014/main" id="{808979F5-14F2-A58F-36B5-5BCB4A9B228D}"/>
              </a:ext>
            </a:extLst>
          </p:cNvPr>
          <p:cNvSpPr txBox="1"/>
          <p:nvPr/>
        </p:nvSpPr>
        <p:spPr>
          <a:xfrm>
            <a:off x="6180667" y="4047067"/>
            <a:ext cx="5427133"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In how many state of USA my customers are placing order? OR</a:t>
            </a:r>
          </a:p>
          <a:p>
            <a:r>
              <a:rPr lang="en-US" dirty="0"/>
              <a:t>"What is the total number of unique states where customers reside in the USA?"</a:t>
            </a:r>
            <a:endParaRPr lang="en-IN" dirty="0"/>
          </a:p>
          <a:p>
            <a:endParaRPr lang="en-IN" dirty="0"/>
          </a:p>
        </p:txBody>
      </p:sp>
      <p:cxnSp>
        <p:nvCxnSpPr>
          <p:cNvPr id="9" name="Straight Arrow Connector 8">
            <a:extLst>
              <a:ext uri="{FF2B5EF4-FFF2-40B4-BE49-F238E27FC236}">
                <a16:creationId xmlns:a16="http://schemas.microsoft.com/office/drawing/2014/main" id="{0321BB19-5DFA-2894-BD02-3E4A1AD2E3BF}"/>
              </a:ext>
            </a:extLst>
          </p:cNvPr>
          <p:cNvCxnSpPr>
            <a:cxnSpLocks/>
          </p:cNvCxnSpPr>
          <p:nvPr/>
        </p:nvCxnSpPr>
        <p:spPr>
          <a:xfrm>
            <a:off x="3429000" y="2218267"/>
            <a:ext cx="33605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204E41-C6C3-B5F5-94CA-DD150EE85749}"/>
              </a:ext>
            </a:extLst>
          </p:cNvPr>
          <p:cNvCxnSpPr>
            <a:stCxn id="5" idx="1"/>
          </p:cNvCxnSpPr>
          <p:nvPr/>
        </p:nvCxnSpPr>
        <p:spPr>
          <a:xfrm flipH="1" flipV="1">
            <a:off x="3149600" y="2286000"/>
            <a:ext cx="3031067" cy="2499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76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E48E28-C53A-E76E-3E49-8F5E1F004594}"/>
              </a:ext>
            </a:extLst>
          </p:cNvPr>
          <p:cNvSpPr txBox="1"/>
          <p:nvPr/>
        </p:nvSpPr>
        <p:spPr>
          <a:xfrm>
            <a:off x="135466" y="59267"/>
            <a:ext cx="11751733" cy="7017306"/>
          </a:xfrm>
          <a:prstGeom prst="rect">
            <a:avLst/>
          </a:prstGeom>
          <a:noFill/>
        </p:spPr>
        <p:txBody>
          <a:bodyPr wrap="square">
            <a:spAutoFit/>
          </a:bodyPr>
          <a:lstStyle/>
          <a:p>
            <a:pPr algn="ctr"/>
            <a:r>
              <a:rPr lang="en-US" dirty="0"/>
              <a:t>	</a:t>
            </a:r>
            <a:r>
              <a:rPr lang="en-US" b="1" dirty="0" err="1"/>
              <a:t>Distict</a:t>
            </a:r>
            <a:r>
              <a:rPr lang="en-US" b="1" dirty="0"/>
              <a:t> and </a:t>
            </a:r>
            <a:r>
              <a:rPr lang="en-US" b="1" dirty="0" err="1"/>
              <a:t>groupby</a:t>
            </a:r>
            <a:endParaRPr lang="en-US" b="1" dirty="0"/>
          </a:p>
          <a:p>
            <a:r>
              <a:rPr lang="en-US" dirty="0"/>
              <a:t>Purpose &amp; Behavior</a:t>
            </a:r>
          </a:p>
          <a:p>
            <a:r>
              <a:rPr lang="en-US" dirty="0"/>
              <a:t>Feature		DISTINCT				GROUP BY</a:t>
            </a:r>
          </a:p>
          <a:p>
            <a:r>
              <a:rPr lang="en-US" dirty="0"/>
              <a:t>Goal		Eliminate duplicate rows		Group rows by column(s) and apply aggregation</a:t>
            </a:r>
          </a:p>
          <a:p>
            <a:r>
              <a:rPr lang="en-US" dirty="0"/>
              <a:t>Usage		Simple deduplication		Summarization with functions like COUNT, SUM</a:t>
            </a:r>
          </a:p>
          <a:p>
            <a:r>
              <a:rPr lang="en-US" dirty="0"/>
              <a:t>Syntax		SELECT DISTINCT column FROM table;	SELECT column, COUNT(*) FROM table GROUP BY column;</a:t>
            </a:r>
          </a:p>
          <a:p>
            <a:r>
              <a:rPr lang="en-US" dirty="0"/>
              <a:t>Performance	Often faster for pure deduplication	May be slower due to sorting or aggregation</a:t>
            </a:r>
          </a:p>
          <a:p>
            <a:endParaRPr lang="en-US" dirty="0"/>
          </a:p>
          <a:p>
            <a:r>
              <a:rPr lang="en-US" dirty="0"/>
              <a:t>Flexibility	Limited to filtering duplicates	Supports complex summaries and filters</a:t>
            </a:r>
          </a:p>
          <a:p>
            <a:r>
              <a:rPr lang="en-US" dirty="0"/>
              <a:t>🔍 Examples</a:t>
            </a:r>
          </a:p>
          <a:p>
            <a:r>
              <a:rPr lang="en-US" dirty="0"/>
              <a:t>✅ Using DISTINCT</a:t>
            </a:r>
          </a:p>
          <a:p>
            <a:r>
              <a:rPr lang="en-US" dirty="0"/>
              <a:t>SELECT DISTINCT department FROM employees; </a:t>
            </a:r>
          </a:p>
          <a:p>
            <a:endParaRPr lang="en-US" dirty="0"/>
          </a:p>
          <a:p>
            <a:r>
              <a:rPr lang="en-US" dirty="0"/>
              <a:t>Returns a list of unique departments—no duplicates.</a:t>
            </a:r>
          </a:p>
          <a:p>
            <a:endParaRPr lang="en-US" dirty="0"/>
          </a:p>
          <a:p>
            <a:r>
              <a:rPr lang="en-US" dirty="0"/>
              <a:t>✅ Using GROUP BY</a:t>
            </a:r>
          </a:p>
          <a:p>
            <a:r>
              <a:rPr lang="en-US" dirty="0"/>
              <a:t>SELECT department, COUNT(*) FROM employees GROUP BY department; </a:t>
            </a:r>
          </a:p>
          <a:p>
            <a:endParaRPr lang="en-US" dirty="0"/>
          </a:p>
          <a:p>
            <a:r>
              <a:rPr lang="en-US" dirty="0"/>
              <a:t>Returns each department with the number of employees in it.</a:t>
            </a:r>
          </a:p>
          <a:p>
            <a:endParaRPr lang="en-US" dirty="0"/>
          </a:p>
          <a:p>
            <a:r>
              <a:rPr lang="en-US" dirty="0"/>
              <a:t>⚡ Performance Tip</a:t>
            </a:r>
          </a:p>
          <a:p>
            <a:r>
              <a:rPr lang="en-US" dirty="0"/>
              <a:t>•	DISTINCT is generally faster when you're just removing duplicates.</a:t>
            </a:r>
          </a:p>
          <a:p>
            <a:r>
              <a:rPr lang="en-US" dirty="0"/>
              <a:t>•	GROUP BY is better when you need aggregated data (like totals or averages).</a:t>
            </a:r>
          </a:p>
          <a:p>
            <a:r>
              <a:rPr lang="en-US" dirty="0"/>
              <a:t>•	In MySQL, GROUP BY may trigger </a:t>
            </a:r>
            <a:r>
              <a:rPr lang="en-US" dirty="0" err="1"/>
              <a:t>filesort</a:t>
            </a:r>
            <a:r>
              <a:rPr lang="en-US" dirty="0"/>
              <a:t> unless optimized with indexes or ORDER BY NULL.</a:t>
            </a:r>
          </a:p>
          <a:p>
            <a:endParaRPr lang="en-US" dirty="0"/>
          </a:p>
        </p:txBody>
      </p:sp>
    </p:spTree>
    <p:extLst>
      <p:ext uri="{BB962C8B-B14F-4D97-AF65-F5344CB8AC3E}">
        <p14:creationId xmlns:p14="http://schemas.microsoft.com/office/powerpoint/2010/main" val="422411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0BE5B-F5BA-4CE9-A31C-E24558DA3A33}"/>
              </a:ext>
            </a:extLst>
          </p:cNvPr>
          <p:cNvSpPr>
            <a:spLocks noGrp="1"/>
          </p:cNvSpPr>
          <p:nvPr>
            <p:ph idx="1"/>
          </p:nvPr>
        </p:nvSpPr>
        <p:spPr>
          <a:xfrm>
            <a:off x="216309" y="196645"/>
            <a:ext cx="11196757" cy="1552994"/>
          </a:xfrm>
        </p:spPr>
        <p:txBody>
          <a:bodyPr>
            <a:normAutofit fontScale="92500" lnSpcReduction="10000"/>
          </a:bodyPr>
          <a:lstStyle/>
          <a:p>
            <a:r>
              <a:rPr lang="en-US" dirty="0"/>
              <a:t>The </a:t>
            </a:r>
            <a:r>
              <a:rPr lang="en-US" b="1" dirty="0"/>
              <a:t>AND </a:t>
            </a:r>
            <a:r>
              <a:rPr lang="en-US" dirty="0"/>
              <a:t>operator is a logical operator that combines two or more Boolean expressions and returns true only if both expressions evaluate to true. The AND operator returns false if one of the two expressions evaluate to false.</a:t>
            </a:r>
          </a:p>
          <a:p>
            <a:r>
              <a:rPr lang="en-US" dirty="0"/>
              <a:t>0 means false and 1  means true</a:t>
            </a:r>
            <a:endParaRPr lang="en-IN" dirty="0"/>
          </a:p>
        </p:txBody>
      </p:sp>
      <p:graphicFrame>
        <p:nvGraphicFramePr>
          <p:cNvPr id="5" name="Table 4">
            <a:extLst>
              <a:ext uri="{FF2B5EF4-FFF2-40B4-BE49-F238E27FC236}">
                <a16:creationId xmlns:a16="http://schemas.microsoft.com/office/drawing/2014/main" id="{A637A87B-D5C8-49A1-B52F-A60D9318B045}"/>
              </a:ext>
            </a:extLst>
          </p:cNvPr>
          <p:cNvGraphicFramePr>
            <a:graphicFrameLocks noGrp="1"/>
          </p:cNvGraphicFramePr>
          <p:nvPr>
            <p:extLst>
              <p:ext uri="{D42A27DB-BD31-4B8C-83A1-F6EECF244321}">
                <p14:modId xmlns:p14="http://schemas.microsoft.com/office/powerpoint/2010/main" val="3754225240"/>
              </p:ext>
            </p:extLst>
          </p:nvPr>
        </p:nvGraphicFramePr>
        <p:xfrm>
          <a:off x="536448" y="2827646"/>
          <a:ext cx="5559552" cy="1463040"/>
        </p:xfrm>
        <a:graphic>
          <a:graphicData uri="http://schemas.openxmlformats.org/drawingml/2006/table">
            <a:tbl>
              <a:tblPr/>
              <a:tblGrid>
                <a:gridCol w="1389888">
                  <a:extLst>
                    <a:ext uri="{9D8B030D-6E8A-4147-A177-3AD203B41FA5}">
                      <a16:colId xmlns:a16="http://schemas.microsoft.com/office/drawing/2014/main" val="3658932684"/>
                    </a:ext>
                  </a:extLst>
                </a:gridCol>
                <a:gridCol w="1389888">
                  <a:extLst>
                    <a:ext uri="{9D8B030D-6E8A-4147-A177-3AD203B41FA5}">
                      <a16:colId xmlns:a16="http://schemas.microsoft.com/office/drawing/2014/main" val="2451534075"/>
                    </a:ext>
                  </a:extLst>
                </a:gridCol>
                <a:gridCol w="1389888">
                  <a:extLst>
                    <a:ext uri="{9D8B030D-6E8A-4147-A177-3AD203B41FA5}">
                      <a16:colId xmlns:a16="http://schemas.microsoft.com/office/drawing/2014/main" val="3595651246"/>
                    </a:ext>
                  </a:extLst>
                </a:gridCol>
                <a:gridCol w="1389888">
                  <a:extLst>
                    <a:ext uri="{9D8B030D-6E8A-4147-A177-3AD203B41FA5}">
                      <a16:colId xmlns:a16="http://schemas.microsoft.com/office/drawing/2014/main" val="39338228"/>
                    </a:ext>
                  </a:extLst>
                </a:gridCol>
              </a:tblGrid>
              <a:tr h="0">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75456374"/>
                  </a:ext>
                </a:extLst>
              </a:tr>
              <a:tr h="0">
                <a:tc>
                  <a:txBody>
                    <a:bodyPr/>
                    <a:lstStyle/>
                    <a:p>
                      <a:pPr algn="l" fontAlgn="t"/>
                      <a:r>
                        <a:rPr lang="en-IN" b="1" dirty="0">
                          <a:effectLst/>
                        </a:rPr>
                        <a:t>TRUE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7469770"/>
                  </a:ext>
                </a:extLst>
              </a:tr>
              <a:tr h="0">
                <a:tc>
                  <a:txBody>
                    <a:bodyPr/>
                    <a:lstStyle/>
                    <a:p>
                      <a:pPr algn="l" fontAlgn="t"/>
                      <a:r>
                        <a:rPr lang="en-IN" b="1">
                          <a:effectLst/>
                        </a:rPr>
                        <a:t>FALSE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30954874"/>
                  </a:ext>
                </a:extLst>
              </a:tr>
              <a:tr h="0">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91861678"/>
                  </a:ext>
                </a:extLst>
              </a:tr>
            </a:tbl>
          </a:graphicData>
        </a:graphic>
      </p:graphicFrame>
      <p:sp>
        <p:nvSpPr>
          <p:cNvPr id="6" name="Rectangle 2">
            <a:extLst>
              <a:ext uri="{FF2B5EF4-FFF2-40B4-BE49-F238E27FC236}">
                <a16:creationId xmlns:a16="http://schemas.microsoft.com/office/drawing/2014/main" id="{CF57474A-22F0-43C7-9BDB-DDFA381279FC}"/>
              </a:ext>
            </a:extLst>
          </p:cNvPr>
          <p:cNvSpPr>
            <a:spLocks noChangeArrowheads="1"/>
          </p:cNvSpPr>
          <p:nvPr/>
        </p:nvSpPr>
        <p:spPr bwMode="auto">
          <a:xfrm>
            <a:off x="216310" y="2375611"/>
            <a:ext cx="10022960"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following table illustrates the results of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 when combining true, false, and null.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38003EF-FE3E-4FC4-AB00-B80E5D7581F0}"/>
              </a:ext>
            </a:extLst>
          </p:cNvPr>
          <p:cNvSpPr txBox="1"/>
          <p:nvPr/>
        </p:nvSpPr>
        <p:spPr>
          <a:xfrm>
            <a:off x="123093" y="4465722"/>
            <a:ext cx="6094324" cy="646331"/>
          </a:xfrm>
          <a:prstGeom prst="rect">
            <a:avLst/>
          </a:prstGeom>
          <a:noFill/>
        </p:spPr>
        <p:txBody>
          <a:bodyPr wrap="square">
            <a:spAutoFit/>
          </a:bodyPr>
          <a:lstStyle/>
          <a:p>
            <a:r>
              <a:rPr lang="en-US" b="0" i="0" dirty="0">
                <a:solidFill>
                  <a:srgbClr val="000000"/>
                </a:solidFill>
                <a:effectLst/>
                <a:latin typeface="-apple-system"/>
              </a:rPr>
              <a:t>Note that in MySQL, zero is considered false and non-zero is treated as true.</a:t>
            </a:r>
            <a:endParaRPr lang="en-IN" dirty="0"/>
          </a:p>
        </p:txBody>
      </p:sp>
      <p:sp>
        <p:nvSpPr>
          <p:cNvPr id="10" name="TextBox 9">
            <a:extLst>
              <a:ext uri="{FF2B5EF4-FFF2-40B4-BE49-F238E27FC236}">
                <a16:creationId xmlns:a16="http://schemas.microsoft.com/office/drawing/2014/main" id="{FD77DFA0-D563-4415-8635-CB4E003FB796}"/>
              </a:ext>
            </a:extLst>
          </p:cNvPr>
          <p:cNvSpPr txBox="1"/>
          <p:nvPr/>
        </p:nvSpPr>
        <p:spPr>
          <a:xfrm>
            <a:off x="6416138" y="2827646"/>
            <a:ext cx="5559552"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customername</a:t>
            </a:r>
            <a:r>
              <a:rPr lang="en-US" b="0" i="0" dirty="0">
                <a:solidFill>
                  <a:srgbClr val="333333"/>
                </a:solidFill>
                <a:effectLst/>
                <a:latin typeface="Courier New" panose="02070309020205020404" pitchFamily="49" charset="0"/>
              </a:rPr>
              <a:t>, country, state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state = </a:t>
            </a:r>
            <a:r>
              <a:rPr lang="en-US" b="0" i="0" dirty="0">
                <a:solidFill>
                  <a:srgbClr val="DD1144"/>
                </a:solidFill>
                <a:effectLst/>
                <a:latin typeface="Courier New" panose="02070309020205020404" pitchFamily="49" charset="0"/>
              </a:rPr>
              <a:t>'CA'</a:t>
            </a:r>
            <a:r>
              <a:rPr lang="en-US" b="0" i="0" dirty="0">
                <a:solidFill>
                  <a:srgbClr val="333333"/>
                </a:solidFill>
                <a:effectLst/>
                <a:latin typeface="Courier New" panose="02070309020205020404" pitchFamily="49" charset="0"/>
              </a:rPr>
              <a:t>;</a:t>
            </a:r>
            <a:endParaRPr lang="en-IN" dirty="0"/>
          </a:p>
        </p:txBody>
      </p:sp>
      <p:sp>
        <p:nvSpPr>
          <p:cNvPr id="11" name="Rectangle 3">
            <a:extLst>
              <a:ext uri="{FF2B5EF4-FFF2-40B4-BE49-F238E27FC236}">
                <a16:creationId xmlns:a16="http://schemas.microsoft.com/office/drawing/2014/main" id="{BF6F9CE3-1B45-4B56-A6A6-9DAFD4D74FAB}"/>
              </a:ext>
            </a:extLst>
          </p:cNvPr>
          <p:cNvSpPr>
            <a:spLocks noChangeArrowheads="1"/>
          </p:cNvSpPr>
          <p:nvPr/>
        </p:nvSpPr>
        <p:spPr bwMode="auto">
          <a:xfrm rot="10800000" flipV="1">
            <a:off x="6416138" y="3753917"/>
            <a:ext cx="5879690"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By using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AND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 you can combine more than two Boolean expressions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D8E4ED3-E3A6-4DC8-8D29-FC8CA4F73B74}"/>
              </a:ext>
            </a:extLst>
          </p:cNvPr>
          <p:cNvSpPr txBox="1"/>
          <p:nvPr/>
        </p:nvSpPr>
        <p:spPr>
          <a:xfrm>
            <a:off x="6414462" y="4511888"/>
            <a:ext cx="5881366"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customername</a:t>
            </a:r>
            <a:r>
              <a:rPr lang="en-US" b="0" i="0" dirty="0">
                <a:solidFill>
                  <a:srgbClr val="333333"/>
                </a:solidFill>
                <a:effectLst/>
                <a:latin typeface="Courier New" panose="02070309020205020404" pitchFamily="49" charset="0"/>
              </a:rPr>
              <a:t>, country, state, </a:t>
            </a:r>
            <a:r>
              <a:rPr lang="en-US" b="0" i="0" dirty="0" err="1">
                <a:solidFill>
                  <a:srgbClr val="333333"/>
                </a:solidFill>
                <a:effectLst/>
                <a:latin typeface="Courier New" panose="02070309020205020404" pitchFamily="49" charset="0"/>
              </a:rPr>
              <a:t>creditlimit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country = </a:t>
            </a:r>
            <a:r>
              <a:rPr lang="en-US" b="0" i="0" dirty="0">
                <a:solidFill>
                  <a:srgbClr val="DD1144"/>
                </a:solidFill>
                <a:effectLst/>
                <a:latin typeface="Courier New" panose="02070309020205020404" pitchFamily="49" charset="0"/>
              </a:rPr>
              <a:t>'USA'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state = </a:t>
            </a:r>
            <a:r>
              <a:rPr lang="en-US" b="0" i="0" dirty="0">
                <a:solidFill>
                  <a:srgbClr val="DD1144"/>
                </a:solidFill>
                <a:effectLst/>
                <a:latin typeface="Courier New" panose="02070309020205020404" pitchFamily="49" charset="0"/>
              </a:rPr>
              <a:t>'CA'</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AND</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creditlimit</a:t>
            </a:r>
            <a:r>
              <a:rPr lang="en-US" b="0" i="0" dirty="0">
                <a:solidFill>
                  <a:srgbClr val="333333"/>
                </a:solidFill>
                <a:effectLst/>
                <a:latin typeface="Courier New" panose="02070309020205020404" pitchFamily="49" charset="0"/>
              </a:rPr>
              <a:t> &gt; </a:t>
            </a:r>
            <a:r>
              <a:rPr lang="en-US" b="0" i="0" dirty="0">
                <a:solidFill>
                  <a:srgbClr val="008080"/>
                </a:solidFill>
                <a:effectLst/>
                <a:latin typeface="Courier New" panose="02070309020205020404" pitchFamily="49" charset="0"/>
              </a:rPr>
              <a:t>100000</a:t>
            </a:r>
            <a:r>
              <a:rPr lang="en-US" b="0" i="0" dirty="0">
                <a:solidFill>
                  <a:srgbClr val="333333"/>
                </a:solidFill>
                <a:effectLst/>
                <a:latin typeface="Courier New" panose="02070309020205020404" pitchFamily="49" charset="0"/>
              </a:rPr>
              <a:t>;</a:t>
            </a:r>
            <a:endParaRPr lang="en-IN" dirty="0"/>
          </a:p>
        </p:txBody>
      </p:sp>
      <p:sp>
        <p:nvSpPr>
          <p:cNvPr id="15" name="TextBox 14">
            <a:extLst>
              <a:ext uri="{FF2B5EF4-FFF2-40B4-BE49-F238E27FC236}">
                <a16:creationId xmlns:a16="http://schemas.microsoft.com/office/drawing/2014/main" id="{6BC24EC8-507B-4FCB-A6A8-42902728E9DB}"/>
              </a:ext>
            </a:extLst>
          </p:cNvPr>
          <p:cNvSpPr txBox="1"/>
          <p:nvPr/>
        </p:nvSpPr>
        <p:spPr>
          <a:xfrm>
            <a:off x="5946484" y="5738025"/>
            <a:ext cx="614959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i="0" dirty="0">
                <a:solidFill>
                  <a:srgbClr val="000000"/>
                </a:solidFill>
                <a:effectLst/>
                <a:latin typeface="-apple-system"/>
              </a:rPr>
              <a:t>Q </a:t>
            </a:r>
            <a:r>
              <a:rPr lang="en-US" b="0" i="0" dirty="0">
                <a:solidFill>
                  <a:srgbClr val="000000"/>
                </a:solidFill>
                <a:effectLst/>
                <a:latin typeface="-apple-system"/>
                <a:sym typeface="Wingdings" panose="05000000000000000000" pitchFamily="2" charset="2"/>
              </a:rPr>
              <a:t></a:t>
            </a:r>
            <a:r>
              <a:rPr lang="en-US" b="0" i="0" dirty="0">
                <a:solidFill>
                  <a:srgbClr val="000000"/>
                </a:solidFill>
                <a:effectLst/>
                <a:latin typeface="-apple-system"/>
              </a:rPr>
              <a:t>, display the </a:t>
            </a:r>
            <a:r>
              <a:rPr lang="en-US" b="0" i="0" dirty="0" err="1">
                <a:solidFill>
                  <a:srgbClr val="000000"/>
                </a:solidFill>
                <a:effectLst/>
                <a:latin typeface="-apple-system"/>
              </a:rPr>
              <a:t>customername</a:t>
            </a:r>
            <a:r>
              <a:rPr lang="en-US" b="0" i="0" dirty="0">
                <a:solidFill>
                  <a:srgbClr val="000000"/>
                </a:solidFill>
                <a:effectLst/>
                <a:latin typeface="-apple-system"/>
              </a:rPr>
              <a:t>, </a:t>
            </a:r>
            <a:r>
              <a:rPr lang="en-US" b="0" i="0" dirty="0" err="1">
                <a:solidFill>
                  <a:srgbClr val="000000"/>
                </a:solidFill>
                <a:effectLst/>
                <a:latin typeface="-apple-system"/>
              </a:rPr>
              <a:t>country,state</a:t>
            </a:r>
            <a:r>
              <a:rPr lang="en-US" b="0" i="0" dirty="0">
                <a:solidFill>
                  <a:srgbClr val="000000"/>
                </a:solidFill>
                <a:effectLst/>
                <a:latin typeface="-apple-system"/>
              </a:rPr>
              <a:t> </a:t>
            </a:r>
            <a:r>
              <a:rPr lang="en-US" b="0" i="0" dirty="0" err="1">
                <a:solidFill>
                  <a:srgbClr val="000000"/>
                </a:solidFill>
                <a:effectLst/>
                <a:latin typeface="-apple-system"/>
              </a:rPr>
              <a:t>creditlimit</a:t>
            </a:r>
            <a:r>
              <a:rPr lang="en-US" b="0" i="0" dirty="0">
                <a:solidFill>
                  <a:srgbClr val="000000"/>
                </a:solidFill>
                <a:effectLst/>
                <a:latin typeface="-apple-system"/>
              </a:rPr>
              <a:t> from customer table who are  locate in California, USA, and have the credit limit greater than 100K.</a:t>
            </a:r>
            <a:endParaRPr lang="en-IN" dirty="0"/>
          </a:p>
        </p:txBody>
      </p:sp>
      <p:sp>
        <p:nvSpPr>
          <p:cNvPr id="2" name="TextBox 1">
            <a:extLst>
              <a:ext uri="{FF2B5EF4-FFF2-40B4-BE49-F238E27FC236}">
                <a16:creationId xmlns:a16="http://schemas.microsoft.com/office/drawing/2014/main" id="{78F3F932-B304-E8A6-F4A2-2F6468D461D1}"/>
              </a:ext>
            </a:extLst>
          </p:cNvPr>
          <p:cNvSpPr txBox="1"/>
          <p:nvPr/>
        </p:nvSpPr>
        <p:spPr>
          <a:xfrm>
            <a:off x="448733" y="5325533"/>
            <a:ext cx="4495800"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 display </a:t>
            </a:r>
            <a:r>
              <a:rPr lang="en-US" dirty="0" err="1">
                <a:solidFill>
                  <a:srgbClr val="333333"/>
                </a:solidFill>
                <a:latin typeface="Courier New" panose="02070309020205020404" pitchFamily="49" charset="0"/>
              </a:rPr>
              <a:t>customername</a:t>
            </a:r>
            <a:r>
              <a:rPr lang="en-US" dirty="0">
                <a:solidFill>
                  <a:srgbClr val="333333"/>
                </a:solidFill>
                <a:latin typeface="Courier New" panose="02070309020205020404" pitchFamily="49" charset="0"/>
              </a:rPr>
              <a:t>, country, state </a:t>
            </a:r>
            <a:r>
              <a:rPr lang="en-US" b="1" dirty="0">
                <a:solidFill>
                  <a:srgbClr val="333333"/>
                </a:solidFill>
                <a:latin typeface="Courier New" panose="02070309020205020404" pitchFamily="49" charset="0"/>
              </a:rPr>
              <a:t>FROM</a:t>
            </a:r>
            <a:r>
              <a:rPr lang="en-US" dirty="0">
                <a:solidFill>
                  <a:srgbClr val="333333"/>
                </a:solidFill>
                <a:latin typeface="Courier New" panose="02070309020205020404" pitchFamily="49" charset="0"/>
              </a:rPr>
              <a:t> customers where country =USA and state =‘CA’</a:t>
            </a:r>
            <a:endParaRPr lang="en-IN" dirty="0"/>
          </a:p>
        </p:txBody>
      </p:sp>
      <p:cxnSp>
        <p:nvCxnSpPr>
          <p:cNvPr id="7" name="Straight Arrow Connector 6">
            <a:extLst>
              <a:ext uri="{FF2B5EF4-FFF2-40B4-BE49-F238E27FC236}">
                <a16:creationId xmlns:a16="http://schemas.microsoft.com/office/drawing/2014/main" id="{878C6B77-E997-C665-1601-EA0EB4DA2167}"/>
              </a:ext>
            </a:extLst>
          </p:cNvPr>
          <p:cNvCxnSpPr/>
          <p:nvPr/>
        </p:nvCxnSpPr>
        <p:spPr>
          <a:xfrm flipV="1">
            <a:off x="4783667" y="3429000"/>
            <a:ext cx="1693333" cy="230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0AF2E1B-F780-0D11-BF16-87436961A2D7}"/>
              </a:ext>
            </a:extLst>
          </p:cNvPr>
          <p:cNvCxnSpPr/>
          <p:nvPr/>
        </p:nvCxnSpPr>
        <p:spPr>
          <a:xfrm flipV="1">
            <a:off x="8475133" y="5325533"/>
            <a:ext cx="67734" cy="50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E76F9BB-292E-D8BA-7CD1-F5260A62E037}"/>
              </a:ext>
            </a:extLst>
          </p:cNvPr>
          <p:cNvSpPr/>
          <p:nvPr/>
        </p:nvSpPr>
        <p:spPr>
          <a:xfrm>
            <a:off x="6355108" y="2843124"/>
            <a:ext cx="5681612" cy="10828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654973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429D1-A71E-453E-8F42-0EDDD10B42D4}"/>
              </a:ext>
            </a:extLst>
          </p:cNvPr>
          <p:cNvSpPr>
            <a:spLocks noGrp="1"/>
          </p:cNvSpPr>
          <p:nvPr>
            <p:ph idx="1"/>
          </p:nvPr>
        </p:nvSpPr>
        <p:spPr>
          <a:xfrm>
            <a:off x="157316" y="117987"/>
            <a:ext cx="11867536" cy="796413"/>
          </a:xfrm>
        </p:spPr>
        <p:txBody>
          <a:bodyPr>
            <a:normAutofit lnSpcReduction="10000"/>
          </a:bodyPr>
          <a:lstStyle/>
          <a:p>
            <a:pPr marL="0" indent="0">
              <a:buNone/>
            </a:pPr>
            <a:r>
              <a:rPr lang="en-US" b="1"/>
              <a:t>OR</a:t>
            </a:r>
            <a:r>
              <a:rPr lang="en-US"/>
              <a:t> operator combines two Boolean expressions and returns true when either condition is true.</a:t>
            </a:r>
            <a:endParaRPr lang="en-IN" dirty="0"/>
          </a:p>
        </p:txBody>
      </p:sp>
      <p:graphicFrame>
        <p:nvGraphicFramePr>
          <p:cNvPr id="5" name="Table 4">
            <a:extLst>
              <a:ext uri="{FF2B5EF4-FFF2-40B4-BE49-F238E27FC236}">
                <a16:creationId xmlns:a16="http://schemas.microsoft.com/office/drawing/2014/main" id="{752D561B-3650-4FA0-AD77-D7A34BCEEEF4}"/>
              </a:ext>
            </a:extLst>
          </p:cNvPr>
          <p:cNvGraphicFramePr>
            <a:graphicFrameLocks noGrp="1"/>
          </p:cNvGraphicFramePr>
          <p:nvPr>
            <p:extLst>
              <p:ext uri="{D42A27DB-BD31-4B8C-83A1-F6EECF244321}">
                <p14:modId xmlns:p14="http://schemas.microsoft.com/office/powerpoint/2010/main" val="2980841223"/>
              </p:ext>
            </p:extLst>
          </p:nvPr>
        </p:nvGraphicFramePr>
        <p:xfrm>
          <a:off x="5961697" y="516193"/>
          <a:ext cx="5559552" cy="1463040"/>
        </p:xfrm>
        <a:graphic>
          <a:graphicData uri="http://schemas.openxmlformats.org/drawingml/2006/table">
            <a:tbl>
              <a:tblPr/>
              <a:tblGrid>
                <a:gridCol w="1389888">
                  <a:extLst>
                    <a:ext uri="{9D8B030D-6E8A-4147-A177-3AD203B41FA5}">
                      <a16:colId xmlns:a16="http://schemas.microsoft.com/office/drawing/2014/main" val="2331768410"/>
                    </a:ext>
                  </a:extLst>
                </a:gridCol>
                <a:gridCol w="1389888">
                  <a:extLst>
                    <a:ext uri="{9D8B030D-6E8A-4147-A177-3AD203B41FA5}">
                      <a16:colId xmlns:a16="http://schemas.microsoft.com/office/drawing/2014/main" val="1112119010"/>
                    </a:ext>
                  </a:extLst>
                </a:gridCol>
                <a:gridCol w="1389888">
                  <a:extLst>
                    <a:ext uri="{9D8B030D-6E8A-4147-A177-3AD203B41FA5}">
                      <a16:colId xmlns:a16="http://schemas.microsoft.com/office/drawing/2014/main" val="3935424804"/>
                    </a:ext>
                  </a:extLst>
                </a:gridCol>
                <a:gridCol w="1389888">
                  <a:extLst>
                    <a:ext uri="{9D8B030D-6E8A-4147-A177-3AD203B41FA5}">
                      <a16:colId xmlns:a16="http://schemas.microsoft.com/office/drawing/2014/main" val="2306181313"/>
                    </a:ext>
                  </a:extLst>
                </a:gridCol>
              </a:tblGrid>
              <a:tr h="0">
                <a:tc>
                  <a:txBody>
                    <a:bodyPr/>
                    <a:lstStyle/>
                    <a:p>
                      <a:pPr algn="l" fontAlgn="t"/>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TRUE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dirty="0">
                          <a:effectLst/>
                        </a:rPr>
                        <a:t>FALSE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600358530"/>
                  </a:ext>
                </a:extLst>
              </a:tr>
              <a:tr h="0">
                <a:tc>
                  <a:txBody>
                    <a:bodyPr/>
                    <a:lstStyle/>
                    <a:p>
                      <a:pPr algn="l" fontAlgn="t"/>
                      <a:r>
                        <a:rPr lang="en-IN" b="1" dirty="0">
                          <a:effectLst/>
                        </a:rPr>
                        <a:t>TRUE</a:t>
                      </a:r>
                      <a:endParaRPr lang="en-IN" dirty="0">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35602410"/>
                  </a:ext>
                </a:extLst>
              </a:tr>
              <a:tr h="0">
                <a:tc>
                  <a:txBody>
                    <a:bodyPr/>
                    <a:lstStyle/>
                    <a:p>
                      <a:pPr algn="l" fontAlgn="t"/>
                      <a:r>
                        <a:rPr lang="en-IN" b="1">
                          <a:effectLst/>
                        </a:rPr>
                        <a:t>FALSE</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FALSE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392512584"/>
                  </a:ext>
                </a:extLst>
              </a:tr>
              <a:tr h="0">
                <a:tc>
                  <a:txBody>
                    <a:bodyPr/>
                    <a:lstStyle/>
                    <a:p>
                      <a:pPr algn="l" fontAlgn="t"/>
                      <a:r>
                        <a:rPr lang="en-IN" b="1">
                          <a:effectLst/>
                        </a:rPr>
                        <a:t>NULL</a:t>
                      </a:r>
                      <a:endParaRPr lang="en-IN">
                        <a:effectLst/>
                      </a:endParaRP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TRUE</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NULL</a:t>
                      </a:r>
                    </a:p>
                  </a:txBody>
                  <a:tcPr>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2864031"/>
                  </a:ext>
                </a:extLst>
              </a:tr>
            </a:tbl>
          </a:graphicData>
        </a:graphic>
      </p:graphicFrame>
      <p:sp>
        <p:nvSpPr>
          <p:cNvPr id="6" name="Rectangle 2">
            <a:extLst>
              <a:ext uri="{FF2B5EF4-FFF2-40B4-BE49-F238E27FC236}">
                <a16:creationId xmlns:a16="http://schemas.microsoft.com/office/drawing/2014/main" id="{54A81AB6-788E-476D-96D0-8399AFD95468}"/>
              </a:ext>
            </a:extLst>
          </p:cNvPr>
          <p:cNvSpPr>
            <a:spLocks noChangeArrowheads="1"/>
          </p:cNvSpPr>
          <p:nvPr/>
        </p:nvSpPr>
        <p:spPr bwMode="auto">
          <a:xfrm>
            <a:off x="103508" y="925444"/>
            <a:ext cx="5559552"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following table shows the result of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operator.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CEE21B9-2754-4488-9C89-B9A88053D957}"/>
              </a:ext>
            </a:extLst>
          </p:cNvPr>
          <p:cNvSpPr txBox="1"/>
          <p:nvPr/>
        </p:nvSpPr>
        <p:spPr>
          <a:xfrm>
            <a:off x="27929" y="2002627"/>
            <a:ext cx="11867536" cy="923330"/>
          </a:xfrm>
          <a:prstGeom prst="rect">
            <a:avLst/>
          </a:prstGeom>
          <a:noFill/>
        </p:spPr>
        <p:txBody>
          <a:bodyPr wrap="square">
            <a:spAutoFit/>
          </a:bodyPr>
          <a:lstStyle/>
          <a:p>
            <a:r>
              <a:rPr lang="en-US" dirty="0"/>
              <a:t>When you use more than one logical operator in an expression, MySQL always evaluates the </a:t>
            </a:r>
            <a:r>
              <a:rPr lang="en-US" b="1" dirty="0"/>
              <a:t>OR operators after </a:t>
            </a:r>
            <a:r>
              <a:rPr lang="en-US" dirty="0"/>
              <a:t>the AND operators. This is called operator precedence which determines the order of evaluation of the operators. MySQL evaluates the operator with higher precedence first.</a:t>
            </a:r>
          </a:p>
        </p:txBody>
      </p:sp>
      <p:sp>
        <p:nvSpPr>
          <p:cNvPr id="10" name="TextBox 9">
            <a:extLst>
              <a:ext uri="{FF2B5EF4-FFF2-40B4-BE49-F238E27FC236}">
                <a16:creationId xmlns:a16="http://schemas.microsoft.com/office/drawing/2014/main" id="{5DDC33DE-2C0E-460F-B21B-A2B9E8371A31}"/>
              </a:ext>
            </a:extLst>
          </p:cNvPr>
          <p:cNvSpPr txBox="1"/>
          <p:nvPr/>
        </p:nvSpPr>
        <p:spPr>
          <a:xfrm>
            <a:off x="6496260" y="2777196"/>
            <a:ext cx="5528592"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(true OR false) AND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true OR false</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it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First, MySQL evaluates the expression in the parenthesis (true OR false) returns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Second, MySQL evaluates the remaining part of the statement, true AND false returns false.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D21BB8E-8761-42F4-9F93-E8AE26DA0D1A}"/>
              </a:ext>
            </a:extLst>
          </p:cNvPr>
          <p:cNvSpPr txBox="1"/>
          <p:nvPr/>
        </p:nvSpPr>
        <p:spPr>
          <a:xfrm>
            <a:off x="103508" y="2937001"/>
            <a:ext cx="6297292"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See the following 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SELECT true OR (false AND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true OR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false AND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How it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First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MySQL evaluates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AND</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operator, therefore the expression false AND false returns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Second, MySQL evaluates the OR operator hence the expression true OR false returns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To change the order of evaluation, you use the parentheses, for example:</a:t>
            </a:r>
          </a:p>
        </p:txBody>
      </p:sp>
    </p:spTree>
    <p:extLst>
      <p:ext uri="{BB962C8B-B14F-4D97-AF65-F5344CB8AC3E}">
        <p14:creationId xmlns:p14="http://schemas.microsoft.com/office/powerpoint/2010/main" val="2058893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TotalTime>
  <Words>4970</Words>
  <Application>Microsoft Office PowerPoint</Application>
  <PresentationFormat>Widescreen</PresentationFormat>
  <Paragraphs>615</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-apple-system</vt:lpstr>
      <vt:lpstr>Arial</vt:lpstr>
      <vt:lpstr>Arial Unicode MS</vt:lpstr>
      <vt:lpstr>Calibri</vt:lpstr>
      <vt:lpstr>Calibri Light</vt:lpstr>
      <vt:lpstr>Courier New</vt:lpstr>
      <vt:lpstr>urw-din</vt:lpstr>
      <vt:lpstr>var(--fonts)</vt:lpstr>
      <vt:lpstr>Office Theme</vt:lpstr>
      <vt:lpstr>MySQL WHERE clause</vt:lpstr>
      <vt:lpstr>PowerPoint Presentation</vt:lpstr>
      <vt:lpstr>PowerPoint Presentation</vt:lpstr>
      <vt:lpstr>PowerPoint Presentation</vt:lpstr>
      <vt:lpstr>DISTINCT clause vs. GROUP BY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WHERE clause</dc:title>
  <dc:creator>Sriram Mantri vidyanidhi infotech academy</dc:creator>
  <cp:lastModifiedBy>sriram mantri vidyanidhi infotech academy</cp:lastModifiedBy>
  <cp:revision>92</cp:revision>
  <dcterms:created xsi:type="dcterms:W3CDTF">2021-03-25T08:09:41Z</dcterms:created>
  <dcterms:modified xsi:type="dcterms:W3CDTF">2025-09-18T08:47:32Z</dcterms:modified>
</cp:coreProperties>
</file>