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46" r:id="rId60"/>
    <p:sldId id="316" r:id="rId61"/>
    <p:sldId id="314" r:id="rId62"/>
    <p:sldId id="347" r:id="rId63"/>
    <p:sldId id="315" r:id="rId64"/>
    <p:sldId id="348" r:id="rId65"/>
    <p:sldId id="317" r:id="rId66"/>
    <p:sldId id="318" r:id="rId67"/>
    <p:sldId id="320" r:id="rId68"/>
    <p:sldId id="321" r:id="rId69"/>
    <p:sldId id="324" r:id="rId70"/>
    <p:sldId id="325" r:id="rId71"/>
    <p:sldId id="326" r:id="rId72"/>
    <p:sldId id="322" r:id="rId73"/>
    <p:sldId id="332" r:id="rId74"/>
    <p:sldId id="328" r:id="rId75"/>
    <p:sldId id="345" r:id="rId76"/>
    <p:sldId id="329" r:id="rId77"/>
    <p:sldId id="327" r:id="rId78"/>
    <p:sldId id="330" r:id="rId79"/>
    <p:sldId id="331" r:id="rId80"/>
    <p:sldId id="333" r:id="rId81"/>
    <p:sldId id="334" r:id="rId82"/>
    <p:sldId id="335" r:id="rId83"/>
    <p:sldId id="337" r:id="rId84"/>
    <p:sldId id="336" r:id="rId85"/>
    <p:sldId id="338" r:id="rId86"/>
    <p:sldId id="339" r:id="rId87"/>
    <p:sldId id="340" r:id="rId88"/>
    <p:sldId id="341" r:id="rId89"/>
    <p:sldId id="342" r:id="rId90"/>
    <p:sldId id="343" r:id="rId91"/>
    <p:sldId id="344" r:id="rId92"/>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4660"/>
  </p:normalViewPr>
  <p:slideViewPr>
    <p:cSldViewPr snapToGrid="0">
      <p:cViewPr varScale="1">
        <p:scale>
          <a:sx n="55" d="100"/>
          <a:sy n="55" d="100"/>
        </p:scale>
        <p:origin x="140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3/28/2025</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3"/>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4" progId="TCLayout.ActiveDocument.1">
                  <p:embed/>
                </p:oleObj>
              </mc:Choice>
              <mc:Fallback>
                <p:oleObj name="think-cell Slide" r:id="rId15" imgW="395" imgH="39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3/28/2025</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2.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e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2.emf"/><Relationship Id="rId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30.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31.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32.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2.emf"/><Relationship Id="rId4" Type="http://schemas.openxmlformats.org/officeDocument/2006/relationships/oleObject" Target="../embeddings/oleObject33.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34.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35.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36.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emf"/></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emf"/><Relationship Id="rId4" Type="http://schemas.openxmlformats.org/officeDocument/2006/relationships/oleObject" Target="../embeddings/oleObject40.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41.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emf"/><Relationship Id="rId4" Type="http://schemas.openxmlformats.org/officeDocument/2006/relationships/oleObject" Target="../embeddings/oleObject4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2.emf"/></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2.emf"/><Relationship Id="rId4" Type="http://schemas.openxmlformats.org/officeDocument/2006/relationships/oleObject" Target="../embeddings/oleObject43.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2.emf"/><Relationship Id="rId4" Type="http://schemas.openxmlformats.org/officeDocument/2006/relationships/oleObject" Target="../embeddings/oleObject4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2.e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2.emf"/><Relationship Id="rId4" Type="http://schemas.openxmlformats.org/officeDocument/2006/relationships/oleObject" Target="../embeddings/oleObject4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2.emf"/><Relationship Id="rId4" Type="http://schemas.openxmlformats.org/officeDocument/2006/relationships/oleObject" Target="../embeddings/oleObject47.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2.emf"/><Relationship Id="rId4" Type="http://schemas.openxmlformats.org/officeDocument/2006/relationships/oleObject" Target="../embeddings/oleObject4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2.emf"/><Relationship Id="rId4" Type="http://schemas.openxmlformats.org/officeDocument/2006/relationships/oleObject" Target="../embeddings/oleObject4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108.xml"/><Relationship Id="rId4" Type="http://schemas.openxmlformats.org/officeDocument/2006/relationships/image" Target="../media/image2.emf"/></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2.emf"/><Relationship Id="rId4" Type="http://schemas.openxmlformats.org/officeDocument/2006/relationships/oleObject" Target="../embeddings/oleObject50.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113.xml"/><Relationship Id="rId4" Type="http://schemas.openxmlformats.org/officeDocument/2006/relationships/image" Target="../media/image2.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114.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2.emf"/><Relationship Id="rId4" Type="http://schemas.openxmlformats.org/officeDocument/2006/relationships/oleObject" Target="../embeddings/oleObject51.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emf"/><Relationship Id="rId4" Type="http://schemas.openxmlformats.org/officeDocument/2006/relationships/oleObject" Target="../embeddings/oleObject52.bin"/></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2.emf"/><Relationship Id="rId4"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2.emf"/><Relationship Id="rId4" Type="http://schemas.openxmlformats.org/officeDocument/2006/relationships/oleObject" Target="../embeddings/oleObject5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tags" Target="../tags/tag125.xml"/><Relationship Id="rId4" Type="http://schemas.openxmlformats.org/officeDocument/2006/relationships/image" Target="../media/image2.emf"/></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2.emf"/><Relationship Id="rId4" Type="http://schemas.openxmlformats.org/officeDocument/2006/relationships/oleObject" Target="../embeddings/oleObject57.bin"/></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2.emf"/><Relationship Id="rId4" Type="http://schemas.openxmlformats.org/officeDocument/2006/relationships/oleObject" Target="../embeddings/oleObject58.bin"/></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2.emf"/><Relationship Id="rId4" Type="http://schemas.openxmlformats.org/officeDocument/2006/relationships/oleObject" Target="../embeddings/oleObject5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2.emf"/><Relationship Id="rId4" Type="http://schemas.openxmlformats.org/officeDocument/2006/relationships/oleObject" Target="../embeddings/oleObject59.bin"/></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2.emf"/><Relationship Id="rId4" Type="http://schemas.openxmlformats.org/officeDocument/2006/relationships/oleObject" Target="../embeddings/oleObject60.bin"/></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tags" Target="../tags/tag138.xml"/><Relationship Id="rId4" Type="http://schemas.openxmlformats.org/officeDocument/2006/relationships/image" Target="../media/image2.emf"/></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2.emf"/><Relationship Id="rId4" Type="http://schemas.openxmlformats.org/officeDocument/2006/relationships/oleObject" Target="../embeddings/oleObject63.bin"/></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tags" Target="../tags/tag143.xml"/><Relationship Id="rId4" Type="http://schemas.openxmlformats.org/officeDocument/2006/relationships/image" Target="../media/image2.emf"/></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2.emf"/><Relationship Id="rId4" Type="http://schemas.openxmlformats.org/officeDocument/2006/relationships/oleObject" Target="../embeddings/oleObject6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emf"/></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2.emf"/><Relationship Id="rId4" Type="http://schemas.openxmlformats.org/officeDocument/2006/relationships/oleObject" Target="../embeddings/oleObject6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1"/>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1"/>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1"/>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1"/>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1"/>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1"/>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1"/>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1"/>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1"/>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Left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1"/>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1"/>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1"/>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1"/>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1"/>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1"/>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1"/>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1"/>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1"/>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1"/>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1"/>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1"/>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1"/>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1"/>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1"/>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1"/>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1"/>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1"/>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1"/>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1"/>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1"/>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1"/>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a:t>
            </a:r>
            <a:r>
              <a:rPr lang="en-US"/>
              <a:t>column has </a:t>
            </a:r>
            <a:r>
              <a:rPr lang="en-US" dirty="0"/>
              <a:t>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1"/>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1"/>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1"/>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1"/>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1"/>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1"/>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1"/>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1"/>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Autofit/>
          </a:bodyPr>
          <a:lstStyle/>
          <a:p>
            <a:r>
              <a:rPr lang="en-US" sz="1800" dirty="0"/>
              <a:t>Candidate Key- any column or a group of columns which can uniquely identify a row is called a candidate key</a:t>
            </a:r>
          </a:p>
          <a:p>
            <a:endParaRPr lang="en-US" sz="1800" dirty="0"/>
          </a:p>
          <a:p>
            <a:pPr marL="0" indent="0">
              <a:buNone/>
            </a:pPr>
            <a:r>
              <a:rPr lang="en-US" sz="1800" dirty="0"/>
              <a:t>e.g. </a:t>
            </a:r>
            <a:r>
              <a:rPr lang="en-US" sz="1800" dirty="0" err="1"/>
              <a:t>eid</a:t>
            </a:r>
            <a:r>
              <a:rPr lang="en-US" sz="1800" dirty="0"/>
              <a:t> column of EMP table- minimum field required to uniquely identify a row </a:t>
            </a:r>
          </a:p>
          <a:p>
            <a:r>
              <a:rPr lang="en-US" sz="1800" dirty="0"/>
              <a:t>Super Key- A super key is a set of one or more attributes which can uniquely identify  a row in a table</a:t>
            </a:r>
          </a:p>
          <a:p>
            <a:pPr marL="457200" lvl="1" indent="0">
              <a:buNone/>
            </a:pPr>
            <a:r>
              <a:rPr lang="en-US" sz="1800" dirty="0"/>
              <a:t>EID , ENAME-&gt; this is not a minimum column key</a:t>
            </a:r>
          </a:p>
          <a:p>
            <a:r>
              <a:rPr lang="en-US" sz="1800" dirty="0"/>
              <a:t>Alternate Keys- all the candidate keys which are not primary key are called as an alternate keys</a:t>
            </a:r>
          </a:p>
          <a:p>
            <a:r>
              <a:rPr lang="en-US" sz="1800" dirty="0"/>
              <a:t>Natural Key- is a column or set of columns that already exists in the table (e.g. they are attributes of entity within the data model) and uniquely identify a record in the table</a:t>
            </a:r>
          </a:p>
          <a:p>
            <a:pPr marL="0" indent="0">
              <a:buNone/>
            </a:pPr>
            <a:r>
              <a:rPr lang="en-US" sz="1800" dirty="0"/>
              <a:t>EMP</a:t>
            </a:r>
          </a:p>
          <a:p>
            <a:pPr marL="0" indent="0">
              <a:buNone/>
            </a:pPr>
            <a:r>
              <a:rPr lang="en-US" sz="1800" dirty="0"/>
              <a:t>	</a:t>
            </a:r>
            <a:r>
              <a:rPr lang="en-US" sz="1800" b="1" dirty="0"/>
              <a:t>SSN</a:t>
            </a:r>
            <a:r>
              <a:rPr lang="en-US" sz="1800" dirty="0"/>
              <a:t>, FN,LN</a:t>
            </a:r>
          </a:p>
          <a:p>
            <a:pPr marL="0" indent="0">
              <a:buNone/>
            </a:pPr>
            <a:endParaRPr lang="en-US" sz="1800" dirty="0"/>
          </a:p>
          <a:p>
            <a:r>
              <a:rPr lang="en-US" sz="1800" dirty="0"/>
              <a:t>Surrogate Key- A surrogate key is a system generated value with no business meaning that is used to uniquely identify a record in a table</a:t>
            </a:r>
          </a:p>
          <a:p>
            <a:pPr lvl="1"/>
            <a:r>
              <a:rPr lang="en-US" sz="1800" dirty="0"/>
              <a:t>Address</a:t>
            </a:r>
          </a:p>
          <a:p>
            <a:pPr lvl="2"/>
            <a:r>
              <a:rPr lang="en-US" sz="1800" b="1" dirty="0" err="1"/>
              <a:t>AddressID</a:t>
            </a:r>
            <a:r>
              <a:rPr lang="en-US" sz="1800" b="1" dirty="0"/>
              <a:t>- Auto increment or a sequence</a:t>
            </a:r>
          </a:p>
          <a:p>
            <a:pPr lvl="2"/>
            <a:r>
              <a:rPr lang="en-US" sz="1800" dirty="0" err="1"/>
              <a:t>Streetnumber</a:t>
            </a:r>
            <a:endParaRPr lang="en-US" sz="1800" dirty="0"/>
          </a:p>
          <a:p>
            <a:pPr lvl="2"/>
            <a:r>
              <a:rPr lang="en-US" sz="1800" dirty="0" err="1"/>
              <a:t>Streetname</a:t>
            </a:r>
            <a:endParaRPr lang="en-US" sz="1800" dirty="0"/>
          </a:p>
          <a:p>
            <a:pPr lvl="2"/>
            <a:r>
              <a:rPr lang="en-US" sz="1800" dirty="0"/>
              <a:t>City</a:t>
            </a:r>
          </a:p>
          <a:p>
            <a:pPr lvl="2"/>
            <a:r>
              <a:rPr lang="en-US" sz="1800" dirty="0"/>
              <a:t>State</a:t>
            </a:r>
          </a:p>
          <a:p>
            <a:pPr lvl="2"/>
            <a:r>
              <a:rPr lang="en-US" sz="1800" dirty="0" err="1"/>
              <a:t>Zipcode</a:t>
            </a:r>
            <a:endParaRPr lang="en-US" sz="1800" dirty="0"/>
          </a:p>
          <a:p>
            <a:pPr marL="457200" lvl="1" indent="0">
              <a:buNone/>
            </a:pPr>
            <a:r>
              <a:rPr lang="en-US" sz="1800"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1"/>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1"/>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1"/>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1"/>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1"/>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1"/>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1"/>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1"/>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74EB-6DC2-61E1-751D-5629CEC623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D4D97C-02D6-2F0C-D890-D2BC92528925}"/>
              </a:ext>
            </a:extLst>
          </p:cNvPr>
          <p:cNvSpPr>
            <a:spLocks noGrp="1"/>
          </p:cNvSpPr>
          <p:nvPr>
            <p:ph idx="1"/>
          </p:nvPr>
        </p:nvSpPr>
        <p:spPr/>
        <p:txBody>
          <a:bodyPr/>
          <a:lstStyle/>
          <a:p>
            <a:endParaRPr lang="en-IN"/>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1674108848"/>
              </p:ext>
            </p:extLst>
          </p:nvPr>
        </p:nvGraphicFramePr>
        <p:xfrm>
          <a:off x="526774" y="467139"/>
          <a:ext cx="11131826" cy="5709824"/>
        </p:xfrm>
        <a:graphic>
          <a:graphicData uri="http://schemas.openxmlformats.org/drawingml/2006/table">
            <a:tbl>
              <a:tblPr firstRow="1" bandRow="1">
                <a:tableStyleId>{5C22544A-7EE6-4342-B048-85BDC9FD1C3A}</a:tableStyleId>
              </a:tblPr>
              <a:tblGrid>
                <a:gridCol w="5416826">
                  <a:extLst>
                    <a:ext uri="{9D8B030D-6E8A-4147-A177-3AD203B41FA5}">
                      <a16:colId xmlns:a16="http://schemas.microsoft.com/office/drawing/2014/main" val="1582348445"/>
                    </a:ext>
                  </a:extLst>
                </a:gridCol>
                <a:gridCol w="5715000">
                  <a:extLst>
                    <a:ext uri="{9D8B030D-6E8A-4147-A177-3AD203B41FA5}">
                      <a16:colId xmlns:a16="http://schemas.microsoft.com/office/drawing/2014/main" val="287116552"/>
                    </a:ext>
                  </a:extLst>
                </a:gridCol>
              </a:tblGrid>
              <a:tr h="728491">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4981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047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1"/>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1"/>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1"/>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spTree>
    <p:extLst>
      <p:ext uri="{BB962C8B-B14F-4D97-AF65-F5344CB8AC3E}">
        <p14:creationId xmlns:p14="http://schemas.microsoft.com/office/powerpoint/2010/main" val="400756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0E2B-DB0F-4BE1-7C15-555AF7791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2D89B0-29F8-6B61-F475-5B2728D52920}"/>
              </a:ext>
            </a:extLst>
          </p:cNvPr>
          <p:cNvSpPr>
            <a:spLocks noGrp="1"/>
          </p:cNvSpPr>
          <p:nvPr>
            <p:ph idx="1"/>
          </p:nvPr>
        </p:nvSpPr>
        <p:spPr/>
        <p:txBody>
          <a:bodyPr/>
          <a:lstStyle/>
          <a:p>
            <a:endParaRPr lang="en-IN"/>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064835960"/>
              </p:ext>
            </p:extLst>
          </p:nvPr>
        </p:nvGraphicFramePr>
        <p:xfrm>
          <a:off x="546652" y="365126"/>
          <a:ext cx="10807147" cy="5966100"/>
        </p:xfrm>
        <a:graphic>
          <a:graphicData uri="http://schemas.openxmlformats.org/drawingml/2006/table">
            <a:tbl>
              <a:tblPr firstRow="1" bandRow="1">
                <a:tableStyleId>{5C22544A-7EE6-4342-B048-85BDC9FD1C3A}</a:tableStyleId>
              </a:tblPr>
              <a:tblGrid>
                <a:gridCol w="5401821">
                  <a:extLst>
                    <a:ext uri="{9D8B030D-6E8A-4147-A177-3AD203B41FA5}">
                      <a16:colId xmlns:a16="http://schemas.microsoft.com/office/drawing/2014/main" val="1582348445"/>
                    </a:ext>
                  </a:extLst>
                </a:gridCol>
                <a:gridCol w="5405326">
                  <a:extLst>
                    <a:ext uri="{9D8B030D-6E8A-4147-A177-3AD203B41FA5}">
                      <a16:colId xmlns:a16="http://schemas.microsoft.com/office/drawing/2014/main" val="287116552"/>
                    </a:ext>
                  </a:extLst>
                </a:gridCol>
              </a:tblGrid>
              <a:tr h="441789">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5524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512058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1"/>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spTree>
    <p:extLst>
      <p:ext uri="{BB962C8B-B14F-4D97-AF65-F5344CB8AC3E}">
        <p14:creationId xmlns:p14="http://schemas.microsoft.com/office/powerpoint/2010/main" val="3394676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9128-8880-C8F2-748D-3F70F5B5DA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E3B9CE-FFB2-7CC6-560A-AB4C48BD725D}"/>
              </a:ext>
            </a:extLst>
          </p:cNvPr>
          <p:cNvSpPr>
            <a:spLocks noGrp="1"/>
          </p:cNvSpPr>
          <p:nvPr>
            <p:ph idx="1"/>
          </p:nvPr>
        </p:nvSpPr>
        <p:spPr/>
        <p:txBody>
          <a:bodyPr/>
          <a:lstStyle/>
          <a:p>
            <a:endParaRPr lang="en-IN"/>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2776040020"/>
              </p:ext>
            </p:extLst>
          </p:nvPr>
        </p:nvGraphicFramePr>
        <p:xfrm>
          <a:off x="838200" y="365125"/>
          <a:ext cx="10661374" cy="5956162"/>
        </p:xfrm>
        <a:graphic>
          <a:graphicData uri="http://schemas.openxmlformats.org/drawingml/2006/table">
            <a:tbl>
              <a:tblPr firstRow="1" bandRow="1">
                <a:tableStyleId>{5C22544A-7EE6-4342-B048-85BDC9FD1C3A}</a:tableStyleId>
              </a:tblPr>
              <a:tblGrid>
                <a:gridCol w="5330687">
                  <a:extLst>
                    <a:ext uri="{9D8B030D-6E8A-4147-A177-3AD203B41FA5}">
                      <a16:colId xmlns:a16="http://schemas.microsoft.com/office/drawing/2014/main" val="1582348445"/>
                    </a:ext>
                  </a:extLst>
                </a:gridCol>
                <a:gridCol w="5330687">
                  <a:extLst>
                    <a:ext uri="{9D8B030D-6E8A-4147-A177-3AD203B41FA5}">
                      <a16:colId xmlns:a16="http://schemas.microsoft.com/office/drawing/2014/main" val="287116552"/>
                    </a:ext>
                  </a:extLst>
                </a:gridCol>
              </a:tblGrid>
              <a:tr h="4254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5530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a:t>
                      </a:r>
                      <a:r>
                        <a:rPr lang="en-US"/>
                        <a:t>1;--</a:t>
                      </a:r>
                      <a:endParaRPr lang="en-US" b="1" dirty="0"/>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2816305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1"/>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1"/>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1"/>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1"/>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1"/>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1"/>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1"/>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1"/>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1"/>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1"/>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1"/>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1"/>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1"/>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1"/>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1"/>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1"/>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1"/>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1"/>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1"/>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1"/>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1"/>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1"/>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1"/>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7115</TotalTime>
  <Words>5381</Words>
  <Application>Microsoft Office PowerPoint</Application>
  <PresentationFormat>Widescreen</PresentationFormat>
  <Paragraphs>1032</Paragraphs>
  <Slides>91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6"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PowerPoint Presentation</vt:lpstr>
      <vt:lpstr>Repeatable Read</vt:lpstr>
      <vt:lpstr>Read Committed</vt:lpstr>
      <vt:lpstr>PowerPoint Presentation</vt:lpstr>
      <vt:lpstr>Repeatable Read Isolation</vt:lpstr>
      <vt:lpstr>PowerPoint Presentation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Jain, Rajendra {PEP}</cp:lastModifiedBy>
  <cp:revision>195</cp:revision>
  <dcterms:created xsi:type="dcterms:W3CDTF">2020-11-30T02:38:43Z</dcterms:created>
  <dcterms:modified xsi:type="dcterms:W3CDTF">2025-03-28T09:12:32Z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