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6" r:id="rId2"/>
    <p:sldId id="274" r:id="rId3"/>
    <p:sldId id="282" r:id="rId4"/>
    <p:sldId id="283" r:id="rId5"/>
    <p:sldId id="273" r:id="rId6"/>
    <p:sldId id="256" r:id="rId7"/>
    <p:sldId id="275" r:id="rId8"/>
    <p:sldId id="277" r:id="rId9"/>
    <p:sldId id="278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669B2-3BFD-430C-8F3B-6F76E8CD4710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CC485-9618-4B54-9DC7-1410EADF81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36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CC485-9618-4B54-9DC7-1410EADF816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95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BEBE-D8AD-442E-312D-1EFE58245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1FD73-99D0-08EF-6AA9-1ED08E897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D7049-C76B-D106-E801-2B5CB8D90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55B1-3075-4B55-9AEC-7459C806426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C4EFC-6464-1520-2189-18F2C1DD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8772-C812-B7D5-31CE-2F533A05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9D4-2BBC-4F6F-BEB4-9635DEAE4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00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F365-7FCA-3F16-7A66-0D98F843A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FB586-22AC-B08A-39A8-AEC1ACF9E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C857E-38DB-2D33-2B0C-716EFD3F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55B1-3075-4B55-9AEC-7459C806426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79EBD-54B7-960F-2440-570E5E89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8E47-0187-C2AD-D5AE-E8B3352C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9D4-2BBC-4F6F-BEB4-9635DEAE4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14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E0A43-EA54-2BC6-CD62-0535DF3FD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BFAAC-E5E1-7E9C-BA42-5523A16D8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67A4F-ED9C-C384-DF6C-F42236B0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55B1-3075-4B55-9AEC-7459C806426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8AA92-6253-CE18-7B42-349ADAC3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08ADB-AD28-8C80-F704-D09E9922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9D4-2BBC-4F6F-BEB4-9635DEAE4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94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0A2C-C957-8975-0913-93808CAA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5087-7DD7-F2D6-D631-A6D942ABD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E378-EA93-D1BB-79DE-CCACC46B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55B1-3075-4B55-9AEC-7459C806426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F923-94F0-6A99-2448-84737459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90695-D80B-79E5-7BB0-36EC9566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9D4-2BBC-4F6F-BEB4-9635DEAE4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97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7290-EC3B-BCC4-ABE1-4246C749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F985B-427B-53A2-660D-9BB6FE101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1D9CE-CEDD-116D-8674-5B3DB3C6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55B1-3075-4B55-9AEC-7459C806426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7A4A8-96D0-FD29-9B3A-F38CD45F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A6E02-2DF9-49C8-ABBE-6013AD5C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9D4-2BBC-4F6F-BEB4-9635DEAE4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12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AD5D-28F3-FC3D-BFE0-649B36DC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72D2-BD17-E1D2-7A9C-2DEED49C0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68016-3C31-F87C-2149-08BA09777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EB026-A524-E3A5-2D77-2E014FC6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55B1-3075-4B55-9AEC-7459C806426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9EB82-E010-F032-5F4C-EE4A6C45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D3482-B8AF-37CF-3680-C8D4951E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9D4-2BBC-4F6F-BEB4-9635DEAE4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30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B4C5-68A3-530C-2081-CF16D1FD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F7963-0090-3E93-DCF1-84C1F389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08E48-3F9B-7AF9-C10D-BC0D6E605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7DDE4-D574-E6B7-9DC3-C1E075E65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14C0C-7DC6-48B0-E868-844C8BAAF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A5AEE-2718-BC13-5D77-6E6BC13F0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55B1-3075-4B55-9AEC-7459C806426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F780A-57E3-431B-4096-1E309501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1AE94-4A61-F91E-2CD4-655DE00A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9D4-2BBC-4F6F-BEB4-9635DEAE4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463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F332-C935-251A-EAAA-F2154718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C0F02-F80B-8C83-4EF2-09B0E64B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55B1-3075-4B55-9AEC-7459C806426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557B8-1D4A-EDFC-3253-36FCB0A1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DD485-0824-99B2-37B6-A9C12D1B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9D4-2BBC-4F6F-BEB4-9635DEAE4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11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B9754-FB1E-CC3C-9D3E-85FD4620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55B1-3075-4B55-9AEC-7459C806426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5EFB7-9C60-52A7-C93C-BB4A85B9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60944-B1AD-571F-0B01-B41134CF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9D4-2BBC-4F6F-BEB4-9635DEAE4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60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6BBF-69B6-1112-A3AA-BA8350A6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5C95-605D-5F8D-C007-D7A43CA27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AC5F1-8F92-7759-F354-4CAA3945B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44490-1B0C-6D9E-483A-DDE910B0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55B1-3075-4B55-9AEC-7459C806426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50FFC-3C10-47AB-9897-53396494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AE9F1-6FED-AB47-E4B8-1B9C350D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9D4-2BBC-4F6F-BEB4-9635DEAE4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17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C63D-1B49-BB25-A409-6AB46C9D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5634A-1AA3-CA57-99F2-7A8F173F2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8F432-A6A9-EAC7-B0AD-B1AEC5F4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C650E-21F0-CEB6-D540-13851F35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55B1-3075-4B55-9AEC-7459C806426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E45BB-3FD8-ADCF-5F10-4F0F8FFA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9CA24-FBEC-DA81-360E-33834E3F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59D4-2BBC-4F6F-BEB4-9635DEAE4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4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099C4-413C-C01E-E97A-C144ED20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49B46-E7AC-47C4-FECB-26444B564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E3B89-B91F-B901-8354-D2454DF8C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955B1-3075-4B55-9AEC-7459C806426E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D5A7A-F833-20FF-F982-88037650E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2F32-CA74-A6C6-B1E0-6CE23544C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59D4-2BBC-4F6F-BEB4-9635DEAE4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69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498DD0-1DA5-C8D9-1AB8-5C9892F47E6B}"/>
              </a:ext>
            </a:extLst>
          </p:cNvPr>
          <p:cNvSpPr txBox="1"/>
          <p:nvPr/>
        </p:nvSpPr>
        <p:spPr>
          <a:xfrm>
            <a:off x="194733" y="79571"/>
            <a:ext cx="918633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CREATE TABLE t (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INT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INSERT INTO t(</a:t>
            </a:r>
            <a:r>
              <a:rPr lang="en-US" dirty="0" err="1"/>
              <a:t>val</a:t>
            </a:r>
            <a:r>
              <a:rPr lang="en-US" dirty="0"/>
              <a:t>) VALUES(1),(2),(2),(3),(4),(4),(5);</a:t>
            </a:r>
          </a:p>
          <a:p>
            <a:r>
              <a:rPr lang="nn-NO" dirty="0"/>
              <a:t>INSERT INTO t(val)VALUES(10),(20),(20),(30),(40),(40),(50);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9A550-DA05-C20E-3DE6-4909CE39F4B8}"/>
              </a:ext>
            </a:extLst>
          </p:cNvPr>
          <p:cNvSpPr txBox="1"/>
          <p:nvPr/>
        </p:nvSpPr>
        <p:spPr>
          <a:xfrm>
            <a:off x="0" y="5857502"/>
            <a:ext cx="7289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val</a:t>
            </a:r>
            <a:r>
              <a:rPr lang="en-US" dirty="0"/>
              <a:t>, </a:t>
            </a:r>
            <a:r>
              <a:rPr lang="en-US" dirty="0" err="1"/>
              <a:t>row_number</a:t>
            </a:r>
            <a:r>
              <a:rPr lang="en-US" dirty="0"/>
              <a:t>() over(  ORDER BY </a:t>
            </a:r>
            <a:r>
              <a:rPr lang="en-US" dirty="0" err="1"/>
              <a:t>val</a:t>
            </a:r>
            <a:r>
              <a:rPr lang="en-US" dirty="0"/>
              <a:t> ) </a:t>
            </a:r>
            <a:r>
              <a:rPr lang="en-US" dirty="0" err="1"/>
              <a:t>my_rank</a:t>
            </a:r>
            <a:r>
              <a:rPr lang="en-US" dirty="0"/>
              <a:t> FROM t;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685802-9938-4E81-BB22-E7E946D24FFC}"/>
              </a:ext>
            </a:extLst>
          </p:cNvPr>
          <p:cNvSpPr txBox="1"/>
          <p:nvPr/>
        </p:nvSpPr>
        <p:spPr>
          <a:xfrm>
            <a:off x="0" y="2095185"/>
            <a:ext cx="72898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SELECT     </a:t>
            </a:r>
            <a:r>
              <a:rPr lang="en-US" dirty="0" err="1"/>
              <a:t>val</a:t>
            </a:r>
            <a:r>
              <a:rPr lang="en-US" dirty="0"/>
              <a:t>,    DENSE_RANK() OVER (  ORDER BY </a:t>
            </a:r>
            <a:r>
              <a:rPr lang="en-US" dirty="0" err="1"/>
              <a:t>val</a:t>
            </a:r>
            <a:r>
              <a:rPr lang="en-US" dirty="0"/>
              <a:t> ) </a:t>
            </a:r>
            <a:r>
              <a:rPr lang="en-US" dirty="0" err="1"/>
              <a:t>my_rank</a:t>
            </a:r>
            <a:r>
              <a:rPr lang="en-US" dirty="0"/>
              <a:t> FROM     t;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905E8D-C5E0-AA1F-7B4E-3AE6EFB5A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400" y="4136367"/>
            <a:ext cx="1131460" cy="265231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45BC39-8F15-E63B-EC87-C52075E39386}"/>
              </a:ext>
            </a:extLst>
          </p:cNvPr>
          <p:cNvCxnSpPr/>
          <p:nvPr/>
        </p:nvCxnSpPr>
        <p:spPr>
          <a:xfrm flipV="1">
            <a:off x="6764867" y="5791200"/>
            <a:ext cx="3928533" cy="25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B042595-C267-FBAE-C509-8C1A5AF8C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472" y="0"/>
            <a:ext cx="1467055" cy="327705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CA7662-DCEF-8EAE-B060-76865738320A}"/>
              </a:ext>
            </a:extLst>
          </p:cNvPr>
          <p:cNvCxnSpPr/>
          <p:nvPr/>
        </p:nvCxnSpPr>
        <p:spPr>
          <a:xfrm flipV="1">
            <a:off x="6460067" y="1947333"/>
            <a:ext cx="1159933" cy="47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86F80FC-6381-C6F3-C253-AC741A10A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067" y="2599497"/>
            <a:ext cx="1543265" cy="325800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E27BBD-7C7F-D4BE-CE96-4D4014FC9802}"/>
              </a:ext>
            </a:extLst>
          </p:cNvPr>
          <p:cNvSpPr txBox="1"/>
          <p:nvPr/>
        </p:nvSpPr>
        <p:spPr>
          <a:xfrm>
            <a:off x="0" y="3951701"/>
            <a:ext cx="61214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SELECT     </a:t>
            </a:r>
            <a:r>
              <a:rPr lang="en-IN" dirty="0" err="1"/>
              <a:t>val</a:t>
            </a:r>
            <a:r>
              <a:rPr lang="en-IN" dirty="0"/>
              <a:t>,   RANK() OVER (  ORDER BY </a:t>
            </a:r>
            <a:r>
              <a:rPr lang="en-IN" dirty="0" err="1"/>
              <a:t>val</a:t>
            </a:r>
            <a:r>
              <a:rPr lang="en-IN" dirty="0"/>
              <a:t> ) </a:t>
            </a:r>
            <a:r>
              <a:rPr lang="en-IN" dirty="0" err="1"/>
              <a:t>my_rank</a:t>
            </a:r>
            <a:r>
              <a:rPr lang="en-IN" dirty="0"/>
              <a:t> from t;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89B27A-21BC-DB01-B2B5-60532717CF3E}"/>
              </a:ext>
            </a:extLst>
          </p:cNvPr>
          <p:cNvCxnSpPr/>
          <p:nvPr/>
        </p:nvCxnSpPr>
        <p:spPr>
          <a:xfrm flipV="1">
            <a:off x="5190067" y="3699933"/>
            <a:ext cx="1270000" cy="24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37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01A5C1-B803-C752-97C4-4505ADF92F1C}"/>
              </a:ext>
            </a:extLst>
          </p:cNvPr>
          <p:cNvSpPr txBox="1"/>
          <p:nvPr/>
        </p:nvSpPr>
        <p:spPr>
          <a:xfrm>
            <a:off x="330199" y="440266"/>
            <a:ext cx="1062566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TABLE sales(</a:t>
            </a:r>
          </a:p>
          <a:p>
            <a:r>
              <a:rPr lang="en-IN" dirty="0"/>
              <a:t>    </a:t>
            </a:r>
            <a:r>
              <a:rPr lang="en-IN" dirty="0" err="1"/>
              <a:t>sales_employee</a:t>
            </a:r>
            <a:r>
              <a:rPr lang="en-IN" dirty="0"/>
              <a:t> VARCHAR(50) NOT NULL,</a:t>
            </a:r>
          </a:p>
          <a:p>
            <a:r>
              <a:rPr lang="en-IN" dirty="0"/>
              <a:t>    </a:t>
            </a:r>
            <a:r>
              <a:rPr lang="en-IN" dirty="0" err="1"/>
              <a:t>fiscal_year</a:t>
            </a:r>
            <a:r>
              <a:rPr lang="en-IN" dirty="0"/>
              <a:t> INT NOT NULL,</a:t>
            </a:r>
          </a:p>
          <a:p>
            <a:r>
              <a:rPr lang="en-IN" dirty="0"/>
              <a:t>    sale DECIMAL(14,2) NOT NULL,</a:t>
            </a:r>
          </a:p>
          <a:p>
            <a:r>
              <a:rPr lang="en-IN" dirty="0"/>
              <a:t>    PRIMARY KEY(</a:t>
            </a:r>
            <a:r>
              <a:rPr lang="en-IN" dirty="0" err="1"/>
              <a:t>sales_employee</a:t>
            </a:r>
            <a:r>
              <a:rPr lang="en-IN" dirty="0"/>
              <a:t>, </a:t>
            </a:r>
            <a:r>
              <a:rPr lang="en-IN" dirty="0" err="1"/>
              <a:t>fiscal_year</a:t>
            </a:r>
            <a:r>
              <a:rPr lang="en-IN" dirty="0"/>
              <a:t>)</a:t>
            </a:r>
          </a:p>
          <a:p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INSERT INTO sales(</a:t>
            </a:r>
            <a:r>
              <a:rPr lang="en-IN" dirty="0" err="1"/>
              <a:t>sales_employee,fiscal_year,sale</a:t>
            </a:r>
            <a:r>
              <a:rPr lang="en-IN" dirty="0"/>
              <a:t>)</a:t>
            </a:r>
          </a:p>
          <a:p>
            <a:r>
              <a:rPr lang="en-IN" dirty="0"/>
              <a:t>VALUES('Bob',2016,100),</a:t>
            </a:r>
          </a:p>
          <a:p>
            <a:r>
              <a:rPr lang="en-IN" dirty="0"/>
              <a:t>      ('Bob',2017,150),</a:t>
            </a:r>
          </a:p>
          <a:p>
            <a:r>
              <a:rPr lang="en-IN" dirty="0"/>
              <a:t>      ('Bob',2018,200),</a:t>
            </a:r>
          </a:p>
          <a:p>
            <a:r>
              <a:rPr lang="en-IN" dirty="0"/>
              <a:t>      ('Alice',2016,150),</a:t>
            </a:r>
          </a:p>
          <a:p>
            <a:r>
              <a:rPr lang="en-IN" dirty="0"/>
              <a:t>      ('Alice',2017,100),</a:t>
            </a:r>
          </a:p>
          <a:p>
            <a:r>
              <a:rPr lang="en-IN" dirty="0"/>
              <a:t>      ('Alice',2018,200),</a:t>
            </a:r>
          </a:p>
          <a:p>
            <a:r>
              <a:rPr lang="en-IN" dirty="0"/>
              <a:t>       ('John',2016,200),</a:t>
            </a:r>
          </a:p>
          <a:p>
            <a:r>
              <a:rPr lang="en-IN" dirty="0"/>
              <a:t>      ('John',2017,150),</a:t>
            </a:r>
          </a:p>
          <a:p>
            <a:r>
              <a:rPr lang="en-IN" dirty="0"/>
              <a:t>      ('John',2018,250);</a:t>
            </a:r>
          </a:p>
          <a:p>
            <a:endParaRPr lang="en-IN" dirty="0"/>
          </a:p>
          <a:p>
            <a:r>
              <a:rPr lang="en-IN" dirty="0"/>
              <a:t>SELECT * FROM sales;</a:t>
            </a:r>
          </a:p>
        </p:txBody>
      </p:sp>
    </p:spTree>
    <p:extLst>
      <p:ext uri="{BB962C8B-B14F-4D97-AF65-F5344CB8AC3E}">
        <p14:creationId xmlns:p14="http://schemas.microsoft.com/office/powerpoint/2010/main" val="7700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821582-47C8-42BC-858A-C3B60A088678}"/>
              </a:ext>
            </a:extLst>
          </p:cNvPr>
          <p:cNvSpPr txBox="1"/>
          <p:nvPr/>
        </p:nvSpPr>
        <p:spPr>
          <a:xfrm>
            <a:off x="474134" y="0"/>
            <a:ext cx="1144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following statement uses the DENSE_RANK() function to rank the sales employees by sale amount.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4190C7-BD6B-4F2E-996A-4065D8E43115}"/>
              </a:ext>
            </a:extLst>
          </p:cNvPr>
          <p:cNvSpPr txBox="1"/>
          <p:nvPr/>
        </p:nvSpPr>
        <p:spPr>
          <a:xfrm>
            <a:off x="1577462" y="966857"/>
            <a:ext cx="48503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SELECT</a:t>
            </a:r>
          </a:p>
          <a:p>
            <a:r>
              <a:rPr lang="en-US" dirty="0"/>
              <a:t>    </a:t>
            </a:r>
            <a:r>
              <a:rPr lang="en-US" dirty="0" err="1"/>
              <a:t>sales_employee</a:t>
            </a:r>
            <a:r>
              <a:rPr lang="en-US" dirty="0"/>
              <a:t>,     </a:t>
            </a:r>
            <a:r>
              <a:rPr lang="en-US" dirty="0" err="1"/>
              <a:t>fiscal_year</a:t>
            </a:r>
            <a:r>
              <a:rPr lang="en-US" dirty="0"/>
              <a:t>,     sale,</a:t>
            </a:r>
          </a:p>
          <a:p>
            <a:r>
              <a:rPr lang="en-US" b="1" dirty="0"/>
              <a:t>    DENSE_RANK() OVER (PARTITION BY</a:t>
            </a:r>
          </a:p>
          <a:p>
            <a:r>
              <a:rPr lang="en-US" dirty="0"/>
              <a:t>                     </a:t>
            </a:r>
            <a:r>
              <a:rPr lang="en-US" dirty="0" err="1"/>
              <a:t>fiscal_year</a:t>
            </a:r>
            <a:endParaRPr lang="en-US" dirty="0"/>
          </a:p>
          <a:p>
            <a:r>
              <a:rPr lang="en-US" b="1" dirty="0"/>
              <a:t>                 ORDER BY</a:t>
            </a:r>
          </a:p>
          <a:p>
            <a:r>
              <a:rPr lang="en-US" dirty="0"/>
              <a:t>                     sale </a:t>
            </a:r>
            <a:r>
              <a:rPr lang="en-US" b="1" dirty="0"/>
              <a:t>DESC</a:t>
            </a:r>
          </a:p>
          <a:p>
            <a:r>
              <a:rPr lang="en-US" dirty="0"/>
              <a:t>                ) </a:t>
            </a:r>
            <a:r>
              <a:rPr lang="en-US" dirty="0" err="1"/>
              <a:t>sales_rank</a:t>
            </a:r>
            <a:endParaRPr lang="en-US" dirty="0"/>
          </a:p>
          <a:p>
            <a:r>
              <a:rPr lang="en-US" dirty="0"/>
              <a:t>FROM</a:t>
            </a:r>
          </a:p>
          <a:p>
            <a:r>
              <a:rPr lang="en-US" dirty="0"/>
              <a:t>    sales;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8FFE6-B812-4360-8184-AD6B14F0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929" y="1524000"/>
            <a:ext cx="2933700" cy="190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475A2B-F51A-4C17-9909-F8566159AFF5}"/>
              </a:ext>
            </a:extLst>
          </p:cNvPr>
          <p:cNvSpPr txBox="1"/>
          <p:nvPr/>
        </p:nvSpPr>
        <p:spPr>
          <a:xfrm>
            <a:off x="580444" y="5064975"/>
            <a:ext cx="107394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this example:</a:t>
            </a:r>
          </a:p>
          <a:p>
            <a:r>
              <a:rPr lang="en-US" dirty="0"/>
              <a:t>First, the PARTITION BY clause divided the result sets into partitions using fiscal year.</a:t>
            </a:r>
          </a:p>
          <a:p>
            <a:r>
              <a:rPr lang="en-US" dirty="0"/>
              <a:t>Second, the ORDER BY clause specified the order of the sales employees by sales in descending order.</a:t>
            </a:r>
          </a:p>
          <a:p>
            <a:r>
              <a:rPr lang="en-US" dirty="0"/>
              <a:t>Third, the DENSE_RANK() function is applied to each partition with the rows order specified by the ORDER BY clause.</a:t>
            </a:r>
            <a:endParaRPr lang="en-IN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0162E1-661D-8B78-6B52-263C8BA29BA7}"/>
              </a:ext>
            </a:extLst>
          </p:cNvPr>
          <p:cNvCxnSpPr/>
          <p:nvPr/>
        </p:nvCxnSpPr>
        <p:spPr>
          <a:xfrm>
            <a:off x="3742267" y="1981200"/>
            <a:ext cx="460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185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9BF469-A6B0-0168-7EDD-51CB5FA3B363}"/>
              </a:ext>
            </a:extLst>
          </p:cNvPr>
          <p:cNvSpPr txBox="1"/>
          <p:nvPr/>
        </p:nvSpPr>
        <p:spPr>
          <a:xfrm>
            <a:off x="262467" y="77800"/>
            <a:ext cx="6096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sal</a:t>
            </a:r>
            <a:r>
              <a:rPr lang="en-US" dirty="0"/>
              <a:t>, rank() over(order by </a:t>
            </a:r>
            <a:r>
              <a:rPr lang="en-US" dirty="0" err="1"/>
              <a:t>sal</a:t>
            </a:r>
            <a:r>
              <a:rPr lang="en-US" dirty="0"/>
              <a:t> desc)r from emp;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8EF2BB-E248-EC60-763C-2D190E92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01" y="655864"/>
            <a:ext cx="3448531" cy="43440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F8DD2A-9383-4CB4-31E4-DE66D9B480FC}"/>
              </a:ext>
            </a:extLst>
          </p:cNvPr>
          <p:cNvSpPr txBox="1"/>
          <p:nvPr/>
        </p:nvSpPr>
        <p:spPr>
          <a:xfrm>
            <a:off x="5678199" y="830703"/>
            <a:ext cx="6096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 Use Cases for RANK() in MySQL</a:t>
            </a:r>
          </a:p>
          <a:p>
            <a:r>
              <a:rPr lang="en-US" dirty="0"/>
              <a:t>1. Leaderboards with Ties</a:t>
            </a:r>
          </a:p>
          <a:p>
            <a:r>
              <a:rPr lang="en-US" dirty="0"/>
              <a:t>Want to rank players, employees, or students where multiple people might share the same score?</a:t>
            </a:r>
          </a:p>
        </p:txBody>
      </p:sp>
    </p:spTree>
    <p:extLst>
      <p:ext uri="{BB962C8B-B14F-4D97-AF65-F5344CB8AC3E}">
        <p14:creationId xmlns:p14="http://schemas.microsoft.com/office/powerpoint/2010/main" val="181728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811DC1-D5A9-E15D-D03A-B5757417A6DC}"/>
              </a:ext>
            </a:extLst>
          </p:cNvPr>
          <p:cNvSpPr txBox="1"/>
          <p:nvPr/>
        </p:nvSpPr>
        <p:spPr>
          <a:xfrm>
            <a:off x="270933" y="170303"/>
            <a:ext cx="11582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RANK() function in MySQL is a window function that assigns a rank to each row based on a specified ordering. It’s especially useful when you want to reflect ties in your data—like ranking students by scores or employees by sales.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055141-F038-1AA3-4579-AEA25C6B792A}"/>
              </a:ext>
            </a:extLst>
          </p:cNvPr>
          <p:cNvSpPr txBox="1"/>
          <p:nvPr/>
        </p:nvSpPr>
        <p:spPr>
          <a:xfrm>
            <a:off x="177799" y="1434869"/>
            <a:ext cx="1144693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How RANK() Works</a:t>
            </a:r>
          </a:p>
          <a:p>
            <a:r>
              <a:rPr lang="en-US" dirty="0"/>
              <a:t>- Rows with equal values (ties) get the same rank.</a:t>
            </a:r>
          </a:p>
          <a:p>
            <a:r>
              <a:rPr lang="en-US" dirty="0"/>
              <a:t>- The next rank is skipped based on the number of tied rows.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47D2A-A3F2-CB97-C42A-77554DE7EC55}"/>
              </a:ext>
            </a:extLst>
          </p:cNvPr>
          <p:cNvSpPr txBox="1"/>
          <p:nvPr/>
        </p:nvSpPr>
        <p:spPr>
          <a:xfrm>
            <a:off x="177799" y="3632200"/>
            <a:ext cx="1060873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ROW_NUMBER()</a:t>
            </a:r>
          </a:p>
          <a:p>
            <a:r>
              <a:rPr lang="en-US" dirty="0"/>
              <a:t>- Assigns a unique sequential number to each row.</a:t>
            </a:r>
          </a:p>
          <a:p>
            <a:r>
              <a:rPr lang="en-US" dirty="0"/>
              <a:t>- No ties: even if values are the same, each row gets a different number.</a:t>
            </a:r>
          </a:p>
          <a:p>
            <a:r>
              <a:rPr lang="en-US" dirty="0"/>
              <a:t>- ✅ Use when you want a strict ordering with no duplicates.</a:t>
            </a:r>
          </a:p>
        </p:txBody>
      </p:sp>
    </p:spTree>
    <p:extLst>
      <p:ext uri="{BB962C8B-B14F-4D97-AF65-F5344CB8AC3E}">
        <p14:creationId xmlns:p14="http://schemas.microsoft.com/office/powerpoint/2010/main" val="387294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6F7990-483D-060E-949E-B8F219FFCFE2}"/>
              </a:ext>
            </a:extLst>
          </p:cNvPr>
          <p:cNvSpPr txBox="1"/>
          <p:nvPr/>
        </p:nvSpPr>
        <p:spPr>
          <a:xfrm>
            <a:off x="127000" y="101600"/>
            <a:ext cx="12065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 Internal Mechanics of RANK() in MySQL</a:t>
            </a:r>
          </a:p>
          <a:p>
            <a:r>
              <a:rPr lang="en-US" dirty="0"/>
              <a:t>The RANK() function is part of MySQL’s window functions, introduced in version 8.0. It assigns a rank to each row within a partition of the result set, based on the ORDER BY clause. Here's how it operates internally:</a:t>
            </a:r>
          </a:p>
          <a:p>
            <a:endParaRPr lang="en-US" dirty="0"/>
          </a:p>
          <a:p>
            <a:r>
              <a:rPr lang="en-US" dirty="0"/>
              <a:t>1. Partitioning the Data</a:t>
            </a:r>
          </a:p>
          <a:p>
            <a:r>
              <a:rPr lang="en-US" dirty="0"/>
              <a:t>- If you use PARTITION BY, MySQL first divides the result set into logical partitions.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partition is processed independently.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2. Sorting Within Each Partition</a:t>
            </a:r>
          </a:p>
          <a:p>
            <a:r>
              <a:rPr lang="en-US" dirty="0"/>
              <a:t>- MySQL sorts the rows in each partition according to the ORDER BY clause.</a:t>
            </a:r>
          </a:p>
          <a:p>
            <a:pPr marL="285750" indent="-285750">
              <a:buFontTx/>
              <a:buChar char="-"/>
            </a:pPr>
            <a:r>
              <a:rPr lang="en-US" dirty="0"/>
              <a:t>This sorting is crucial because rank is based on the order of values.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3. Assigning Ranks</a:t>
            </a:r>
          </a:p>
          <a:p>
            <a:r>
              <a:rPr lang="en-US" dirty="0"/>
              <a:t>- MySQL iterates through the sorted rows.</a:t>
            </a:r>
          </a:p>
          <a:p>
            <a:r>
              <a:rPr lang="en-US" dirty="0"/>
              <a:t>- It compares the current row’s value(s) with the previous row:</a:t>
            </a:r>
          </a:p>
          <a:p>
            <a:r>
              <a:rPr lang="en-US" dirty="0"/>
              <a:t>- If the value is the same → same rank.</a:t>
            </a:r>
          </a:p>
          <a:p>
            <a:r>
              <a:rPr lang="en-US" dirty="0"/>
              <a:t>- If different → rank = previous rank + number of tied rows.</a:t>
            </a:r>
          </a:p>
          <a:p>
            <a:r>
              <a:rPr lang="en-US" dirty="0"/>
              <a:t>- This is why RANK() can produce gaps in ranking when there are ties.</a:t>
            </a:r>
          </a:p>
          <a:p>
            <a:r>
              <a:rPr lang="en-US" dirty="0"/>
              <a:t>4. Tracking State</a:t>
            </a:r>
          </a:p>
          <a:p>
            <a:endParaRPr lang="en-US" dirty="0"/>
          </a:p>
          <a:p>
            <a:r>
              <a:rPr lang="en-US" dirty="0"/>
              <a:t>Internally, MySQL maintains:</a:t>
            </a:r>
          </a:p>
          <a:p>
            <a:r>
              <a:rPr lang="en-US" dirty="0"/>
              <a:t>- A counter for the current rank.</a:t>
            </a:r>
          </a:p>
          <a:p>
            <a:r>
              <a:rPr lang="en-US" dirty="0"/>
              <a:t>- A peer group size to handle ties.</a:t>
            </a:r>
          </a:p>
          <a:p>
            <a:r>
              <a:rPr lang="en-US" dirty="0"/>
              <a:t>- A buffer to store intermediate results during sorting and ranking.</a:t>
            </a:r>
          </a:p>
        </p:txBody>
      </p:sp>
    </p:spTree>
    <p:extLst>
      <p:ext uri="{BB962C8B-B14F-4D97-AF65-F5344CB8AC3E}">
        <p14:creationId xmlns:p14="http://schemas.microsoft.com/office/powerpoint/2010/main" val="671649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376666-83EA-6ECA-132D-22697FE8C888}"/>
              </a:ext>
            </a:extLst>
          </p:cNvPr>
          <p:cNvSpPr txBox="1"/>
          <p:nvPr/>
        </p:nvSpPr>
        <p:spPr>
          <a:xfrm>
            <a:off x="372534" y="468280"/>
            <a:ext cx="1181946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🔍 Example</a:t>
            </a:r>
          </a:p>
          <a:p>
            <a:r>
              <a:rPr lang="en-US" dirty="0"/>
              <a:t>SELECT </a:t>
            </a:r>
          </a:p>
          <a:p>
            <a:r>
              <a:rPr lang="en-US" dirty="0"/>
              <a:t>  employee, </a:t>
            </a:r>
          </a:p>
          <a:p>
            <a:r>
              <a:rPr lang="en-US" dirty="0"/>
              <a:t>  sales, </a:t>
            </a:r>
          </a:p>
          <a:p>
            <a:r>
              <a:rPr lang="en-US" dirty="0"/>
              <a:t>  RANK() OVER (ORDER BY sales DESC) AS rank</a:t>
            </a:r>
          </a:p>
          <a:p>
            <a:r>
              <a:rPr lang="en-US" dirty="0"/>
              <a:t>FROM </a:t>
            </a:r>
            <a:r>
              <a:rPr lang="en-US" dirty="0" err="1"/>
              <a:t>sales_data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two employees have the same sales, they’ll get the same rank, and the next rank will skip accordingly.</a:t>
            </a:r>
          </a:p>
          <a:p>
            <a:endParaRPr lang="en-US" dirty="0"/>
          </a:p>
          <a:p>
            <a:r>
              <a:rPr lang="en-US" dirty="0"/>
              <a:t>⚙️ Performance Notes</a:t>
            </a:r>
          </a:p>
          <a:p>
            <a:endParaRPr lang="en-US" dirty="0"/>
          </a:p>
          <a:p>
            <a:r>
              <a:rPr lang="en-US" dirty="0"/>
              <a:t>- MySQL uses temporary tables and sort buffers to handle window functions.</a:t>
            </a:r>
          </a:p>
          <a:p>
            <a:r>
              <a:rPr lang="en-US" dirty="0"/>
              <a:t>- Efficient indexing on ORDER BY columns can improve performance.</a:t>
            </a:r>
          </a:p>
          <a:p>
            <a:r>
              <a:rPr lang="en-US" dirty="0"/>
              <a:t>- For large datasets, window functions can be memory-intensive, so query optimization matters.</a:t>
            </a:r>
          </a:p>
        </p:txBody>
      </p:sp>
    </p:spTree>
    <p:extLst>
      <p:ext uri="{BB962C8B-B14F-4D97-AF65-F5344CB8AC3E}">
        <p14:creationId xmlns:p14="http://schemas.microsoft.com/office/powerpoint/2010/main" val="238176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2E82-C02A-47E3-BA6C-746900265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3893574" cy="471948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DENSE_RANK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416B4-62A2-4C0C-9D8C-DBDEA9EEBE9D}"/>
              </a:ext>
            </a:extLst>
          </p:cNvPr>
          <p:cNvSpPr txBox="1"/>
          <p:nvPr/>
        </p:nvSpPr>
        <p:spPr>
          <a:xfrm>
            <a:off x="105697" y="471949"/>
            <a:ext cx="118896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DENSE_RANK() is a window function that assigns a rank to each row within a partition or result set with no gaps in ranking values.</a:t>
            </a:r>
          </a:p>
          <a:p>
            <a:endParaRPr lang="en-US" dirty="0"/>
          </a:p>
          <a:p>
            <a:r>
              <a:rPr lang="en-US" dirty="0"/>
              <a:t>The rank of a row is increased by one from the number of distinct rank values which come before the row.</a:t>
            </a:r>
          </a:p>
          <a:p>
            <a:endParaRPr lang="en-US" dirty="0"/>
          </a:p>
          <a:p>
            <a:r>
              <a:rPr lang="en-US" dirty="0"/>
              <a:t>The syntax of the DENSE_RANK() function is as follows:</a:t>
            </a:r>
          </a:p>
          <a:p>
            <a:endParaRPr lang="en-US" dirty="0"/>
          </a:p>
          <a:p>
            <a:r>
              <a:rPr lang="en-US" dirty="0"/>
              <a:t>DENSE_RANK() OVER (</a:t>
            </a:r>
          </a:p>
          <a:p>
            <a:r>
              <a:rPr lang="en-US" dirty="0"/>
              <a:t>    PARTITION BY &lt;expression&gt;[{,&lt;expression&gt;...}]</a:t>
            </a:r>
          </a:p>
          <a:p>
            <a:r>
              <a:rPr lang="en-US" dirty="0"/>
              <a:t>    ORDER BY &lt;expression&gt; [ASC|DESC], [{,&lt;expression&gt;...}]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In this syntax:</a:t>
            </a:r>
          </a:p>
          <a:p>
            <a:endParaRPr lang="en-US" dirty="0"/>
          </a:p>
          <a:p>
            <a:r>
              <a:rPr lang="en-US" dirty="0"/>
              <a:t>First, the PARTITION BY clause divides the result sets produced by the FROM clause into partitions. The DENSE_RANK() function is applied to each partition.</a:t>
            </a:r>
          </a:p>
          <a:p>
            <a:endParaRPr lang="en-US" dirty="0"/>
          </a:p>
          <a:p>
            <a:r>
              <a:rPr lang="en-US" dirty="0"/>
              <a:t>Second, the ORDER BY  clause specifies the order of rows in each partition on which the DENSE_RANK() function operates.</a:t>
            </a:r>
          </a:p>
          <a:p>
            <a:r>
              <a:rPr lang="en-US" dirty="0"/>
              <a:t>If a partition has two or more rows with the same rank value, each of these rows will be assigned the same rank.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03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B912FE-6CA8-FFF8-79B5-8AA3F003EA12}"/>
              </a:ext>
            </a:extLst>
          </p:cNvPr>
          <p:cNvSpPr txBox="1"/>
          <p:nvPr/>
        </p:nvSpPr>
        <p:spPr>
          <a:xfrm>
            <a:off x="-1" y="71735"/>
            <a:ext cx="12022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the OVER() </a:t>
            </a:r>
            <a:r>
              <a:rPr lang="en-US" b="1" dirty="0"/>
              <a:t>clause</a:t>
            </a:r>
            <a:r>
              <a:rPr lang="en-US" dirty="0"/>
              <a:t> is used with window functions to define how rows are grouped and ordered for calculations—without collapsing them like traditional aggregate functions do.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CBDD3-CF15-0050-2851-6307CB32BA31}"/>
              </a:ext>
            </a:extLst>
          </p:cNvPr>
          <p:cNvSpPr txBox="1"/>
          <p:nvPr/>
        </p:nvSpPr>
        <p:spPr>
          <a:xfrm>
            <a:off x="122766" y="928007"/>
            <a:ext cx="1102783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a Clause?</a:t>
            </a:r>
          </a:p>
          <a:p>
            <a:endParaRPr lang="en-US" dirty="0"/>
          </a:p>
          <a:p>
            <a:r>
              <a:rPr lang="en-US" dirty="0"/>
              <a:t>A clause is a component of a SQL statement that defines specific behavior or conditions. It’s like a building block that shapes how the query works.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- WHERE clause → filters rows</a:t>
            </a:r>
          </a:p>
          <a:p>
            <a:r>
              <a:rPr lang="en-US" dirty="0"/>
              <a:t>- ORDER BY clause → sorts results</a:t>
            </a:r>
          </a:p>
          <a:p>
            <a:r>
              <a:rPr lang="en-US" dirty="0"/>
              <a:t>- GROUP BY clause → groups rows for aggregation</a:t>
            </a:r>
          </a:p>
          <a:p>
            <a:r>
              <a:rPr lang="en-US" dirty="0"/>
              <a:t>- OVER() clause → defines a window for window functions</a:t>
            </a:r>
          </a:p>
          <a:p>
            <a:r>
              <a:rPr lang="en-US" dirty="0"/>
              <a:t>Clauses don’t return values on their own—they modify how a statement behaves.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21F13E-E97D-5F5B-AF2B-30502A600DEA}"/>
              </a:ext>
            </a:extLst>
          </p:cNvPr>
          <p:cNvSpPr txBox="1"/>
          <p:nvPr/>
        </p:nvSpPr>
        <p:spPr>
          <a:xfrm>
            <a:off x="232833" y="4756835"/>
            <a:ext cx="48387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/>
              <a:t>window_function</a:t>
            </a:r>
            <a:r>
              <a:rPr lang="en-US" dirty="0"/>
              <a:t>(...) OVER (  </a:t>
            </a:r>
          </a:p>
          <a:p>
            <a:r>
              <a:rPr lang="en-US" dirty="0"/>
              <a:t>[PARTITION BY column] </a:t>
            </a:r>
          </a:p>
          <a:p>
            <a:r>
              <a:rPr lang="en-US" dirty="0"/>
              <a:t> [ORDER BY column]  </a:t>
            </a:r>
          </a:p>
          <a:p>
            <a:r>
              <a:rPr lang="en-US" dirty="0"/>
              <a:t>[ROWS BETWEEN ...])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42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FB3692-6B86-013E-1BB1-A6AEDD777232}"/>
              </a:ext>
            </a:extLst>
          </p:cNvPr>
          <p:cNvSpPr txBox="1"/>
          <p:nvPr/>
        </p:nvSpPr>
        <p:spPr>
          <a:xfrm>
            <a:off x="93135" y="0"/>
            <a:ext cx="353906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CREATE TABLE emp ( </a:t>
            </a:r>
          </a:p>
          <a:p>
            <a:r>
              <a:rPr lang="en-US" dirty="0" err="1"/>
              <a:t>ename</a:t>
            </a:r>
            <a:r>
              <a:rPr lang="en-US" dirty="0"/>
              <a:t> varchar(255),</a:t>
            </a:r>
          </a:p>
          <a:p>
            <a:r>
              <a:rPr lang="en-US" dirty="0" err="1"/>
              <a:t>sal</a:t>
            </a:r>
            <a:r>
              <a:rPr lang="en-US" dirty="0"/>
              <a:t> INT</a:t>
            </a:r>
          </a:p>
          <a:p>
            <a:r>
              <a:rPr lang="en-US" dirty="0"/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718F6-1501-E85A-2DCB-B50E004A385C}"/>
              </a:ext>
            </a:extLst>
          </p:cNvPr>
          <p:cNvSpPr txBox="1"/>
          <p:nvPr/>
        </p:nvSpPr>
        <p:spPr>
          <a:xfrm>
            <a:off x="93135" y="1250608"/>
            <a:ext cx="3818466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INSERT INTO emp (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sal</a:t>
            </a:r>
            <a:r>
              <a:rPr lang="en-US" dirty="0"/>
              <a:t>) VALUES('A', 23000),('B', 31000),('C', 24500),('D', 35000),('E', 28500),('F', 31500),('G', 39800),('H', 51000),('I', 39800);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02DFA-3F34-9526-1119-F444D2F2FB18}"/>
              </a:ext>
            </a:extLst>
          </p:cNvPr>
          <p:cNvSpPr txBox="1"/>
          <p:nvPr/>
        </p:nvSpPr>
        <p:spPr>
          <a:xfrm>
            <a:off x="5308598" y="158004"/>
            <a:ext cx="679026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sal</a:t>
            </a:r>
            <a:r>
              <a:rPr lang="en-US" dirty="0"/>
              <a:t>, DENSE_RANK() OVER (ORDER BY </a:t>
            </a:r>
            <a:r>
              <a:rPr lang="en-US" dirty="0" err="1"/>
              <a:t>sal</a:t>
            </a:r>
            <a:r>
              <a:rPr lang="en-US" dirty="0"/>
              <a:t> DESC) r FROM emp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FDBDBC-C06F-F7F6-F2DA-11E0F143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649" y="926069"/>
            <a:ext cx="3305636" cy="4163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EF8D26-DC49-41FF-C02B-777795A5C581}"/>
              </a:ext>
            </a:extLst>
          </p:cNvPr>
          <p:cNvSpPr txBox="1"/>
          <p:nvPr/>
        </p:nvSpPr>
        <p:spPr>
          <a:xfrm>
            <a:off x="84666" y="2904067"/>
            <a:ext cx="709506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ename</a:t>
            </a:r>
            <a:r>
              <a:rPr lang="en-IN" dirty="0"/>
              <a:t>, </a:t>
            </a:r>
            <a:r>
              <a:rPr lang="en-IN" dirty="0" err="1"/>
              <a:t>sal</a:t>
            </a:r>
            <a:r>
              <a:rPr lang="en-IN" dirty="0"/>
              <a:t>, DENSE_RANK() OVER (ORDER BY </a:t>
            </a:r>
            <a:r>
              <a:rPr lang="en-IN" dirty="0" err="1"/>
              <a:t>sal</a:t>
            </a:r>
            <a:r>
              <a:rPr lang="en-IN" dirty="0"/>
              <a:t> DESC) r FROM emp limit 0,2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199CD8-499C-8E2E-845A-26707F1EFA2D}"/>
              </a:ext>
            </a:extLst>
          </p:cNvPr>
          <p:cNvCxnSpPr/>
          <p:nvPr/>
        </p:nvCxnSpPr>
        <p:spPr>
          <a:xfrm>
            <a:off x="2278742" y="3331560"/>
            <a:ext cx="969432" cy="516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85463D2-1D07-2A95-6D04-C881BF2C0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916" y="3520951"/>
            <a:ext cx="3419952" cy="8859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89518A-F253-92AA-ED1A-EEE18B0A4DB1}"/>
              </a:ext>
            </a:extLst>
          </p:cNvPr>
          <p:cNvSpPr txBox="1"/>
          <p:nvPr/>
        </p:nvSpPr>
        <p:spPr>
          <a:xfrm>
            <a:off x="338667" y="5204975"/>
            <a:ext cx="1114213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select * from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>
                <a:highlight>
                  <a:srgbClr val="00FFFF"/>
                </a:highlight>
              </a:rPr>
              <a:t>select </a:t>
            </a:r>
            <a:r>
              <a:rPr lang="en-US" dirty="0" err="1">
                <a:highlight>
                  <a:srgbClr val="00FFFF"/>
                </a:highlight>
              </a:rPr>
              <a:t>ename</a:t>
            </a:r>
            <a:r>
              <a:rPr lang="en-US" dirty="0">
                <a:highlight>
                  <a:srgbClr val="00FFFF"/>
                </a:highlight>
              </a:rPr>
              <a:t>, </a:t>
            </a:r>
            <a:r>
              <a:rPr lang="en-US" dirty="0" err="1">
                <a:highlight>
                  <a:srgbClr val="00FFFF"/>
                </a:highlight>
              </a:rPr>
              <a:t>sal</a:t>
            </a:r>
            <a:r>
              <a:rPr lang="en-US" dirty="0">
                <a:highlight>
                  <a:srgbClr val="00FFFF"/>
                </a:highlight>
              </a:rPr>
              <a:t>, </a:t>
            </a:r>
            <a:r>
              <a:rPr lang="en-US" dirty="0" err="1">
                <a:highlight>
                  <a:srgbClr val="00FFFF"/>
                </a:highlight>
              </a:rPr>
              <a:t>dense_rank</a:t>
            </a:r>
            <a:r>
              <a:rPr lang="en-US" dirty="0">
                <a:highlight>
                  <a:srgbClr val="00FFFF"/>
                </a:highlight>
              </a:rPr>
              <a:t>() over(order by </a:t>
            </a:r>
            <a:r>
              <a:rPr lang="en-US" dirty="0" err="1">
                <a:highlight>
                  <a:srgbClr val="00FFFF"/>
                </a:highlight>
              </a:rPr>
              <a:t>sal</a:t>
            </a:r>
            <a:r>
              <a:rPr lang="en-US" dirty="0">
                <a:highlight>
                  <a:srgbClr val="00FFFF"/>
                </a:highlight>
              </a:rPr>
              <a:t> desc)r from emp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 AS </a:t>
            </a:r>
            <a:r>
              <a:rPr lang="en-US" dirty="0" err="1">
                <a:highlight>
                  <a:srgbClr val="FFFF00"/>
                </a:highlight>
              </a:rPr>
              <a:t>ranked_employees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where </a:t>
            </a: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US" dirty="0"/>
              <a:t>=2;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A38082-E680-6273-3466-225F542465BF}"/>
              </a:ext>
            </a:extLst>
          </p:cNvPr>
          <p:cNvCxnSpPr>
            <a:cxnSpLocks/>
          </p:cNvCxnSpPr>
          <p:nvPr/>
        </p:nvCxnSpPr>
        <p:spPr>
          <a:xfrm flipV="1">
            <a:off x="5839892" y="4563270"/>
            <a:ext cx="2863839" cy="55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2F4A1A-60FF-B0EC-05E9-731C2E601FD9}"/>
              </a:ext>
            </a:extLst>
          </p:cNvPr>
          <p:cNvSpPr txBox="1"/>
          <p:nvPr/>
        </p:nvSpPr>
        <p:spPr>
          <a:xfrm>
            <a:off x="6713485" y="6060108"/>
            <a:ext cx="31157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This is name of virtual table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3A1106-B625-D4DF-0A3F-49325474846B}"/>
              </a:ext>
            </a:extLst>
          </p:cNvPr>
          <p:cNvCxnSpPr/>
          <p:nvPr/>
        </p:nvCxnSpPr>
        <p:spPr>
          <a:xfrm flipV="1">
            <a:off x="8557983" y="5647408"/>
            <a:ext cx="501351" cy="39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2F068636-3661-FE40-7101-12505357E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742" y="5607392"/>
            <a:ext cx="3400900" cy="120031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9C0044A-94A2-DC17-B995-A6018E3B4B7A}"/>
              </a:ext>
            </a:extLst>
          </p:cNvPr>
          <p:cNvSpPr txBox="1"/>
          <p:nvPr/>
        </p:nvSpPr>
        <p:spPr>
          <a:xfrm>
            <a:off x="194733" y="5740400"/>
            <a:ext cx="1998134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Better because it display name and </a:t>
            </a:r>
            <a:r>
              <a:rPr lang="en-IN" dirty="0" err="1"/>
              <a:t>sal</a:t>
            </a:r>
            <a:r>
              <a:rPr lang="en-IN" dirty="0"/>
              <a:t> both</a:t>
            </a:r>
          </a:p>
        </p:txBody>
      </p:sp>
    </p:spTree>
    <p:extLst>
      <p:ext uri="{BB962C8B-B14F-4D97-AF65-F5344CB8AC3E}">
        <p14:creationId xmlns:p14="http://schemas.microsoft.com/office/powerpoint/2010/main" val="288039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735735-7244-9578-F9CC-ED47A7AAF0B2}"/>
              </a:ext>
            </a:extLst>
          </p:cNvPr>
          <p:cNvSpPr txBox="1"/>
          <p:nvPr/>
        </p:nvSpPr>
        <p:spPr>
          <a:xfrm>
            <a:off x="220132" y="118871"/>
            <a:ext cx="11565467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Why It’s Called a Virtual Table</a:t>
            </a:r>
          </a:p>
          <a:p>
            <a:r>
              <a:rPr lang="en-US" dirty="0"/>
              <a:t>- It doesn’t exist physically in the database.</a:t>
            </a:r>
          </a:p>
          <a:p>
            <a:r>
              <a:rPr lang="en-US" dirty="0"/>
              <a:t>- It’s created temporarily during query execution.</a:t>
            </a:r>
          </a:p>
          <a:p>
            <a:r>
              <a:rPr lang="en-US" dirty="0"/>
              <a:t>- You can treat it like a regular table in the outer query (e.g., filter with WHERE, join with other tables, etc.).</a:t>
            </a:r>
          </a:p>
          <a:p>
            <a:r>
              <a:rPr lang="en-US" dirty="0"/>
              <a:t>If you want to reuse this logic across multiple queries, you could also turn it into a view, which is a stored virtual table.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4EDA0-D040-73E0-BA33-48854AF1DF2C}"/>
              </a:ext>
            </a:extLst>
          </p:cNvPr>
          <p:cNvSpPr txBox="1"/>
          <p:nvPr/>
        </p:nvSpPr>
        <p:spPr>
          <a:xfrm>
            <a:off x="304800" y="2279008"/>
            <a:ext cx="6697134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Creating a View</a:t>
            </a:r>
          </a:p>
          <a:p>
            <a:r>
              <a:rPr lang="en-US" dirty="0"/>
              <a:t>CREATE VIEW </a:t>
            </a:r>
            <a:r>
              <a:rPr lang="en-US" b="1" dirty="0" err="1"/>
              <a:t>ranked_employees</a:t>
            </a:r>
            <a:r>
              <a:rPr lang="en-US" b="1" dirty="0"/>
              <a:t> </a:t>
            </a:r>
            <a:r>
              <a:rPr lang="en-US" dirty="0"/>
              <a:t>AS</a:t>
            </a:r>
          </a:p>
          <a:p>
            <a:r>
              <a:rPr lang="en-US" dirty="0"/>
              <a:t>SELECT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sal</a:t>
            </a:r>
            <a:r>
              <a:rPr lang="en-US" dirty="0"/>
              <a:t>, DENSE_RANK() OVER (ORDER BY </a:t>
            </a:r>
            <a:r>
              <a:rPr lang="en-US" dirty="0" err="1"/>
              <a:t>sal</a:t>
            </a:r>
            <a:r>
              <a:rPr lang="en-US" dirty="0"/>
              <a:t> DESC) AS r</a:t>
            </a:r>
          </a:p>
          <a:p>
            <a:r>
              <a:rPr lang="en-US" dirty="0"/>
              <a:t>FROM emp;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Now, instead of nesting it every time, you can simply query:</a:t>
            </a:r>
          </a:p>
          <a:p>
            <a:r>
              <a:rPr lang="en-US" dirty="0"/>
              <a:t>SELECT * FROM </a:t>
            </a:r>
            <a:r>
              <a:rPr lang="en-US" dirty="0" err="1"/>
              <a:t>ranked_employees</a:t>
            </a:r>
            <a:r>
              <a:rPr lang="en-US" dirty="0"/>
              <a:t> WHERE r = 2;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 Benefits</a:t>
            </a:r>
          </a:p>
          <a:p>
            <a:r>
              <a:rPr lang="en-US" dirty="0"/>
              <a:t>- Cleaner queries</a:t>
            </a:r>
          </a:p>
          <a:p>
            <a:r>
              <a:rPr lang="en-US" dirty="0"/>
              <a:t>- Reusable logic</a:t>
            </a:r>
          </a:p>
          <a:p>
            <a:r>
              <a:rPr lang="en-US" dirty="0"/>
              <a:t>- Easier debugging and reporting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F42DE4-6FEF-F0FD-08E7-074C4C123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582" y="1933602"/>
            <a:ext cx="3305636" cy="416300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66A526-4A47-D017-9CAF-39CC0980336D}"/>
              </a:ext>
            </a:extLst>
          </p:cNvPr>
          <p:cNvCxnSpPr/>
          <p:nvPr/>
        </p:nvCxnSpPr>
        <p:spPr>
          <a:xfrm>
            <a:off x="3810000" y="2743200"/>
            <a:ext cx="4148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84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CF08B8-1CAD-E27A-0658-8813FDE6C064}"/>
              </a:ext>
            </a:extLst>
          </p:cNvPr>
          <p:cNvSpPr txBox="1"/>
          <p:nvPr/>
        </p:nvSpPr>
        <p:spPr>
          <a:xfrm>
            <a:off x="262466" y="179401"/>
            <a:ext cx="6096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select distinct </a:t>
            </a:r>
            <a:r>
              <a:rPr lang="en-US" dirty="0" err="1"/>
              <a:t>sal</a:t>
            </a:r>
            <a:r>
              <a:rPr lang="en-US" dirty="0"/>
              <a:t> from emp order by </a:t>
            </a:r>
            <a:r>
              <a:rPr lang="en-US" dirty="0" err="1"/>
              <a:t>sal</a:t>
            </a:r>
            <a:r>
              <a:rPr lang="en-US" dirty="0"/>
              <a:t> desc limit 1,1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3CFA0-CB7F-9B4A-FD47-CDBB02FC1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470" y="179401"/>
            <a:ext cx="2276793" cy="65731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535997-BF6A-909D-EE44-6B19DEAF03A0}"/>
              </a:ext>
            </a:extLst>
          </p:cNvPr>
          <p:cNvCxnSpPr/>
          <p:nvPr/>
        </p:nvCxnSpPr>
        <p:spPr>
          <a:xfrm>
            <a:off x="6451600" y="465667"/>
            <a:ext cx="149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23FBD1-0B3A-367E-8A72-9876ECF184EA}"/>
              </a:ext>
            </a:extLst>
          </p:cNvPr>
          <p:cNvSpPr txBox="1"/>
          <p:nvPr/>
        </p:nvSpPr>
        <p:spPr>
          <a:xfrm>
            <a:off x="262466" y="2524667"/>
            <a:ext cx="609600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select distinct </a:t>
            </a:r>
            <a:r>
              <a:rPr lang="en-IN" dirty="0" err="1"/>
              <a:t>sal</a:t>
            </a:r>
            <a:r>
              <a:rPr lang="en-IN" dirty="0"/>
              <a:t>, </a:t>
            </a:r>
            <a:r>
              <a:rPr lang="en-IN" dirty="0" err="1"/>
              <a:t>ename</a:t>
            </a:r>
            <a:r>
              <a:rPr lang="en-IN" dirty="0"/>
              <a:t> from emp order by </a:t>
            </a:r>
            <a:r>
              <a:rPr lang="en-IN" dirty="0" err="1"/>
              <a:t>sal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 limit 1,1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7C5DB8-661E-2863-A6BD-75F6813C6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0" y="2260023"/>
            <a:ext cx="3048425" cy="69542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E60625-2BC5-FD14-542F-F6ADDEDF252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6358466" y="2607734"/>
            <a:ext cx="1591734" cy="10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86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1462</Words>
  <Application>Microsoft Office PowerPoint</Application>
  <PresentationFormat>Widescreen</PresentationFormat>
  <Paragraphs>156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sriram mantri vidyanidhi infotech academy</dc:creator>
  <cp:lastModifiedBy>sriram mantri vidyanidhi infotech academy</cp:lastModifiedBy>
  <cp:revision>25</cp:revision>
  <dcterms:created xsi:type="dcterms:W3CDTF">2025-07-23T12:41:10Z</dcterms:created>
  <dcterms:modified xsi:type="dcterms:W3CDTF">2025-09-18T08:48:31Z</dcterms:modified>
</cp:coreProperties>
</file>