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59" r:id="rId4"/>
    <p:sldId id="260" r:id="rId5"/>
    <p:sldId id="261" r:id="rId6"/>
    <p:sldId id="262" r:id="rId7"/>
    <p:sldId id="263" r:id="rId8"/>
    <p:sldId id="264" r:id="rId9"/>
    <p:sldId id="25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91FBB8-1827-4CDF-AFA1-DC02CEBF8E5E}" type="datetimeFigureOut">
              <a:rPr lang="en-IN" smtClean="0"/>
              <a:t>19-09-2025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988B55-1C7D-4221-B20D-3345C09084B2}" type="slidenum">
              <a:rPr lang="en-IN" smtClean="0"/>
              <a:t>‹#›</a:t>
            </a:fld>
            <a:endParaRPr lang="en-IN"/>
          </a:p>
        </p:txBody>
      </p:sp>
    </p:spTree>
    <p:extLst>
      <p:ext uri="{BB962C8B-B14F-4D97-AF65-F5344CB8AC3E}">
        <p14:creationId xmlns:p14="http://schemas.microsoft.com/office/powerpoint/2010/main" val="2944739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6988B55-1C7D-4221-B20D-3345C09084B2}" type="slidenum">
              <a:rPr lang="en-IN" smtClean="0"/>
              <a:t>3</a:t>
            </a:fld>
            <a:endParaRPr lang="en-IN"/>
          </a:p>
        </p:txBody>
      </p:sp>
    </p:spTree>
    <p:extLst>
      <p:ext uri="{BB962C8B-B14F-4D97-AF65-F5344CB8AC3E}">
        <p14:creationId xmlns:p14="http://schemas.microsoft.com/office/powerpoint/2010/main" val="941378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EA28-FD61-4048-AA15-DD624A1C90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1980C81-BF1B-4407-BF15-A8F0BD8528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45C536C-2A38-4920-9FB3-B9058A9481FC}"/>
              </a:ext>
            </a:extLst>
          </p:cNvPr>
          <p:cNvSpPr>
            <a:spLocks noGrp="1"/>
          </p:cNvSpPr>
          <p:nvPr>
            <p:ph type="dt" sz="half" idx="10"/>
          </p:nvPr>
        </p:nvSpPr>
        <p:spPr/>
        <p:txBody>
          <a:bodyPr/>
          <a:lstStyle/>
          <a:p>
            <a:fld id="{C0ACA62A-AE66-447C-BA5D-E063EDA00785}" type="datetimeFigureOut">
              <a:rPr lang="en-IN" smtClean="0"/>
              <a:t>19-09-2025</a:t>
            </a:fld>
            <a:endParaRPr lang="en-IN"/>
          </a:p>
        </p:txBody>
      </p:sp>
      <p:sp>
        <p:nvSpPr>
          <p:cNvPr id="5" name="Footer Placeholder 4">
            <a:extLst>
              <a:ext uri="{FF2B5EF4-FFF2-40B4-BE49-F238E27FC236}">
                <a16:creationId xmlns:a16="http://schemas.microsoft.com/office/drawing/2014/main" id="{BB4F37DE-BFD2-40BE-A1FF-0F6420ABCF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3DB474-D242-4D4A-9A49-619D447A4303}"/>
              </a:ext>
            </a:extLst>
          </p:cNvPr>
          <p:cNvSpPr>
            <a:spLocks noGrp="1"/>
          </p:cNvSpPr>
          <p:nvPr>
            <p:ph type="sldNum" sz="quarter" idx="12"/>
          </p:nvPr>
        </p:nvSpPr>
        <p:spPr/>
        <p:txBody>
          <a:bodyPr/>
          <a:lstStyle/>
          <a:p>
            <a:fld id="{471CD27B-56D0-48DE-9C04-6CE700C950E4}" type="slidenum">
              <a:rPr lang="en-IN" smtClean="0"/>
              <a:t>‹#›</a:t>
            </a:fld>
            <a:endParaRPr lang="en-IN"/>
          </a:p>
        </p:txBody>
      </p:sp>
    </p:spTree>
    <p:extLst>
      <p:ext uri="{BB962C8B-B14F-4D97-AF65-F5344CB8AC3E}">
        <p14:creationId xmlns:p14="http://schemas.microsoft.com/office/powerpoint/2010/main" val="935798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9B898-1B99-4F90-996B-705200587C1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546E02-C61B-49B8-A6AF-8898FE5CE2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C8475-7E9F-469F-A27C-B8843F961AC0}"/>
              </a:ext>
            </a:extLst>
          </p:cNvPr>
          <p:cNvSpPr>
            <a:spLocks noGrp="1"/>
          </p:cNvSpPr>
          <p:nvPr>
            <p:ph type="dt" sz="half" idx="10"/>
          </p:nvPr>
        </p:nvSpPr>
        <p:spPr/>
        <p:txBody>
          <a:bodyPr/>
          <a:lstStyle/>
          <a:p>
            <a:fld id="{C0ACA62A-AE66-447C-BA5D-E063EDA00785}" type="datetimeFigureOut">
              <a:rPr lang="en-IN" smtClean="0"/>
              <a:t>19-09-2025</a:t>
            </a:fld>
            <a:endParaRPr lang="en-IN"/>
          </a:p>
        </p:txBody>
      </p:sp>
      <p:sp>
        <p:nvSpPr>
          <p:cNvPr id="5" name="Footer Placeholder 4">
            <a:extLst>
              <a:ext uri="{FF2B5EF4-FFF2-40B4-BE49-F238E27FC236}">
                <a16:creationId xmlns:a16="http://schemas.microsoft.com/office/drawing/2014/main" id="{0DE1AEC0-8401-4DB8-B749-DDF0086C46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BC19E8-5D30-415F-90AF-EA0D882FE7E3}"/>
              </a:ext>
            </a:extLst>
          </p:cNvPr>
          <p:cNvSpPr>
            <a:spLocks noGrp="1"/>
          </p:cNvSpPr>
          <p:nvPr>
            <p:ph type="sldNum" sz="quarter" idx="12"/>
          </p:nvPr>
        </p:nvSpPr>
        <p:spPr/>
        <p:txBody>
          <a:bodyPr/>
          <a:lstStyle/>
          <a:p>
            <a:fld id="{471CD27B-56D0-48DE-9C04-6CE700C950E4}" type="slidenum">
              <a:rPr lang="en-IN" smtClean="0"/>
              <a:t>‹#›</a:t>
            </a:fld>
            <a:endParaRPr lang="en-IN"/>
          </a:p>
        </p:txBody>
      </p:sp>
    </p:spTree>
    <p:extLst>
      <p:ext uri="{BB962C8B-B14F-4D97-AF65-F5344CB8AC3E}">
        <p14:creationId xmlns:p14="http://schemas.microsoft.com/office/powerpoint/2010/main" val="2953203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761D7C-7C70-436B-941D-D9B8CDA3F0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0FCE29-2CC3-4CC9-9ABF-8F5DB8D58A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01DF3D-D9A3-4A3B-B56F-BB2B10B66962}"/>
              </a:ext>
            </a:extLst>
          </p:cNvPr>
          <p:cNvSpPr>
            <a:spLocks noGrp="1"/>
          </p:cNvSpPr>
          <p:nvPr>
            <p:ph type="dt" sz="half" idx="10"/>
          </p:nvPr>
        </p:nvSpPr>
        <p:spPr/>
        <p:txBody>
          <a:bodyPr/>
          <a:lstStyle/>
          <a:p>
            <a:fld id="{C0ACA62A-AE66-447C-BA5D-E063EDA00785}" type="datetimeFigureOut">
              <a:rPr lang="en-IN" smtClean="0"/>
              <a:t>19-09-2025</a:t>
            </a:fld>
            <a:endParaRPr lang="en-IN"/>
          </a:p>
        </p:txBody>
      </p:sp>
      <p:sp>
        <p:nvSpPr>
          <p:cNvPr id="5" name="Footer Placeholder 4">
            <a:extLst>
              <a:ext uri="{FF2B5EF4-FFF2-40B4-BE49-F238E27FC236}">
                <a16:creationId xmlns:a16="http://schemas.microsoft.com/office/drawing/2014/main" id="{3AD801AE-6765-4668-869B-EF62A99288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B5D5DF-B488-4F51-B5AB-FAB42A127868}"/>
              </a:ext>
            </a:extLst>
          </p:cNvPr>
          <p:cNvSpPr>
            <a:spLocks noGrp="1"/>
          </p:cNvSpPr>
          <p:nvPr>
            <p:ph type="sldNum" sz="quarter" idx="12"/>
          </p:nvPr>
        </p:nvSpPr>
        <p:spPr/>
        <p:txBody>
          <a:bodyPr/>
          <a:lstStyle/>
          <a:p>
            <a:fld id="{471CD27B-56D0-48DE-9C04-6CE700C950E4}" type="slidenum">
              <a:rPr lang="en-IN" smtClean="0"/>
              <a:t>‹#›</a:t>
            </a:fld>
            <a:endParaRPr lang="en-IN"/>
          </a:p>
        </p:txBody>
      </p:sp>
    </p:spTree>
    <p:extLst>
      <p:ext uri="{BB962C8B-B14F-4D97-AF65-F5344CB8AC3E}">
        <p14:creationId xmlns:p14="http://schemas.microsoft.com/office/powerpoint/2010/main" val="1892820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9C4EF-D816-44A0-9163-F849CF09BA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1CA805-0729-40FF-80C8-8AB63D5218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86A1D5-2E96-47EC-AA3F-DAFAA7F24B6E}"/>
              </a:ext>
            </a:extLst>
          </p:cNvPr>
          <p:cNvSpPr>
            <a:spLocks noGrp="1"/>
          </p:cNvSpPr>
          <p:nvPr>
            <p:ph type="dt" sz="half" idx="10"/>
          </p:nvPr>
        </p:nvSpPr>
        <p:spPr/>
        <p:txBody>
          <a:bodyPr/>
          <a:lstStyle/>
          <a:p>
            <a:fld id="{C0ACA62A-AE66-447C-BA5D-E063EDA00785}" type="datetimeFigureOut">
              <a:rPr lang="en-IN" smtClean="0"/>
              <a:t>19-09-2025</a:t>
            </a:fld>
            <a:endParaRPr lang="en-IN"/>
          </a:p>
        </p:txBody>
      </p:sp>
      <p:sp>
        <p:nvSpPr>
          <p:cNvPr id="5" name="Footer Placeholder 4">
            <a:extLst>
              <a:ext uri="{FF2B5EF4-FFF2-40B4-BE49-F238E27FC236}">
                <a16:creationId xmlns:a16="http://schemas.microsoft.com/office/drawing/2014/main" id="{87E17CC8-DC75-4FC8-8380-0799BE606A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2713F8-AC98-4A36-A0D2-C03DFD40F0AE}"/>
              </a:ext>
            </a:extLst>
          </p:cNvPr>
          <p:cNvSpPr>
            <a:spLocks noGrp="1"/>
          </p:cNvSpPr>
          <p:nvPr>
            <p:ph type="sldNum" sz="quarter" idx="12"/>
          </p:nvPr>
        </p:nvSpPr>
        <p:spPr/>
        <p:txBody>
          <a:bodyPr/>
          <a:lstStyle/>
          <a:p>
            <a:fld id="{471CD27B-56D0-48DE-9C04-6CE700C950E4}" type="slidenum">
              <a:rPr lang="en-IN" smtClean="0"/>
              <a:t>‹#›</a:t>
            </a:fld>
            <a:endParaRPr lang="en-IN"/>
          </a:p>
        </p:txBody>
      </p:sp>
    </p:spTree>
    <p:extLst>
      <p:ext uri="{BB962C8B-B14F-4D97-AF65-F5344CB8AC3E}">
        <p14:creationId xmlns:p14="http://schemas.microsoft.com/office/powerpoint/2010/main" val="1777169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67CC5-9B27-492B-9BB6-5DA69A8230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E97F036-505D-45DC-A099-A0D18A9E66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0B24B0-CAEA-4C16-B828-EF8752963D3D}"/>
              </a:ext>
            </a:extLst>
          </p:cNvPr>
          <p:cNvSpPr>
            <a:spLocks noGrp="1"/>
          </p:cNvSpPr>
          <p:nvPr>
            <p:ph type="dt" sz="half" idx="10"/>
          </p:nvPr>
        </p:nvSpPr>
        <p:spPr/>
        <p:txBody>
          <a:bodyPr/>
          <a:lstStyle/>
          <a:p>
            <a:fld id="{C0ACA62A-AE66-447C-BA5D-E063EDA00785}" type="datetimeFigureOut">
              <a:rPr lang="en-IN" smtClean="0"/>
              <a:t>19-09-2025</a:t>
            </a:fld>
            <a:endParaRPr lang="en-IN"/>
          </a:p>
        </p:txBody>
      </p:sp>
      <p:sp>
        <p:nvSpPr>
          <p:cNvPr id="5" name="Footer Placeholder 4">
            <a:extLst>
              <a:ext uri="{FF2B5EF4-FFF2-40B4-BE49-F238E27FC236}">
                <a16:creationId xmlns:a16="http://schemas.microsoft.com/office/drawing/2014/main" id="{F8726536-AEC7-4DB1-8767-4E09209CCF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9ACED5-9546-4C81-92E8-4610FAEF2DC1}"/>
              </a:ext>
            </a:extLst>
          </p:cNvPr>
          <p:cNvSpPr>
            <a:spLocks noGrp="1"/>
          </p:cNvSpPr>
          <p:nvPr>
            <p:ph type="sldNum" sz="quarter" idx="12"/>
          </p:nvPr>
        </p:nvSpPr>
        <p:spPr/>
        <p:txBody>
          <a:bodyPr/>
          <a:lstStyle/>
          <a:p>
            <a:fld id="{471CD27B-56D0-48DE-9C04-6CE700C950E4}" type="slidenum">
              <a:rPr lang="en-IN" smtClean="0"/>
              <a:t>‹#›</a:t>
            </a:fld>
            <a:endParaRPr lang="en-IN"/>
          </a:p>
        </p:txBody>
      </p:sp>
    </p:spTree>
    <p:extLst>
      <p:ext uri="{BB962C8B-B14F-4D97-AF65-F5344CB8AC3E}">
        <p14:creationId xmlns:p14="http://schemas.microsoft.com/office/powerpoint/2010/main" val="13779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597EB-D5B8-4C66-9C5E-C21020DF68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B4D702-A4C4-4460-B17A-BD21AD80B3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362F42-1193-4274-81D8-7C9A2C86B5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8B0EEF-EDA5-4F63-A9E4-169471D9C4C7}"/>
              </a:ext>
            </a:extLst>
          </p:cNvPr>
          <p:cNvSpPr>
            <a:spLocks noGrp="1"/>
          </p:cNvSpPr>
          <p:nvPr>
            <p:ph type="dt" sz="half" idx="10"/>
          </p:nvPr>
        </p:nvSpPr>
        <p:spPr/>
        <p:txBody>
          <a:bodyPr/>
          <a:lstStyle/>
          <a:p>
            <a:fld id="{C0ACA62A-AE66-447C-BA5D-E063EDA00785}" type="datetimeFigureOut">
              <a:rPr lang="en-IN" smtClean="0"/>
              <a:t>19-09-2025</a:t>
            </a:fld>
            <a:endParaRPr lang="en-IN"/>
          </a:p>
        </p:txBody>
      </p:sp>
      <p:sp>
        <p:nvSpPr>
          <p:cNvPr id="6" name="Footer Placeholder 5">
            <a:extLst>
              <a:ext uri="{FF2B5EF4-FFF2-40B4-BE49-F238E27FC236}">
                <a16:creationId xmlns:a16="http://schemas.microsoft.com/office/drawing/2014/main" id="{86C5D344-C015-4E66-AD44-8B801C406A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B67256-C9DE-4C1F-B4B1-322E6C1F94AE}"/>
              </a:ext>
            </a:extLst>
          </p:cNvPr>
          <p:cNvSpPr>
            <a:spLocks noGrp="1"/>
          </p:cNvSpPr>
          <p:nvPr>
            <p:ph type="sldNum" sz="quarter" idx="12"/>
          </p:nvPr>
        </p:nvSpPr>
        <p:spPr/>
        <p:txBody>
          <a:bodyPr/>
          <a:lstStyle/>
          <a:p>
            <a:fld id="{471CD27B-56D0-48DE-9C04-6CE700C950E4}" type="slidenum">
              <a:rPr lang="en-IN" smtClean="0"/>
              <a:t>‹#›</a:t>
            </a:fld>
            <a:endParaRPr lang="en-IN"/>
          </a:p>
        </p:txBody>
      </p:sp>
    </p:spTree>
    <p:extLst>
      <p:ext uri="{BB962C8B-B14F-4D97-AF65-F5344CB8AC3E}">
        <p14:creationId xmlns:p14="http://schemas.microsoft.com/office/powerpoint/2010/main" val="1216414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09A7-8320-4E34-879E-67B294E24C6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DCD5AB-2E96-4AFF-91E7-59CE8291E0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5D64EE-659A-4ADA-AEFA-E4ABD13482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02C628F-2B48-4C97-9A8C-0C9F0B9E2E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ECDC77-7872-41B0-B978-17B2410B9D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84DBC2-A692-4A1A-A306-9AC5822087A8}"/>
              </a:ext>
            </a:extLst>
          </p:cNvPr>
          <p:cNvSpPr>
            <a:spLocks noGrp="1"/>
          </p:cNvSpPr>
          <p:nvPr>
            <p:ph type="dt" sz="half" idx="10"/>
          </p:nvPr>
        </p:nvSpPr>
        <p:spPr/>
        <p:txBody>
          <a:bodyPr/>
          <a:lstStyle/>
          <a:p>
            <a:fld id="{C0ACA62A-AE66-447C-BA5D-E063EDA00785}" type="datetimeFigureOut">
              <a:rPr lang="en-IN" smtClean="0"/>
              <a:t>19-09-2025</a:t>
            </a:fld>
            <a:endParaRPr lang="en-IN"/>
          </a:p>
        </p:txBody>
      </p:sp>
      <p:sp>
        <p:nvSpPr>
          <p:cNvPr id="8" name="Footer Placeholder 7">
            <a:extLst>
              <a:ext uri="{FF2B5EF4-FFF2-40B4-BE49-F238E27FC236}">
                <a16:creationId xmlns:a16="http://schemas.microsoft.com/office/drawing/2014/main" id="{2E99ACF6-FFA3-4701-9238-54DEBBC8345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10E5683-2128-4640-985A-1AA475EAA002}"/>
              </a:ext>
            </a:extLst>
          </p:cNvPr>
          <p:cNvSpPr>
            <a:spLocks noGrp="1"/>
          </p:cNvSpPr>
          <p:nvPr>
            <p:ph type="sldNum" sz="quarter" idx="12"/>
          </p:nvPr>
        </p:nvSpPr>
        <p:spPr/>
        <p:txBody>
          <a:bodyPr/>
          <a:lstStyle/>
          <a:p>
            <a:fld id="{471CD27B-56D0-48DE-9C04-6CE700C950E4}" type="slidenum">
              <a:rPr lang="en-IN" smtClean="0"/>
              <a:t>‹#›</a:t>
            </a:fld>
            <a:endParaRPr lang="en-IN"/>
          </a:p>
        </p:txBody>
      </p:sp>
    </p:spTree>
    <p:extLst>
      <p:ext uri="{BB962C8B-B14F-4D97-AF65-F5344CB8AC3E}">
        <p14:creationId xmlns:p14="http://schemas.microsoft.com/office/powerpoint/2010/main" val="3911825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89AD5-62F5-40C6-9F65-ABAD66BD32E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1892775-B0BE-4197-92AB-C705861F4A3B}"/>
              </a:ext>
            </a:extLst>
          </p:cNvPr>
          <p:cNvSpPr>
            <a:spLocks noGrp="1"/>
          </p:cNvSpPr>
          <p:nvPr>
            <p:ph type="dt" sz="half" idx="10"/>
          </p:nvPr>
        </p:nvSpPr>
        <p:spPr/>
        <p:txBody>
          <a:bodyPr/>
          <a:lstStyle/>
          <a:p>
            <a:fld id="{C0ACA62A-AE66-447C-BA5D-E063EDA00785}" type="datetimeFigureOut">
              <a:rPr lang="en-IN" smtClean="0"/>
              <a:t>19-09-2025</a:t>
            </a:fld>
            <a:endParaRPr lang="en-IN"/>
          </a:p>
        </p:txBody>
      </p:sp>
      <p:sp>
        <p:nvSpPr>
          <p:cNvPr id="4" name="Footer Placeholder 3">
            <a:extLst>
              <a:ext uri="{FF2B5EF4-FFF2-40B4-BE49-F238E27FC236}">
                <a16:creationId xmlns:a16="http://schemas.microsoft.com/office/drawing/2014/main" id="{5D1B67A3-A77C-4279-ABB8-3AB14E96692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05CD7E4-0041-4430-BDA9-3D5B2AF5ACC2}"/>
              </a:ext>
            </a:extLst>
          </p:cNvPr>
          <p:cNvSpPr>
            <a:spLocks noGrp="1"/>
          </p:cNvSpPr>
          <p:nvPr>
            <p:ph type="sldNum" sz="quarter" idx="12"/>
          </p:nvPr>
        </p:nvSpPr>
        <p:spPr/>
        <p:txBody>
          <a:bodyPr/>
          <a:lstStyle/>
          <a:p>
            <a:fld id="{471CD27B-56D0-48DE-9C04-6CE700C950E4}" type="slidenum">
              <a:rPr lang="en-IN" smtClean="0"/>
              <a:t>‹#›</a:t>
            </a:fld>
            <a:endParaRPr lang="en-IN"/>
          </a:p>
        </p:txBody>
      </p:sp>
    </p:spTree>
    <p:extLst>
      <p:ext uri="{BB962C8B-B14F-4D97-AF65-F5344CB8AC3E}">
        <p14:creationId xmlns:p14="http://schemas.microsoft.com/office/powerpoint/2010/main" val="3240662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30D227-98F3-4E91-97D1-D6089F1AAA9C}"/>
              </a:ext>
            </a:extLst>
          </p:cNvPr>
          <p:cNvSpPr>
            <a:spLocks noGrp="1"/>
          </p:cNvSpPr>
          <p:nvPr>
            <p:ph type="dt" sz="half" idx="10"/>
          </p:nvPr>
        </p:nvSpPr>
        <p:spPr/>
        <p:txBody>
          <a:bodyPr/>
          <a:lstStyle/>
          <a:p>
            <a:fld id="{C0ACA62A-AE66-447C-BA5D-E063EDA00785}" type="datetimeFigureOut">
              <a:rPr lang="en-IN" smtClean="0"/>
              <a:t>19-09-2025</a:t>
            </a:fld>
            <a:endParaRPr lang="en-IN"/>
          </a:p>
        </p:txBody>
      </p:sp>
      <p:sp>
        <p:nvSpPr>
          <p:cNvPr id="3" name="Footer Placeholder 2">
            <a:extLst>
              <a:ext uri="{FF2B5EF4-FFF2-40B4-BE49-F238E27FC236}">
                <a16:creationId xmlns:a16="http://schemas.microsoft.com/office/drawing/2014/main" id="{60AB96EB-A38D-4C18-99BD-2EDC0FE6D2B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AB63B24-25FC-4429-8169-35C18DD435D4}"/>
              </a:ext>
            </a:extLst>
          </p:cNvPr>
          <p:cNvSpPr>
            <a:spLocks noGrp="1"/>
          </p:cNvSpPr>
          <p:nvPr>
            <p:ph type="sldNum" sz="quarter" idx="12"/>
          </p:nvPr>
        </p:nvSpPr>
        <p:spPr/>
        <p:txBody>
          <a:bodyPr/>
          <a:lstStyle/>
          <a:p>
            <a:fld id="{471CD27B-56D0-48DE-9C04-6CE700C950E4}" type="slidenum">
              <a:rPr lang="en-IN" smtClean="0"/>
              <a:t>‹#›</a:t>
            </a:fld>
            <a:endParaRPr lang="en-IN"/>
          </a:p>
        </p:txBody>
      </p:sp>
    </p:spTree>
    <p:extLst>
      <p:ext uri="{BB962C8B-B14F-4D97-AF65-F5344CB8AC3E}">
        <p14:creationId xmlns:p14="http://schemas.microsoft.com/office/powerpoint/2010/main" val="1918267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0F8E9-B3A1-4151-8D0A-3C06A3B49B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92E386E-373F-41E5-8F0C-BC681E442A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8D9BC2C-A32E-4A8B-A85C-575A4E8107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FACDBC-47CC-412C-B0F1-AD4337626219}"/>
              </a:ext>
            </a:extLst>
          </p:cNvPr>
          <p:cNvSpPr>
            <a:spLocks noGrp="1"/>
          </p:cNvSpPr>
          <p:nvPr>
            <p:ph type="dt" sz="half" idx="10"/>
          </p:nvPr>
        </p:nvSpPr>
        <p:spPr/>
        <p:txBody>
          <a:bodyPr/>
          <a:lstStyle/>
          <a:p>
            <a:fld id="{C0ACA62A-AE66-447C-BA5D-E063EDA00785}" type="datetimeFigureOut">
              <a:rPr lang="en-IN" smtClean="0"/>
              <a:t>19-09-2025</a:t>
            </a:fld>
            <a:endParaRPr lang="en-IN"/>
          </a:p>
        </p:txBody>
      </p:sp>
      <p:sp>
        <p:nvSpPr>
          <p:cNvPr id="6" name="Footer Placeholder 5">
            <a:extLst>
              <a:ext uri="{FF2B5EF4-FFF2-40B4-BE49-F238E27FC236}">
                <a16:creationId xmlns:a16="http://schemas.microsoft.com/office/drawing/2014/main" id="{6A771795-5B55-4A0D-AD52-85603CE45D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E8606D-23AC-4605-B5BF-50AC438EEBAF}"/>
              </a:ext>
            </a:extLst>
          </p:cNvPr>
          <p:cNvSpPr>
            <a:spLocks noGrp="1"/>
          </p:cNvSpPr>
          <p:nvPr>
            <p:ph type="sldNum" sz="quarter" idx="12"/>
          </p:nvPr>
        </p:nvSpPr>
        <p:spPr/>
        <p:txBody>
          <a:bodyPr/>
          <a:lstStyle/>
          <a:p>
            <a:fld id="{471CD27B-56D0-48DE-9C04-6CE700C950E4}" type="slidenum">
              <a:rPr lang="en-IN" smtClean="0"/>
              <a:t>‹#›</a:t>
            </a:fld>
            <a:endParaRPr lang="en-IN"/>
          </a:p>
        </p:txBody>
      </p:sp>
    </p:spTree>
    <p:extLst>
      <p:ext uri="{BB962C8B-B14F-4D97-AF65-F5344CB8AC3E}">
        <p14:creationId xmlns:p14="http://schemas.microsoft.com/office/powerpoint/2010/main" val="865913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8988-6FDE-455F-A918-6E1B8EC415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B8E211-56EA-400B-9A8D-22C9AEDDFC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22863DE-F23F-4915-9CA9-3A4845426E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FCD17F-A77F-40C2-A91A-683CF4AC8F71}"/>
              </a:ext>
            </a:extLst>
          </p:cNvPr>
          <p:cNvSpPr>
            <a:spLocks noGrp="1"/>
          </p:cNvSpPr>
          <p:nvPr>
            <p:ph type="dt" sz="half" idx="10"/>
          </p:nvPr>
        </p:nvSpPr>
        <p:spPr/>
        <p:txBody>
          <a:bodyPr/>
          <a:lstStyle/>
          <a:p>
            <a:fld id="{C0ACA62A-AE66-447C-BA5D-E063EDA00785}" type="datetimeFigureOut">
              <a:rPr lang="en-IN" smtClean="0"/>
              <a:t>19-09-2025</a:t>
            </a:fld>
            <a:endParaRPr lang="en-IN"/>
          </a:p>
        </p:txBody>
      </p:sp>
      <p:sp>
        <p:nvSpPr>
          <p:cNvPr id="6" name="Footer Placeholder 5">
            <a:extLst>
              <a:ext uri="{FF2B5EF4-FFF2-40B4-BE49-F238E27FC236}">
                <a16:creationId xmlns:a16="http://schemas.microsoft.com/office/drawing/2014/main" id="{1FA4C2A9-6DF3-4B18-A5D5-8C9070E0B9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C6D703-CF43-4520-81CC-1FCF88922EC1}"/>
              </a:ext>
            </a:extLst>
          </p:cNvPr>
          <p:cNvSpPr>
            <a:spLocks noGrp="1"/>
          </p:cNvSpPr>
          <p:nvPr>
            <p:ph type="sldNum" sz="quarter" idx="12"/>
          </p:nvPr>
        </p:nvSpPr>
        <p:spPr/>
        <p:txBody>
          <a:bodyPr/>
          <a:lstStyle/>
          <a:p>
            <a:fld id="{471CD27B-56D0-48DE-9C04-6CE700C950E4}" type="slidenum">
              <a:rPr lang="en-IN" smtClean="0"/>
              <a:t>‹#›</a:t>
            </a:fld>
            <a:endParaRPr lang="en-IN"/>
          </a:p>
        </p:txBody>
      </p:sp>
    </p:spTree>
    <p:extLst>
      <p:ext uri="{BB962C8B-B14F-4D97-AF65-F5344CB8AC3E}">
        <p14:creationId xmlns:p14="http://schemas.microsoft.com/office/powerpoint/2010/main" val="2359807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3A79FF-666D-4AC5-901C-F050EFAD49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4BDC8C-0E71-4F40-9EB7-E50F92BC76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217272-59F2-4EE0-B6B0-CDC4D8AD2A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ACA62A-AE66-447C-BA5D-E063EDA00785}" type="datetimeFigureOut">
              <a:rPr lang="en-IN" smtClean="0"/>
              <a:t>19-09-2025</a:t>
            </a:fld>
            <a:endParaRPr lang="en-IN"/>
          </a:p>
        </p:txBody>
      </p:sp>
      <p:sp>
        <p:nvSpPr>
          <p:cNvPr id="5" name="Footer Placeholder 4">
            <a:extLst>
              <a:ext uri="{FF2B5EF4-FFF2-40B4-BE49-F238E27FC236}">
                <a16:creationId xmlns:a16="http://schemas.microsoft.com/office/drawing/2014/main" id="{5C428119-6108-43E2-8CCE-9E0009FD7D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A11B3A2-4642-4BEC-9534-4B25B8F7A0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1CD27B-56D0-48DE-9C04-6CE700C950E4}" type="slidenum">
              <a:rPr lang="en-IN" smtClean="0"/>
              <a:t>‹#›</a:t>
            </a:fld>
            <a:endParaRPr lang="en-IN"/>
          </a:p>
        </p:txBody>
      </p:sp>
    </p:spTree>
    <p:extLst>
      <p:ext uri="{BB962C8B-B14F-4D97-AF65-F5344CB8AC3E}">
        <p14:creationId xmlns:p14="http://schemas.microsoft.com/office/powerpoint/2010/main" val="192858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4E9EB-059A-4EEA-9D19-B2E881CAE862}"/>
              </a:ext>
            </a:extLst>
          </p:cNvPr>
          <p:cNvSpPr>
            <a:spLocks noGrp="1"/>
          </p:cNvSpPr>
          <p:nvPr>
            <p:ph type="title"/>
          </p:nvPr>
        </p:nvSpPr>
        <p:spPr>
          <a:xfrm>
            <a:off x="137652" y="70157"/>
            <a:ext cx="10075606" cy="411623"/>
          </a:xfrm>
        </p:spPr>
        <p:txBody>
          <a:bodyPr>
            <a:normAutofit fontScale="90000"/>
          </a:bodyPr>
          <a:lstStyle/>
          <a:p>
            <a:r>
              <a:rPr lang="en-IN" dirty="0"/>
              <a:t>Grouping data</a:t>
            </a:r>
          </a:p>
        </p:txBody>
      </p:sp>
      <p:sp>
        <p:nvSpPr>
          <p:cNvPr id="3" name="Content Placeholder 2">
            <a:extLst>
              <a:ext uri="{FF2B5EF4-FFF2-40B4-BE49-F238E27FC236}">
                <a16:creationId xmlns:a16="http://schemas.microsoft.com/office/drawing/2014/main" id="{19959E98-E282-458D-A417-E3A584C5263E}"/>
              </a:ext>
            </a:extLst>
          </p:cNvPr>
          <p:cNvSpPr>
            <a:spLocks noGrp="1"/>
          </p:cNvSpPr>
          <p:nvPr>
            <p:ph idx="1"/>
          </p:nvPr>
        </p:nvSpPr>
        <p:spPr>
          <a:xfrm>
            <a:off x="0" y="551938"/>
            <a:ext cx="5810865" cy="5367082"/>
          </a:xfrm>
        </p:spPr>
        <p:txBody>
          <a:bodyPr>
            <a:normAutofit/>
          </a:bodyPr>
          <a:lstStyle/>
          <a:p>
            <a:r>
              <a:rPr lang="en-US" sz="1400" dirty="0"/>
              <a:t>The GROUP BY clause groups a set of rows into a set of summary rows by values of columns or expressions. The GROUP BY clause returns one row for each group. In other words, it reduces the number of rows in the result set.</a:t>
            </a:r>
          </a:p>
          <a:p>
            <a:r>
              <a:rPr lang="en-US" sz="1400" dirty="0"/>
              <a:t>You often use the GROUP BY clause with aggregate functions such as SUM, AVG, MAX, MIN, and COUNT. The aggregate function that appears in the SELECT clause provides information about each group.</a:t>
            </a:r>
          </a:p>
          <a:p>
            <a:r>
              <a:rPr lang="en-US" sz="1400" dirty="0"/>
              <a:t>The GROUP BY clause is an optional clause of the SELECT statement. The following illustrates the GROUP BY clause syntax:</a:t>
            </a:r>
          </a:p>
          <a:p>
            <a:pPr marL="0" indent="0">
              <a:buNone/>
            </a:pPr>
            <a:r>
              <a:rPr lang="en-US" sz="1400" b="1" dirty="0"/>
              <a:t>SELECT  </a:t>
            </a:r>
            <a:r>
              <a:rPr lang="en-US" sz="1400" dirty="0"/>
              <a:t>    c1, c2,..., </a:t>
            </a:r>
            <a:r>
              <a:rPr lang="en-US" sz="1400" dirty="0" err="1"/>
              <a:t>cn</a:t>
            </a:r>
            <a:r>
              <a:rPr lang="en-US" sz="1400" dirty="0"/>
              <a:t>, </a:t>
            </a:r>
            <a:r>
              <a:rPr lang="en-US" sz="1400" dirty="0" err="1"/>
              <a:t>aggregate_function</a:t>
            </a:r>
            <a:r>
              <a:rPr lang="en-US" sz="1400" dirty="0"/>
              <a:t>(ci)</a:t>
            </a:r>
          </a:p>
          <a:p>
            <a:pPr marL="0" indent="0">
              <a:buNone/>
            </a:pPr>
            <a:r>
              <a:rPr lang="en-US" sz="1400" b="1" dirty="0"/>
              <a:t>FROM </a:t>
            </a:r>
            <a:r>
              <a:rPr lang="en-US" sz="1400" dirty="0"/>
              <a:t>    table</a:t>
            </a:r>
          </a:p>
          <a:p>
            <a:pPr marL="0" indent="0">
              <a:buNone/>
            </a:pPr>
            <a:r>
              <a:rPr lang="en-US" sz="1400" b="1" dirty="0"/>
              <a:t>WHERE </a:t>
            </a:r>
            <a:r>
              <a:rPr lang="en-US" sz="1400" dirty="0"/>
              <a:t>    </a:t>
            </a:r>
            <a:r>
              <a:rPr lang="en-US" sz="1400" dirty="0" err="1"/>
              <a:t>where_conditions</a:t>
            </a:r>
            <a:endParaRPr lang="en-US" sz="1400" dirty="0"/>
          </a:p>
          <a:p>
            <a:pPr marL="0" indent="0">
              <a:buNone/>
            </a:pPr>
            <a:r>
              <a:rPr lang="en-US" sz="1400" b="1" dirty="0"/>
              <a:t>GROUP BY </a:t>
            </a:r>
            <a:r>
              <a:rPr lang="en-US" sz="1400" dirty="0"/>
              <a:t>c1 , c2,...,</a:t>
            </a:r>
            <a:r>
              <a:rPr lang="en-US" sz="1400" dirty="0" err="1"/>
              <a:t>cn</a:t>
            </a:r>
            <a:r>
              <a:rPr lang="en-US" sz="1400" dirty="0"/>
              <a:t>;</a:t>
            </a:r>
          </a:p>
          <a:p>
            <a:r>
              <a:rPr lang="en-US" sz="1400" dirty="0"/>
              <a:t>The GROUP BY clause must appear after the FROM and WHERE clauses. Following the GROUP BY keywords is a list of comma-separated columns or expressions that you want to use as criteria to group rows.</a:t>
            </a:r>
          </a:p>
          <a:p>
            <a:endParaRPr lang="en-US" sz="1400" dirty="0"/>
          </a:p>
          <a:p>
            <a:r>
              <a:rPr lang="en-US" sz="1400" dirty="0"/>
              <a:t>MySQL evaluates the GROUP BY clause </a:t>
            </a:r>
            <a:r>
              <a:rPr lang="en-US" sz="1400" b="1" dirty="0"/>
              <a:t>after</a:t>
            </a:r>
            <a:r>
              <a:rPr lang="en-US" sz="1400" dirty="0"/>
              <a:t> the FROM, WHERE and SELECT clauses and </a:t>
            </a:r>
            <a:r>
              <a:rPr lang="en-US" sz="1400" b="1" dirty="0"/>
              <a:t>before </a:t>
            </a:r>
            <a:r>
              <a:rPr lang="en-US" sz="1400" dirty="0"/>
              <a:t>the HAVING , ORDER BY and LIMIT clauses:</a:t>
            </a:r>
            <a:endParaRPr lang="en-IN" sz="1400" dirty="0"/>
          </a:p>
        </p:txBody>
      </p:sp>
      <p:pic>
        <p:nvPicPr>
          <p:cNvPr id="7" name="Picture 6">
            <a:extLst>
              <a:ext uri="{FF2B5EF4-FFF2-40B4-BE49-F238E27FC236}">
                <a16:creationId xmlns:a16="http://schemas.microsoft.com/office/drawing/2014/main" id="{58965440-8295-451E-B98E-10DB983A28CD}"/>
              </a:ext>
            </a:extLst>
          </p:cNvPr>
          <p:cNvPicPr>
            <a:picLocks noChangeAspect="1"/>
          </p:cNvPicPr>
          <p:nvPr/>
        </p:nvPicPr>
        <p:blipFill>
          <a:blip r:embed="rId2"/>
          <a:stretch>
            <a:fillRect/>
          </a:stretch>
        </p:blipFill>
        <p:spPr>
          <a:xfrm>
            <a:off x="6312310" y="0"/>
            <a:ext cx="5334000" cy="2286000"/>
          </a:xfrm>
          <a:prstGeom prst="rect">
            <a:avLst/>
          </a:prstGeom>
        </p:spPr>
      </p:pic>
      <p:sp>
        <p:nvSpPr>
          <p:cNvPr id="9" name="TextBox 8">
            <a:extLst>
              <a:ext uri="{FF2B5EF4-FFF2-40B4-BE49-F238E27FC236}">
                <a16:creationId xmlns:a16="http://schemas.microsoft.com/office/drawing/2014/main" id="{5AE1A078-CF1A-4D59-9DD7-E26AE8E2B144}"/>
              </a:ext>
            </a:extLst>
          </p:cNvPr>
          <p:cNvSpPr txBox="1"/>
          <p:nvPr/>
        </p:nvSpPr>
        <p:spPr>
          <a:xfrm>
            <a:off x="5911646" y="1948592"/>
            <a:ext cx="6135328" cy="3139321"/>
          </a:xfrm>
          <a:prstGeom prst="rect">
            <a:avLst/>
          </a:prstGeom>
          <a:noFill/>
        </p:spPr>
        <p:txBody>
          <a:bodyPr wrap="square">
            <a:spAutoFit/>
          </a:bodyPr>
          <a:lstStyle/>
          <a:p>
            <a:r>
              <a:rPr lang="en-US" dirty="0"/>
              <a:t>A) Simple MySQL GROUP BY example</a:t>
            </a:r>
          </a:p>
          <a:p>
            <a:r>
              <a:rPr lang="en-US" dirty="0"/>
              <a:t>Let’s take a look at the orders table in the sample database.</a:t>
            </a:r>
          </a:p>
          <a:p>
            <a:endParaRPr lang="en-US" dirty="0"/>
          </a:p>
          <a:p>
            <a:r>
              <a:rPr lang="en-US" dirty="0"/>
              <a:t>table orders</a:t>
            </a:r>
          </a:p>
          <a:p>
            <a:r>
              <a:rPr lang="en-US" dirty="0"/>
              <a:t>Suppose you want to group values of the order’s status into subgroups, you use the GROUP BY clause with the status column as the following query:</a:t>
            </a:r>
          </a:p>
          <a:p>
            <a:endParaRPr lang="en-US" dirty="0"/>
          </a:p>
          <a:p>
            <a:r>
              <a:rPr lang="en-US" b="1" dirty="0"/>
              <a:t>SELECT  </a:t>
            </a:r>
            <a:r>
              <a:rPr lang="en-US" dirty="0"/>
              <a:t>    status</a:t>
            </a:r>
          </a:p>
          <a:p>
            <a:r>
              <a:rPr lang="en-US" b="1" dirty="0"/>
              <a:t>FROM </a:t>
            </a:r>
            <a:r>
              <a:rPr lang="en-US" dirty="0"/>
              <a:t>    orders</a:t>
            </a:r>
          </a:p>
          <a:p>
            <a:r>
              <a:rPr lang="en-US" b="1" dirty="0"/>
              <a:t>GROUP BY </a:t>
            </a:r>
            <a:r>
              <a:rPr lang="en-US" dirty="0"/>
              <a:t>status;</a:t>
            </a:r>
            <a:endParaRPr lang="en-IN" dirty="0"/>
          </a:p>
        </p:txBody>
      </p:sp>
      <p:pic>
        <p:nvPicPr>
          <p:cNvPr id="10" name="Picture 9">
            <a:extLst>
              <a:ext uri="{FF2B5EF4-FFF2-40B4-BE49-F238E27FC236}">
                <a16:creationId xmlns:a16="http://schemas.microsoft.com/office/drawing/2014/main" id="{6DE01A47-B3EB-4653-898E-70FB8AF36702}"/>
              </a:ext>
            </a:extLst>
          </p:cNvPr>
          <p:cNvPicPr>
            <a:picLocks noChangeAspect="1"/>
          </p:cNvPicPr>
          <p:nvPr/>
        </p:nvPicPr>
        <p:blipFill>
          <a:blip r:embed="rId3"/>
          <a:stretch>
            <a:fillRect/>
          </a:stretch>
        </p:blipFill>
        <p:spPr>
          <a:xfrm>
            <a:off x="8674510" y="4234592"/>
            <a:ext cx="1371600" cy="1752600"/>
          </a:xfrm>
          <a:prstGeom prst="rect">
            <a:avLst/>
          </a:prstGeom>
        </p:spPr>
      </p:pic>
      <p:pic>
        <p:nvPicPr>
          <p:cNvPr id="11" name="Picture 10">
            <a:extLst>
              <a:ext uri="{FF2B5EF4-FFF2-40B4-BE49-F238E27FC236}">
                <a16:creationId xmlns:a16="http://schemas.microsoft.com/office/drawing/2014/main" id="{C51596AD-5BB0-460D-A762-F9713885EECC}"/>
              </a:ext>
            </a:extLst>
          </p:cNvPr>
          <p:cNvPicPr>
            <a:picLocks noChangeAspect="1"/>
          </p:cNvPicPr>
          <p:nvPr/>
        </p:nvPicPr>
        <p:blipFill>
          <a:blip r:embed="rId4"/>
          <a:stretch>
            <a:fillRect/>
          </a:stretch>
        </p:blipFill>
        <p:spPr>
          <a:xfrm>
            <a:off x="10652330" y="3906345"/>
            <a:ext cx="885825" cy="1485900"/>
          </a:xfrm>
          <a:prstGeom prst="rect">
            <a:avLst/>
          </a:prstGeom>
        </p:spPr>
      </p:pic>
      <p:sp>
        <p:nvSpPr>
          <p:cNvPr id="13" name="TextBox 12">
            <a:extLst>
              <a:ext uri="{FF2B5EF4-FFF2-40B4-BE49-F238E27FC236}">
                <a16:creationId xmlns:a16="http://schemas.microsoft.com/office/drawing/2014/main" id="{B151B64D-B23A-4FCF-ADD0-C6BBE1F59FA5}"/>
              </a:ext>
            </a:extLst>
          </p:cNvPr>
          <p:cNvSpPr txBox="1"/>
          <p:nvPr/>
        </p:nvSpPr>
        <p:spPr>
          <a:xfrm>
            <a:off x="137651" y="5376165"/>
            <a:ext cx="8367251" cy="1200329"/>
          </a:xfrm>
          <a:prstGeom prst="rect">
            <a:avLst/>
          </a:prstGeom>
          <a:noFill/>
        </p:spPr>
        <p:txBody>
          <a:bodyPr wrap="square">
            <a:spAutoFit/>
          </a:bodyPr>
          <a:lstStyle/>
          <a:p>
            <a:r>
              <a:rPr lang="en-US" dirty="0"/>
              <a:t>As you can see, the GROUP BY clause returns unique occurrences of status values. It works like the DISTINCT operator as shown in the following query:</a:t>
            </a:r>
          </a:p>
          <a:p>
            <a:endParaRPr lang="en-US" dirty="0"/>
          </a:p>
          <a:p>
            <a:r>
              <a:rPr lang="en-US" b="1" dirty="0"/>
              <a:t>SELECT DISTINCT     </a:t>
            </a:r>
            <a:r>
              <a:rPr lang="en-US" dirty="0"/>
              <a:t>status </a:t>
            </a:r>
            <a:r>
              <a:rPr lang="en-US" b="1" dirty="0"/>
              <a:t>FROM </a:t>
            </a:r>
            <a:r>
              <a:rPr lang="en-US" dirty="0"/>
              <a:t>    orders;</a:t>
            </a:r>
            <a:endParaRPr lang="en-IN" dirty="0"/>
          </a:p>
        </p:txBody>
      </p:sp>
    </p:spTree>
    <p:extLst>
      <p:ext uri="{BB962C8B-B14F-4D97-AF65-F5344CB8AC3E}">
        <p14:creationId xmlns:p14="http://schemas.microsoft.com/office/powerpoint/2010/main" val="2693369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807CDA-527F-457A-9C36-ED43B3AB1FEB}"/>
              </a:ext>
            </a:extLst>
          </p:cNvPr>
          <p:cNvSpPr txBox="1"/>
          <p:nvPr/>
        </p:nvSpPr>
        <p:spPr>
          <a:xfrm>
            <a:off x="0" y="0"/>
            <a:ext cx="6096000" cy="6186309"/>
          </a:xfrm>
          <a:prstGeom prst="rect">
            <a:avLst/>
          </a:prstGeom>
          <a:noFill/>
        </p:spPr>
        <p:txBody>
          <a:bodyPr wrap="square">
            <a:spAutoFit/>
          </a:bodyPr>
          <a:lstStyle/>
          <a:p>
            <a:r>
              <a:rPr lang="en-US" b="1" dirty="0"/>
              <a:t>MySQL GROUP BY with expression example</a:t>
            </a:r>
          </a:p>
          <a:p>
            <a:r>
              <a:rPr lang="en-US" dirty="0"/>
              <a:t>In addition to columns, you can group rows by expressions. The following query gets the total sales for each year.</a:t>
            </a:r>
          </a:p>
          <a:p>
            <a:endParaRPr lang="en-US" dirty="0"/>
          </a:p>
          <a:p>
            <a:r>
              <a:rPr lang="en-US" b="1" dirty="0"/>
              <a:t>SELECT </a:t>
            </a:r>
          </a:p>
          <a:p>
            <a:r>
              <a:rPr lang="en-US" dirty="0"/>
              <a:t>    YEAR(</a:t>
            </a:r>
            <a:r>
              <a:rPr lang="en-US" dirty="0" err="1"/>
              <a:t>orderDate</a:t>
            </a:r>
            <a:r>
              <a:rPr lang="en-US" dirty="0"/>
              <a:t>) AS year,</a:t>
            </a:r>
          </a:p>
          <a:p>
            <a:r>
              <a:rPr lang="en-US" dirty="0"/>
              <a:t>    SUM(</a:t>
            </a:r>
            <a:r>
              <a:rPr lang="en-US" dirty="0" err="1"/>
              <a:t>quantityOrdered</a:t>
            </a:r>
            <a:r>
              <a:rPr lang="en-US" dirty="0"/>
              <a:t> * </a:t>
            </a:r>
            <a:r>
              <a:rPr lang="en-US" dirty="0" err="1"/>
              <a:t>priceEach</a:t>
            </a:r>
            <a:r>
              <a:rPr lang="en-US" dirty="0"/>
              <a:t>) AS total</a:t>
            </a:r>
          </a:p>
          <a:p>
            <a:r>
              <a:rPr lang="en-US" b="1" dirty="0"/>
              <a:t>FROM</a:t>
            </a:r>
          </a:p>
          <a:p>
            <a:r>
              <a:rPr lang="en-US" dirty="0"/>
              <a:t>    orders</a:t>
            </a:r>
          </a:p>
          <a:p>
            <a:r>
              <a:rPr lang="en-US" b="1" dirty="0"/>
              <a:t>INNER JOIN </a:t>
            </a:r>
            <a:r>
              <a:rPr lang="en-US" dirty="0" err="1"/>
              <a:t>orderdetails</a:t>
            </a:r>
            <a:r>
              <a:rPr lang="en-US" dirty="0"/>
              <a:t> </a:t>
            </a:r>
          </a:p>
          <a:p>
            <a:r>
              <a:rPr lang="en-US" dirty="0"/>
              <a:t>    USING (</a:t>
            </a:r>
            <a:r>
              <a:rPr lang="en-US" dirty="0" err="1"/>
              <a:t>orderNumber</a:t>
            </a:r>
            <a:r>
              <a:rPr lang="en-US" dirty="0"/>
              <a:t>)</a:t>
            </a:r>
          </a:p>
          <a:p>
            <a:r>
              <a:rPr lang="en-US" b="1" dirty="0"/>
              <a:t>WHERE</a:t>
            </a:r>
          </a:p>
          <a:p>
            <a:r>
              <a:rPr lang="en-US" dirty="0"/>
              <a:t>    status = 'Shipped'</a:t>
            </a:r>
          </a:p>
          <a:p>
            <a:r>
              <a:rPr lang="en-US" b="1" dirty="0"/>
              <a:t>GROUP BY </a:t>
            </a:r>
          </a:p>
          <a:p>
            <a:r>
              <a:rPr lang="en-US" dirty="0"/>
              <a:t>    </a:t>
            </a:r>
            <a:r>
              <a:rPr lang="en-US" b="1" dirty="0"/>
              <a:t>YEAR</a:t>
            </a:r>
            <a:r>
              <a:rPr lang="en-US" dirty="0"/>
              <a:t>(</a:t>
            </a:r>
            <a:r>
              <a:rPr lang="en-US" dirty="0" err="1"/>
              <a:t>orderDate</a:t>
            </a:r>
            <a:r>
              <a:rPr lang="en-US" dirty="0"/>
              <a:t>);</a:t>
            </a:r>
          </a:p>
          <a:p>
            <a:endParaRPr lang="en-US" dirty="0"/>
          </a:p>
          <a:p>
            <a:endParaRPr lang="en-US" dirty="0"/>
          </a:p>
          <a:p>
            <a:r>
              <a:rPr lang="en-US" dirty="0"/>
              <a:t>In this example, we used the YEAR function to extract year data from order date ( </a:t>
            </a:r>
            <a:r>
              <a:rPr lang="en-US" dirty="0" err="1"/>
              <a:t>orderDate</a:t>
            </a:r>
            <a:r>
              <a:rPr lang="en-US" dirty="0"/>
              <a:t>). We included only orders with shipped status in the total sales. </a:t>
            </a:r>
            <a:r>
              <a:rPr lang="en-US" b="1" dirty="0">
                <a:solidFill>
                  <a:srgbClr val="FF0000"/>
                </a:solidFill>
              </a:rPr>
              <a:t>Note</a:t>
            </a:r>
            <a:r>
              <a:rPr lang="en-US" dirty="0"/>
              <a:t> that the expression which appears in the SELECT clause must be the same as the one in the GROUP BY clause.</a:t>
            </a:r>
            <a:endParaRPr lang="en-IN" dirty="0"/>
          </a:p>
        </p:txBody>
      </p:sp>
      <p:pic>
        <p:nvPicPr>
          <p:cNvPr id="6" name="Picture 5">
            <a:extLst>
              <a:ext uri="{FF2B5EF4-FFF2-40B4-BE49-F238E27FC236}">
                <a16:creationId xmlns:a16="http://schemas.microsoft.com/office/drawing/2014/main" id="{3AED08E0-6B64-4FD4-AE68-F82E66C6B066}"/>
              </a:ext>
            </a:extLst>
          </p:cNvPr>
          <p:cNvPicPr>
            <a:picLocks noChangeAspect="1"/>
          </p:cNvPicPr>
          <p:nvPr/>
        </p:nvPicPr>
        <p:blipFill>
          <a:blip r:embed="rId2"/>
          <a:stretch>
            <a:fillRect/>
          </a:stretch>
        </p:blipFill>
        <p:spPr>
          <a:xfrm>
            <a:off x="3153236" y="2380635"/>
            <a:ext cx="1998784" cy="1247468"/>
          </a:xfrm>
          <a:prstGeom prst="rect">
            <a:avLst/>
          </a:prstGeom>
        </p:spPr>
      </p:pic>
      <p:sp>
        <p:nvSpPr>
          <p:cNvPr id="8" name="TextBox 7">
            <a:extLst>
              <a:ext uri="{FF2B5EF4-FFF2-40B4-BE49-F238E27FC236}">
                <a16:creationId xmlns:a16="http://schemas.microsoft.com/office/drawing/2014/main" id="{3A7774E8-B12A-44C7-8C10-825846721413}"/>
              </a:ext>
            </a:extLst>
          </p:cNvPr>
          <p:cNvSpPr txBox="1"/>
          <p:nvPr/>
        </p:nvSpPr>
        <p:spPr>
          <a:xfrm>
            <a:off x="6737554" y="0"/>
            <a:ext cx="6120580" cy="369332"/>
          </a:xfrm>
          <a:prstGeom prst="rect">
            <a:avLst/>
          </a:prstGeom>
          <a:noFill/>
        </p:spPr>
        <p:txBody>
          <a:bodyPr wrap="square">
            <a:spAutoFit/>
          </a:bodyPr>
          <a:lstStyle/>
          <a:p>
            <a:r>
              <a:rPr lang="en-US" dirty="0"/>
              <a:t>GROUP BY with HAVING clause example</a:t>
            </a:r>
            <a:endParaRPr lang="en-IN" dirty="0"/>
          </a:p>
        </p:txBody>
      </p:sp>
      <p:sp>
        <p:nvSpPr>
          <p:cNvPr id="10" name="TextBox 9">
            <a:extLst>
              <a:ext uri="{FF2B5EF4-FFF2-40B4-BE49-F238E27FC236}">
                <a16:creationId xmlns:a16="http://schemas.microsoft.com/office/drawing/2014/main" id="{D901FB20-993B-4089-B268-B810E94B72B7}"/>
              </a:ext>
            </a:extLst>
          </p:cNvPr>
          <p:cNvSpPr txBox="1"/>
          <p:nvPr/>
        </p:nvSpPr>
        <p:spPr>
          <a:xfrm>
            <a:off x="6472085" y="475278"/>
            <a:ext cx="5719915" cy="4801314"/>
          </a:xfrm>
          <a:prstGeom prst="rect">
            <a:avLst/>
          </a:prstGeom>
          <a:noFill/>
        </p:spPr>
        <p:txBody>
          <a:bodyPr wrap="square">
            <a:spAutoFit/>
          </a:bodyPr>
          <a:lstStyle/>
          <a:p>
            <a:r>
              <a:rPr lang="en-US" dirty="0"/>
              <a:t>To filter the groups returned by GROUP BY clause, you use a  HAVING clause. The following query uses the HAVING clause to select the total sales of the years after 2003.</a:t>
            </a:r>
          </a:p>
          <a:p>
            <a:endParaRPr lang="en-US" dirty="0"/>
          </a:p>
          <a:p>
            <a:r>
              <a:rPr lang="en-US" b="1" dirty="0"/>
              <a:t>SELECT </a:t>
            </a:r>
          </a:p>
          <a:p>
            <a:r>
              <a:rPr lang="en-US" dirty="0"/>
              <a:t>    YEAR(</a:t>
            </a:r>
            <a:r>
              <a:rPr lang="en-US" dirty="0" err="1"/>
              <a:t>orderDate</a:t>
            </a:r>
            <a:r>
              <a:rPr lang="en-US" dirty="0"/>
              <a:t>) AS year,</a:t>
            </a:r>
          </a:p>
          <a:p>
            <a:r>
              <a:rPr lang="en-US" dirty="0"/>
              <a:t>    SUM(</a:t>
            </a:r>
            <a:r>
              <a:rPr lang="en-US" dirty="0" err="1"/>
              <a:t>quantityOrdered</a:t>
            </a:r>
            <a:r>
              <a:rPr lang="en-US" dirty="0"/>
              <a:t> * </a:t>
            </a:r>
            <a:r>
              <a:rPr lang="en-US" dirty="0" err="1"/>
              <a:t>priceEach</a:t>
            </a:r>
            <a:r>
              <a:rPr lang="en-US" dirty="0"/>
              <a:t>) AS total</a:t>
            </a:r>
          </a:p>
          <a:p>
            <a:r>
              <a:rPr lang="en-US" b="1" dirty="0"/>
              <a:t>FROM</a:t>
            </a:r>
          </a:p>
          <a:p>
            <a:r>
              <a:rPr lang="en-US" dirty="0"/>
              <a:t>    orders</a:t>
            </a:r>
          </a:p>
          <a:p>
            <a:r>
              <a:rPr lang="en-US" b="1" dirty="0"/>
              <a:t>INNER JOIN </a:t>
            </a:r>
            <a:r>
              <a:rPr lang="en-US" dirty="0" err="1"/>
              <a:t>orderdetails</a:t>
            </a:r>
            <a:r>
              <a:rPr lang="en-US" dirty="0"/>
              <a:t> </a:t>
            </a:r>
          </a:p>
          <a:p>
            <a:r>
              <a:rPr lang="en-US" dirty="0"/>
              <a:t>    </a:t>
            </a:r>
            <a:r>
              <a:rPr lang="en-US" b="1" dirty="0"/>
              <a:t>USING </a:t>
            </a:r>
            <a:r>
              <a:rPr lang="en-US" dirty="0"/>
              <a:t>(</a:t>
            </a:r>
            <a:r>
              <a:rPr lang="en-US" dirty="0" err="1"/>
              <a:t>orderNumber</a:t>
            </a:r>
            <a:r>
              <a:rPr lang="en-US" dirty="0"/>
              <a:t>)</a:t>
            </a:r>
          </a:p>
          <a:p>
            <a:r>
              <a:rPr lang="en-US" b="1" dirty="0"/>
              <a:t>WHERE</a:t>
            </a:r>
          </a:p>
          <a:p>
            <a:r>
              <a:rPr lang="en-US" dirty="0"/>
              <a:t>    status = 'Shipped'</a:t>
            </a:r>
          </a:p>
          <a:p>
            <a:r>
              <a:rPr lang="en-US" b="1" dirty="0"/>
              <a:t>GROUP BY </a:t>
            </a:r>
          </a:p>
          <a:p>
            <a:r>
              <a:rPr lang="en-US" dirty="0"/>
              <a:t>    year</a:t>
            </a:r>
          </a:p>
          <a:p>
            <a:r>
              <a:rPr lang="en-US" dirty="0"/>
              <a:t>HAVING </a:t>
            </a:r>
          </a:p>
          <a:p>
            <a:r>
              <a:rPr lang="en-US" dirty="0"/>
              <a:t>    year &gt; 2003;</a:t>
            </a:r>
            <a:endParaRPr lang="en-IN" dirty="0"/>
          </a:p>
        </p:txBody>
      </p:sp>
      <p:pic>
        <p:nvPicPr>
          <p:cNvPr id="11" name="Picture 10">
            <a:extLst>
              <a:ext uri="{FF2B5EF4-FFF2-40B4-BE49-F238E27FC236}">
                <a16:creationId xmlns:a16="http://schemas.microsoft.com/office/drawing/2014/main" id="{01EBAA9E-C984-472B-9C84-31A871C6EC15}"/>
              </a:ext>
            </a:extLst>
          </p:cNvPr>
          <p:cNvPicPr>
            <a:picLocks noChangeAspect="1"/>
          </p:cNvPicPr>
          <p:nvPr/>
        </p:nvPicPr>
        <p:blipFill>
          <a:blip r:embed="rId3"/>
          <a:stretch>
            <a:fillRect/>
          </a:stretch>
        </p:blipFill>
        <p:spPr>
          <a:xfrm>
            <a:off x="9588602" y="3982065"/>
            <a:ext cx="2067322" cy="989985"/>
          </a:xfrm>
          <a:prstGeom prst="rect">
            <a:avLst/>
          </a:prstGeom>
        </p:spPr>
      </p:pic>
    </p:spTree>
    <p:extLst>
      <p:ext uri="{BB962C8B-B14F-4D97-AF65-F5344CB8AC3E}">
        <p14:creationId xmlns:p14="http://schemas.microsoft.com/office/powerpoint/2010/main" val="3053392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5E08A-26A2-4988-9B25-D58ED337ABDE}"/>
              </a:ext>
            </a:extLst>
          </p:cNvPr>
          <p:cNvSpPr>
            <a:spLocks noGrp="1"/>
          </p:cNvSpPr>
          <p:nvPr>
            <p:ph type="title"/>
          </p:nvPr>
        </p:nvSpPr>
        <p:spPr>
          <a:xfrm>
            <a:off x="108153" y="0"/>
            <a:ext cx="9859297" cy="342798"/>
          </a:xfrm>
        </p:spPr>
        <p:txBody>
          <a:bodyPr>
            <a:normAutofit fontScale="90000"/>
          </a:bodyPr>
          <a:lstStyle/>
          <a:p>
            <a:r>
              <a:rPr lang="en-US" dirty="0"/>
              <a:t>The GROUP BY clause: MySQL vs. standard SQL</a:t>
            </a:r>
            <a:endParaRPr lang="en-IN" dirty="0"/>
          </a:p>
        </p:txBody>
      </p:sp>
      <p:sp>
        <p:nvSpPr>
          <p:cNvPr id="3" name="Content Placeholder 2">
            <a:extLst>
              <a:ext uri="{FF2B5EF4-FFF2-40B4-BE49-F238E27FC236}">
                <a16:creationId xmlns:a16="http://schemas.microsoft.com/office/drawing/2014/main" id="{475AC469-C3B5-4F2C-806D-77F0CA54C7C4}"/>
              </a:ext>
            </a:extLst>
          </p:cNvPr>
          <p:cNvSpPr>
            <a:spLocks noGrp="1"/>
          </p:cNvSpPr>
          <p:nvPr>
            <p:ph idx="1"/>
          </p:nvPr>
        </p:nvSpPr>
        <p:spPr>
          <a:xfrm>
            <a:off x="186813" y="629265"/>
            <a:ext cx="4994787" cy="5909596"/>
          </a:xfrm>
        </p:spPr>
        <p:txBody>
          <a:bodyPr>
            <a:normAutofit/>
          </a:bodyPr>
          <a:lstStyle/>
          <a:p>
            <a:r>
              <a:rPr lang="en-US" sz="1600" dirty="0"/>
              <a:t>Standard SQL does not allow you to use an alias in the GROUP BY clause, however, MySQL supports this.</a:t>
            </a:r>
          </a:p>
          <a:p>
            <a:endParaRPr lang="en-US" sz="1600" dirty="0"/>
          </a:p>
          <a:p>
            <a:r>
              <a:rPr lang="en-US" sz="1600" dirty="0"/>
              <a:t>For example, the following query extracts the year from the order date. It first uses year as an alias of the expression YEAR(</a:t>
            </a:r>
            <a:r>
              <a:rPr lang="en-US" sz="1600" dirty="0" err="1"/>
              <a:t>orderDate</a:t>
            </a:r>
            <a:r>
              <a:rPr lang="en-US" sz="1600" dirty="0"/>
              <a:t>) and then uses the year alias in the GROUP BY clause. This query is not valid in standard SQL.</a:t>
            </a:r>
          </a:p>
          <a:p>
            <a:pPr marL="0" indent="0">
              <a:buNone/>
            </a:pPr>
            <a:endParaRPr lang="en-IN" sz="1600" dirty="0"/>
          </a:p>
          <a:p>
            <a:pPr marL="0" indent="0">
              <a:buNone/>
            </a:pPr>
            <a:r>
              <a:rPr lang="en-US" sz="1600" b="1" dirty="0"/>
              <a:t>SELECT </a:t>
            </a:r>
            <a:r>
              <a:rPr lang="en-US" sz="1600" dirty="0"/>
              <a:t>   </a:t>
            </a:r>
            <a:r>
              <a:rPr lang="en-US" sz="1600" b="1" dirty="0"/>
              <a:t>YEAR</a:t>
            </a:r>
            <a:r>
              <a:rPr lang="en-US" sz="1600" dirty="0"/>
              <a:t>(</a:t>
            </a:r>
            <a:r>
              <a:rPr lang="en-US" sz="1600" dirty="0" err="1"/>
              <a:t>orderDate</a:t>
            </a:r>
            <a:r>
              <a:rPr lang="en-US" sz="1600" dirty="0"/>
              <a:t>) </a:t>
            </a:r>
            <a:r>
              <a:rPr lang="en-US" sz="1600" b="1" dirty="0"/>
              <a:t>AS </a:t>
            </a:r>
            <a:r>
              <a:rPr lang="en-US" sz="1600" dirty="0"/>
              <a:t>year, </a:t>
            </a:r>
          </a:p>
          <a:p>
            <a:pPr marL="0" indent="0">
              <a:buNone/>
            </a:pPr>
            <a:r>
              <a:rPr lang="en-US" sz="1600" dirty="0"/>
              <a:t>    </a:t>
            </a:r>
            <a:r>
              <a:rPr lang="en-US" sz="1600" b="1" dirty="0"/>
              <a:t>COUNT</a:t>
            </a:r>
            <a:r>
              <a:rPr lang="en-US" sz="1600" dirty="0"/>
              <a:t>(</a:t>
            </a:r>
            <a:r>
              <a:rPr lang="en-US" sz="1600" dirty="0" err="1"/>
              <a:t>orderNumber</a:t>
            </a:r>
            <a:r>
              <a:rPr lang="en-US" sz="1600" dirty="0"/>
              <a:t>)</a:t>
            </a:r>
          </a:p>
          <a:p>
            <a:pPr marL="0" indent="0">
              <a:buNone/>
            </a:pPr>
            <a:r>
              <a:rPr lang="en-US" sz="1600" b="1" dirty="0"/>
              <a:t>FROM </a:t>
            </a:r>
            <a:r>
              <a:rPr lang="en-US" sz="1600" dirty="0"/>
              <a:t>    orders</a:t>
            </a:r>
          </a:p>
          <a:p>
            <a:pPr marL="0" indent="0">
              <a:buNone/>
            </a:pPr>
            <a:r>
              <a:rPr lang="en-US" sz="1600" b="1" dirty="0"/>
              <a:t>GROUP BY  </a:t>
            </a:r>
            <a:r>
              <a:rPr lang="en-US" sz="1600" dirty="0"/>
              <a:t>    year;</a:t>
            </a:r>
            <a:endParaRPr lang="en-IN" sz="1600" dirty="0"/>
          </a:p>
        </p:txBody>
      </p:sp>
      <p:pic>
        <p:nvPicPr>
          <p:cNvPr id="4" name="Picture 3">
            <a:extLst>
              <a:ext uri="{FF2B5EF4-FFF2-40B4-BE49-F238E27FC236}">
                <a16:creationId xmlns:a16="http://schemas.microsoft.com/office/drawing/2014/main" id="{105B296C-D15A-4BC0-AAC5-DFDD7BB1FBEA}"/>
              </a:ext>
            </a:extLst>
          </p:cNvPr>
          <p:cNvPicPr>
            <a:picLocks noChangeAspect="1"/>
          </p:cNvPicPr>
          <p:nvPr/>
        </p:nvPicPr>
        <p:blipFill>
          <a:blip r:embed="rId3"/>
          <a:stretch>
            <a:fillRect/>
          </a:stretch>
        </p:blipFill>
        <p:spPr>
          <a:xfrm>
            <a:off x="373317" y="4809510"/>
            <a:ext cx="2695165" cy="1276657"/>
          </a:xfrm>
          <a:prstGeom prst="rect">
            <a:avLst/>
          </a:prstGeom>
        </p:spPr>
      </p:pic>
      <p:sp>
        <p:nvSpPr>
          <p:cNvPr id="6" name="TextBox 5">
            <a:extLst>
              <a:ext uri="{FF2B5EF4-FFF2-40B4-BE49-F238E27FC236}">
                <a16:creationId xmlns:a16="http://schemas.microsoft.com/office/drawing/2014/main" id="{DBF86A92-EE45-460E-969A-7B027A1A9B05}"/>
              </a:ext>
            </a:extLst>
          </p:cNvPr>
          <p:cNvSpPr txBox="1"/>
          <p:nvPr/>
        </p:nvSpPr>
        <p:spPr>
          <a:xfrm>
            <a:off x="5749413" y="483586"/>
            <a:ext cx="6078793" cy="5909310"/>
          </a:xfrm>
          <a:prstGeom prst="rect">
            <a:avLst/>
          </a:prstGeom>
          <a:noFill/>
        </p:spPr>
        <p:txBody>
          <a:bodyPr wrap="square">
            <a:spAutoFit/>
          </a:bodyPr>
          <a:lstStyle/>
          <a:p>
            <a:r>
              <a:rPr lang="en-US" dirty="0"/>
              <a:t>MySQL also allows you to sort the groups in ascending or descending orders while the standard SQL does not. The default order is ascending. For example, if you want to get the number of orders by status and sort the status in descending order, you can use the GROUP BY clause with DESC as the following query:</a:t>
            </a:r>
          </a:p>
          <a:p>
            <a:endParaRPr lang="en-US" dirty="0"/>
          </a:p>
          <a:p>
            <a:r>
              <a:rPr lang="en-US" b="1" dirty="0"/>
              <a:t>SELECT </a:t>
            </a:r>
          </a:p>
          <a:p>
            <a:r>
              <a:rPr lang="en-US" dirty="0"/>
              <a:t>    status, </a:t>
            </a:r>
          </a:p>
          <a:p>
            <a:r>
              <a:rPr lang="en-US" dirty="0"/>
              <a:t>    </a:t>
            </a:r>
            <a:r>
              <a:rPr lang="en-US" b="1" dirty="0"/>
              <a:t>COUNT</a:t>
            </a:r>
            <a:r>
              <a:rPr lang="en-US" dirty="0"/>
              <a:t>(*)</a:t>
            </a:r>
          </a:p>
          <a:p>
            <a:r>
              <a:rPr lang="en-US" b="1" dirty="0"/>
              <a:t>FROM</a:t>
            </a:r>
          </a:p>
          <a:p>
            <a:r>
              <a:rPr lang="en-US" dirty="0"/>
              <a:t>    orders</a:t>
            </a:r>
          </a:p>
          <a:p>
            <a:r>
              <a:rPr lang="en-US" b="1" dirty="0"/>
              <a:t>GROUP BY </a:t>
            </a:r>
          </a:p>
          <a:p>
            <a:r>
              <a:rPr lang="en-US" dirty="0"/>
              <a:t>    status </a:t>
            </a:r>
            <a:r>
              <a:rPr lang="en-US" b="1" dirty="0"/>
              <a:t>DESC;</a:t>
            </a:r>
          </a:p>
          <a:p>
            <a:endParaRPr lang="en-US" dirty="0"/>
          </a:p>
          <a:p>
            <a:endParaRPr lang="en-US" dirty="0"/>
          </a:p>
          <a:p>
            <a:r>
              <a:rPr lang="en-US" b="1" dirty="0"/>
              <a:t>Notice</a:t>
            </a:r>
            <a:r>
              <a:rPr lang="en-US" dirty="0"/>
              <a:t> that we used DESC in the GROUP BY clause to sort the status in descending order. We could also specify explicitly ASC in the GROUP BY clause to sort the groups by status in ascending order.</a:t>
            </a:r>
          </a:p>
          <a:p>
            <a:r>
              <a:rPr lang="en-IN" dirty="0"/>
              <a:t>[not supporting version8.0]</a:t>
            </a:r>
          </a:p>
        </p:txBody>
      </p:sp>
      <p:pic>
        <p:nvPicPr>
          <p:cNvPr id="7" name="Picture 6">
            <a:extLst>
              <a:ext uri="{FF2B5EF4-FFF2-40B4-BE49-F238E27FC236}">
                <a16:creationId xmlns:a16="http://schemas.microsoft.com/office/drawing/2014/main" id="{77EE02DC-E25D-466F-AA73-A44ED8500A07}"/>
              </a:ext>
            </a:extLst>
          </p:cNvPr>
          <p:cNvPicPr>
            <a:picLocks noChangeAspect="1"/>
          </p:cNvPicPr>
          <p:nvPr/>
        </p:nvPicPr>
        <p:blipFill>
          <a:blip r:embed="rId4"/>
          <a:stretch>
            <a:fillRect/>
          </a:stretch>
        </p:blipFill>
        <p:spPr>
          <a:xfrm>
            <a:off x="9463241" y="2297522"/>
            <a:ext cx="1504950" cy="1476375"/>
          </a:xfrm>
          <a:prstGeom prst="rect">
            <a:avLst/>
          </a:prstGeom>
        </p:spPr>
      </p:pic>
      <p:sp>
        <p:nvSpPr>
          <p:cNvPr id="5" name="TextBox 4">
            <a:extLst>
              <a:ext uri="{FF2B5EF4-FFF2-40B4-BE49-F238E27FC236}">
                <a16:creationId xmlns:a16="http://schemas.microsoft.com/office/drawing/2014/main" id="{93378223-5B53-83BA-5101-6579A6A0ABC1}"/>
              </a:ext>
            </a:extLst>
          </p:cNvPr>
          <p:cNvSpPr txBox="1"/>
          <p:nvPr/>
        </p:nvSpPr>
        <p:spPr>
          <a:xfrm>
            <a:off x="3068482" y="3429000"/>
            <a:ext cx="2477185"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a:t>Every year how many order we received</a:t>
            </a:r>
          </a:p>
        </p:txBody>
      </p:sp>
      <p:sp>
        <p:nvSpPr>
          <p:cNvPr id="8" name="TextBox 7">
            <a:extLst>
              <a:ext uri="{FF2B5EF4-FFF2-40B4-BE49-F238E27FC236}">
                <a16:creationId xmlns:a16="http://schemas.microsoft.com/office/drawing/2014/main" id="{A600E182-8BC5-B09D-1EE6-4F8EBC966269}"/>
              </a:ext>
            </a:extLst>
          </p:cNvPr>
          <p:cNvSpPr txBox="1"/>
          <p:nvPr/>
        </p:nvSpPr>
        <p:spPr>
          <a:xfrm>
            <a:off x="8432800" y="3852333"/>
            <a:ext cx="2988733"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a:t>Count order as per status of order </a:t>
            </a:r>
            <a:r>
              <a:rPr lang="en-IN" dirty="0" err="1"/>
              <a:t>ie</a:t>
            </a:r>
            <a:r>
              <a:rPr lang="en-IN" dirty="0"/>
              <a:t>. </a:t>
            </a:r>
            <a:r>
              <a:rPr lang="en-IN" dirty="0" err="1"/>
              <a:t>Shipped,on</a:t>
            </a:r>
            <a:r>
              <a:rPr lang="en-IN" dirty="0"/>
              <a:t>  hold etc</a:t>
            </a:r>
          </a:p>
        </p:txBody>
      </p:sp>
    </p:spTree>
    <p:extLst>
      <p:ext uri="{BB962C8B-B14F-4D97-AF65-F5344CB8AC3E}">
        <p14:creationId xmlns:p14="http://schemas.microsoft.com/office/powerpoint/2010/main" val="2613138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FEC89-2A8F-479D-8640-F4ABC686C538}"/>
              </a:ext>
            </a:extLst>
          </p:cNvPr>
          <p:cNvSpPr>
            <a:spLocks noGrp="1"/>
          </p:cNvSpPr>
          <p:nvPr>
            <p:ph type="title"/>
          </p:nvPr>
        </p:nvSpPr>
        <p:spPr>
          <a:xfrm>
            <a:off x="1" y="0"/>
            <a:ext cx="3716594" cy="501445"/>
          </a:xfrm>
        </p:spPr>
        <p:txBody>
          <a:bodyPr>
            <a:normAutofit fontScale="90000"/>
          </a:bodyPr>
          <a:lstStyle/>
          <a:p>
            <a:r>
              <a:rPr lang="en-IN" b="1" dirty="0"/>
              <a:t>HAVING clause</a:t>
            </a:r>
          </a:p>
        </p:txBody>
      </p:sp>
      <p:sp>
        <p:nvSpPr>
          <p:cNvPr id="3" name="Content Placeholder 2">
            <a:extLst>
              <a:ext uri="{FF2B5EF4-FFF2-40B4-BE49-F238E27FC236}">
                <a16:creationId xmlns:a16="http://schemas.microsoft.com/office/drawing/2014/main" id="{80F8823C-5F8A-46A1-B99F-4826DA5585FE}"/>
              </a:ext>
            </a:extLst>
          </p:cNvPr>
          <p:cNvSpPr>
            <a:spLocks noGrp="1"/>
          </p:cNvSpPr>
          <p:nvPr>
            <p:ph idx="1"/>
          </p:nvPr>
        </p:nvSpPr>
        <p:spPr>
          <a:xfrm>
            <a:off x="-1" y="501444"/>
            <a:ext cx="5692877" cy="6356555"/>
          </a:xfrm>
        </p:spPr>
        <p:txBody>
          <a:bodyPr>
            <a:noAutofit/>
          </a:bodyPr>
          <a:lstStyle/>
          <a:p>
            <a:pPr marL="0" indent="0">
              <a:buNone/>
            </a:pPr>
            <a:r>
              <a:rPr lang="en-US" sz="1600" dirty="0"/>
              <a:t>The  HAVING clause is used in the SELECT statement to specify filter conditions for a group of rows or aggregates.</a:t>
            </a:r>
          </a:p>
          <a:p>
            <a:pPr marL="0" indent="0">
              <a:buNone/>
            </a:pPr>
            <a:r>
              <a:rPr lang="en-US" sz="1600" b="1" dirty="0"/>
              <a:t>The HAVING clause is often used with the GROUP BY clause to filter groups based on a specified condition. If the GROUP BY clause is omitted, the HAVING clause behaves like the WHERE clause.</a:t>
            </a:r>
          </a:p>
          <a:p>
            <a:pPr marL="0" indent="0">
              <a:buNone/>
            </a:pPr>
            <a:r>
              <a:rPr lang="en-US" sz="1600" dirty="0"/>
              <a:t>The following illustrates the syntax of the HAVING clause:</a:t>
            </a:r>
          </a:p>
          <a:p>
            <a:pPr marL="0" indent="0">
              <a:buNone/>
            </a:pPr>
            <a:r>
              <a:rPr lang="en-US" sz="1600" b="1" dirty="0"/>
              <a:t>SELECT  </a:t>
            </a:r>
            <a:r>
              <a:rPr lang="en-US" sz="1600" dirty="0"/>
              <a:t>    </a:t>
            </a:r>
            <a:r>
              <a:rPr lang="en-US" sz="1600" dirty="0" err="1"/>
              <a:t>select_list</a:t>
            </a:r>
            <a:endParaRPr lang="en-US" sz="1600" dirty="0"/>
          </a:p>
          <a:p>
            <a:pPr marL="0" indent="0">
              <a:buNone/>
            </a:pPr>
            <a:r>
              <a:rPr lang="en-US" sz="1600" b="1" dirty="0"/>
              <a:t>FROM  </a:t>
            </a:r>
            <a:r>
              <a:rPr lang="en-US" sz="1600" dirty="0"/>
              <a:t>    </a:t>
            </a:r>
            <a:r>
              <a:rPr lang="en-US" sz="1600" dirty="0" err="1"/>
              <a:t>table_name</a:t>
            </a:r>
            <a:endParaRPr lang="en-US" sz="1600" dirty="0"/>
          </a:p>
          <a:p>
            <a:pPr marL="0" indent="0">
              <a:buNone/>
            </a:pPr>
            <a:r>
              <a:rPr lang="en-US" sz="1600" b="1" dirty="0"/>
              <a:t>WHERE  </a:t>
            </a:r>
            <a:r>
              <a:rPr lang="en-US" sz="1600" dirty="0"/>
              <a:t>    </a:t>
            </a:r>
            <a:r>
              <a:rPr lang="en-US" sz="1600" dirty="0" err="1"/>
              <a:t>search_condition</a:t>
            </a:r>
            <a:endParaRPr lang="en-US" sz="1600" dirty="0"/>
          </a:p>
          <a:p>
            <a:pPr marL="0" indent="0">
              <a:buNone/>
            </a:pPr>
            <a:r>
              <a:rPr lang="en-US" sz="1600" b="1" dirty="0"/>
              <a:t>GROUP BY  </a:t>
            </a:r>
            <a:r>
              <a:rPr lang="en-US" sz="1600" dirty="0"/>
              <a:t>    </a:t>
            </a:r>
            <a:r>
              <a:rPr lang="en-US" sz="1600" dirty="0" err="1"/>
              <a:t>group_by_expression</a:t>
            </a:r>
            <a:endParaRPr lang="en-US" sz="1600" dirty="0"/>
          </a:p>
          <a:p>
            <a:pPr marL="0" indent="0">
              <a:buNone/>
            </a:pPr>
            <a:r>
              <a:rPr lang="en-US" sz="1600" b="1" dirty="0"/>
              <a:t>HAVING </a:t>
            </a:r>
            <a:r>
              <a:rPr lang="en-US" sz="1600" dirty="0"/>
              <a:t>    </a:t>
            </a:r>
            <a:r>
              <a:rPr lang="en-US" sz="1600" dirty="0" err="1"/>
              <a:t>group_condition</a:t>
            </a:r>
            <a:r>
              <a:rPr lang="en-US" sz="1600" dirty="0"/>
              <a:t>;</a:t>
            </a:r>
          </a:p>
          <a:p>
            <a:pPr marL="0" indent="0">
              <a:buNone/>
            </a:pPr>
            <a:r>
              <a:rPr lang="en-US" sz="1600" dirty="0"/>
              <a:t>In this syntax, you specify a condition in the HAVING clause. If a row, which is generated by the group by clause, causes the </a:t>
            </a:r>
            <a:r>
              <a:rPr lang="en-US" sz="1600" dirty="0" err="1"/>
              <a:t>group_condition</a:t>
            </a:r>
            <a:r>
              <a:rPr lang="en-US" sz="1600" dirty="0"/>
              <a:t> to evaluate to true, the query will include it in the result set.</a:t>
            </a:r>
          </a:p>
          <a:p>
            <a:pPr marL="0" indent="0">
              <a:buNone/>
            </a:pPr>
            <a:r>
              <a:rPr lang="en-US" sz="1600" b="1" dirty="0"/>
              <a:t>Notice</a:t>
            </a:r>
            <a:r>
              <a:rPr lang="en-US" sz="1600" dirty="0"/>
              <a:t> that the HAVING clause applies a filter condition to each </a:t>
            </a:r>
            <a:r>
              <a:rPr lang="en-US" sz="1600" b="1" dirty="0"/>
              <a:t>group of rows</a:t>
            </a:r>
            <a:r>
              <a:rPr lang="en-US" sz="1600" dirty="0"/>
              <a:t>, while the WHERE clause applies the filter condition to each </a:t>
            </a:r>
            <a:r>
              <a:rPr lang="en-US" sz="1600" b="1" dirty="0"/>
              <a:t>individual row</a:t>
            </a:r>
            <a:r>
              <a:rPr lang="en-US" sz="1600" dirty="0"/>
              <a:t>.</a:t>
            </a:r>
          </a:p>
          <a:p>
            <a:pPr marL="0" indent="0">
              <a:buNone/>
            </a:pPr>
            <a:r>
              <a:rPr lang="en-US" sz="1600" dirty="0"/>
              <a:t>MySQL evaluates the HAVING clause after the FROM, WHERE, SELECT and GROUP BY clauses and before ORDER BY, and LIMIT clauses.</a:t>
            </a:r>
            <a:endParaRPr lang="en-IN" sz="1600" dirty="0"/>
          </a:p>
        </p:txBody>
      </p:sp>
      <p:pic>
        <p:nvPicPr>
          <p:cNvPr id="4" name="Picture 3">
            <a:extLst>
              <a:ext uri="{FF2B5EF4-FFF2-40B4-BE49-F238E27FC236}">
                <a16:creationId xmlns:a16="http://schemas.microsoft.com/office/drawing/2014/main" id="{F9942ABA-3E81-4ECE-9FC3-B4B74A995853}"/>
              </a:ext>
            </a:extLst>
          </p:cNvPr>
          <p:cNvPicPr>
            <a:picLocks noChangeAspect="1"/>
          </p:cNvPicPr>
          <p:nvPr/>
        </p:nvPicPr>
        <p:blipFill>
          <a:blip r:embed="rId2"/>
          <a:stretch>
            <a:fillRect/>
          </a:stretch>
        </p:blipFill>
        <p:spPr>
          <a:xfrm>
            <a:off x="6112933" y="-217676"/>
            <a:ext cx="5343525" cy="2286000"/>
          </a:xfrm>
          <a:prstGeom prst="rect">
            <a:avLst/>
          </a:prstGeom>
        </p:spPr>
      </p:pic>
      <p:sp>
        <p:nvSpPr>
          <p:cNvPr id="6" name="TextBox 5">
            <a:extLst>
              <a:ext uri="{FF2B5EF4-FFF2-40B4-BE49-F238E27FC236}">
                <a16:creationId xmlns:a16="http://schemas.microsoft.com/office/drawing/2014/main" id="{CEB412D5-2282-4C09-AE89-2EF1BEF74417}"/>
              </a:ext>
            </a:extLst>
          </p:cNvPr>
          <p:cNvSpPr txBox="1"/>
          <p:nvPr/>
        </p:nvSpPr>
        <p:spPr>
          <a:xfrm>
            <a:off x="5840364" y="1988714"/>
            <a:ext cx="6204154" cy="646331"/>
          </a:xfrm>
          <a:prstGeom prst="rect">
            <a:avLst/>
          </a:prstGeom>
          <a:noFill/>
        </p:spPr>
        <p:txBody>
          <a:bodyPr wrap="square">
            <a:spAutoFit/>
          </a:bodyPr>
          <a:lstStyle/>
          <a:p>
            <a:r>
              <a:rPr lang="en-US" b="1" dirty="0"/>
              <a:t>Note</a:t>
            </a:r>
            <a:r>
              <a:rPr lang="en-US" dirty="0"/>
              <a:t> that the SQL standard specifies that the HAVING is evaluated before SELECT clause and after GROUP BY clause.</a:t>
            </a:r>
            <a:endParaRPr lang="en-IN" dirty="0"/>
          </a:p>
        </p:txBody>
      </p:sp>
      <p:sp>
        <p:nvSpPr>
          <p:cNvPr id="8" name="TextBox 7">
            <a:extLst>
              <a:ext uri="{FF2B5EF4-FFF2-40B4-BE49-F238E27FC236}">
                <a16:creationId xmlns:a16="http://schemas.microsoft.com/office/drawing/2014/main" id="{FB83AA71-48EB-4D85-9921-AD53712587D8}"/>
              </a:ext>
            </a:extLst>
          </p:cNvPr>
          <p:cNvSpPr txBox="1"/>
          <p:nvPr/>
        </p:nvSpPr>
        <p:spPr>
          <a:xfrm>
            <a:off x="5766620" y="2635045"/>
            <a:ext cx="6204154" cy="4093428"/>
          </a:xfrm>
          <a:prstGeom prst="rect">
            <a:avLst/>
          </a:prstGeom>
          <a:noFill/>
        </p:spPr>
        <p:txBody>
          <a:bodyPr wrap="square">
            <a:spAutoFit/>
          </a:bodyPr>
          <a:lstStyle/>
          <a:p>
            <a:r>
              <a:rPr lang="en-US" sz="1600" b="1" dirty="0"/>
              <a:t>HAVING clause examples</a:t>
            </a:r>
          </a:p>
          <a:p>
            <a:r>
              <a:rPr lang="en-US" sz="1600" dirty="0"/>
              <a:t>Let’s take some examples of using the  HAVING clause to see how it works. We’ll use the </a:t>
            </a:r>
            <a:r>
              <a:rPr lang="en-US" sz="1600" b="1" dirty="0" err="1"/>
              <a:t>orderdetails</a:t>
            </a:r>
            <a:r>
              <a:rPr lang="en-US" sz="1600" b="1" dirty="0"/>
              <a:t> table </a:t>
            </a:r>
            <a:r>
              <a:rPr lang="en-US" sz="1600" dirty="0"/>
              <a:t>in the sample database for the demonstration.</a:t>
            </a:r>
          </a:p>
          <a:p>
            <a:endParaRPr lang="en-US" sz="1600" dirty="0"/>
          </a:p>
          <a:p>
            <a:r>
              <a:rPr lang="en-US" sz="1600" dirty="0"/>
              <a:t>The following uses the GROUP BY clause to get order numbers, the number of items sold per order, and total sales for each from the </a:t>
            </a:r>
            <a:r>
              <a:rPr lang="en-US" sz="1600" dirty="0" err="1"/>
              <a:t>orderdetails</a:t>
            </a:r>
            <a:r>
              <a:rPr lang="en-US" sz="1600" dirty="0"/>
              <a:t> table:</a:t>
            </a:r>
          </a:p>
          <a:p>
            <a:endParaRPr lang="en-US" sz="1600" dirty="0"/>
          </a:p>
          <a:p>
            <a:r>
              <a:rPr lang="en-US" sz="1600" b="1" dirty="0"/>
              <a:t>SELECT </a:t>
            </a:r>
          </a:p>
          <a:p>
            <a:r>
              <a:rPr lang="en-US" sz="1600" dirty="0"/>
              <a:t>    </a:t>
            </a:r>
            <a:r>
              <a:rPr lang="en-US" sz="1600" dirty="0" err="1"/>
              <a:t>ordernumber</a:t>
            </a:r>
            <a:r>
              <a:rPr lang="en-US" sz="1600" dirty="0"/>
              <a:t>,</a:t>
            </a:r>
          </a:p>
          <a:p>
            <a:r>
              <a:rPr lang="en-US" sz="1600" dirty="0"/>
              <a:t>    </a:t>
            </a:r>
            <a:r>
              <a:rPr lang="en-US" sz="1600" b="1" dirty="0"/>
              <a:t>SUM</a:t>
            </a:r>
            <a:r>
              <a:rPr lang="en-US" sz="1600" dirty="0"/>
              <a:t>(</a:t>
            </a:r>
            <a:r>
              <a:rPr lang="en-US" sz="1600" dirty="0" err="1"/>
              <a:t>quantityOrdered</a:t>
            </a:r>
            <a:r>
              <a:rPr lang="en-US" sz="1600" dirty="0"/>
              <a:t>) AS </a:t>
            </a:r>
            <a:r>
              <a:rPr lang="en-US" sz="1600" dirty="0" err="1"/>
              <a:t>itemsCount</a:t>
            </a:r>
            <a:r>
              <a:rPr lang="en-US" sz="1600" dirty="0"/>
              <a:t>,</a:t>
            </a:r>
          </a:p>
          <a:p>
            <a:r>
              <a:rPr lang="en-US" sz="1600" dirty="0"/>
              <a:t>    </a:t>
            </a:r>
            <a:r>
              <a:rPr lang="en-US" sz="1600" b="1" dirty="0"/>
              <a:t>SUM</a:t>
            </a:r>
            <a:r>
              <a:rPr lang="en-US" sz="1600" dirty="0"/>
              <a:t>(</a:t>
            </a:r>
            <a:r>
              <a:rPr lang="en-US" sz="1600" dirty="0" err="1"/>
              <a:t>priceeach</a:t>
            </a:r>
            <a:r>
              <a:rPr lang="en-US" sz="1600" dirty="0"/>
              <a:t>*</a:t>
            </a:r>
            <a:r>
              <a:rPr lang="en-US" sz="1600" dirty="0" err="1"/>
              <a:t>quantityOrdered</a:t>
            </a:r>
            <a:r>
              <a:rPr lang="en-US" sz="1600" dirty="0"/>
              <a:t>) AS total</a:t>
            </a:r>
          </a:p>
          <a:p>
            <a:r>
              <a:rPr lang="en-US" sz="1600" b="1" dirty="0"/>
              <a:t>FROM</a:t>
            </a:r>
          </a:p>
          <a:p>
            <a:r>
              <a:rPr lang="en-US" sz="1600" dirty="0"/>
              <a:t>    </a:t>
            </a:r>
            <a:r>
              <a:rPr lang="en-US" sz="1600" dirty="0" err="1"/>
              <a:t>orderdetails</a:t>
            </a:r>
            <a:endParaRPr lang="en-US" sz="1600" dirty="0"/>
          </a:p>
          <a:p>
            <a:r>
              <a:rPr lang="en-US" sz="1600" b="1" dirty="0"/>
              <a:t>GROUP BY </a:t>
            </a:r>
            <a:r>
              <a:rPr lang="en-US" sz="1600" dirty="0" err="1"/>
              <a:t>ordernumber</a:t>
            </a:r>
            <a:r>
              <a:rPr lang="en-US" sz="1600" dirty="0"/>
              <a:t>;</a:t>
            </a:r>
            <a:endParaRPr lang="en-IN" sz="1600" dirty="0"/>
          </a:p>
        </p:txBody>
      </p:sp>
      <p:pic>
        <p:nvPicPr>
          <p:cNvPr id="9" name="Picture 8">
            <a:extLst>
              <a:ext uri="{FF2B5EF4-FFF2-40B4-BE49-F238E27FC236}">
                <a16:creationId xmlns:a16="http://schemas.microsoft.com/office/drawing/2014/main" id="{B38D6200-E4E7-4260-A382-A3696A0658C3}"/>
              </a:ext>
            </a:extLst>
          </p:cNvPr>
          <p:cNvPicPr>
            <a:picLocks noChangeAspect="1"/>
          </p:cNvPicPr>
          <p:nvPr/>
        </p:nvPicPr>
        <p:blipFill>
          <a:blip r:embed="rId3"/>
          <a:stretch>
            <a:fillRect/>
          </a:stretch>
        </p:blipFill>
        <p:spPr>
          <a:xfrm>
            <a:off x="9732399" y="4630000"/>
            <a:ext cx="2238375" cy="1704975"/>
          </a:xfrm>
          <a:prstGeom prst="rect">
            <a:avLst/>
          </a:prstGeom>
        </p:spPr>
      </p:pic>
    </p:spTree>
    <p:extLst>
      <p:ext uri="{BB962C8B-B14F-4D97-AF65-F5344CB8AC3E}">
        <p14:creationId xmlns:p14="http://schemas.microsoft.com/office/powerpoint/2010/main" val="3112298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612C7C-F45C-4A3E-8B42-797D0DADEB62}"/>
              </a:ext>
            </a:extLst>
          </p:cNvPr>
          <p:cNvSpPr txBox="1"/>
          <p:nvPr/>
        </p:nvSpPr>
        <p:spPr>
          <a:xfrm>
            <a:off x="0" y="0"/>
            <a:ext cx="6096000" cy="3693319"/>
          </a:xfrm>
          <a:prstGeom prst="rect">
            <a:avLst/>
          </a:prstGeom>
          <a:noFill/>
        </p:spPr>
        <p:txBody>
          <a:bodyPr wrap="square">
            <a:spAutoFit/>
          </a:bodyPr>
          <a:lstStyle/>
          <a:p>
            <a:r>
              <a:rPr lang="en-US" dirty="0"/>
              <a:t>Now, you can find which order has </a:t>
            </a:r>
            <a:r>
              <a:rPr lang="en-US" b="1" dirty="0"/>
              <a:t>total sales greater than 1000 </a:t>
            </a:r>
            <a:r>
              <a:rPr lang="en-US" dirty="0"/>
              <a:t>by using the </a:t>
            </a:r>
            <a:r>
              <a:rPr lang="en-US" b="1" dirty="0"/>
              <a:t>HAVING </a:t>
            </a:r>
            <a:r>
              <a:rPr lang="en-US" dirty="0"/>
              <a:t>clause as follows:</a:t>
            </a:r>
          </a:p>
          <a:p>
            <a:endParaRPr lang="en-US" dirty="0"/>
          </a:p>
          <a:p>
            <a:r>
              <a:rPr lang="en-US" b="1" dirty="0"/>
              <a:t>SELECT </a:t>
            </a:r>
          </a:p>
          <a:p>
            <a:r>
              <a:rPr lang="en-US" dirty="0"/>
              <a:t>    </a:t>
            </a:r>
            <a:r>
              <a:rPr lang="en-US" dirty="0" err="1"/>
              <a:t>ordernumber</a:t>
            </a:r>
            <a:r>
              <a:rPr lang="en-US" dirty="0"/>
              <a:t>,</a:t>
            </a:r>
          </a:p>
          <a:p>
            <a:r>
              <a:rPr lang="en-US" dirty="0"/>
              <a:t>    SUM(</a:t>
            </a:r>
            <a:r>
              <a:rPr lang="en-US" dirty="0" err="1"/>
              <a:t>quantityOrdered</a:t>
            </a:r>
            <a:r>
              <a:rPr lang="en-US" dirty="0"/>
              <a:t>) AS </a:t>
            </a:r>
            <a:r>
              <a:rPr lang="en-US" dirty="0" err="1"/>
              <a:t>itemsCount</a:t>
            </a:r>
            <a:r>
              <a:rPr lang="en-US" dirty="0"/>
              <a:t>,</a:t>
            </a:r>
          </a:p>
          <a:p>
            <a:r>
              <a:rPr lang="en-US" dirty="0"/>
              <a:t>    SUM(</a:t>
            </a:r>
            <a:r>
              <a:rPr lang="en-US" dirty="0" err="1"/>
              <a:t>priceeach</a:t>
            </a:r>
            <a:r>
              <a:rPr lang="en-US" dirty="0"/>
              <a:t>*</a:t>
            </a:r>
            <a:r>
              <a:rPr lang="en-US" dirty="0" err="1"/>
              <a:t>quantityOrdered</a:t>
            </a:r>
            <a:r>
              <a:rPr lang="en-US" dirty="0"/>
              <a:t>) AS total</a:t>
            </a:r>
          </a:p>
          <a:p>
            <a:r>
              <a:rPr lang="en-US" b="1" dirty="0"/>
              <a:t>FROM</a:t>
            </a:r>
          </a:p>
          <a:p>
            <a:r>
              <a:rPr lang="en-US" dirty="0"/>
              <a:t>    </a:t>
            </a:r>
            <a:r>
              <a:rPr lang="en-US" dirty="0" err="1"/>
              <a:t>orderdetails</a:t>
            </a:r>
            <a:endParaRPr lang="en-US" dirty="0"/>
          </a:p>
          <a:p>
            <a:r>
              <a:rPr lang="en-US" b="1" dirty="0"/>
              <a:t>GROUP BY </a:t>
            </a:r>
          </a:p>
          <a:p>
            <a:r>
              <a:rPr lang="en-US" dirty="0"/>
              <a:t>   </a:t>
            </a:r>
            <a:r>
              <a:rPr lang="en-US" dirty="0" err="1"/>
              <a:t>ordernumber</a:t>
            </a:r>
            <a:endParaRPr lang="en-US" dirty="0"/>
          </a:p>
          <a:p>
            <a:r>
              <a:rPr lang="en-US" b="1" dirty="0"/>
              <a:t>HAVING </a:t>
            </a:r>
          </a:p>
          <a:p>
            <a:r>
              <a:rPr lang="en-US" dirty="0"/>
              <a:t>   total &gt; 1000;</a:t>
            </a:r>
            <a:endParaRPr lang="en-IN" dirty="0"/>
          </a:p>
        </p:txBody>
      </p:sp>
      <p:pic>
        <p:nvPicPr>
          <p:cNvPr id="7" name="Picture 6">
            <a:extLst>
              <a:ext uri="{FF2B5EF4-FFF2-40B4-BE49-F238E27FC236}">
                <a16:creationId xmlns:a16="http://schemas.microsoft.com/office/drawing/2014/main" id="{1E738F95-F240-4D13-91DD-884BC79BF974}"/>
              </a:ext>
            </a:extLst>
          </p:cNvPr>
          <p:cNvPicPr>
            <a:picLocks noChangeAspect="1"/>
          </p:cNvPicPr>
          <p:nvPr/>
        </p:nvPicPr>
        <p:blipFill>
          <a:blip r:embed="rId2"/>
          <a:stretch>
            <a:fillRect/>
          </a:stretch>
        </p:blipFill>
        <p:spPr>
          <a:xfrm>
            <a:off x="2463902" y="2143278"/>
            <a:ext cx="2190750" cy="1666875"/>
          </a:xfrm>
          <a:prstGeom prst="rect">
            <a:avLst/>
          </a:prstGeom>
        </p:spPr>
      </p:pic>
      <p:sp>
        <p:nvSpPr>
          <p:cNvPr id="9" name="TextBox 8">
            <a:extLst>
              <a:ext uri="{FF2B5EF4-FFF2-40B4-BE49-F238E27FC236}">
                <a16:creationId xmlns:a16="http://schemas.microsoft.com/office/drawing/2014/main" id="{8D40C38B-3725-494F-9DFF-FFC2C2A42E1C}"/>
              </a:ext>
            </a:extLst>
          </p:cNvPr>
          <p:cNvSpPr txBox="1"/>
          <p:nvPr/>
        </p:nvSpPr>
        <p:spPr>
          <a:xfrm>
            <a:off x="0" y="3810153"/>
            <a:ext cx="6253316" cy="3139321"/>
          </a:xfrm>
          <a:prstGeom prst="rect">
            <a:avLst/>
          </a:prstGeom>
          <a:noFill/>
        </p:spPr>
        <p:txBody>
          <a:bodyPr wrap="square">
            <a:spAutoFit/>
          </a:bodyPr>
          <a:lstStyle/>
          <a:p>
            <a:r>
              <a:rPr lang="en-US" dirty="0"/>
              <a:t>You can construct a complex condition in the HAVING clause using logical operators such as </a:t>
            </a:r>
            <a:r>
              <a:rPr lang="en-US" b="1" dirty="0"/>
              <a:t>OR</a:t>
            </a:r>
            <a:r>
              <a:rPr lang="en-US" dirty="0"/>
              <a:t> and </a:t>
            </a:r>
            <a:r>
              <a:rPr lang="en-US" b="1" dirty="0" err="1"/>
              <a:t>AND</a:t>
            </a:r>
            <a:r>
              <a:rPr lang="en-US" dirty="0"/>
              <a:t>.</a:t>
            </a:r>
          </a:p>
          <a:p>
            <a:r>
              <a:rPr lang="en-US" dirty="0"/>
              <a:t>The following example uses the HAVING clause to find orders that have total amounts greater than 1000 and contain more than 600 items:</a:t>
            </a:r>
          </a:p>
          <a:p>
            <a:r>
              <a:rPr lang="en-US" b="1" dirty="0"/>
              <a:t>SELECT  </a:t>
            </a:r>
            <a:r>
              <a:rPr lang="en-US" dirty="0"/>
              <a:t>    </a:t>
            </a:r>
            <a:r>
              <a:rPr lang="en-US" dirty="0" err="1"/>
              <a:t>ordernumber</a:t>
            </a:r>
            <a:r>
              <a:rPr lang="en-US" dirty="0"/>
              <a:t>,</a:t>
            </a:r>
          </a:p>
          <a:p>
            <a:r>
              <a:rPr lang="en-US" b="1" dirty="0"/>
              <a:t>    SUM</a:t>
            </a:r>
            <a:r>
              <a:rPr lang="en-US" dirty="0"/>
              <a:t>(</a:t>
            </a:r>
            <a:r>
              <a:rPr lang="en-US" dirty="0" err="1"/>
              <a:t>quantityOrdered</a:t>
            </a:r>
            <a:r>
              <a:rPr lang="en-US" dirty="0"/>
              <a:t>) AS </a:t>
            </a:r>
            <a:r>
              <a:rPr lang="en-US" dirty="0" err="1"/>
              <a:t>itemsCount</a:t>
            </a:r>
            <a:r>
              <a:rPr lang="en-US" dirty="0"/>
              <a:t>,</a:t>
            </a:r>
          </a:p>
          <a:p>
            <a:r>
              <a:rPr lang="en-US" dirty="0"/>
              <a:t>    </a:t>
            </a:r>
            <a:r>
              <a:rPr lang="en-US" b="1" dirty="0"/>
              <a:t>SUM</a:t>
            </a:r>
            <a:r>
              <a:rPr lang="en-US" dirty="0"/>
              <a:t>(</a:t>
            </a:r>
            <a:r>
              <a:rPr lang="en-US" dirty="0" err="1"/>
              <a:t>priceeach</a:t>
            </a:r>
            <a:r>
              <a:rPr lang="en-US" dirty="0"/>
              <a:t>*</a:t>
            </a:r>
            <a:r>
              <a:rPr lang="en-US" dirty="0" err="1"/>
              <a:t>quantityOrdered</a:t>
            </a:r>
            <a:r>
              <a:rPr lang="en-US" dirty="0"/>
              <a:t>) AS total</a:t>
            </a:r>
          </a:p>
          <a:p>
            <a:r>
              <a:rPr lang="en-US" b="1" dirty="0"/>
              <a:t>FROM </a:t>
            </a:r>
            <a:r>
              <a:rPr lang="en-US" dirty="0"/>
              <a:t>    </a:t>
            </a:r>
            <a:r>
              <a:rPr lang="en-US" dirty="0" err="1"/>
              <a:t>orderdetails</a:t>
            </a:r>
            <a:endParaRPr lang="en-US" dirty="0"/>
          </a:p>
          <a:p>
            <a:r>
              <a:rPr lang="en-US" b="1" dirty="0"/>
              <a:t>GROUP</a:t>
            </a:r>
            <a:r>
              <a:rPr lang="en-US" dirty="0"/>
              <a:t> BY </a:t>
            </a:r>
            <a:r>
              <a:rPr lang="en-US" dirty="0" err="1"/>
              <a:t>ordernumber</a:t>
            </a:r>
            <a:endParaRPr lang="en-US" dirty="0"/>
          </a:p>
          <a:p>
            <a:r>
              <a:rPr lang="en-US" b="1" dirty="0"/>
              <a:t>HAVING</a:t>
            </a:r>
            <a:r>
              <a:rPr lang="en-US" dirty="0"/>
              <a:t>      total &gt; 1000 AND     </a:t>
            </a:r>
            <a:r>
              <a:rPr lang="en-US" dirty="0" err="1"/>
              <a:t>itemsCount</a:t>
            </a:r>
            <a:r>
              <a:rPr lang="en-US" dirty="0"/>
              <a:t> &gt; 600;</a:t>
            </a:r>
            <a:endParaRPr lang="en-IN" dirty="0"/>
          </a:p>
        </p:txBody>
      </p:sp>
      <p:pic>
        <p:nvPicPr>
          <p:cNvPr id="10" name="Picture 9">
            <a:extLst>
              <a:ext uri="{FF2B5EF4-FFF2-40B4-BE49-F238E27FC236}">
                <a16:creationId xmlns:a16="http://schemas.microsoft.com/office/drawing/2014/main" id="{391B4091-6BC8-4FA9-A16B-CE5584701663}"/>
              </a:ext>
            </a:extLst>
          </p:cNvPr>
          <p:cNvPicPr>
            <a:picLocks noChangeAspect="1"/>
          </p:cNvPicPr>
          <p:nvPr/>
        </p:nvPicPr>
        <p:blipFill>
          <a:blip r:embed="rId3"/>
          <a:stretch>
            <a:fillRect/>
          </a:stretch>
        </p:blipFill>
        <p:spPr>
          <a:xfrm>
            <a:off x="4853448" y="5000625"/>
            <a:ext cx="2209800" cy="1857375"/>
          </a:xfrm>
          <a:prstGeom prst="rect">
            <a:avLst/>
          </a:prstGeom>
        </p:spPr>
      </p:pic>
      <p:sp>
        <p:nvSpPr>
          <p:cNvPr id="12" name="TextBox 11">
            <a:extLst>
              <a:ext uri="{FF2B5EF4-FFF2-40B4-BE49-F238E27FC236}">
                <a16:creationId xmlns:a16="http://schemas.microsoft.com/office/drawing/2014/main" id="{8DDE9EE2-DE5E-4EA6-B59C-05AFD249EC53}"/>
              </a:ext>
            </a:extLst>
          </p:cNvPr>
          <p:cNvSpPr txBox="1"/>
          <p:nvPr/>
        </p:nvSpPr>
        <p:spPr>
          <a:xfrm>
            <a:off x="5938684" y="0"/>
            <a:ext cx="6435212" cy="4247317"/>
          </a:xfrm>
          <a:prstGeom prst="rect">
            <a:avLst/>
          </a:prstGeom>
          <a:noFill/>
        </p:spPr>
        <p:txBody>
          <a:bodyPr wrap="square">
            <a:spAutoFit/>
          </a:bodyPr>
          <a:lstStyle/>
          <a:p>
            <a:r>
              <a:rPr lang="en-US" dirty="0"/>
              <a:t>Suppose that you want to find all orders that are in shipped status and have the total amount greater than 1500, you can join the </a:t>
            </a:r>
            <a:r>
              <a:rPr lang="en-US" dirty="0" err="1"/>
              <a:t>orderdetails</a:t>
            </a:r>
            <a:r>
              <a:rPr lang="en-US" dirty="0"/>
              <a:t> table with the orders table using the INNER JOIN clause and apply a condition on status column and total aggregate as shown in the following query:</a:t>
            </a:r>
          </a:p>
          <a:p>
            <a:endParaRPr lang="en-US" dirty="0"/>
          </a:p>
          <a:p>
            <a:r>
              <a:rPr lang="en-US" b="1" dirty="0"/>
              <a:t>SELECT  </a:t>
            </a:r>
            <a:r>
              <a:rPr lang="en-US" dirty="0"/>
              <a:t>    </a:t>
            </a:r>
            <a:r>
              <a:rPr lang="en-US" dirty="0" err="1"/>
              <a:t>a.ordernumber</a:t>
            </a:r>
            <a:r>
              <a:rPr lang="en-US" dirty="0"/>
              <a:t>,      status, </a:t>
            </a:r>
          </a:p>
          <a:p>
            <a:r>
              <a:rPr lang="en-US" dirty="0"/>
              <a:t>    </a:t>
            </a:r>
            <a:r>
              <a:rPr lang="en-US" b="1" dirty="0"/>
              <a:t>SUM</a:t>
            </a:r>
            <a:r>
              <a:rPr lang="en-US" dirty="0"/>
              <a:t>(</a:t>
            </a:r>
            <a:r>
              <a:rPr lang="en-US" dirty="0" err="1"/>
              <a:t>priceeach</a:t>
            </a:r>
            <a:r>
              <a:rPr lang="en-US" dirty="0"/>
              <a:t>*</a:t>
            </a:r>
            <a:r>
              <a:rPr lang="en-US" dirty="0" err="1"/>
              <a:t>quantityOrdered</a:t>
            </a:r>
            <a:r>
              <a:rPr lang="en-US" dirty="0"/>
              <a:t>) total</a:t>
            </a:r>
          </a:p>
          <a:p>
            <a:r>
              <a:rPr lang="en-US" b="1" dirty="0"/>
              <a:t>FROM</a:t>
            </a:r>
          </a:p>
          <a:p>
            <a:r>
              <a:rPr lang="en-US" dirty="0"/>
              <a:t>    </a:t>
            </a:r>
            <a:r>
              <a:rPr lang="en-US" dirty="0" err="1"/>
              <a:t>orderdetails</a:t>
            </a:r>
            <a:r>
              <a:rPr lang="en-US" dirty="0"/>
              <a:t> a</a:t>
            </a:r>
          </a:p>
          <a:p>
            <a:r>
              <a:rPr lang="en-US" b="1" dirty="0"/>
              <a:t>INNER JOIN </a:t>
            </a:r>
            <a:r>
              <a:rPr lang="en-US" dirty="0"/>
              <a:t>orders b </a:t>
            </a:r>
          </a:p>
          <a:p>
            <a:r>
              <a:rPr lang="en-US" dirty="0"/>
              <a:t>    </a:t>
            </a:r>
            <a:r>
              <a:rPr lang="en-US" b="1" dirty="0"/>
              <a:t>ON</a:t>
            </a:r>
            <a:r>
              <a:rPr lang="en-US" dirty="0"/>
              <a:t> </a:t>
            </a:r>
            <a:r>
              <a:rPr lang="en-US" dirty="0" err="1"/>
              <a:t>b.ordernumber</a:t>
            </a:r>
            <a:r>
              <a:rPr lang="en-US" dirty="0"/>
              <a:t> = </a:t>
            </a:r>
            <a:r>
              <a:rPr lang="en-US" dirty="0" err="1"/>
              <a:t>a.ordernumber</a:t>
            </a:r>
            <a:endParaRPr lang="en-US" dirty="0"/>
          </a:p>
          <a:p>
            <a:r>
              <a:rPr lang="en-US" b="1" dirty="0"/>
              <a:t>GROUP BY  </a:t>
            </a:r>
            <a:r>
              <a:rPr lang="en-US" dirty="0"/>
              <a:t>    </a:t>
            </a:r>
            <a:r>
              <a:rPr lang="en-US" dirty="0" err="1"/>
              <a:t>ordernumber</a:t>
            </a:r>
            <a:r>
              <a:rPr lang="en-US" dirty="0"/>
              <a:t>, </a:t>
            </a:r>
          </a:p>
          <a:p>
            <a:r>
              <a:rPr lang="en-US" dirty="0"/>
              <a:t>    status</a:t>
            </a:r>
          </a:p>
          <a:p>
            <a:r>
              <a:rPr lang="en-US" b="1" dirty="0"/>
              <a:t>HAVING </a:t>
            </a:r>
            <a:r>
              <a:rPr lang="en-US" dirty="0"/>
              <a:t>    status = 'Shipped' </a:t>
            </a:r>
            <a:r>
              <a:rPr lang="en-US" b="1" dirty="0"/>
              <a:t>AND </a:t>
            </a:r>
            <a:r>
              <a:rPr lang="en-US" dirty="0"/>
              <a:t>    total &gt; 1500;</a:t>
            </a:r>
            <a:endParaRPr lang="en-IN" dirty="0"/>
          </a:p>
        </p:txBody>
      </p:sp>
      <p:pic>
        <p:nvPicPr>
          <p:cNvPr id="13" name="Picture 12">
            <a:extLst>
              <a:ext uri="{FF2B5EF4-FFF2-40B4-BE49-F238E27FC236}">
                <a16:creationId xmlns:a16="http://schemas.microsoft.com/office/drawing/2014/main" id="{2021B806-E4E3-4F97-BF23-B0CF3938DB1B}"/>
              </a:ext>
            </a:extLst>
          </p:cNvPr>
          <p:cNvPicPr>
            <a:picLocks noChangeAspect="1"/>
          </p:cNvPicPr>
          <p:nvPr/>
        </p:nvPicPr>
        <p:blipFill>
          <a:blip r:embed="rId4"/>
          <a:stretch>
            <a:fillRect/>
          </a:stretch>
        </p:blipFill>
        <p:spPr>
          <a:xfrm>
            <a:off x="9948709" y="1595899"/>
            <a:ext cx="2085975" cy="1562100"/>
          </a:xfrm>
          <a:prstGeom prst="rect">
            <a:avLst/>
          </a:prstGeom>
        </p:spPr>
      </p:pic>
      <p:sp>
        <p:nvSpPr>
          <p:cNvPr id="15" name="TextBox 14">
            <a:extLst>
              <a:ext uri="{FF2B5EF4-FFF2-40B4-BE49-F238E27FC236}">
                <a16:creationId xmlns:a16="http://schemas.microsoft.com/office/drawing/2014/main" id="{3DBE21C4-A395-4E49-8FE8-1E6B7190CDE8}"/>
              </a:ext>
            </a:extLst>
          </p:cNvPr>
          <p:cNvSpPr txBox="1"/>
          <p:nvPr/>
        </p:nvSpPr>
        <p:spPr>
          <a:xfrm>
            <a:off x="7243917" y="4641149"/>
            <a:ext cx="4790767"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The HAVING clause is only useful when you use it with the GROUP BY clause to generate the output of the high-level reports. For example, you can use the HAVING clause to answer questions like finding the number orders this month, this quarter, or this year that have total sales greater than 10K.</a:t>
            </a:r>
            <a:endParaRPr lang="en-IN" dirty="0"/>
          </a:p>
        </p:txBody>
      </p:sp>
    </p:spTree>
    <p:extLst>
      <p:ext uri="{BB962C8B-B14F-4D97-AF65-F5344CB8AC3E}">
        <p14:creationId xmlns:p14="http://schemas.microsoft.com/office/powerpoint/2010/main" val="3489396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A42E47-BE7C-EAD4-57D9-14B22661DA04}"/>
              </a:ext>
            </a:extLst>
          </p:cNvPr>
          <p:cNvSpPr txBox="1"/>
          <p:nvPr/>
        </p:nvSpPr>
        <p:spPr>
          <a:xfrm>
            <a:off x="698090" y="0"/>
            <a:ext cx="11100620" cy="646331"/>
          </a:xfrm>
          <a:prstGeom prst="rect">
            <a:avLst/>
          </a:prstGeom>
          <a:noFill/>
        </p:spPr>
        <p:txBody>
          <a:bodyPr wrap="square">
            <a:spAutoFit/>
          </a:bodyPr>
          <a:lstStyle/>
          <a:p>
            <a:r>
              <a:rPr lang="en-US" b="1" i="0" dirty="0">
                <a:solidFill>
                  <a:srgbClr val="202124"/>
                </a:solidFill>
                <a:effectLst/>
                <a:latin typeface="arial" panose="020B0604020202020204" pitchFamily="34" charset="0"/>
              </a:rPr>
              <a:t>Having can be used without </a:t>
            </a:r>
            <a:r>
              <a:rPr lang="en-US" b="1" i="0" dirty="0" err="1">
                <a:solidFill>
                  <a:srgbClr val="202124"/>
                </a:solidFill>
                <a:effectLst/>
                <a:latin typeface="arial" panose="020B0604020202020204" pitchFamily="34" charset="0"/>
              </a:rPr>
              <a:t>groupby</a:t>
            </a:r>
            <a:r>
              <a:rPr lang="en-US" b="1" i="0" dirty="0">
                <a:solidFill>
                  <a:srgbClr val="202124"/>
                </a:solidFill>
                <a:effectLst/>
                <a:latin typeface="arial" panose="020B0604020202020204" pitchFamily="34" charset="0"/>
              </a:rPr>
              <a:t> </a:t>
            </a:r>
            <a:r>
              <a:rPr lang="en-US" b="1" i="0" dirty="0" err="1">
                <a:solidFill>
                  <a:srgbClr val="202124"/>
                </a:solidFill>
                <a:effectLst/>
                <a:latin typeface="arial" panose="020B0604020202020204" pitchFamily="34" charset="0"/>
              </a:rPr>
              <a:t>clause</a:t>
            </a:r>
            <a:r>
              <a:rPr lang="en-US" b="0" i="0" dirty="0" err="1">
                <a:solidFill>
                  <a:srgbClr val="202124"/>
                </a:solidFill>
                <a:effectLst/>
                <a:latin typeface="arial" panose="020B0604020202020204" pitchFamily="34" charset="0"/>
              </a:rPr>
              <a:t>,in</a:t>
            </a:r>
            <a:r>
              <a:rPr lang="en-US" b="0" i="0" dirty="0">
                <a:solidFill>
                  <a:srgbClr val="202124"/>
                </a:solidFill>
                <a:effectLst/>
                <a:latin typeface="arial" panose="020B0604020202020204" pitchFamily="34" charset="0"/>
              </a:rPr>
              <a:t> aggregate </a:t>
            </a:r>
            <a:r>
              <a:rPr lang="en-US" b="0" i="0" dirty="0" err="1">
                <a:solidFill>
                  <a:srgbClr val="202124"/>
                </a:solidFill>
                <a:effectLst/>
                <a:latin typeface="arial" panose="020B0604020202020204" pitchFamily="34" charset="0"/>
              </a:rPr>
              <a:t>function,in</a:t>
            </a:r>
            <a:r>
              <a:rPr lang="en-US" b="0" i="0" dirty="0">
                <a:solidFill>
                  <a:srgbClr val="202124"/>
                </a:solidFill>
                <a:effectLst/>
                <a:latin typeface="arial" panose="020B0604020202020204" pitchFamily="34" charset="0"/>
              </a:rPr>
              <a:t> that case it behaves like where clause. </a:t>
            </a:r>
            <a:r>
              <a:rPr lang="en-US" b="0" i="0" dirty="0" err="1">
                <a:solidFill>
                  <a:srgbClr val="202124"/>
                </a:solidFill>
                <a:effectLst/>
                <a:latin typeface="arial" panose="020B0604020202020204" pitchFamily="34" charset="0"/>
              </a:rPr>
              <a:t>groupby</a:t>
            </a:r>
            <a:r>
              <a:rPr lang="en-US" b="0" i="0" dirty="0">
                <a:solidFill>
                  <a:srgbClr val="202124"/>
                </a:solidFill>
                <a:effectLst/>
                <a:latin typeface="arial" panose="020B0604020202020204" pitchFamily="34" charset="0"/>
              </a:rPr>
              <a:t> can be used without having clause with the select</a:t>
            </a:r>
            <a:endParaRPr lang="en-IN" dirty="0"/>
          </a:p>
        </p:txBody>
      </p:sp>
      <p:graphicFrame>
        <p:nvGraphicFramePr>
          <p:cNvPr id="6" name="Table 5">
            <a:extLst>
              <a:ext uri="{FF2B5EF4-FFF2-40B4-BE49-F238E27FC236}">
                <a16:creationId xmlns:a16="http://schemas.microsoft.com/office/drawing/2014/main" id="{B57F1313-E34D-CB1F-5CA7-F0111756B5CA}"/>
              </a:ext>
            </a:extLst>
          </p:cNvPr>
          <p:cNvGraphicFramePr>
            <a:graphicFrameLocks noGrp="1"/>
          </p:cNvGraphicFramePr>
          <p:nvPr>
            <p:extLst>
              <p:ext uri="{D42A27DB-BD31-4B8C-83A1-F6EECF244321}">
                <p14:modId xmlns:p14="http://schemas.microsoft.com/office/powerpoint/2010/main" val="3748023203"/>
              </p:ext>
            </p:extLst>
          </p:nvPr>
        </p:nvGraphicFramePr>
        <p:xfrm>
          <a:off x="838200" y="987707"/>
          <a:ext cx="10515600" cy="2552700"/>
        </p:xfrm>
        <a:graphic>
          <a:graphicData uri="http://schemas.openxmlformats.org/drawingml/2006/table">
            <a:tbl>
              <a:tblPr>
                <a:tableStyleId>{5DA37D80-6434-44D0-A028-1B22A696006F}</a:tableStyleId>
              </a:tblPr>
              <a:tblGrid>
                <a:gridCol w="882445">
                  <a:extLst>
                    <a:ext uri="{9D8B030D-6E8A-4147-A177-3AD203B41FA5}">
                      <a16:colId xmlns:a16="http://schemas.microsoft.com/office/drawing/2014/main" val="3202945379"/>
                    </a:ext>
                  </a:extLst>
                </a:gridCol>
                <a:gridCol w="6127955">
                  <a:extLst>
                    <a:ext uri="{9D8B030D-6E8A-4147-A177-3AD203B41FA5}">
                      <a16:colId xmlns:a16="http://schemas.microsoft.com/office/drawing/2014/main" val="3813640534"/>
                    </a:ext>
                  </a:extLst>
                </a:gridCol>
                <a:gridCol w="3505200">
                  <a:extLst>
                    <a:ext uri="{9D8B030D-6E8A-4147-A177-3AD203B41FA5}">
                      <a16:colId xmlns:a16="http://schemas.microsoft.com/office/drawing/2014/main" val="2404798801"/>
                    </a:ext>
                  </a:extLst>
                </a:gridCol>
              </a:tblGrid>
              <a:tr h="0">
                <a:tc>
                  <a:txBody>
                    <a:bodyPr/>
                    <a:lstStyle/>
                    <a:p>
                      <a:pPr algn="l" fontAlgn="base"/>
                      <a:r>
                        <a:rPr lang="en-IN" sz="1400" b="0">
                          <a:effectLst/>
                        </a:rPr>
                        <a:t>S.No.</a:t>
                      </a:r>
                    </a:p>
                  </a:txBody>
                  <a:tcPr marL="76200" marR="76200" marT="76200" marB="76200" anchor="ctr"/>
                </a:tc>
                <a:tc>
                  <a:txBody>
                    <a:bodyPr/>
                    <a:lstStyle/>
                    <a:p>
                      <a:pPr algn="l" fontAlgn="base"/>
                      <a:r>
                        <a:rPr lang="en-IN" sz="1400" b="0">
                          <a:effectLst/>
                        </a:rPr>
                        <a:t>Having Clause</a:t>
                      </a:r>
                    </a:p>
                  </a:txBody>
                  <a:tcPr marL="76200" marR="76200" marT="76200" marB="76200" anchor="ctr"/>
                </a:tc>
                <a:tc>
                  <a:txBody>
                    <a:bodyPr/>
                    <a:lstStyle/>
                    <a:p>
                      <a:pPr algn="l" fontAlgn="base"/>
                      <a:r>
                        <a:rPr lang="en-IN" sz="1400" b="0">
                          <a:effectLst/>
                        </a:rPr>
                        <a:t>GroupBy Clause</a:t>
                      </a:r>
                    </a:p>
                  </a:txBody>
                  <a:tcPr marL="76200" marR="76200" marT="76200" marB="76200" anchor="ctr"/>
                </a:tc>
                <a:extLst>
                  <a:ext uri="{0D108BD9-81ED-4DB2-BD59-A6C34878D82A}">
                    <a16:rowId xmlns:a16="http://schemas.microsoft.com/office/drawing/2014/main" val="4090889597"/>
                  </a:ext>
                </a:extLst>
              </a:tr>
              <a:tr h="0">
                <a:tc>
                  <a:txBody>
                    <a:bodyPr/>
                    <a:lstStyle/>
                    <a:p>
                      <a:pPr algn="l" fontAlgn="base"/>
                      <a:r>
                        <a:rPr lang="en-IN" sz="1250" b="0" dirty="0">
                          <a:effectLst/>
                        </a:rPr>
                        <a:t>1.</a:t>
                      </a:r>
                    </a:p>
                  </a:txBody>
                  <a:tcPr marL="76200" marR="76200" marT="106680" marB="106680" anchor="ctr"/>
                </a:tc>
                <a:tc>
                  <a:txBody>
                    <a:bodyPr/>
                    <a:lstStyle/>
                    <a:p>
                      <a:pPr algn="l" fontAlgn="base"/>
                      <a:r>
                        <a:rPr lang="en-US" sz="1250" b="0">
                          <a:effectLst/>
                        </a:rPr>
                        <a:t>It is used for applying some extra condition to the query.</a:t>
                      </a:r>
                    </a:p>
                  </a:txBody>
                  <a:tcPr marL="76200" marR="76200" marT="106680" marB="106680" anchor="ctr"/>
                </a:tc>
                <a:tc>
                  <a:txBody>
                    <a:bodyPr/>
                    <a:lstStyle/>
                    <a:p>
                      <a:pPr algn="l" fontAlgn="base"/>
                      <a:r>
                        <a:rPr lang="en-US" sz="1250" b="0">
                          <a:effectLst/>
                        </a:rPr>
                        <a:t>The groupby clause is used to group the data according to particular column or row.</a:t>
                      </a:r>
                    </a:p>
                  </a:txBody>
                  <a:tcPr marL="76200" marR="76200" marT="106680" marB="106680" anchor="ctr"/>
                </a:tc>
                <a:extLst>
                  <a:ext uri="{0D108BD9-81ED-4DB2-BD59-A6C34878D82A}">
                    <a16:rowId xmlns:a16="http://schemas.microsoft.com/office/drawing/2014/main" val="2550829552"/>
                  </a:ext>
                </a:extLst>
              </a:tr>
              <a:tr h="0">
                <a:tc>
                  <a:txBody>
                    <a:bodyPr/>
                    <a:lstStyle/>
                    <a:p>
                      <a:pPr algn="l" fontAlgn="base"/>
                      <a:r>
                        <a:rPr lang="en-IN" sz="1250" b="0">
                          <a:effectLst/>
                        </a:rPr>
                        <a:t>2.</a:t>
                      </a:r>
                    </a:p>
                  </a:txBody>
                  <a:tcPr marL="76200" marR="76200" marT="106680" marB="106680" anchor="ctr"/>
                </a:tc>
                <a:tc>
                  <a:txBody>
                    <a:bodyPr/>
                    <a:lstStyle/>
                    <a:p>
                      <a:pPr algn="l" fontAlgn="base"/>
                      <a:r>
                        <a:rPr lang="en-US" sz="1250" b="0">
                          <a:effectLst/>
                        </a:rPr>
                        <a:t>Having can be used without groupby clause,in aggregate function,in that case it behaves like where clause.</a:t>
                      </a:r>
                    </a:p>
                  </a:txBody>
                  <a:tcPr marL="76200" marR="76200" marT="106680" marB="106680" anchor="ctr"/>
                </a:tc>
                <a:tc>
                  <a:txBody>
                    <a:bodyPr/>
                    <a:lstStyle/>
                    <a:p>
                      <a:pPr algn="l" fontAlgn="base"/>
                      <a:r>
                        <a:rPr lang="en-US" sz="1250" b="0">
                          <a:effectLst/>
                        </a:rPr>
                        <a:t>groupby can be used without having clause with the select statement.</a:t>
                      </a:r>
                    </a:p>
                  </a:txBody>
                  <a:tcPr marL="76200" marR="76200" marT="106680" marB="106680" anchor="ctr"/>
                </a:tc>
                <a:extLst>
                  <a:ext uri="{0D108BD9-81ED-4DB2-BD59-A6C34878D82A}">
                    <a16:rowId xmlns:a16="http://schemas.microsoft.com/office/drawing/2014/main" val="2401063936"/>
                  </a:ext>
                </a:extLst>
              </a:tr>
              <a:tr h="0">
                <a:tc>
                  <a:txBody>
                    <a:bodyPr/>
                    <a:lstStyle/>
                    <a:p>
                      <a:pPr algn="l" fontAlgn="base"/>
                      <a:r>
                        <a:rPr lang="en-IN" sz="1250" b="0">
                          <a:effectLst/>
                        </a:rPr>
                        <a:t>3.</a:t>
                      </a:r>
                    </a:p>
                  </a:txBody>
                  <a:tcPr marL="76200" marR="76200" marT="106680" marB="106680" anchor="ctr"/>
                </a:tc>
                <a:tc>
                  <a:txBody>
                    <a:bodyPr/>
                    <a:lstStyle/>
                    <a:p>
                      <a:pPr algn="l" fontAlgn="base"/>
                      <a:r>
                        <a:rPr lang="en-US" sz="1250" b="0">
                          <a:effectLst/>
                        </a:rPr>
                        <a:t>The having clause can contain aggregate functions.</a:t>
                      </a:r>
                    </a:p>
                  </a:txBody>
                  <a:tcPr marL="76200" marR="76200" marT="106680" marB="106680" anchor="ctr"/>
                </a:tc>
                <a:tc>
                  <a:txBody>
                    <a:bodyPr/>
                    <a:lstStyle/>
                    <a:p>
                      <a:pPr algn="l" fontAlgn="base"/>
                      <a:r>
                        <a:rPr lang="en-US" sz="1250" b="0">
                          <a:effectLst/>
                        </a:rPr>
                        <a:t>It cannot contain aggregate functions.</a:t>
                      </a:r>
                    </a:p>
                  </a:txBody>
                  <a:tcPr marL="76200" marR="76200" marT="106680" marB="106680" anchor="ctr"/>
                </a:tc>
                <a:extLst>
                  <a:ext uri="{0D108BD9-81ED-4DB2-BD59-A6C34878D82A}">
                    <a16:rowId xmlns:a16="http://schemas.microsoft.com/office/drawing/2014/main" val="1431616009"/>
                  </a:ext>
                </a:extLst>
              </a:tr>
              <a:tr h="0">
                <a:tc>
                  <a:txBody>
                    <a:bodyPr/>
                    <a:lstStyle/>
                    <a:p>
                      <a:pPr algn="l" fontAlgn="base"/>
                      <a:r>
                        <a:rPr lang="en-IN" sz="1250" b="0">
                          <a:effectLst/>
                        </a:rPr>
                        <a:t>4.</a:t>
                      </a:r>
                    </a:p>
                  </a:txBody>
                  <a:tcPr marL="76200" marR="76200" marT="106680" marB="106680" anchor="ctr"/>
                </a:tc>
                <a:tc>
                  <a:txBody>
                    <a:bodyPr/>
                    <a:lstStyle/>
                    <a:p>
                      <a:pPr algn="l" fontAlgn="base"/>
                      <a:r>
                        <a:rPr lang="en-US" sz="1250" b="0">
                          <a:effectLst/>
                        </a:rPr>
                        <a:t>It restrict the query output by using some conditions</a:t>
                      </a:r>
                    </a:p>
                  </a:txBody>
                  <a:tcPr marL="76200" marR="76200" marT="106680" marB="106680" anchor="ctr"/>
                </a:tc>
                <a:tc>
                  <a:txBody>
                    <a:bodyPr/>
                    <a:lstStyle/>
                    <a:p>
                      <a:pPr algn="l" fontAlgn="base"/>
                      <a:r>
                        <a:rPr lang="en-US" sz="1250" b="0" dirty="0">
                          <a:effectLst/>
                        </a:rPr>
                        <a:t>It groups the output on basis of some rows or columns.</a:t>
                      </a:r>
                    </a:p>
                  </a:txBody>
                  <a:tcPr marL="76200" marR="76200" marT="106680" marB="106680" anchor="ctr"/>
                </a:tc>
                <a:extLst>
                  <a:ext uri="{0D108BD9-81ED-4DB2-BD59-A6C34878D82A}">
                    <a16:rowId xmlns:a16="http://schemas.microsoft.com/office/drawing/2014/main" val="2329233145"/>
                  </a:ext>
                </a:extLst>
              </a:tr>
            </a:tbl>
          </a:graphicData>
        </a:graphic>
      </p:graphicFrame>
      <p:sp>
        <p:nvSpPr>
          <p:cNvPr id="7" name="Rectangle 1">
            <a:extLst>
              <a:ext uri="{FF2B5EF4-FFF2-40B4-BE49-F238E27FC236}">
                <a16:creationId xmlns:a16="http://schemas.microsoft.com/office/drawing/2014/main" id="{26C03BC9-426E-79C7-C689-F56D0BA08F14}"/>
              </a:ext>
            </a:extLst>
          </p:cNvPr>
          <p:cNvSpPr>
            <a:spLocks noChangeArrowheads="1"/>
          </p:cNvSpPr>
          <p:nvPr/>
        </p:nvSpPr>
        <p:spPr bwMode="auto">
          <a:xfrm>
            <a:off x="838200" y="988501"/>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273239"/>
                </a:solidFill>
                <a:effectLst/>
                <a:latin typeface="urw-din"/>
              </a:rPr>
              <a:t>Difference between Having clause and Group by clause :</a:t>
            </a:r>
            <a:r>
              <a:rPr kumimoji="0" lang="en-US" altLang="en-US" sz="1200" b="0" i="0" u="none" strike="noStrike" cap="none" normalizeH="0" baseline="0">
                <a:ln>
                  <a:noFill/>
                </a:ln>
                <a:solidFill>
                  <a:srgbClr val="273239"/>
                </a:solidFill>
                <a:effectLst/>
                <a:latin typeface="urw-din"/>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51F449C6-D843-8776-E4E8-30A8944A3BB5}"/>
              </a:ext>
            </a:extLst>
          </p:cNvPr>
          <p:cNvSpPr txBox="1"/>
          <p:nvPr/>
        </p:nvSpPr>
        <p:spPr>
          <a:xfrm>
            <a:off x="543232" y="4057106"/>
            <a:ext cx="11255477" cy="369332"/>
          </a:xfrm>
          <a:prstGeom prst="rect">
            <a:avLst/>
          </a:prstGeom>
          <a:noFill/>
        </p:spPr>
        <p:txBody>
          <a:bodyPr wrap="square">
            <a:spAutoFit/>
          </a:bodyPr>
          <a:lstStyle/>
          <a:p>
            <a:r>
              <a:rPr lang="en-US" dirty="0"/>
              <a:t>The HAVING clause was added to SQL because the WHERE keyword cannot be used with aggregate functions.</a:t>
            </a:r>
            <a:endParaRPr lang="en-IN" dirty="0"/>
          </a:p>
        </p:txBody>
      </p:sp>
    </p:spTree>
    <p:extLst>
      <p:ext uri="{BB962C8B-B14F-4D97-AF65-F5344CB8AC3E}">
        <p14:creationId xmlns:p14="http://schemas.microsoft.com/office/powerpoint/2010/main" val="3837900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6F09CF-8834-8134-37C7-2B7887506EB3}"/>
              </a:ext>
            </a:extLst>
          </p:cNvPr>
          <p:cNvSpPr txBox="1"/>
          <p:nvPr/>
        </p:nvSpPr>
        <p:spPr>
          <a:xfrm>
            <a:off x="688257" y="142000"/>
            <a:ext cx="11316929" cy="2585323"/>
          </a:xfrm>
          <a:prstGeom prst="rect">
            <a:avLst/>
          </a:prstGeom>
          <a:noFill/>
        </p:spPr>
        <p:txBody>
          <a:bodyPr wrap="square">
            <a:spAutoFit/>
          </a:bodyPr>
          <a:lstStyle/>
          <a:p>
            <a:r>
              <a:rPr lang="en-US" dirty="0"/>
              <a:t>Can Having clause be used without Group by clause?..</a:t>
            </a:r>
          </a:p>
          <a:p>
            <a:r>
              <a:rPr lang="en-US" dirty="0"/>
              <a:t>Answer:</a:t>
            </a:r>
          </a:p>
          <a:p>
            <a:endParaRPr lang="en-US" dirty="0"/>
          </a:p>
          <a:p>
            <a:r>
              <a:rPr lang="en-US" dirty="0"/>
              <a:t>we can use, but select columns and having columns should use with </a:t>
            </a:r>
            <a:r>
              <a:rPr lang="en-US" dirty="0" err="1"/>
              <a:t>aggregare</a:t>
            </a:r>
            <a:r>
              <a:rPr lang="en-US" dirty="0"/>
              <a:t> functions</a:t>
            </a:r>
          </a:p>
          <a:p>
            <a:endParaRPr lang="en-US" dirty="0"/>
          </a:p>
          <a:p>
            <a:r>
              <a:rPr lang="en-US" dirty="0"/>
              <a:t>ex:</a:t>
            </a:r>
          </a:p>
          <a:p>
            <a:r>
              <a:rPr lang="en-US" dirty="0"/>
              <a:t>select max(empid), min(marks)</a:t>
            </a:r>
          </a:p>
          <a:p>
            <a:r>
              <a:rPr lang="en-US" dirty="0"/>
              <a:t>from employee</a:t>
            </a:r>
          </a:p>
          <a:p>
            <a:r>
              <a:rPr lang="en-US" dirty="0"/>
              <a:t>having max(</a:t>
            </a:r>
            <a:r>
              <a:rPr lang="en-US" dirty="0" err="1"/>
              <a:t>empid_id</a:t>
            </a:r>
            <a:r>
              <a:rPr lang="en-US" dirty="0"/>
              <a:t>)&gt;100</a:t>
            </a:r>
            <a:endParaRPr lang="en-IN" dirty="0"/>
          </a:p>
        </p:txBody>
      </p:sp>
      <p:sp>
        <p:nvSpPr>
          <p:cNvPr id="7" name="TextBox 6">
            <a:extLst>
              <a:ext uri="{FF2B5EF4-FFF2-40B4-BE49-F238E27FC236}">
                <a16:creationId xmlns:a16="http://schemas.microsoft.com/office/drawing/2014/main" id="{3160D13D-B215-6ECC-00C0-FCDA0553B208}"/>
              </a:ext>
            </a:extLst>
          </p:cNvPr>
          <p:cNvSpPr txBox="1"/>
          <p:nvPr/>
        </p:nvSpPr>
        <p:spPr>
          <a:xfrm>
            <a:off x="147484" y="5398361"/>
            <a:ext cx="11857702" cy="646331"/>
          </a:xfrm>
          <a:prstGeom prst="rect">
            <a:avLst/>
          </a:prstGeom>
          <a:noFill/>
        </p:spPr>
        <p:txBody>
          <a:bodyPr wrap="square">
            <a:spAutoFit/>
          </a:bodyPr>
          <a:lstStyle/>
          <a:p>
            <a:r>
              <a:rPr lang="en-US" dirty="0"/>
              <a:t>Notice that the MySQL HAVING clause applies the condition to each </a:t>
            </a:r>
            <a:r>
              <a:rPr lang="en-US" b="1" dirty="0"/>
              <a:t>group</a:t>
            </a:r>
            <a:r>
              <a:rPr lang="en-US" dirty="0"/>
              <a:t> of </a:t>
            </a:r>
            <a:r>
              <a:rPr lang="en-US" b="1" dirty="0"/>
              <a:t>rows</a:t>
            </a:r>
            <a:r>
              <a:rPr lang="en-US" dirty="0"/>
              <a:t>, while the WHERE clause applies the condition to each individual row.</a:t>
            </a:r>
            <a:endParaRPr lang="en-IN" dirty="0"/>
          </a:p>
        </p:txBody>
      </p:sp>
      <p:sp>
        <p:nvSpPr>
          <p:cNvPr id="9" name="TextBox 8">
            <a:extLst>
              <a:ext uri="{FF2B5EF4-FFF2-40B4-BE49-F238E27FC236}">
                <a16:creationId xmlns:a16="http://schemas.microsoft.com/office/drawing/2014/main" id="{571AADCD-31A5-C7EA-1B3C-C80D132D4B6B}"/>
              </a:ext>
            </a:extLst>
          </p:cNvPr>
          <p:cNvSpPr txBox="1"/>
          <p:nvPr/>
        </p:nvSpPr>
        <p:spPr>
          <a:xfrm>
            <a:off x="599767" y="3807512"/>
            <a:ext cx="11405419"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select * from table where id = 1</a:t>
            </a:r>
          </a:p>
          <a:p>
            <a:endParaRPr lang="en-US" dirty="0"/>
          </a:p>
          <a:p>
            <a:r>
              <a:rPr lang="en-US" dirty="0"/>
              <a:t> select * from the table having id = 1</a:t>
            </a:r>
          </a:p>
          <a:p>
            <a:endParaRPr lang="en-US" dirty="0"/>
          </a:p>
        </p:txBody>
      </p:sp>
    </p:spTree>
    <p:extLst>
      <p:ext uri="{BB962C8B-B14F-4D97-AF65-F5344CB8AC3E}">
        <p14:creationId xmlns:p14="http://schemas.microsoft.com/office/powerpoint/2010/main" val="1622597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2778675-76A9-6AFE-31F0-9AF5F81C0ECE}"/>
              </a:ext>
            </a:extLst>
          </p:cNvPr>
          <p:cNvSpPr>
            <a:spLocks noChangeArrowheads="1"/>
          </p:cNvSpPr>
          <p:nvPr/>
        </p:nvSpPr>
        <p:spPr bwMode="auto">
          <a:xfrm>
            <a:off x="67733" y="244984"/>
            <a:ext cx="5765800" cy="1338828"/>
          </a:xfrm>
          <a:prstGeom prst="rect">
            <a:avLst/>
          </a:prstGeom>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Key Differences: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chemeClr val="tx1"/>
                </a:solidFill>
                <a:effectLst/>
                <a:latin typeface="Arial Unicode MS"/>
              </a:rPr>
              <a:t>WHERE</a:t>
            </a:r>
            <a:r>
              <a:rPr kumimoji="0" lang="en-US" altLang="en-US" sz="1600" b="1" i="0" u="none" strike="noStrike" cap="none" normalizeH="0" baseline="0" dirty="0">
                <a:ln>
                  <a:noFill/>
                </a:ln>
                <a:solidFill>
                  <a:schemeClr val="tx1"/>
                </a:solidFill>
                <a:effectLst/>
              </a:rPr>
              <a:t> filters individual rows before grouping</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Applied at the row level before aggregation occurs.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Used to filter records </a:t>
            </a:r>
            <a:r>
              <a:rPr kumimoji="0" lang="en-US" altLang="en-US" sz="1600" b="1" i="0" u="none" strike="noStrike" cap="none" normalizeH="0" baseline="0" dirty="0">
                <a:ln>
                  <a:noFill/>
                </a:ln>
                <a:solidFill>
                  <a:schemeClr val="tx1"/>
                </a:solidFill>
                <a:effectLst/>
                <a:latin typeface="Arial" panose="020B0604020202020204" pitchFamily="34" charset="0"/>
              </a:rPr>
              <a:t>before</a:t>
            </a:r>
            <a:r>
              <a:rPr kumimoji="0" lang="en-US" altLang="en-US" sz="1600" b="0" i="0" u="none" strike="noStrike" cap="none" normalizeH="0" baseline="0" dirty="0">
                <a:ln>
                  <a:noFill/>
                </a:ln>
                <a:solidFill>
                  <a:schemeClr val="tx1"/>
                </a:solidFill>
                <a:effectLst/>
                <a:latin typeface="Arial" panose="020B0604020202020204" pitchFamily="34" charset="0"/>
              </a:rPr>
              <a:t> applying </a:t>
            </a:r>
            <a:r>
              <a:rPr kumimoji="0" lang="en-US" altLang="en-US" sz="1600" b="0" i="0" u="none" strike="noStrike" cap="none" normalizeH="0" baseline="0" dirty="0">
                <a:ln>
                  <a:noFill/>
                </a:ln>
                <a:solidFill>
                  <a:schemeClr val="tx1"/>
                </a:solidFill>
                <a:effectLst/>
                <a:latin typeface="Arial Unicode MS"/>
              </a:rPr>
              <a:t>GROUP BY</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ADBD1DC7-B0B2-C0AD-C9C2-0E9C32303B79}"/>
              </a:ext>
            </a:extLst>
          </p:cNvPr>
          <p:cNvSpPr txBox="1"/>
          <p:nvPr/>
        </p:nvSpPr>
        <p:spPr>
          <a:xfrm>
            <a:off x="6028267" y="498101"/>
            <a:ext cx="5706533"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SELECT country, COUNT(*) FROM customers WHERE country != 'USA' GROUP BY country;</a:t>
            </a:r>
            <a:endParaRPr lang="en-IN" dirty="0"/>
          </a:p>
        </p:txBody>
      </p:sp>
      <p:sp>
        <p:nvSpPr>
          <p:cNvPr id="7" name="Rectangle 2">
            <a:extLst>
              <a:ext uri="{FF2B5EF4-FFF2-40B4-BE49-F238E27FC236}">
                <a16:creationId xmlns:a16="http://schemas.microsoft.com/office/drawing/2014/main" id="{C85B558F-7FE3-74D8-9D86-DDBD6D856E46}"/>
              </a:ext>
            </a:extLst>
          </p:cNvPr>
          <p:cNvSpPr>
            <a:spLocks noChangeArrowheads="1"/>
          </p:cNvSpPr>
          <p:nvPr/>
        </p:nvSpPr>
        <p:spPr bwMode="auto">
          <a:xfrm>
            <a:off x="135467" y="1951672"/>
            <a:ext cx="5486400" cy="1477328"/>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a:rPr>
              <a:t>HAVING</a:t>
            </a:r>
            <a:r>
              <a:rPr kumimoji="0" lang="en-US" altLang="en-US" b="1" i="0" u="none" strike="noStrike" cap="none" normalizeH="0" baseline="0" dirty="0">
                <a:ln>
                  <a:noFill/>
                </a:ln>
                <a:solidFill>
                  <a:schemeClr val="tx1"/>
                </a:solidFill>
                <a:effectLst/>
              </a:rPr>
              <a:t> filters grouped results after aggregation</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Applied after grouping, to filter aggregated 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Used for conditions based on aggregate functions (</a:t>
            </a:r>
            <a:r>
              <a:rPr kumimoji="0" lang="en-US" altLang="en-US" b="0" i="0" u="none" strike="noStrike" cap="none" normalizeH="0" baseline="0" dirty="0">
                <a:ln>
                  <a:noFill/>
                </a:ln>
                <a:solidFill>
                  <a:schemeClr val="tx1"/>
                </a:solidFill>
                <a:effectLst/>
                <a:latin typeface="Arial Unicode MS"/>
              </a:rPr>
              <a:t>COUNT</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SUM</a:t>
            </a:r>
            <a:r>
              <a:rPr kumimoji="0" lang="en-US" altLang="en-US" b="0" i="0" u="none" strike="noStrike" cap="none" normalizeH="0" baseline="0" dirty="0">
                <a:ln>
                  <a:noFill/>
                </a:ln>
                <a:solidFill>
                  <a:schemeClr val="tx1"/>
                </a:solidFill>
                <a:effectLst/>
              </a:rPr>
              <a:t>, etc.).</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754C9299-5FAB-D12E-F251-7141BE8E39C2}"/>
              </a:ext>
            </a:extLst>
          </p:cNvPr>
          <p:cNvSpPr txBox="1"/>
          <p:nvPr/>
        </p:nvSpPr>
        <p:spPr>
          <a:xfrm>
            <a:off x="6028267" y="1812836"/>
            <a:ext cx="6096000"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SELECT country, COUNT(*) AS </a:t>
            </a:r>
            <a:r>
              <a:rPr lang="en-US" dirty="0" err="1"/>
              <a:t>customer_count</a:t>
            </a:r>
            <a:r>
              <a:rPr lang="en-US" dirty="0"/>
              <a:t> </a:t>
            </a:r>
          </a:p>
          <a:p>
            <a:r>
              <a:rPr lang="en-US" dirty="0"/>
              <a:t>FROM customers </a:t>
            </a:r>
          </a:p>
          <a:p>
            <a:r>
              <a:rPr lang="en-US" dirty="0"/>
              <a:t>GROUP BY country</a:t>
            </a:r>
          </a:p>
          <a:p>
            <a:r>
              <a:rPr lang="en-US" dirty="0"/>
              <a:t>HAVING </a:t>
            </a:r>
            <a:r>
              <a:rPr lang="en-US" dirty="0" err="1"/>
              <a:t>customer_count</a:t>
            </a:r>
            <a:r>
              <a:rPr lang="en-US" dirty="0"/>
              <a:t> &gt; 10;</a:t>
            </a:r>
          </a:p>
        </p:txBody>
      </p:sp>
      <p:graphicFrame>
        <p:nvGraphicFramePr>
          <p:cNvPr id="10" name="Table 9">
            <a:extLst>
              <a:ext uri="{FF2B5EF4-FFF2-40B4-BE49-F238E27FC236}">
                <a16:creationId xmlns:a16="http://schemas.microsoft.com/office/drawing/2014/main" id="{B6A03146-77D6-492C-FFCE-E6AC35A62323}"/>
              </a:ext>
            </a:extLst>
          </p:cNvPr>
          <p:cNvGraphicFramePr>
            <a:graphicFrameLocks noGrp="1"/>
          </p:cNvGraphicFramePr>
          <p:nvPr>
            <p:extLst>
              <p:ext uri="{D42A27DB-BD31-4B8C-83A1-F6EECF244321}">
                <p14:modId xmlns:p14="http://schemas.microsoft.com/office/powerpoint/2010/main" val="1766914940"/>
              </p:ext>
            </p:extLst>
          </p:nvPr>
        </p:nvGraphicFramePr>
        <p:xfrm>
          <a:off x="982133" y="4228017"/>
          <a:ext cx="9110134" cy="1097280"/>
        </p:xfrm>
        <a:graphic>
          <a:graphicData uri="http://schemas.openxmlformats.org/drawingml/2006/table">
            <a:tbl>
              <a:tblPr>
                <a:tableStyleId>{5940675A-B579-460E-94D1-54222C63F5DA}</a:tableStyleId>
              </a:tblPr>
              <a:tblGrid>
                <a:gridCol w="2099734">
                  <a:extLst>
                    <a:ext uri="{9D8B030D-6E8A-4147-A177-3AD203B41FA5}">
                      <a16:colId xmlns:a16="http://schemas.microsoft.com/office/drawing/2014/main" val="973178507"/>
                    </a:ext>
                  </a:extLst>
                </a:gridCol>
                <a:gridCol w="3505200">
                  <a:extLst>
                    <a:ext uri="{9D8B030D-6E8A-4147-A177-3AD203B41FA5}">
                      <a16:colId xmlns:a16="http://schemas.microsoft.com/office/drawing/2014/main" val="3571693221"/>
                    </a:ext>
                  </a:extLst>
                </a:gridCol>
                <a:gridCol w="3505200">
                  <a:extLst>
                    <a:ext uri="{9D8B030D-6E8A-4147-A177-3AD203B41FA5}">
                      <a16:colId xmlns:a16="http://schemas.microsoft.com/office/drawing/2014/main" val="1072998947"/>
                    </a:ext>
                  </a:extLst>
                </a:gridCol>
              </a:tblGrid>
              <a:tr h="0">
                <a:tc>
                  <a:txBody>
                    <a:bodyPr/>
                    <a:lstStyle/>
                    <a:p>
                      <a:r>
                        <a:rPr lang="en-IN" dirty="0"/>
                        <a:t>Clause</a:t>
                      </a:r>
                    </a:p>
                  </a:txBody>
                  <a:tcPr anchor="ctr"/>
                </a:tc>
                <a:tc>
                  <a:txBody>
                    <a:bodyPr/>
                    <a:lstStyle/>
                    <a:p>
                      <a:r>
                        <a:rPr lang="en-IN"/>
                        <a:t>Filters On</a:t>
                      </a:r>
                    </a:p>
                  </a:txBody>
                  <a:tcPr anchor="ctr"/>
                </a:tc>
                <a:tc>
                  <a:txBody>
                    <a:bodyPr/>
                    <a:lstStyle/>
                    <a:p>
                      <a:r>
                        <a:rPr lang="en-US"/>
                        <a:t>Works Before/After GROUP BY</a:t>
                      </a:r>
                    </a:p>
                  </a:txBody>
                  <a:tcPr anchor="ctr"/>
                </a:tc>
                <a:extLst>
                  <a:ext uri="{0D108BD9-81ED-4DB2-BD59-A6C34878D82A}">
                    <a16:rowId xmlns:a16="http://schemas.microsoft.com/office/drawing/2014/main" val="3005887967"/>
                  </a:ext>
                </a:extLst>
              </a:tr>
              <a:tr h="0">
                <a:tc>
                  <a:txBody>
                    <a:bodyPr/>
                    <a:lstStyle/>
                    <a:p>
                      <a:r>
                        <a:rPr lang="en-IN" dirty="0"/>
                        <a:t>WHERE</a:t>
                      </a:r>
                    </a:p>
                  </a:txBody>
                  <a:tcPr anchor="ctr"/>
                </a:tc>
                <a:tc>
                  <a:txBody>
                    <a:bodyPr/>
                    <a:lstStyle/>
                    <a:p>
                      <a:r>
                        <a:rPr lang="en-IN" dirty="0"/>
                        <a:t>Individual rows</a:t>
                      </a:r>
                    </a:p>
                  </a:txBody>
                  <a:tcPr anchor="ctr"/>
                </a:tc>
                <a:tc>
                  <a:txBody>
                    <a:bodyPr/>
                    <a:lstStyle/>
                    <a:p>
                      <a:r>
                        <a:rPr lang="en-IN"/>
                        <a:t>Before grouping</a:t>
                      </a:r>
                    </a:p>
                  </a:txBody>
                  <a:tcPr anchor="ctr"/>
                </a:tc>
                <a:extLst>
                  <a:ext uri="{0D108BD9-81ED-4DB2-BD59-A6C34878D82A}">
                    <a16:rowId xmlns:a16="http://schemas.microsoft.com/office/drawing/2014/main" val="2490212259"/>
                  </a:ext>
                </a:extLst>
              </a:tr>
              <a:tr h="0">
                <a:tc>
                  <a:txBody>
                    <a:bodyPr/>
                    <a:lstStyle/>
                    <a:p>
                      <a:r>
                        <a:rPr lang="en-IN"/>
                        <a:t>HAVING</a:t>
                      </a:r>
                    </a:p>
                  </a:txBody>
                  <a:tcPr anchor="ctr"/>
                </a:tc>
                <a:tc>
                  <a:txBody>
                    <a:bodyPr/>
                    <a:lstStyle/>
                    <a:p>
                      <a:r>
                        <a:rPr lang="en-IN" dirty="0"/>
                        <a:t>Aggregated groups</a:t>
                      </a:r>
                    </a:p>
                  </a:txBody>
                  <a:tcPr anchor="ctr"/>
                </a:tc>
                <a:tc>
                  <a:txBody>
                    <a:bodyPr/>
                    <a:lstStyle/>
                    <a:p>
                      <a:r>
                        <a:rPr lang="en-IN" dirty="0"/>
                        <a:t>After grouping</a:t>
                      </a:r>
                    </a:p>
                  </a:txBody>
                  <a:tcPr anchor="ctr"/>
                </a:tc>
                <a:extLst>
                  <a:ext uri="{0D108BD9-81ED-4DB2-BD59-A6C34878D82A}">
                    <a16:rowId xmlns:a16="http://schemas.microsoft.com/office/drawing/2014/main" val="3846980120"/>
                  </a:ext>
                </a:extLst>
              </a:tr>
            </a:tbl>
          </a:graphicData>
        </a:graphic>
      </p:graphicFrame>
      <p:sp>
        <p:nvSpPr>
          <p:cNvPr id="12" name="Rectangle 4">
            <a:extLst>
              <a:ext uri="{FF2B5EF4-FFF2-40B4-BE49-F238E27FC236}">
                <a16:creationId xmlns:a16="http://schemas.microsoft.com/office/drawing/2014/main" id="{6F54D82E-34A5-062E-00AF-0956BA8960E3}"/>
              </a:ext>
            </a:extLst>
          </p:cNvPr>
          <p:cNvSpPr>
            <a:spLocks noChangeArrowheads="1"/>
          </p:cNvSpPr>
          <p:nvPr/>
        </p:nvSpPr>
        <p:spPr bwMode="auto">
          <a:xfrm>
            <a:off x="499534" y="6206010"/>
            <a:ext cx="109219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Arial" panose="020B0604020202020204" pitchFamily="34" charset="0"/>
              </a:rPr>
              <a:t>If you want to filter individual rows before aggregation, use </a:t>
            </a:r>
            <a:r>
              <a:rPr kumimoji="0" lang="en-US" altLang="en-US" sz="1400" b="0" i="0" u="none" strike="noStrike" cap="none" normalizeH="0" baseline="0">
                <a:ln>
                  <a:noFill/>
                </a:ln>
                <a:solidFill>
                  <a:schemeClr val="tx1"/>
                </a:solidFill>
                <a:effectLst/>
                <a:latin typeface="Arial Unicode MS"/>
              </a:rPr>
              <a:t>WHERE</a:t>
            </a:r>
            <a:r>
              <a:rPr kumimoji="0" lang="en-US" altLang="en-US" sz="1400" b="0" i="0" u="none" strike="noStrike" cap="none" normalizeH="0" baseline="0">
                <a:ln>
                  <a:noFill/>
                </a:ln>
                <a:solidFill>
                  <a:schemeClr val="tx1"/>
                </a:solidFill>
                <a:effectLst/>
              </a:rPr>
              <a:t>. If you want to filter grouped results </a:t>
            </a:r>
            <a:r>
              <a:rPr kumimoji="0" lang="en-US" altLang="en-US" sz="1400" b="1" i="0" u="none" strike="noStrike" cap="none" normalizeH="0" baseline="0">
                <a:ln>
                  <a:noFill/>
                </a:ln>
                <a:solidFill>
                  <a:schemeClr val="tx1"/>
                </a:solidFill>
                <a:effectLst/>
                <a:latin typeface="Arial" panose="020B0604020202020204" pitchFamily="34" charset="0"/>
              </a:rPr>
              <a:t>after</a:t>
            </a:r>
            <a:r>
              <a:rPr kumimoji="0" lang="en-US" altLang="en-US" sz="1400" b="0" i="0" u="none" strike="noStrike" cap="none" normalizeH="0" baseline="0">
                <a:ln>
                  <a:noFill/>
                </a:ln>
                <a:solidFill>
                  <a:schemeClr val="tx1"/>
                </a:solidFill>
                <a:effectLst/>
                <a:latin typeface="Arial" panose="020B0604020202020204" pitchFamily="34" charset="0"/>
              </a:rPr>
              <a:t> aggregation, use </a:t>
            </a:r>
            <a:r>
              <a:rPr kumimoji="0" lang="en-US" altLang="en-US" sz="1400" b="0" i="0" u="none" strike="noStrike" cap="none" normalizeH="0" baseline="0">
                <a:ln>
                  <a:noFill/>
                </a:ln>
                <a:solidFill>
                  <a:schemeClr val="tx1"/>
                </a:solidFill>
                <a:effectLst/>
                <a:latin typeface="Arial Unicode MS"/>
              </a:rPr>
              <a:t>HAVING</a:t>
            </a:r>
            <a:r>
              <a:rPr kumimoji="0" lang="en-US" altLang="en-US" sz="1400" b="0" i="0" u="none" strike="noStrike" cap="none" normalizeH="0" baseline="0">
                <a:ln>
                  <a:noFill/>
                </a:ln>
                <a:solidFill>
                  <a:schemeClr val="tx1"/>
                </a:solidFill>
                <a:effectLst/>
              </a:rPr>
              <a:t>. </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9442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E045F-F70A-4F40-8AFD-D11FA03CABC3}"/>
              </a:ext>
            </a:extLst>
          </p:cNvPr>
          <p:cNvSpPr>
            <a:spLocks noGrp="1"/>
          </p:cNvSpPr>
          <p:nvPr>
            <p:ph type="title"/>
          </p:nvPr>
        </p:nvSpPr>
        <p:spPr>
          <a:xfrm>
            <a:off x="0" y="0"/>
            <a:ext cx="8246806" cy="460785"/>
          </a:xfrm>
        </p:spPr>
        <p:txBody>
          <a:bodyPr>
            <a:noAutofit/>
          </a:bodyPr>
          <a:lstStyle/>
          <a:p>
            <a:r>
              <a:rPr lang="en-US" sz="3600" b="1" dirty="0"/>
              <a:t>GROUP BY with aggregate functions</a:t>
            </a:r>
            <a:endParaRPr lang="en-IN" sz="3600" b="1" dirty="0"/>
          </a:p>
        </p:txBody>
      </p:sp>
      <p:sp>
        <p:nvSpPr>
          <p:cNvPr id="3" name="Content Placeholder 2">
            <a:extLst>
              <a:ext uri="{FF2B5EF4-FFF2-40B4-BE49-F238E27FC236}">
                <a16:creationId xmlns:a16="http://schemas.microsoft.com/office/drawing/2014/main" id="{EAB843C1-D589-4AAF-8C61-86D951AE75C3}"/>
              </a:ext>
            </a:extLst>
          </p:cNvPr>
          <p:cNvSpPr>
            <a:spLocks noGrp="1"/>
          </p:cNvSpPr>
          <p:nvPr>
            <p:ph idx="1"/>
          </p:nvPr>
        </p:nvSpPr>
        <p:spPr>
          <a:xfrm>
            <a:off x="147791" y="550608"/>
            <a:ext cx="5191432" cy="3569109"/>
          </a:xfrm>
        </p:spPr>
        <p:txBody>
          <a:bodyPr>
            <a:normAutofit/>
          </a:bodyPr>
          <a:lstStyle/>
          <a:p>
            <a:r>
              <a:rPr lang="en-US" sz="2000" dirty="0"/>
              <a:t>The aggregate functions allow you to perform the calculation of a set of rows and return a single value. The GROUP BY clause is often used with an aggregate function to perform calculation and return a single value for each subgroup.</a:t>
            </a:r>
          </a:p>
          <a:p>
            <a:endParaRPr lang="en-US" sz="2000" dirty="0"/>
          </a:p>
          <a:p>
            <a:r>
              <a:rPr lang="en-US" sz="2000" dirty="0"/>
              <a:t>For example, if you want to know the number of orders in each status, you can use the COUNT function with the GROUP BY clause as follows:</a:t>
            </a:r>
            <a:endParaRPr lang="en-IN" sz="2000" dirty="0"/>
          </a:p>
        </p:txBody>
      </p:sp>
      <p:sp>
        <p:nvSpPr>
          <p:cNvPr id="5" name="TextBox 4">
            <a:extLst>
              <a:ext uri="{FF2B5EF4-FFF2-40B4-BE49-F238E27FC236}">
                <a16:creationId xmlns:a16="http://schemas.microsoft.com/office/drawing/2014/main" id="{784A4D4B-852A-433F-B231-E4B806242BF9}"/>
              </a:ext>
            </a:extLst>
          </p:cNvPr>
          <p:cNvSpPr txBox="1"/>
          <p:nvPr/>
        </p:nvSpPr>
        <p:spPr>
          <a:xfrm>
            <a:off x="221532" y="4208209"/>
            <a:ext cx="5117691"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dirty="0"/>
              <a:t>SELECT </a:t>
            </a:r>
          </a:p>
          <a:p>
            <a:r>
              <a:rPr lang="en-US" dirty="0"/>
              <a:t>    status, </a:t>
            </a:r>
            <a:r>
              <a:rPr lang="en-US" b="1" dirty="0"/>
              <a:t>COUNT(*)</a:t>
            </a:r>
          </a:p>
          <a:p>
            <a:r>
              <a:rPr lang="en-US" b="1" dirty="0"/>
              <a:t>FROM</a:t>
            </a:r>
            <a:r>
              <a:rPr lang="en-US" dirty="0"/>
              <a:t>    orders</a:t>
            </a:r>
          </a:p>
          <a:p>
            <a:r>
              <a:rPr lang="en-US" b="1" dirty="0"/>
              <a:t>GROUP BY </a:t>
            </a:r>
            <a:r>
              <a:rPr lang="en-US" dirty="0"/>
              <a:t>status;</a:t>
            </a:r>
            <a:endParaRPr lang="en-IN" dirty="0"/>
          </a:p>
        </p:txBody>
      </p:sp>
      <p:pic>
        <p:nvPicPr>
          <p:cNvPr id="6" name="Picture 5">
            <a:extLst>
              <a:ext uri="{FF2B5EF4-FFF2-40B4-BE49-F238E27FC236}">
                <a16:creationId xmlns:a16="http://schemas.microsoft.com/office/drawing/2014/main" id="{2C9ACCC5-F35B-4C96-8A88-55DEF6380005}"/>
              </a:ext>
            </a:extLst>
          </p:cNvPr>
          <p:cNvPicPr>
            <a:picLocks noChangeAspect="1"/>
          </p:cNvPicPr>
          <p:nvPr/>
        </p:nvPicPr>
        <p:blipFill>
          <a:blip r:embed="rId2"/>
          <a:stretch>
            <a:fillRect/>
          </a:stretch>
        </p:blipFill>
        <p:spPr>
          <a:xfrm>
            <a:off x="2435328" y="4208209"/>
            <a:ext cx="1504950" cy="1447800"/>
          </a:xfrm>
          <a:prstGeom prst="rect">
            <a:avLst/>
          </a:prstGeom>
        </p:spPr>
      </p:pic>
      <p:sp>
        <p:nvSpPr>
          <p:cNvPr id="8" name="TextBox 7">
            <a:extLst>
              <a:ext uri="{FF2B5EF4-FFF2-40B4-BE49-F238E27FC236}">
                <a16:creationId xmlns:a16="http://schemas.microsoft.com/office/drawing/2014/main" id="{7A4C327C-6B4B-471A-BB71-CF29C20E0C6A}"/>
              </a:ext>
            </a:extLst>
          </p:cNvPr>
          <p:cNvSpPr txBox="1"/>
          <p:nvPr/>
        </p:nvSpPr>
        <p:spPr>
          <a:xfrm>
            <a:off x="6966155" y="45726"/>
            <a:ext cx="4901380" cy="369332"/>
          </a:xfrm>
          <a:prstGeom prst="rect">
            <a:avLst/>
          </a:prstGeom>
          <a:noFill/>
        </p:spPr>
        <p:txBody>
          <a:bodyPr wrap="square">
            <a:spAutoFit/>
          </a:bodyPr>
          <a:lstStyle/>
          <a:p>
            <a:r>
              <a:rPr lang="en-US" dirty="0"/>
              <a:t>See the following orders and  </a:t>
            </a:r>
            <a:r>
              <a:rPr lang="en-US" dirty="0" err="1"/>
              <a:t>orderdetails</a:t>
            </a:r>
            <a:r>
              <a:rPr lang="en-US" dirty="0"/>
              <a:t> table.</a:t>
            </a:r>
            <a:endParaRPr lang="en-IN" dirty="0"/>
          </a:p>
        </p:txBody>
      </p:sp>
      <p:pic>
        <p:nvPicPr>
          <p:cNvPr id="9" name="Picture 8">
            <a:extLst>
              <a:ext uri="{FF2B5EF4-FFF2-40B4-BE49-F238E27FC236}">
                <a16:creationId xmlns:a16="http://schemas.microsoft.com/office/drawing/2014/main" id="{D84A44E6-820A-47B2-B292-A7C8B845386E}"/>
              </a:ext>
            </a:extLst>
          </p:cNvPr>
          <p:cNvPicPr>
            <a:picLocks noChangeAspect="1"/>
          </p:cNvPicPr>
          <p:nvPr/>
        </p:nvPicPr>
        <p:blipFill>
          <a:blip r:embed="rId3"/>
          <a:stretch>
            <a:fillRect/>
          </a:stretch>
        </p:blipFill>
        <p:spPr>
          <a:xfrm>
            <a:off x="6966155" y="506511"/>
            <a:ext cx="4229100" cy="1847850"/>
          </a:xfrm>
          <a:prstGeom prst="rect">
            <a:avLst/>
          </a:prstGeom>
        </p:spPr>
      </p:pic>
      <p:sp>
        <p:nvSpPr>
          <p:cNvPr id="11" name="TextBox 10">
            <a:extLst>
              <a:ext uri="{FF2B5EF4-FFF2-40B4-BE49-F238E27FC236}">
                <a16:creationId xmlns:a16="http://schemas.microsoft.com/office/drawing/2014/main" id="{18968173-80D1-4903-B7D9-D254773E08B9}"/>
              </a:ext>
            </a:extLst>
          </p:cNvPr>
          <p:cNvSpPr txBox="1"/>
          <p:nvPr/>
        </p:nvSpPr>
        <p:spPr>
          <a:xfrm>
            <a:off x="5339223" y="2354361"/>
            <a:ext cx="6956630" cy="2862322"/>
          </a:xfrm>
          <a:prstGeom prst="rect">
            <a:avLst/>
          </a:prstGeom>
          <a:noFill/>
        </p:spPr>
        <p:txBody>
          <a:bodyPr wrap="square">
            <a:spAutoFit/>
          </a:bodyPr>
          <a:lstStyle/>
          <a:p>
            <a:r>
              <a:rPr lang="en-US" dirty="0"/>
              <a:t>to get the total amount of all orders by status, you join the orders table with the </a:t>
            </a:r>
            <a:r>
              <a:rPr lang="en-US" dirty="0" err="1"/>
              <a:t>orderdetails</a:t>
            </a:r>
            <a:r>
              <a:rPr lang="en-US" dirty="0"/>
              <a:t> table and use the SUM function to calculate the total amount. See the following query:</a:t>
            </a:r>
          </a:p>
          <a:p>
            <a:endParaRPr lang="en-US" dirty="0"/>
          </a:p>
          <a:p>
            <a:r>
              <a:rPr lang="en-US" b="1" dirty="0"/>
              <a:t>SELECT  </a:t>
            </a:r>
            <a:r>
              <a:rPr lang="en-US" dirty="0"/>
              <a:t>    status, </a:t>
            </a:r>
          </a:p>
          <a:p>
            <a:r>
              <a:rPr lang="en-US" dirty="0"/>
              <a:t>    </a:t>
            </a:r>
            <a:r>
              <a:rPr lang="en-US" b="1" dirty="0"/>
              <a:t>SUM</a:t>
            </a:r>
            <a:r>
              <a:rPr lang="en-US" dirty="0"/>
              <a:t>(</a:t>
            </a:r>
            <a:r>
              <a:rPr lang="en-US" dirty="0" err="1"/>
              <a:t>quantityOrdered</a:t>
            </a:r>
            <a:r>
              <a:rPr lang="en-US" dirty="0"/>
              <a:t> * </a:t>
            </a:r>
            <a:r>
              <a:rPr lang="en-US" dirty="0" err="1"/>
              <a:t>priceEach</a:t>
            </a:r>
            <a:r>
              <a:rPr lang="en-US" dirty="0"/>
              <a:t>) </a:t>
            </a:r>
            <a:r>
              <a:rPr lang="en-US" b="1" dirty="0"/>
              <a:t>AS</a:t>
            </a:r>
            <a:r>
              <a:rPr lang="en-US" dirty="0"/>
              <a:t> amount</a:t>
            </a:r>
          </a:p>
          <a:p>
            <a:r>
              <a:rPr lang="en-US" b="1" dirty="0"/>
              <a:t>FROM </a:t>
            </a:r>
            <a:r>
              <a:rPr lang="en-US" dirty="0"/>
              <a:t>    orders</a:t>
            </a:r>
          </a:p>
          <a:p>
            <a:r>
              <a:rPr lang="en-US" b="1" dirty="0"/>
              <a:t>INNER JOIN </a:t>
            </a:r>
            <a:r>
              <a:rPr lang="en-US" dirty="0" err="1"/>
              <a:t>orderdetails</a:t>
            </a:r>
            <a:r>
              <a:rPr lang="en-US" dirty="0"/>
              <a:t> </a:t>
            </a:r>
          </a:p>
          <a:p>
            <a:r>
              <a:rPr lang="en-US" dirty="0"/>
              <a:t>   </a:t>
            </a:r>
            <a:r>
              <a:rPr lang="en-US" b="1" dirty="0"/>
              <a:t> USING </a:t>
            </a:r>
            <a:r>
              <a:rPr lang="en-US" dirty="0"/>
              <a:t>(</a:t>
            </a:r>
            <a:r>
              <a:rPr lang="en-US" dirty="0" err="1"/>
              <a:t>orderNumber</a:t>
            </a:r>
            <a:r>
              <a:rPr lang="en-US" dirty="0"/>
              <a:t>)</a:t>
            </a:r>
          </a:p>
          <a:p>
            <a:r>
              <a:rPr lang="en-US" b="1" dirty="0"/>
              <a:t>GROUP BY  </a:t>
            </a:r>
            <a:r>
              <a:rPr lang="en-US" dirty="0"/>
              <a:t>    status;</a:t>
            </a:r>
            <a:endParaRPr lang="en-IN" dirty="0"/>
          </a:p>
        </p:txBody>
      </p:sp>
      <p:pic>
        <p:nvPicPr>
          <p:cNvPr id="12" name="Picture 11">
            <a:extLst>
              <a:ext uri="{FF2B5EF4-FFF2-40B4-BE49-F238E27FC236}">
                <a16:creationId xmlns:a16="http://schemas.microsoft.com/office/drawing/2014/main" id="{E4F3A05B-199F-4A37-B7FA-DFE9E47E7D02}"/>
              </a:ext>
            </a:extLst>
          </p:cNvPr>
          <p:cNvPicPr>
            <a:picLocks noChangeAspect="1"/>
          </p:cNvPicPr>
          <p:nvPr/>
        </p:nvPicPr>
        <p:blipFill>
          <a:blip r:embed="rId4"/>
          <a:stretch>
            <a:fillRect/>
          </a:stretch>
        </p:blipFill>
        <p:spPr>
          <a:xfrm>
            <a:off x="10331859" y="3047334"/>
            <a:ext cx="1581150" cy="1476375"/>
          </a:xfrm>
          <a:prstGeom prst="rect">
            <a:avLst/>
          </a:prstGeom>
        </p:spPr>
      </p:pic>
      <p:sp>
        <p:nvSpPr>
          <p:cNvPr id="14" name="TextBox 13">
            <a:extLst>
              <a:ext uri="{FF2B5EF4-FFF2-40B4-BE49-F238E27FC236}">
                <a16:creationId xmlns:a16="http://schemas.microsoft.com/office/drawing/2014/main" id="{88BA0D6D-DE60-4044-9B77-A9EE25D4B09C}"/>
              </a:ext>
            </a:extLst>
          </p:cNvPr>
          <p:cNvSpPr txBox="1"/>
          <p:nvPr/>
        </p:nvSpPr>
        <p:spPr>
          <a:xfrm>
            <a:off x="4109884" y="5153442"/>
            <a:ext cx="8082116" cy="141577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600" dirty="0"/>
              <a:t>Similarly, the following query returns the order numbers and </a:t>
            </a:r>
          </a:p>
          <a:p>
            <a:r>
              <a:rPr lang="en-US" sz="1600" dirty="0"/>
              <a:t>the total amount of each order.</a:t>
            </a:r>
          </a:p>
          <a:p>
            <a:r>
              <a:rPr lang="en-US" b="1" dirty="0"/>
              <a:t>SELECT </a:t>
            </a:r>
            <a:r>
              <a:rPr lang="en-US" dirty="0"/>
              <a:t>    </a:t>
            </a:r>
            <a:r>
              <a:rPr lang="en-US" dirty="0" err="1"/>
              <a:t>orderNumber</a:t>
            </a:r>
            <a:r>
              <a:rPr lang="en-US" dirty="0"/>
              <a:t>,</a:t>
            </a:r>
          </a:p>
          <a:p>
            <a:r>
              <a:rPr lang="en-US" dirty="0"/>
              <a:t>    </a:t>
            </a:r>
            <a:r>
              <a:rPr lang="en-US" b="1" dirty="0"/>
              <a:t>SUM</a:t>
            </a:r>
            <a:r>
              <a:rPr lang="en-US" dirty="0"/>
              <a:t>(</a:t>
            </a:r>
            <a:r>
              <a:rPr lang="en-US" dirty="0" err="1"/>
              <a:t>quantityOrdered</a:t>
            </a:r>
            <a:r>
              <a:rPr lang="en-US" dirty="0"/>
              <a:t> * </a:t>
            </a:r>
            <a:r>
              <a:rPr lang="en-US" dirty="0" err="1"/>
              <a:t>priceEach</a:t>
            </a:r>
            <a:r>
              <a:rPr lang="en-US" dirty="0"/>
              <a:t>) </a:t>
            </a:r>
            <a:r>
              <a:rPr lang="en-US" b="1" dirty="0"/>
              <a:t>AS</a:t>
            </a:r>
            <a:r>
              <a:rPr lang="en-US" dirty="0"/>
              <a:t> total</a:t>
            </a:r>
          </a:p>
          <a:p>
            <a:r>
              <a:rPr lang="en-US" b="1" dirty="0"/>
              <a:t>FROM </a:t>
            </a:r>
            <a:r>
              <a:rPr lang="en-US" dirty="0"/>
              <a:t>    </a:t>
            </a:r>
            <a:r>
              <a:rPr lang="en-US" dirty="0" err="1"/>
              <a:t>orderdetails</a:t>
            </a:r>
            <a:r>
              <a:rPr lang="en-US" dirty="0"/>
              <a:t>  </a:t>
            </a:r>
            <a:r>
              <a:rPr lang="en-US" b="1" dirty="0"/>
              <a:t>GROUP BY  </a:t>
            </a:r>
            <a:r>
              <a:rPr lang="en-US" dirty="0"/>
              <a:t>    </a:t>
            </a:r>
            <a:r>
              <a:rPr lang="en-US" dirty="0" err="1"/>
              <a:t>orderNumber</a:t>
            </a:r>
            <a:r>
              <a:rPr lang="en-US" dirty="0"/>
              <a:t>;</a:t>
            </a:r>
            <a:endParaRPr lang="en-IN" dirty="0"/>
          </a:p>
        </p:txBody>
      </p:sp>
      <p:pic>
        <p:nvPicPr>
          <p:cNvPr id="15" name="Picture 14">
            <a:extLst>
              <a:ext uri="{FF2B5EF4-FFF2-40B4-BE49-F238E27FC236}">
                <a16:creationId xmlns:a16="http://schemas.microsoft.com/office/drawing/2014/main" id="{78C8D7D2-B6D4-49F1-BC59-7A0DCA7C7649}"/>
              </a:ext>
            </a:extLst>
          </p:cNvPr>
          <p:cNvPicPr>
            <a:picLocks noChangeAspect="1"/>
          </p:cNvPicPr>
          <p:nvPr/>
        </p:nvPicPr>
        <p:blipFill>
          <a:blip r:embed="rId5"/>
          <a:stretch>
            <a:fillRect/>
          </a:stretch>
        </p:blipFill>
        <p:spPr>
          <a:xfrm>
            <a:off x="10530655" y="5059378"/>
            <a:ext cx="1571625" cy="1876425"/>
          </a:xfrm>
          <a:prstGeom prst="rect">
            <a:avLst/>
          </a:prstGeom>
        </p:spPr>
      </p:pic>
    </p:spTree>
    <p:extLst>
      <p:ext uri="{BB962C8B-B14F-4D97-AF65-F5344CB8AC3E}">
        <p14:creationId xmlns:p14="http://schemas.microsoft.com/office/powerpoint/2010/main" val="1555217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1938</Words>
  <Application>Microsoft Office PowerPoint</Application>
  <PresentationFormat>Widescreen</PresentationFormat>
  <Paragraphs>213</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vt:lpstr>
      <vt:lpstr>Arial Unicode MS</vt:lpstr>
      <vt:lpstr>Calibri</vt:lpstr>
      <vt:lpstr>Calibri Light</vt:lpstr>
      <vt:lpstr>urw-din</vt:lpstr>
      <vt:lpstr>Office Theme</vt:lpstr>
      <vt:lpstr>Grouping data</vt:lpstr>
      <vt:lpstr>PowerPoint Presentation</vt:lpstr>
      <vt:lpstr>The GROUP BY clause: MySQL vs. standard SQL</vt:lpstr>
      <vt:lpstr>HAVING clause</vt:lpstr>
      <vt:lpstr>PowerPoint Presentation</vt:lpstr>
      <vt:lpstr>PowerPoint Presentation</vt:lpstr>
      <vt:lpstr>PowerPoint Presentation</vt:lpstr>
      <vt:lpstr>PowerPoint Presentation</vt:lpstr>
      <vt:lpstr>GROUP BY with aggregate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Grouping data</dc:title>
  <dc:creator>Sriram Mantri vidyanidhi infotech academy</dc:creator>
  <cp:lastModifiedBy>sriram mantri vidyanidhi infotech academy</cp:lastModifiedBy>
  <cp:revision>38</cp:revision>
  <dcterms:created xsi:type="dcterms:W3CDTF">2021-03-26T08:26:43Z</dcterms:created>
  <dcterms:modified xsi:type="dcterms:W3CDTF">2025-09-19T15:19:00Z</dcterms:modified>
</cp:coreProperties>
</file>