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6" r:id="rId3"/>
    <p:sldId id="264" r:id="rId4"/>
    <p:sldId id="265" r:id="rId5"/>
    <p:sldId id="257" r:id="rId6"/>
    <p:sldId id="271" r:id="rId7"/>
    <p:sldId id="259" r:id="rId8"/>
    <p:sldId id="267" r:id="rId9"/>
    <p:sldId id="266" r:id="rId10"/>
    <p:sldId id="268" r:id="rId11"/>
    <p:sldId id="269" r:id="rId12"/>
    <p:sldId id="258" r:id="rId13"/>
    <p:sldId id="272" r:id="rId14"/>
    <p:sldId id="260" r:id="rId15"/>
    <p:sldId id="261" r:id="rId16"/>
    <p:sldId id="270"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FD004-E0B9-4FCF-9BFE-53454AC188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665CBB1-4745-4166-A320-35477CFC27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3584E92-3D19-4625-B981-9BA8DEE1CBE5}"/>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5" name="Footer Placeholder 4">
            <a:extLst>
              <a:ext uri="{FF2B5EF4-FFF2-40B4-BE49-F238E27FC236}">
                <a16:creationId xmlns:a16="http://schemas.microsoft.com/office/drawing/2014/main" id="{EE702B58-59DB-4453-9710-45C28768FF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26001B7-EB89-41D6-AEB3-4D00E82BFD0F}"/>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4157108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0115-7EBD-44BE-9A16-EA69BB7C58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4540D5-B8E6-477C-B590-34DBD7983E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0353EB-5BF9-4872-AAA8-1C81A160625F}"/>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5" name="Footer Placeholder 4">
            <a:extLst>
              <a:ext uri="{FF2B5EF4-FFF2-40B4-BE49-F238E27FC236}">
                <a16:creationId xmlns:a16="http://schemas.microsoft.com/office/drawing/2014/main" id="{84850964-10F9-4211-8B30-53C63F4530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274A0-3689-47B9-A066-E2EA56BAD309}"/>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1683746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23F6B4-C00F-4FD0-9FF9-461EB9394B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916E9A-38FB-42CC-AE0D-BB776D11E54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ADF31C-8E74-46A3-AC7C-C9B71D95A200}"/>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5" name="Footer Placeholder 4">
            <a:extLst>
              <a:ext uri="{FF2B5EF4-FFF2-40B4-BE49-F238E27FC236}">
                <a16:creationId xmlns:a16="http://schemas.microsoft.com/office/drawing/2014/main" id="{227DA05D-EA33-4AC9-A7F4-95A3C0CD98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066E51-0433-43E3-A520-F3A081C4C4B8}"/>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1499494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C3E7-AA8D-417A-BD85-CD5C02C9A17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93D692-51FC-4534-8D2C-8B5B7F979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933836-BD80-4494-AAB0-E75C4CF9DF51}"/>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5" name="Footer Placeholder 4">
            <a:extLst>
              <a:ext uri="{FF2B5EF4-FFF2-40B4-BE49-F238E27FC236}">
                <a16:creationId xmlns:a16="http://schemas.microsoft.com/office/drawing/2014/main" id="{AB829AA9-FDE9-42CE-9D29-81F38181B5F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C69478-62B2-4928-9D23-322E860590B4}"/>
              </a:ext>
            </a:extLst>
          </p:cNvPr>
          <p:cNvSpPr>
            <a:spLocks noGrp="1"/>
          </p:cNvSpPr>
          <p:nvPr>
            <p:ph type="sldNum" sz="quarter" idx="12"/>
          </p:nvPr>
        </p:nvSpPr>
        <p:spPr/>
        <p:txBody>
          <a:bodyPr/>
          <a:lstStyle/>
          <a:p>
            <a:fld id="{93279E18-F117-4BAF-AB3F-400C2436E12F}" type="slidenum">
              <a:rPr lang="en-IN" smtClean="0"/>
              <a:t>‹#›</a:t>
            </a:fld>
            <a:endParaRPr lang="en-IN"/>
          </a:p>
        </p:txBody>
      </p:sp>
      <p:pic>
        <p:nvPicPr>
          <p:cNvPr id="7" name="Picture 6">
            <a:extLst>
              <a:ext uri="{FF2B5EF4-FFF2-40B4-BE49-F238E27FC236}">
                <a16:creationId xmlns:a16="http://schemas.microsoft.com/office/drawing/2014/main" id="{EFFFF0A3-15C6-4568-91D3-BE507A6C528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Tree>
    <p:extLst>
      <p:ext uri="{BB962C8B-B14F-4D97-AF65-F5344CB8AC3E}">
        <p14:creationId xmlns:p14="http://schemas.microsoft.com/office/powerpoint/2010/main" val="418766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0C0B1-E4B4-452D-BAC2-1424C8F071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168DC7-9ECE-4508-AFE6-9579A680E14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686813-9144-45F9-B15D-C62398DCD60C}"/>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5" name="Footer Placeholder 4">
            <a:extLst>
              <a:ext uri="{FF2B5EF4-FFF2-40B4-BE49-F238E27FC236}">
                <a16:creationId xmlns:a16="http://schemas.microsoft.com/office/drawing/2014/main" id="{CC4711C3-642A-4777-975A-792016C7DD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E3558C-7ED8-4D1B-8AEE-C42F22D62CE4}"/>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2039688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2D1BE-91AA-444B-BDFA-04F6914E71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AE659D-7D85-4ABC-A33A-2F05739C21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263CA7F-093A-426D-9E95-252E526AD2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FB101D0-1BE7-4B68-8794-77E36885DFB2}"/>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6" name="Footer Placeholder 5">
            <a:extLst>
              <a:ext uri="{FF2B5EF4-FFF2-40B4-BE49-F238E27FC236}">
                <a16:creationId xmlns:a16="http://schemas.microsoft.com/office/drawing/2014/main" id="{C4BE2D29-714C-4742-A842-7BC65AB9EA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AC5D63C-3D1E-4E3F-A3F5-AEE0174C0AC3}"/>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3199554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CB4D7-FA5E-431F-9D18-20B8D68059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FF070FA-27B0-4540-8ED5-776BB97523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B33C91-5B18-4621-8DE6-27537D117C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150488F-8334-48DB-AD10-ED58FADD5E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F100CE-2D51-4525-B820-0B5CED5E0F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D956007-DE5F-48CF-866F-70F8DABEDC36}"/>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8" name="Footer Placeholder 7">
            <a:extLst>
              <a:ext uri="{FF2B5EF4-FFF2-40B4-BE49-F238E27FC236}">
                <a16:creationId xmlns:a16="http://schemas.microsoft.com/office/drawing/2014/main" id="{432407FF-4D8F-4F15-A0B8-50A0537858A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86E435-068B-4647-AC8C-63B237B942D6}"/>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728041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9023F-948C-490E-8EBB-952FD839D40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BC8AC95-2848-433D-AC6B-D939298662E3}"/>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4" name="Footer Placeholder 3">
            <a:extLst>
              <a:ext uri="{FF2B5EF4-FFF2-40B4-BE49-F238E27FC236}">
                <a16:creationId xmlns:a16="http://schemas.microsoft.com/office/drawing/2014/main" id="{F31E6271-2E09-49A9-81D4-1F080DDF6EA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D5EAD7A-46FA-45C1-BAC5-60EDBF5B4A05}"/>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1907050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14AD7B-6A80-4EDB-85E7-557F886F831B}"/>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3" name="Footer Placeholder 2">
            <a:extLst>
              <a:ext uri="{FF2B5EF4-FFF2-40B4-BE49-F238E27FC236}">
                <a16:creationId xmlns:a16="http://schemas.microsoft.com/office/drawing/2014/main" id="{0A630EDC-0884-4FC0-9714-BBE09E9B7BB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C1F0B6-3E08-4D19-90BC-BBB8745D0926}"/>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398038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B7D2F-704B-4AE9-A694-84A5B66A25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767AD9D-B57A-4320-BFFA-EF490BD8A8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9F19AA-589F-4F87-83E4-1AB8EC034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5D6D22-BD7C-44B1-8B64-CA4EB67E8686}"/>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6" name="Footer Placeholder 5">
            <a:extLst>
              <a:ext uri="{FF2B5EF4-FFF2-40B4-BE49-F238E27FC236}">
                <a16:creationId xmlns:a16="http://schemas.microsoft.com/office/drawing/2014/main" id="{16E024F7-6D6F-4AC3-BD5A-52DA03C3EA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0C2520B-1B3C-4819-9372-39AF74946832}"/>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2319581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5780F3-3ACD-480E-92BB-9D75E82EE4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8115DF2-F34F-475C-B043-4185E421F70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BFEE62A-D271-4A03-B250-7D502BC371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5FB8C3-383C-4A89-955A-7032E41C145B}"/>
              </a:ext>
            </a:extLst>
          </p:cNvPr>
          <p:cNvSpPr>
            <a:spLocks noGrp="1"/>
          </p:cNvSpPr>
          <p:nvPr>
            <p:ph type="dt" sz="half" idx="10"/>
          </p:nvPr>
        </p:nvSpPr>
        <p:spPr/>
        <p:txBody>
          <a:bodyPr/>
          <a:lstStyle/>
          <a:p>
            <a:fld id="{A1239C7F-73A4-4BE9-B0FF-096A7E286188}" type="datetimeFigureOut">
              <a:rPr lang="en-IN" smtClean="0"/>
              <a:t>17-09-2025</a:t>
            </a:fld>
            <a:endParaRPr lang="en-IN"/>
          </a:p>
        </p:txBody>
      </p:sp>
      <p:sp>
        <p:nvSpPr>
          <p:cNvPr id="6" name="Footer Placeholder 5">
            <a:extLst>
              <a:ext uri="{FF2B5EF4-FFF2-40B4-BE49-F238E27FC236}">
                <a16:creationId xmlns:a16="http://schemas.microsoft.com/office/drawing/2014/main" id="{64597CEF-8F2B-4F62-909A-662644108C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0319334-FA39-4754-B7B7-7F7887569D2E}"/>
              </a:ext>
            </a:extLst>
          </p:cNvPr>
          <p:cNvSpPr>
            <a:spLocks noGrp="1"/>
          </p:cNvSpPr>
          <p:nvPr>
            <p:ph type="sldNum" sz="quarter" idx="12"/>
          </p:nvPr>
        </p:nvSpPr>
        <p:spPr/>
        <p:txBody>
          <a:bodyPr/>
          <a:lstStyle/>
          <a:p>
            <a:fld id="{93279E18-F117-4BAF-AB3F-400C2436E12F}" type="slidenum">
              <a:rPr lang="en-IN" smtClean="0"/>
              <a:t>‹#›</a:t>
            </a:fld>
            <a:endParaRPr lang="en-IN"/>
          </a:p>
        </p:txBody>
      </p:sp>
    </p:spTree>
    <p:extLst>
      <p:ext uri="{BB962C8B-B14F-4D97-AF65-F5344CB8AC3E}">
        <p14:creationId xmlns:p14="http://schemas.microsoft.com/office/powerpoint/2010/main" val="1403842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27AE65-6465-4D48-976B-1DF7214488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A0F5121-8DEE-42AC-94A2-AD3FE97169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31519-8918-40CC-8319-FF4F88932C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239C7F-73A4-4BE9-B0FF-096A7E286188}" type="datetimeFigureOut">
              <a:rPr lang="en-IN" smtClean="0"/>
              <a:t>17-09-2025</a:t>
            </a:fld>
            <a:endParaRPr lang="en-IN"/>
          </a:p>
        </p:txBody>
      </p:sp>
      <p:sp>
        <p:nvSpPr>
          <p:cNvPr id="5" name="Footer Placeholder 4">
            <a:extLst>
              <a:ext uri="{FF2B5EF4-FFF2-40B4-BE49-F238E27FC236}">
                <a16:creationId xmlns:a16="http://schemas.microsoft.com/office/drawing/2014/main" id="{6C77FF79-B434-4819-AE4C-1144018228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5C95C8-4CA4-4DFE-AFD6-54428B8134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79E18-F117-4BAF-AB3F-400C2436E12F}" type="slidenum">
              <a:rPr lang="en-IN" smtClean="0"/>
              <a:t>‹#›</a:t>
            </a:fld>
            <a:endParaRPr lang="en-IN"/>
          </a:p>
        </p:txBody>
      </p:sp>
    </p:spTree>
    <p:extLst>
      <p:ext uri="{BB962C8B-B14F-4D97-AF65-F5344CB8AC3E}">
        <p14:creationId xmlns:p14="http://schemas.microsoft.com/office/powerpoint/2010/main" val="37957139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dev.mysql.com/downloads/file/?id=532678"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pic>
        <p:nvPicPr>
          <p:cNvPr id="5" name="Picture 4">
            <a:extLst>
              <a:ext uri="{FF2B5EF4-FFF2-40B4-BE49-F238E27FC236}">
                <a16:creationId xmlns:a16="http://schemas.microsoft.com/office/drawing/2014/main" id="{EFFFF0A3-15C6-4568-91D3-BE507A6C5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Tree>
    <p:extLst>
      <p:ext uri="{BB962C8B-B14F-4D97-AF65-F5344CB8AC3E}">
        <p14:creationId xmlns:p14="http://schemas.microsoft.com/office/powerpoint/2010/main" val="19432875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74905F-3BC2-DD64-790A-55652CEBCD6B}"/>
              </a:ext>
            </a:extLst>
          </p:cNvPr>
          <p:cNvPicPr>
            <a:picLocks noChangeAspect="1"/>
          </p:cNvPicPr>
          <p:nvPr/>
        </p:nvPicPr>
        <p:blipFill>
          <a:blip r:embed="rId2"/>
          <a:stretch>
            <a:fillRect/>
          </a:stretch>
        </p:blipFill>
        <p:spPr>
          <a:xfrm>
            <a:off x="4055533" y="156983"/>
            <a:ext cx="7338224" cy="4335173"/>
          </a:xfrm>
          <a:prstGeom prst="rect">
            <a:avLst/>
          </a:prstGeom>
        </p:spPr>
      </p:pic>
      <p:pic>
        <p:nvPicPr>
          <p:cNvPr id="7" name="Picture 6">
            <a:extLst>
              <a:ext uri="{FF2B5EF4-FFF2-40B4-BE49-F238E27FC236}">
                <a16:creationId xmlns:a16="http://schemas.microsoft.com/office/drawing/2014/main" id="{AACE602A-63BE-244D-4F3A-7154F3450364}"/>
              </a:ext>
            </a:extLst>
          </p:cNvPr>
          <p:cNvPicPr>
            <a:picLocks noChangeAspect="1"/>
          </p:cNvPicPr>
          <p:nvPr/>
        </p:nvPicPr>
        <p:blipFill>
          <a:blip r:embed="rId3"/>
          <a:stretch>
            <a:fillRect/>
          </a:stretch>
        </p:blipFill>
        <p:spPr>
          <a:xfrm>
            <a:off x="101600" y="4119382"/>
            <a:ext cx="9069066" cy="2581635"/>
          </a:xfrm>
          <a:prstGeom prst="rect">
            <a:avLst/>
          </a:prstGeom>
        </p:spPr>
      </p:pic>
    </p:spTree>
    <p:extLst>
      <p:ext uri="{BB962C8B-B14F-4D97-AF65-F5344CB8AC3E}">
        <p14:creationId xmlns:p14="http://schemas.microsoft.com/office/powerpoint/2010/main" val="311503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5AAC2E-D7D9-5C2D-B6CF-694B13381791}"/>
              </a:ext>
            </a:extLst>
          </p:cNvPr>
          <p:cNvPicPr>
            <a:picLocks noChangeAspect="1"/>
          </p:cNvPicPr>
          <p:nvPr/>
        </p:nvPicPr>
        <p:blipFill>
          <a:blip r:embed="rId2"/>
          <a:stretch>
            <a:fillRect/>
          </a:stretch>
        </p:blipFill>
        <p:spPr>
          <a:xfrm>
            <a:off x="6290946" y="228601"/>
            <a:ext cx="5476334" cy="4419600"/>
          </a:xfrm>
          <a:prstGeom prst="rect">
            <a:avLst/>
          </a:prstGeom>
        </p:spPr>
      </p:pic>
      <p:pic>
        <p:nvPicPr>
          <p:cNvPr id="7" name="Picture 6">
            <a:extLst>
              <a:ext uri="{FF2B5EF4-FFF2-40B4-BE49-F238E27FC236}">
                <a16:creationId xmlns:a16="http://schemas.microsoft.com/office/drawing/2014/main" id="{25F50269-77A1-18AB-B710-32951433AD9C}"/>
              </a:ext>
            </a:extLst>
          </p:cNvPr>
          <p:cNvPicPr>
            <a:picLocks noChangeAspect="1"/>
          </p:cNvPicPr>
          <p:nvPr/>
        </p:nvPicPr>
        <p:blipFill>
          <a:blip r:embed="rId3"/>
          <a:stretch>
            <a:fillRect/>
          </a:stretch>
        </p:blipFill>
        <p:spPr>
          <a:xfrm>
            <a:off x="567267" y="160867"/>
            <a:ext cx="5138976" cy="6858000"/>
          </a:xfrm>
          <a:prstGeom prst="rect">
            <a:avLst/>
          </a:prstGeom>
        </p:spPr>
      </p:pic>
    </p:spTree>
    <p:extLst>
      <p:ext uri="{BB962C8B-B14F-4D97-AF65-F5344CB8AC3E}">
        <p14:creationId xmlns:p14="http://schemas.microsoft.com/office/powerpoint/2010/main" val="3788135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D241C-D803-42FA-87CB-4096B9BF1D4E}"/>
              </a:ext>
            </a:extLst>
          </p:cNvPr>
          <p:cNvSpPr>
            <a:spLocks noGrp="1"/>
          </p:cNvSpPr>
          <p:nvPr>
            <p:ph type="title"/>
          </p:nvPr>
        </p:nvSpPr>
        <p:spPr>
          <a:xfrm>
            <a:off x="1329267" y="30688"/>
            <a:ext cx="3672894" cy="462115"/>
          </a:xfrm>
        </p:spPr>
        <p:txBody>
          <a:bodyPr>
            <a:noAutofit/>
          </a:bodyPr>
          <a:lstStyle/>
          <a:p>
            <a:pPr>
              <a:lnSpc>
                <a:spcPct val="107000"/>
              </a:lnSpc>
              <a:spcAft>
                <a:spcPts val="800"/>
              </a:spcAft>
            </a:pPr>
            <a:r>
              <a:rPr lang="en-IN" sz="1600" b="1" dirty="0">
                <a:effectLst/>
                <a:latin typeface="Calibri" panose="020F0502020204030204" pitchFamily="34" charset="0"/>
                <a:ea typeface="Calibri" panose="020F0502020204030204" pitchFamily="34" charset="0"/>
                <a:cs typeface="Times New Roman" panose="02020603050405020304" pitchFamily="18" charset="0"/>
              </a:rPr>
              <a:t>Introduction to MySQL SELECT statement</a:t>
            </a:r>
            <a:endParaRPr lang="en-IN" sz="1600" b="1" dirty="0"/>
          </a:p>
        </p:txBody>
      </p:sp>
      <p:sp>
        <p:nvSpPr>
          <p:cNvPr id="3" name="Content Placeholder 2">
            <a:extLst>
              <a:ext uri="{FF2B5EF4-FFF2-40B4-BE49-F238E27FC236}">
                <a16:creationId xmlns:a16="http://schemas.microsoft.com/office/drawing/2014/main" id="{E7811E0F-DDC6-47A0-A2B0-5B466C93B416}"/>
              </a:ext>
            </a:extLst>
          </p:cNvPr>
          <p:cNvSpPr>
            <a:spLocks noGrp="1"/>
          </p:cNvSpPr>
          <p:nvPr>
            <p:ph idx="1"/>
          </p:nvPr>
        </p:nvSpPr>
        <p:spPr>
          <a:xfrm>
            <a:off x="82003" y="677278"/>
            <a:ext cx="2477675" cy="5071589"/>
          </a:xfrm>
        </p:spPr>
        <p:txBody>
          <a:bodyPr>
            <a:normAutofit/>
          </a:bodyPr>
          <a:lstStyle/>
          <a:p>
            <a:pPr marL="0" indent="0">
              <a:lnSpc>
                <a:spcPct val="107000"/>
              </a:lnSpc>
              <a:spcAft>
                <a:spcPts val="800"/>
              </a:spcAft>
              <a:buNone/>
            </a:pPr>
            <a:r>
              <a:rPr lang="en-IN" sz="1600" dirty="0">
                <a:effectLst/>
                <a:latin typeface="Calibri" panose="020F0502020204030204" pitchFamily="34" charset="0"/>
                <a:ea typeface="Calibri" panose="020F0502020204030204" pitchFamily="34" charset="0"/>
                <a:cs typeface="Times New Roman" panose="02020603050405020304" pitchFamily="18" charset="0"/>
              </a:rPr>
              <a:t> 1.</a:t>
            </a:r>
          </a:p>
          <a:p>
            <a:pPr marL="0" indent="0">
              <a:lnSpc>
                <a:spcPct val="107000"/>
              </a:lnSpc>
              <a:spcAft>
                <a:spcPts val="800"/>
              </a:spcAft>
              <a:buNone/>
            </a:pPr>
            <a:r>
              <a:rPr lang="en-IN" sz="1600" b="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SELECT</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lastName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employees;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2.</a:t>
            </a: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p>
          <a:p>
            <a:pPr marL="0" indent="0">
              <a:lnSpc>
                <a:spcPct val="107000"/>
              </a:lnSpc>
              <a:spcAft>
                <a:spcPts val="800"/>
              </a:spcAft>
              <a:buNone/>
            </a:pPr>
            <a:r>
              <a:rPr lang="en-IN" sz="1600" b="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SELECT</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IN" sz="1600" b="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FROM</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employees;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IN" sz="1600" dirty="0">
                <a:solidFill>
                  <a:srgbClr val="333333"/>
                </a:solidFill>
                <a:latin typeface="Courier New" panose="02070309020205020404" pitchFamily="49" charset="0"/>
                <a:ea typeface="Calibri" panose="020F0502020204030204" pitchFamily="34" charset="0"/>
                <a:cs typeface="Times New Roman" panose="02020603050405020304" pitchFamily="18" charset="0"/>
              </a:rPr>
              <a:t>3.</a:t>
            </a:r>
          </a:p>
          <a:p>
            <a:pPr marL="0" indent="0">
              <a:lnSpc>
                <a:spcPct val="120000"/>
              </a:lnSpc>
              <a:spcBef>
                <a:spcPts val="0"/>
              </a:spcBef>
              <a:buNone/>
            </a:pPr>
            <a:r>
              <a:rPr lang="en-IN" sz="1600" b="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SELECT</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lastname</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firstname</a:t>
            </a: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a:t>
            </a:r>
            <a:r>
              <a:rPr lang="en-IN" sz="1600" dirty="0" err="1">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jobtitle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IN" sz="1600" b="1"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FROM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20000"/>
              </a:lnSpc>
              <a:spcBef>
                <a:spcPts val="0"/>
              </a:spcBef>
              <a:buNone/>
            </a:pPr>
            <a:r>
              <a:rPr lang="en-IN" sz="1600" dirty="0">
                <a:solidFill>
                  <a:srgbClr val="333333"/>
                </a:solidFill>
                <a:effectLst/>
                <a:latin typeface="Courier New" panose="02070309020205020404" pitchFamily="49" charset="0"/>
                <a:ea typeface="Times New Roman" panose="02020603050405020304" pitchFamily="18" charset="0"/>
                <a:cs typeface="Times New Roman" panose="02020603050405020304" pitchFamily="18" charset="0"/>
              </a:rPr>
              <a:t>    employees;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1600" dirty="0"/>
          </a:p>
        </p:txBody>
      </p:sp>
      <p:sp>
        <p:nvSpPr>
          <p:cNvPr id="5" name="TextBox 4">
            <a:extLst>
              <a:ext uri="{FF2B5EF4-FFF2-40B4-BE49-F238E27FC236}">
                <a16:creationId xmlns:a16="http://schemas.microsoft.com/office/drawing/2014/main" id="{FCFE70E0-D853-4A55-B8E9-FEFC1DD30009}"/>
              </a:ext>
            </a:extLst>
          </p:cNvPr>
          <p:cNvSpPr txBox="1"/>
          <p:nvPr/>
        </p:nvSpPr>
        <p:spPr>
          <a:xfrm>
            <a:off x="6480164" y="-10395"/>
            <a:ext cx="5220929" cy="373692"/>
          </a:xfrm>
          <a:prstGeom prst="rect">
            <a:avLst/>
          </a:prstGeom>
          <a:noFill/>
        </p:spPr>
        <p:txBody>
          <a:bodyPr wrap="square">
            <a:spAutoFit/>
          </a:bodyPr>
          <a:lstStyle/>
          <a:p>
            <a:pPr>
              <a:lnSpc>
                <a:spcPct val="107000"/>
              </a:lnSpc>
              <a:spcAft>
                <a:spcPts val="800"/>
              </a:spcAft>
            </a:pPr>
            <a:r>
              <a:rPr lang="en-IN" sz="180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Introduction to </a:t>
            </a:r>
            <a:r>
              <a:rPr lang="en-IN" sz="140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MySQL</a:t>
            </a:r>
            <a:r>
              <a:rPr lang="en-IN" sz="180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600" b="1" dirty="0">
                <a:solidFill>
                  <a:srgbClr val="262626"/>
                </a:solidFill>
                <a:effectLst/>
                <a:latin typeface="var(--fonts)"/>
                <a:ea typeface="Times New Roman" panose="02020603050405020304" pitchFamily="18" charset="0"/>
                <a:cs typeface="Courier New" panose="02070309020205020404" pitchFamily="49" charset="0"/>
              </a:rPr>
              <a:t>ORDER</a:t>
            </a:r>
            <a:r>
              <a:rPr lang="en-IN" sz="1000" b="1" dirty="0">
                <a:solidFill>
                  <a:srgbClr val="262626"/>
                </a:solidFill>
                <a:effectLst/>
                <a:latin typeface="var(--fonts)"/>
                <a:ea typeface="Times New Roman" panose="02020603050405020304" pitchFamily="18" charset="0"/>
                <a:cs typeface="Courier New" panose="02070309020205020404" pitchFamily="49" charset="0"/>
              </a:rPr>
              <a:t> </a:t>
            </a:r>
            <a:r>
              <a:rPr lang="en-IN" sz="1600" b="1" dirty="0">
                <a:solidFill>
                  <a:srgbClr val="262626"/>
                </a:solidFill>
                <a:effectLst/>
                <a:latin typeface="var(--fonts)"/>
                <a:ea typeface="Times New Roman" panose="02020603050405020304" pitchFamily="18" charset="0"/>
                <a:cs typeface="Courier New" panose="02070309020205020404" pitchFamily="49" charset="0"/>
              </a:rPr>
              <a:t>BY</a:t>
            </a:r>
            <a:r>
              <a:rPr lang="en-IN" sz="1800" b="1"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IN" sz="1400" dirty="0">
                <a:solidFill>
                  <a:srgbClr val="262626"/>
                </a:solidFill>
                <a:effectLst/>
                <a:latin typeface="Segoe UI" panose="020B0502040204020203" pitchFamily="34" charset="0"/>
                <a:ea typeface="Times New Roman" panose="02020603050405020304" pitchFamily="18" charset="0"/>
                <a:cs typeface="Times New Roman" panose="02020603050405020304" pitchFamily="18" charset="0"/>
              </a:rPr>
              <a:t>clause</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Rectangle 1">
            <a:extLst>
              <a:ext uri="{FF2B5EF4-FFF2-40B4-BE49-F238E27FC236}">
                <a16:creationId xmlns:a16="http://schemas.microsoft.com/office/drawing/2014/main" id="{B56B47C6-693A-4FCB-A91E-3FC930CD0FD1}"/>
              </a:ext>
            </a:extLst>
          </p:cNvPr>
          <p:cNvSpPr>
            <a:spLocks noChangeArrowheads="1"/>
          </p:cNvSpPr>
          <p:nvPr/>
        </p:nvSpPr>
        <p:spPr bwMode="auto">
          <a:xfrm>
            <a:off x="5732209" y="447812"/>
            <a:ext cx="6282811" cy="6924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By default, the</a:t>
            </a:r>
            <a:r>
              <a:rPr kumimoji="0" lang="en-US" altLang="en-US" sz="13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000" b="0" i="0" u="none" strike="noStrike" cap="none" normalizeH="0" baseline="0" dirty="0">
                <a:ln>
                  <a:noFill/>
                </a:ln>
                <a:solidFill>
                  <a:srgbClr val="000000"/>
                </a:solidFill>
                <a:effectLst/>
                <a:latin typeface="Arial Unicode MS"/>
                <a:ea typeface="Calibri" panose="020F0502020204030204" pitchFamily="34" charset="0"/>
                <a:cs typeface="Courier New" panose="02070309020205020404" pitchFamily="49" charset="0"/>
              </a:rPr>
              <a:t>ORDER BY</a:t>
            </a:r>
            <a:r>
              <a:rPr kumimoji="0" lang="en-US" altLang="en-US" sz="13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300"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clause uses</a:t>
            </a:r>
            <a:r>
              <a:rPr kumimoji="0" lang="en-US" altLang="en-US" sz="1300" b="0" i="0" u="none" strike="noStrike" cap="none" normalizeH="0" baseline="0" dirty="0">
                <a:ln>
                  <a:noFill/>
                </a:ln>
                <a:solidFill>
                  <a:srgbClr val="000000"/>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000" b="0" i="0" u="none" strike="noStrike" cap="none" normalizeH="0" baseline="0" dirty="0">
                <a:ln>
                  <a:noFill/>
                </a:ln>
                <a:solidFill>
                  <a:srgbClr val="000000"/>
                </a:solidFill>
                <a:effectLst/>
                <a:highlight>
                  <a:srgbClr val="FFFF00"/>
                </a:highlight>
                <a:latin typeface="Arial Unicode MS"/>
                <a:ea typeface="Calibri" panose="020F0502020204030204" pitchFamily="34" charset="0"/>
                <a:cs typeface="Courier New" panose="02070309020205020404" pitchFamily="49" charset="0"/>
              </a:rPr>
              <a:t>ASC</a:t>
            </a:r>
            <a:r>
              <a:rPr kumimoji="0" lang="en-US" altLang="en-US" sz="1300" b="0" i="0" u="none" strike="noStrike" cap="none" normalizeH="0" baseline="0" dirty="0">
                <a:ln>
                  <a:noFill/>
                </a:ln>
                <a:solidFill>
                  <a:srgbClr val="000000"/>
                </a:solidFill>
                <a:effectLst/>
                <a:highlight>
                  <a:srgbClr val="FFFF00"/>
                </a:highlight>
                <a:latin typeface="Calibri" panose="020F0502020204030204" pitchFamily="34" charset="0"/>
                <a:ea typeface="Calibri" panose="020F0502020204030204" pitchFamily="34" charset="0"/>
                <a:cs typeface="Segoe UI" panose="020B0502040204020203" pitchFamily="34" charset="0"/>
              </a:rPr>
              <a:t> </a:t>
            </a:r>
            <a:r>
              <a:rPr kumimoji="0" lang="en-US" altLang="en-US" sz="1300" b="0" i="0" u="none" strike="noStrike" cap="none" normalizeH="0" baseline="0" dirty="0">
                <a:ln>
                  <a:noFill/>
                </a:ln>
                <a:solidFill>
                  <a:srgbClr val="000000"/>
                </a:solidFill>
                <a:effectLst/>
                <a:highlight>
                  <a:srgbClr val="FFFF00"/>
                </a:highlight>
                <a:latin typeface="Segoe UI" panose="020B0502040204020203" pitchFamily="34" charset="0"/>
                <a:ea typeface="Calibri" panose="020F0502020204030204" pitchFamily="34" charset="0"/>
                <a:cs typeface="Segoe UI" panose="020B0502040204020203" pitchFamily="34" charset="0"/>
              </a:rPr>
              <a:t>if you don</a:t>
            </a:r>
            <a:r>
              <a:rPr kumimoji="0" lang="en-US" altLang="en-US" sz="1300" b="0" i="0" u="none" strike="noStrike" cap="none" normalizeH="0" baseline="0" dirty="0">
                <a:ln>
                  <a:noFill/>
                </a:ln>
                <a:solidFill>
                  <a:srgbClr val="000000"/>
                </a:solidFill>
                <a:effectLst/>
                <a:highlight>
                  <a:srgbClr val="FFFF00"/>
                </a:highlight>
                <a:latin typeface="Calibri" panose="020F0502020204030204" pitchFamily="34" charset="0"/>
                <a:ea typeface="Calibri" panose="020F0502020204030204" pitchFamily="34" charset="0"/>
                <a:cs typeface="Segoe UI" panose="020B0502040204020203" pitchFamily="34" charset="0"/>
              </a:rPr>
              <a:t>’</a:t>
            </a:r>
            <a:r>
              <a:rPr kumimoji="0" lang="en-US" altLang="en-US" sz="1300" b="0" i="0" u="none" strike="noStrike" cap="none" normalizeH="0" baseline="0" dirty="0">
                <a:ln>
                  <a:noFill/>
                </a:ln>
                <a:solidFill>
                  <a:srgbClr val="000000"/>
                </a:solidFill>
                <a:effectLst/>
                <a:highlight>
                  <a:srgbClr val="FFFF00"/>
                </a:highlight>
                <a:latin typeface="Segoe UI" panose="020B0502040204020203" pitchFamily="34" charset="0"/>
                <a:ea typeface="Calibri" panose="020F0502020204030204" pitchFamily="34" charset="0"/>
                <a:cs typeface="Segoe UI" panose="020B0502040204020203" pitchFamily="34" charset="0"/>
              </a:rPr>
              <a:t>t explicitly specify </a:t>
            </a:r>
            <a:r>
              <a:rPr kumimoji="0" lang="en-US" altLang="en-US" sz="1300" b="0" i="0" u="none" strike="noStrike" cap="none" normalizeH="0" baseline="0" dirty="0">
                <a:ln>
                  <a:noFill/>
                </a:ln>
                <a:solidFill>
                  <a:srgbClr val="000000"/>
                </a:solidFill>
                <a:effectLst/>
                <a:latin typeface="Segoe UI" panose="020B0502040204020203" pitchFamily="34" charset="0"/>
                <a:ea typeface="Calibri" panose="020F0502020204030204" pitchFamily="34" charset="0"/>
                <a:cs typeface="Segoe UI" panose="020B0502040204020203" pitchFamily="34" charset="0"/>
              </a:rPr>
              <a:t>any option.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000000"/>
                </a:solidFill>
                <a:effectLst/>
                <a:latin typeface="Segoe UI" panose="020B0502040204020203" pitchFamily="34" charset="0"/>
                <a:ea typeface="Times New Roman" panose="02020603050405020304" pitchFamily="18" charset="0"/>
                <a:cs typeface="Segoe UI" panose="020B0502040204020203" pitchFamily="34" charset="0"/>
              </a:rPr>
              <a:t>It is possible to sort the result by a column in ascending order, and then by another column in descending order:</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5">
            <a:extLst>
              <a:ext uri="{FF2B5EF4-FFF2-40B4-BE49-F238E27FC236}">
                <a16:creationId xmlns:a16="http://schemas.microsoft.com/office/drawing/2014/main" id="{5D39E7C3-36D9-43C8-A0D5-A82B49B7F878}"/>
              </a:ext>
            </a:extLst>
          </p:cNvPr>
          <p:cNvSpPr>
            <a:spLocks noChangeArrowheads="1"/>
          </p:cNvSpPr>
          <p:nvPr/>
        </p:nvSpPr>
        <p:spPr bwMode="auto">
          <a:xfrm>
            <a:off x="5887960" y="1236100"/>
            <a:ext cx="5794322"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Note that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clause is always evaluated after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FROM</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and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clause.</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30" name="Picture 6" descr="MySQL ORDER BY Evaluation">
            <a:extLst>
              <a:ext uri="{FF2B5EF4-FFF2-40B4-BE49-F238E27FC236}">
                <a16:creationId xmlns:a16="http://schemas.microsoft.com/office/drawing/2014/main" id="{DB12BBA6-CB9E-4945-8EFE-F00CF6B0B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71262" y="1928597"/>
            <a:ext cx="6038734" cy="955280"/>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E8B7BF9-338F-443F-8CF6-ACEB19835A51}"/>
              </a:ext>
            </a:extLst>
          </p:cNvPr>
          <p:cNvSpPr txBox="1"/>
          <p:nvPr/>
        </p:nvSpPr>
        <p:spPr>
          <a:xfrm>
            <a:off x="6015672" y="3114709"/>
            <a:ext cx="6094324" cy="923330"/>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contactLastname</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contactFirstname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customers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contactLastname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DESC</a:t>
            </a:r>
            <a:r>
              <a:rPr lang="en-US" b="1" i="0" dirty="0">
                <a:solidFill>
                  <a:srgbClr val="FF0000"/>
                </a:solidFill>
                <a:effectLst/>
                <a:latin typeface="Courier New" panose="02070309020205020404" pitchFamily="49" charset="0"/>
              </a:rPr>
              <a: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contactFirstname</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ASC</a:t>
            </a:r>
            <a:r>
              <a:rPr lang="en-US" b="0" i="0" dirty="0">
                <a:solidFill>
                  <a:srgbClr val="333333"/>
                </a:solidFill>
                <a:effectLst/>
                <a:latin typeface="Courier New" panose="02070309020205020404" pitchFamily="49" charset="0"/>
              </a:rPr>
              <a:t>;</a:t>
            </a:r>
            <a:endParaRPr lang="en-IN" dirty="0"/>
          </a:p>
        </p:txBody>
      </p:sp>
      <p:pic>
        <p:nvPicPr>
          <p:cNvPr id="1032" name="Picture 8" descr="MySQL ORDER BY mutilple columns">
            <a:extLst>
              <a:ext uri="{FF2B5EF4-FFF2-40B4-BE49-F238E27FC236}">
                <a16:creationId xmlns:a16="http://schemas.microsoft.com/office/drawing/2014/main" id="{1E6FD112-7B8C-4A09-8224-8713CACA1B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8482" y="3907414"/>
            <a:ext cx="2133600" cy="2105025"/>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9">
            <a:extLst>
              <a:ext uri="{FF2B5EF4-FFF2-40B4-BE49-F238E27FC236}">
                <a16:creationId xmlns:a16="http://schemas.microsoft.com/office/drawing/2014/main" id="{14EF26DA-BBD6-4E9A-A662-7A95DA7B7F09}"/>
              </a:ext>
            </a:extLst>
          </p:cNvPr>
          <p:cNvSpPr>
            <a:spLocks noChangeArrowheads="1"/>
          </p:cNvSpPr>
          <p:nvPr/>
        </p:nvSpPr>
        <p:spPr bwMode="auto">
          <a:xfrm>
            <a:off x="5426110" y="6012439"/>
            <a:ext cx="6683886" cy="830997"/>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In this example,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 clause sorts the result set by the last name in descending order first and then sorts the sorted result set by the first name in ascending order to produce the final result set.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661DC86B-A79F-C33C-2D8C-6A60482865AA}"/>
              </a:ext>
            </a:extLst>
          </p:cNvPr>
          <p:cNvSpPr txBox="1"/>
          <p:nvPr/>
        </p:nvSpPr>
        <p:spPr>
          <a:xfrm>
            <a:off x="5732205" y="4119613"/>
            <a:ext cx="3792795" cy="1477328"/>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Q.</a:t>
            </a:r>
          </a:p>
          <a:p>
            <a:r>
              <a:rPr lang="en-IN" dirty="0"/>
              <a:t>Display all </a:t>
            </a:r>
            <a:r>
              <a:rPr lang="en-IN" dirty="0" err="1"/>
              <a:t>lastname</a:t>
            </a:r>
            <a:r>
              <a:rPr lang="en-IN" dirty="0"/>
              <a:t> in descending order  from </a:t>
            </a:r>
            <a:r>
              <a:rPr lang="en-US" dirty="0">
                <a:solidFill>
                  <a:srgbClr val="333333"/>
                </a:solidFill>
                <a:latin typeface="Courier New" panose="02070309020205020404" pitchFamily="49" charset="0"/>
              </a:rPr>
              <a:t>customers</a:t>
            </a:r>
            <a:r>
              <a:rPr lang="en-IN" dirty="0"/>
              <a:t> table and </a:t>
            </a:r>
            <a:r>
              <a:rPr lang="en-US" dirty="0" err="1">
                <a:solidFill>
                  <a:srgbClr val="333333"/>
                </a:solidFill>
                <a:latin typeface="Courier New" panose="02070309020205020404" pitchFamily="49" charset="0"/>
              </a:rPr>
              <a:t>contactFirstname</a:t>
            </a:r>
            <a:r>
              <a:rPr lang="en-IN" dirty="0"/>
              <a:t>  in Ascending order.</a:t>
            </a:r>
          </a:p>
        </p:txBody>
      </p:sp>
      <p:sp>
        <p:nvSpPr>
          <p:cNvPr id="7" name="TextBox 6">
            <a:extLst>
              <a:ext uri="{FF2B5EF4-FFF2-40B4-BE49-F238E27FC236}">
                <a16:creationId xmlns:a16="http://schemas.microsoft.com/office/drawing/2014/main" id="{90A2BBA6-86A1-AA15-1420-4D4DC0A16A56}"/>
              </a:ext>
            </a:extLst>
          </p:cNvPr>
          <p:cNvSpPr txBox="1"/>
          <p:nvPr/>
        </p:nvSpPr>
        <p:spPr>
          <a:xfrm>
            <a:off x="2590799" y="677278"/>
            <a:ext cx="2269066" cy="1754326"/>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In this server will load </a:t>
            </a:r>
            <a:r>
              <a:rPr lang="en-IN" dirty="0">
                <a:highlight>
                  <a:srgbClr val="FFFF00"/>
                </a:highlight>
              </a:rPr>
              <a:t>1</a:t>
            </a:r>
            <a:r>
              <a:rPr lang="en-IN" baseline="30000" dirty="0">
                <a:highlight>
                  <a:srgbClr val="FFFF00"/>
                </a:highlight>
              </a:rPr>
              <a:t>st</a:t>
            </a:r>
            <a:r>
              <a:rPr lang="en-IN" dirty="0">
                <a:highlight>
                  <a:srgbClr val="FFFF00"/>
                </a:highlight>
              </a:rPr>
              <a:t> </a:t>
            </a:r>
            <a:r>
              <a:rPr lang="en-IN" dirty="0"/>
              <a:t> read </a:t>
            </a:r>
            <a:r>
              <a:rPr lang="en-IN" dirty="0">
                <a:highlight>
                  <a:srgbClr val="FFFF00"/>
                </a:highlight>
              </a:rPr>
              <a:t>From</a:t>
            </a:r>
            <a:r>
              <a:rPr lang="en-IN" dirty="0"/>
              <a:t> command and load employee table in memory. Then select column </a:t>
            </a:r>
          </a:p>
        </p:txBody>
      </p:sp>
      <p:sp>
        <p:nvSpPr>
          <p:cNvPr id="11" name="TextBox 10">
            <a:extLst>
              <a:ext uri="{FF2B5EF4-FFF2-40B4-BE49-F238E27FC236}">
                <a16:creationId xmlns:a16="http://schemas.microsoft.com/office/drawing/2014/main" id="{0B1F87A3-E705-81E4-1CC6-C4231889C9EA}"/>
              </a:ext>
            </a:extLst>
          </p:cNvPr>
          <p:cNvSpPr txBox="1"/>
          <p:nvPr/>
        </p:nvSpPr>
        <p:spPr>
          <a:xfrm>
            <a:off x="2396067" y="2794001"/>
            <a:ext cx="2938359"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Using  * in select statement is not a good practice</a:t>
            </a:r>
          </a:p>
        </p:txBody>
      </p:sp>
      <p:cxnSp>
        <p:nvCxnSpPr>
          <p:cNvPr id="15" name="Straight Arrow Connector 14">
            <a:extLst>
              <a:ext uri="{FF2B5EF4-FFF2-40B4-BE49-F238E27FC236}">
                <a16:creationId xmlns:a16="http://schemas.microsoft.com/office/drawing/2014/main" id="{C1B6830F-A101-B4D6-035E-EBAFD625879B}"/>
              </a:ext>
            </a:extLst>
          </p:cNvPr>
          <p:cNvCxnSpPr/>
          <p:nvPr/>
        </p:nvCxnSpPr>
        <p:spPr>
          <a:xfrm flipV="1">
            <a:off x="592667" y="1236100"/>
            <a:ext cx="2150533" cy="397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660A2842-33F2-6F8B-9D26-5BD324B0C31C}"/>
              </a:ext>
            </a:extLst>
          </p:cNvPr>
          <p:cNvSpPr txBox="1"/>
          <p:nvPr/>
        </p:nvSpPr>
        <p:spPr>
          <a:xfrm>
            <a:off x="5996861" y="3232054"/>
            <a:ext cx="5685421" cy="652602"/>
          </a:xfrm>
          <a:prstGeom prst="rect">
            <a:avLst/>
          </a:prstGeom>
          <a:solidFill>
            <a:schemeClr val="bg1"/>
          </a:solidFill>
        </p:spPr>
        <p:txBody>
          <a:bodyPr wrap="square" rtlCol="0">
            <a:spAutoFit/>
          </a:bodyPr>
          <a:lstStyle/>
          <a:p>
            <a:endParaRPr lang="en-IN" dirty="0"/>
          </a:p>
        </p:txBody>
      </p:sp>
      <p:cxnSp>
        <p:nvCxnSpPr>
          <p:cNvPr id="18" name="Straight Connector 17">
            <a:extLst>
              <a:ext uri="{FF2B5EF4-FFF2-40B4-BE49-F238E27FC236}">
                <a16:creationId xmlns:a16="http://schemas.microsoft.com/office/drawing/2014/main" id="{0ED686AE-4BF1-374D-0751-3B9EA185445A}"/>
              </a:ext>
            </a:extLst>
          </p:cNvPr>
          <p:cNvCxnSpPr>
            <a:cxnSpLocks/>
          </p:cNvCxnSpPr>
          <p:nvPr/>
        </p:nvCxnSpPr>
        <p:spPr>
          <a:xfrm flipH="1">
            <a:off x="5334426" y="-10395"/>
            <a:ext cx="91684" cy="6927662"/>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1853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010743-1781-8B62-5EC1-B600EC8C5768}"/>
              </a:ext>
            </a:extLst>
          </p:cNvPr>
          <p:cNvSpPr txBox="1"/>
          <p:nvPr/>
        </p:nvSpPr>
        <p:spPr>
          <a:xfrm>
            <a:off x="1159933" y="313267"/>
            <a:ext cx="10938934" cy="3139321"/>
          </a:xfrm>
          <a:prstGeom prst="rect">
            <a:avLst/>
          </a:prstGeom>
          <a:noFill/>
        </p:spPr>
        <p:txBody>
          <a:bodyPr wrap="square">
            <a:spAutoFit/>
          </a:bodyPr>
          <a:lstStyle/>
          <a:p>
            <a:r>
              <a:rPr lang="en-US" dirty="0"/>
              <a:t>🚫 Why  Is Problematic</a:t>
            </a:r>
          </a:p>
          <a:p>
            <a:r>
              <a:rPr lang="en-US" dirty="0"/>
              <a:t>1. Performance Overhead</a:t>
            </a:r>
          </a:p>
          <a:p>
            <a:r>
              <a:rPr lang="en-US" dirty="0"/>
              <a:t>• 	Fetches all columns, even those you don’t need.</a:t>
            </a:r>
          </a:p>
          <a:p>
            <a:r>
              <a:rPr lang="en-US" dirty="0"/>
              <a:t>• 	Increases I/O load and network traffic, especially with large tables.</a:t>
            </a:r>
          </a:p>
          <a:p>
            <a:r>
              <a:rPr lang="en-US" dirty="0"/>
              <a:t>• 	Slows down query execution and client-side processing.</a:t>
            </a:r>
          </a:p>
          <a:p>
            <a:r>
              <a:rPr lang="en-US" dirty="0"/>
              <a:t>2. Security Risks</a:t>
            </a:r>
          </a:p>
          <a:p>
            <a:r>
              <a:rPr lang="en-US" dirty="0"/>
              <a:t>• 	May expose sensitive data unintentionally (e.g., passwords, financial info).</a:t>
            </a:r>
          </a:p>
          <a:p>
            <a:r>
              <a:rPr lang="en-US" dirty="0"/>
              <a:t>• 	Harder to audit and control what data is being accessed.</a:t>
            </a:r>
          </a:p>
          <a:p>
            <a:endParaRPr lang="en-US" dirty="0"/>
          </a:p>
          <a:p>
            <a:r>
              <a:rPr lang="en-US" dirty="0"/>
              <a:t>3. Ambiguity in Joins</a:t>
            </a:r>
          </a:p>
          <a:p>
            <a:r>
              <a:rPr lang="en-US" dirty="0"/>
              <a:t>• 	If joining tables with overlapping column names (like ),  can cause confusion or errors.</a:t>
            </a:r>
            <a:endParaRPr lang="en-IN" dirty="0"/>
          </a:p>
        </p:txBody>
      </p:sp>
    </p:spTree>
    <p:extLst>
      <p:ext uri="{BB962C8B-B14F-4D97-AF65-F5344CB8AC3E}">
        <p14:creationId xmlns:p14="http://schemas.microsoft.com/office/powerpoint/2010/main" val="3671091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4F85B875-034D-4DE8-AB35-43EC44769831}"/>
              </a:ext>
            </a:extLst>
          </p:cNvPr>
          <p:cNvSpPr>
            <a:spLocks noGrp="1" noChangeArrowheads="1"/>
          </p:cNvSpPr>
          <p:nvPr>
            <p:ph type="title"/>
          </p:nvPr>
        </p:nvSpPr>
        <p:spPr bwMode="auto">
          <a:xfrm>
            <a:off x="1046674" y="10037"/>
            <a:ext cx="4949449" cy="5232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262626"/>
                </a:solidFill>
                <a:effectLst/>
                <a:latin typeface="-apple-system"/>
              </a:rPr>
              <a:t>Using MySQL </a:t>
            </a:r>
            <a:r>
              <a:rPr kumimoji="0" lang="en-US" altLang="en-US" sz="1400" b="1" i="0" u="none" strike="noStrike" cap="none" normalizeH="0" baseline="0" dirty="0">
                <a:ln>
                  <a:noFill/>
                </a:ln>
                <a:solidFill>
                  <a:srgbClr val="262626"/>
                </a:solidFill>
                <a:effectLst/>
                <a:latin typeface="Courier New" panose="02070309020205020404" pitchFamily="49" charset="0"/>
                <a:cs typeface="Courier New" panose="02070309020205020404" pitchFamily="49" charset="0"/>
              </a:rPr>
              <a:t>ORDER BY</a:t>
            </a:r>
            <a:r>
              <a:rPr kumimoji="0" lang="en-US" altLang="en-US" sz="1400" b="1" i="0" u="none" strike="noStrike" cap="none" normalizeH="0" baseline="0" dirty="0">
                <a:ln>
                  <a:noFill/>
                </a:ln>
                <a:solidFill>
                  <a:srgbClr val="262626"/>
                </a:solidFill>
                <a:effectLst/>
                <a:latin typeface="-apple-system"/>
              </a:rPr>
              <a:t> to sort a result set by </a:t>
            </a:r>
            <a:r>
              <a:rPr kumimoji="0" lang="en-US" altLang="en-US" sz="1400" b="1" i="0" u="none" strike="noStrike" cap="none" normalizeH="0" baseline="0" dirty="0">
                <a:ln>
                  <a:noFill/>
                </a:ln>
                <a:solidFill>
                  <a:srgbClr val="262626"/>
                </a:solidFill>
                <a:effectLst/>
                <a:highlight>
                  <a:srgbClr val="FFFF00"/>
                </a:highlight>
                <a:latin typeface="-apple-system"/>
              </a:rPr>
              <a:t>an expression </a:t>
            </a:r>
            <a:r>
              <a:rPr kumimoji="0" lang="en-US" altLang="en-US" sz="1400" b="1" i="0" u="none" strike="noStrike" cap="none" normalizeH="0" baseline="0" dirty="0">
                <a:ln>
                  <a:noFill/>
                </a:ln>
                <a:solidFill>
                  <a:srgbClr val="262626"/>
                </a:solidFill>
                <a:effectLst/>
                <a:latin typeface="-apple-system"/>
              </a:rPr>
              <a:t>example</a:t>
            </a:r>
          </a:p>
        </p:txBody>
      </p:sp>
      <p:sp>
        <p:nvSpPr>
          <p:cNvPr id="7" name="Rectangle 5">
            <a:extLst>
              <a:ext uri="{FF2B5EF4-FFF2-40B4-BE49-F238E27FC236}">
                <a16:creationId xmlns:a16="http://schemas.microsoft.com/office/drawing/2014/main" id="{558AB337-8938-4550-BAA6-4B986FA679D1}"/>
              </a:ext>
            </a:extLst>
          </p:cNvPr>
          <p:cNvSpPr>
            <a:spLocks noChangeArrowheads="1"/>
          </p:cNvSpPr>
          <p:nvPr/>
        </p:nvSpPr>
        <p:spPr bwMode="auto">
          <a:xfrm>
            <a:off x="71285" y="620658"/>
            <a:ext cx="6182032"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See the following  </a:t>
            </a: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orderdetails</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table from the sample database.</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54" name="Picture 6" descr="order_details_table">
            <a:extLst>
              <a:ext uri="{FF2B5EF4-FFF2-40B4-BE49-F238E27FC236}">
                <a16:creationId xmlns:a16="http://schemas.microsoft.com/office/drawing/2014/main" id="{D60D1B06-12A5-47FD-B982-AF0742766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662" y="1108191"/>
            <a:ext cx="1724025" cy="1485900"/>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F4CA15EB-6A22-428F-916D-0CC906C685C6}"/>
              </a:ext>
            </a:extLst>
          </p:cNvPr>
          <p:cNvSpPr txBox="1"/>
          <p:nvPr/>
        </p:nvSpPr>
        <p:spPr>
          <a:xfrm>
            <a:off x="469797" y="2897661"/>
            <a:ext cx="5134590" cy="1477328"/>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orderNumber</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orderlinenumber</a:t>
            </a:r>
            <a:r>
              <a:rPr lang="en-US" b="0" i="0" dirty="0">
                <a:solidFill>
                  <a:srgbClr val="333333"/>
                </a:solidFill>
                <a:effectLst/>
                <a:latin typeface="Courier New" panose="02070309020205020404" pitchFamily="49" charset="0"/>
              </a:rPr>
              <a:t>, </a:t>
            </a:r>
            <a:r>
              <a:rPr lang="en-US" b="0" i="0" dirty="0" err="1">
                <a:solidFill>
                  <a:srgbClr val="333333"/>
                </a:solidFill>
                <a:effectLst/>
                <a:highlight>
                  <a:srgbClr val="FFFF00"/>
                </a:highlight>
                <a:latin typeface="Courier New" panose="02070309020205020404" pitchFamily="49" charset="0"/>
              </a:rPr>
              <a:t>quantityOrdered</a:t>
            </a:r>
            <a:r>
              <a:rPr lang="en-US" b="0" i="0" dirty="0">
                <a:solidFill>
                  <a:srgbClr val="333333"/>
                </a:solidFill>
                <a:effectLst/>
                <a:highlight>
                  <a:srgbClr val="FFFF00"/>
                </a:highlight>
                <a:latin typeface="Courier New" panose="02070309020205020404" pitchFamily="49" charset="0"/>
              </a:rPr>
              <a:t> * </a:t>
            </a:r>
            <a:r>
              <a:rPr lang="en-US" b="0" i="0" dirty="0" err="1">
                <a:solidFill>
                  <a:srgbClr val="333333"/>
                </a:solidFill>
                <a:effectLst/>
                <a:highlight>
                  <a:srgbClr val="FFFF00"/>
                </a:highlight>
                <a:latin typeface="Courier New" panose="02070309020205020404" pitchFamily="49" charset="0"/>
              </a:rPr>
              <a:t>priceEach</a:t>
            </a:r>
            <a:r>
              <a:rPr lang="en-US" b="0" i="0" dirty="0">
                <a:solidFill>
                  <a:srgbClr val="333333"/>
                </a:solidFill>
                <a:effectLst/>
                <a:highlight>
                  <a:srgbClr val="FFFF00"/>
                </a:highlight>
                <a:latin typeface="Courier New" panose="02070309020205020404" pitchFamily="49" charset="0"/>
              </a:rPr>
              <a:t> </a:t>
            </a:r>
          </a:p>
          <a:p>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orderdetails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err="1">
                <a:solidFill>
                  <a:srgbClr val="333333"/>
                </a:solidFill>
                <a:effectLst/>
                <a:highlight>
                  <a:srgbClr val="FFFF00"/>
                </a:highlight>
                <a:latin typeface="Courier New" panose="02070309020205020404" pitchFamily="49" charset="0"/>
              </a:rPr>
              <a:t>quantityOrdered</a:t>
            </a:r>
            <a:r>
              <a:rPr lang="en-US" b="0" i="0" dirty="0">
                <a:solidFill>
                  <a:srgbClr val="333333"/>
                </a:solidFill>
                <a:effectLst/>
                <a:highlight>
                  <a:srgbClr val="FFFF00"/>
                </a:highlight>
                <a:latin typeface="Courier New" panose="02070309020205020404" pitchFamily="49" charset="0"/>
              </a:rPr>
              <a:t> * </a:t>
            </a:r>
            <a:r>
              <a:rPr lang="en-US" b="0" i="0" dirty="0" err="1">
                <a:solidFill>
                  <a:srgbClr val="333333"/>
                </a:solidFill>
                <a:effectLst/>
                <a:highlight>
                  <a:srgbClr val="FFFF00"/>
                </a:highlight>
                <a:latin typeface="Courier New" panose="02070309020205020404" pitchFamily="49" charset="0"/>
              </a:rPr>
              <a:t>priceEach</a:t>
            </a:r>
            <a:r>
              <a:rPr lang="en-US" b="0" i="0" dirty="0">
                <a:solidFill>
                  <a:srgbClr val="333333"/>
                </a:solidFill>
                <a:effectLst/>
                <a:highlight>
                  <a:srgbClr val="FFFF00"/>
                </a:highlight>
                <a:latin typeface="Courier New" panose="02070309020205020404" pitchFamily="49" charset="0"/>
              </a:rPr>
              <a:t> </a:t>
            </a:r>
            <a:r>
              <a:rPr lang="en-US" b="1" i="0" dirty="0">
                <a:solidFill>
                  <a:srgbClr val="333333"/>
                </a:solidFill>
                <a:effectLst/>
                <a:latin typeface="Courier New" panose="02070309020205020404" pitchFamily="49" charset="0"/>
              </a:rPr>
              <a:t>DESC</a:t>
            </a:r>
            <a:r>
              <a:rPr lang="en-US" b="0" i="0" dirty="0">
                <a:solidFill>
                  <a:srgbClr val="333333"/>
                </a:solidFill>
                <a:effectLst/>
                <a:latin typeface="Courier New" panose="02070309020205020404" pitchFamily="49" charset="0"/>
              </a:rPr>
              <a:t>;</a:t>
            </a:r>
            <a:endParaRPr lang="en-IN" dirty="0"/>
          </a:p>
        </p:txBody>
      </p:sp>
      <p:pic>
        <p:nvPicPr>
          <p:cNvPr id="2056" name="Picture 8">
            <a:extLst>
              <a:ext uri="{FF2B5EF4-FFF2-40B4-BE49-F238E27FC236}">
                <a16:creationId xmlns:a16="http://schemas.microsoft.com/office/drawing/2014/main" id="{22F3EBD2-2D3E-4136-8C0E-3577FE27EE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4662" y="4447715"/>
            <a:ext cx="3711116" cy="208031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9">
            <a:extLst>
              <a:ext uri="{FF2B5EF4-FFF2-40B4-BE49-F238E27FC236}">
                <a16:creationId xmlns:a16="http://schemas.microsoft.com/office/drawing/2014/main" id="{C49BA130-A4A4-4F47-AD3B-6E226AF1CE62}"/>
              </a:ext>
            </a:extLst>
          </p:cNvPr>
          <p:cNvSpPr>
            <a:spLocks noChangeArrowheads="1"/>
          </p:cNvSpPr>
          <p:nvPr/>
        </p:nvSpPr>
        <p:spPr bwMode="auto">
          <a:xfrm>
            <a:off x="5938683" y="76943"/>
            <a:ext cx="6152535" cy="738664"/>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000000"/>
                </a:solidFill>
                <a:effectLst/>
                <a:latin typeface="-apple-system"/>
              </a:rPr>
              <a:t>To make the query more readable, you can assign the expression in the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SELECT</a:t>
            </a:r>
            <a:r>
              <a:rPr kumimoji="0" lang="en-US" altLang="en-US" sz="1600" b="0" i="0" u="none" strike="noStrike" cap="none" normalizeH="0" baseline="0" dirty="0">
                <a:ln>
                  <a:noFill/>
                </a:ln>
                <a:solidFill>
                  <a:srgbClr val="000000"/>
                </a:solidFill>
                <a:effectLst/>
                <a:latin typeface="-apple-system"/>
              </a:rPr>
              <a:t> clause a </a:t>
            </a:r>
            <a:r>
              <a:rPr kumimoji="0" lang="en-US" altLang="en-US" sz="1600" b="0" i="0" u="none" strike="noStrike" cap="none" normalizeH="0" baseline="0" dirty="0">
                <a:ln>
                  <a:noFill/>
                </a:ln>
                <a:solidFill>
                  <a:schemeClr val="tx1"/>
                </a:solidFill>
                <a:effectLst/>
                <a:latin typeface="-apple-system"/>
              </a:rPr>
              <a:t>column </a:t>
            </a:r>
            <a:r>
              <a:rPr kumimoji="0" lang="en-US" altLang="en-US" sz="1600" b="1" i="0" u="none" strike="noStrike" cap="none" normalizeH="0" baseline="0" dirty="0">
                <a:ln>
                  <a:noFill/>
                </a:ln>
                <a:solidFill>
                  <a:schemeClr val="tx1"/>
                </a:solidFill>
                <a:effectLst/>
                <a:latin typeface="-apple-system"/>
              </a:rPr>
              <a:t>alias</a:t>
            </a:r>
            <a:r>
              <a:rPr kumimoji="0" lang="en-US" altLang="en-US" sz="1600" b="0" i="0" u="none" strike="noStrike" cap="none" normalizeH="0" baseline="0" dirty="0">
                <a:ln>
                  <a:noFill/>
                </a:ln>
                <a:solidFill>
                  <a:srgbClr val="000000"/>
                </a:solidFill>
                <a:effectLst/>
                <a:latin typeface="-apple-system"/>
              </a:rPr>
              <a:t> and use that column alias in the </a:t>
            </a:r>
            <a:r>
              <a:rPr kumimoji="0" lang="en-US" altLang="en-US" sz="16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1600" b="0" i="0" u="none" strike="noStrike" cap="none" normalizeH="0" baseline="0" dirty="0">
                <a:ln>
                  <a:noFill/>
                </a:ln>
                <a:solidFill>
                  <a:srgbClr val="000000"/>
                </a:solidFill>
                <a:effectLst/>
                <a:latin typeface="-apple-system"/>
              </a:rPr>
              <a:t> clause</a:t>
            </a:r>
            <a:r>
              <a:rPr kumimoji="0" lang="en-US" altLang="en-US" sz="1600" b="0" i="0" u="none" strike="noStrike" cap="none" normalizeH="0" baseline="0" dirty="0">
                <a:ln>
                  <a:noFill/>
                </a:ln>
                <a:solidFill>
                  <a:schemeClr val="tx1"/>
                </a:solidFill>
                <a:effectLst/>
              </a:rPr>
              <a: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17C5AFEE-296A-4693-AC64-8B06519353DA}"/>
              </a:ext>
            </a:extLst>
          </p:cNvPr>
          <p:cNvSpPr txBox="1"/>
          <p:nvPr/>
        </p:nvSpPr>
        <p:spPr>
          <a:xfrm>
            <a:off x="5876926" y="1174656"/>
            <a:ext cx="6130412"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orderNumber</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orderLineNumber</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quantityOrdered</a:t>
            </a:r>
            <a:r>
              <a:rPr lang="en-US" b="0" i="0" dirty="0">
                <a:solidFill>
                  <a:srgbClr val="333333"/>
                </a:solidFill>
                <a:effectLst/>
                <a:latin typeface="Courier New" panose="02070309020205020404" pitchFamily="49" charset="0"/>
              </a:rPr>
              <a:t> * </a:t>
            </a:r>
            <a:r>
              <a:rPr lang="en-US" b="0" i="0" dirty="0" err="1">
                <a:solidFill>
                  <a:srgbClr val="333333"/>
                </a:solidFill>
                <a:effectLst/>
                <a:latin typeface="Courier New" panose="02070309020205020404" pitchFamily="49" charset="0"/>
              </a:rPr>
              <a:t>priceEach</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AS</a:t>
            </a:r>
            <a:r>
              <a:rPr lang="en-US" b="0" i="0" dirty="0">
                <a:solidFill>
                  <a:srgbClr val="333333"/>
                </a:solidFill>
                <a:effectLst/>
                <a:latin typeface="Courier New" panose="02070309020205020404" pitchFamily="49" charset="0"/>
              </a:rPr>
              <a:t> </a:t>
            </a:r>
            <a:r>
              <a:rPr lang="en-US" b="0" i="0" dirty="0">
                <a:solidFill>
                  <a:srgbClr val="333333"/>
                </a:solidFill>
                <a:effectLst/>
                <a:highlight>
                  <a:srgbClr val="FFFF00"/>
                </a:highlight>
                <a:latin typeface="Courier New" panose="02070309020205020404" pitchFamily="49" charset="0"/>
              </a:rPr>
              <a:t>subtotal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orderdetails</a:t>
            </a:r>
            <a:r>
              <a:rPr lang="en-US" b="0" i="0" dirty="0">
                <a:solidFill>
                  <a:srgbClr val="333333"/>
                </a:solidFill>
                <a:effectLst/>
                <a:latin typeface="Courier New" panose="02070309020205020404" pitchFamily="49" charset="0"/>
              </a:rPr>
              <a:t> </a:t>
            </a:r>
          </a:p>
          <a:p>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0" i="0" dirty="0">
                <a:solidFill>
                  <a:srgbClr val="333333"/>
                </a:solidFill>
                <a:effectLst/>
                <a:highlight>
                  <a:srgbClr val="FFFF00"/>
                </a:highlight>
                <a:latin typeface="Courier New" panose="02070309020205020404" pitchFamily="49" charset="0"/>
              </a:rPr>
              <a:t>subtotal</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DESC</a:t>
            </a:r>
            <a:r>
              <a:rPr lang="en-US" b="0" i="0" dirty="0">
                <a:solidFill>
                  <a:srgbClr val="333333"/>
                </a:solidFill>
                <a:effectLst/>
                <a:latin typeface="Courier New" panose="02070309020205020404" pitchFamily="49" charset="0"/>
              </a:rPr>
              <a:t>;</a:t>
            </a:r>
            <a:endParaRPr lang="en-IN" dirty="0"/>
          </a:p>
        </p:txBody>
      </p:sp>
      <p:pic>
        <p:nvPicPr>
          <p:cNvPr id="2059" name="Picture 11">
            <a:extLst>
              <a:ext uri="{FF2B5EF4-FFF2-40B4-BE49-F238E27FC236}">
                <a16:creationId xmlns:a16="http://schemas.microsoft.com/office/drawing/2014/main" id="{5C1E8C50-090C-4F71-8BAB-77482D3032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0056" y="2443549"/>
            <a:ext cx="2505075" cy="22479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AB92C13-9F4F-9779-B597-07AA322E3B7D}"/>
              </a:ext>
            </a:extLst>
          </p:cNvPr>
          <p:cNvSpPr txBox="1"/>
          <p:nvPr/>
        </p:nvSpPr>
        <p:spPr>
          <a:xfrm>
            <a:off x="5693184" y="5604701"/>
            <a:ext cx="6134100" cy="923330"/>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dirty="0"/>
              <a:t>referring to </a:t>
            </a:r>
            <a:r>
              <a:rPr lang="en-US" dirty="0" err="1"/>
              <a:t>orderLineNumber</a:t>
            </a:r>
            <a:r>
              <a:rPr lang="en-US" dirty="0"/>
              <a:t> in our </a:t>
            </a:r>
            <a:r>
              <a:rPr lang="en-US" dirty="0" err="1"/>
              <a:t>orderdetails</a:t>
            </a:r>
            <a:r>
              <a:rPr lang="en-US" dirty="0"/>
              <a:t> table, it typically represents the sequence of items within an order, ensuring each product in an order has a unique position.</a:t>
            </a:r>
            <a:endParaRPr lang="en-IN" dirty="0"/>
          </a:p>
        </p:txBody>
      </p:sp>
      <p:sp>
        <p:nvSpPr>
          <p:cNvPr id="2" name="TextBox 1">
            <a:extLst>
              <a:ext uri="{FF2B5EF4-FFF2-40B4-BE49-F238E27FC236}">
                <a16:creationId xmlns:a16="http://schemas.microsoft.com/office/drawing/2014/main" id="{9B8729CD-D0A1-5C9D-AB64-4784B408B289}"/>
              </a:ext>
            </a:extLst>
          </p:cNvPr>
          <p:cNvSpPr txBox="1"/>
          <p:nvPr/>
        </p:nvSpPr>
        <p:spPr>
          <a:xfrm>
            <a:off x="5996123" y="2726267"/>
            <a:ext cx="256393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IN" dirty="0"/>
              <a:t>Q</a:t>
            </a:r>
          </a:p>
          <a:p>
            <a:r>
              <a:rPr lang="en-IN" dirty="0"/>
              <a:t> Display qty*price </a:t>
            </a:r>
            <a:r>
              <a:rPr lang="en-IN" dirty="0" err="1"/>
              <a:t>orderBy</a:t>
            </a:r>
            <a:r>
              <a:rPr lang="en-IN" dirty="0"/>
              <a:t> </a:t>
            </a:r>
            <a:r>
              <a:rPr lang="en-IN" dirty="0" err="1"/>
              <a:t>desc</a:t>
            </a:r>
            <a:r>
              <a:rPr lang="en-IN" dirty="0"/>
              <a:t>.</a:t>
            </a:r>
          </a:p>
        </p:txBody>
      </p:sp>
    </p:spTree>
    <p:extLst>
      <p:ext uri="{BB962C8B-B14F-4D97-AF65-F5344CB8AC3E}">
        <p14:creationId xmlns:p14="http://schemas.microsoft.com/office/powerpoint/2010/main" val="723829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289D1A65-547C-4042-AA41-87290BAB8EEE}"/>
              </a:ext>
            </a:extLst>
          </p:cNvPr>
          <p:cNvSpPr>
            <a:spLocks noGrp="1" noChangeArrowheads="1"/>
          </p:cNvSpPr>
          <p:nvPr>
            <p:ph type="title"/>
          </p:nvPr>
        </p:nvSpPr>
        <p:spPr bwMode="auto">
          <a:xfrm>
            <a:off x="838200" y="78503"/>
            <a:ext cx="7253748" cy="3385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262626"/>
                </a:solidFill>
                <a:effectLst/>
                <a:latin typeface="-apple-system"/>
              </a:rPr>
              <a:t>Using MySQL </a:t>
            </a:r>
            <a:r>
              <a:rPr kumimoji="0" lang="en-US" altLang="en-US" sz="1100" b="1" i="0" u="none" strike="noStrike" cap="none" normalizeH="0" baseline="0" dirty="0">
                <a:ln>
                  <a:noFill/>
                </a:ln>
                <a:solidFill>
                  <a:srgbClr val="262626"/>
                </a:solidFill>
                <a:effectLst/>
                <a:latin typeface="var(--fonts)"/>
              </a:rPr>
              <a:t>ORDER BY</a:t>
            </a:r>
            <a:r>
              <a:rPr kumimoji="0" lang="en-US" altLang="en-US" sz="1600" b="1" i="0" u="none" strike="noStrike" cap="none" normalizeH="0" baseline="0" dirty="0">
                <a:ln>
                  <a:noFill/>
                </a:ln>
                <a:solidFill>
                  <a:srgbClr val="262626"/>
                </a:solidFill>
                <a:effectLst/>
                <a:latin typeface="-apple-system"/>
              </a:rPr>
              <a:t> to sort data using a </a:t>
            </a:r>
            <a:r>
              <a:rPr kumimoji="0" lang="en-US" altLang="en-US" sz="1600" b="1" i="0" u="none" strike="noStrike" cap="none" normalizeH="0" baseline="0" dirty="0">
                <a:ln>
                  <a:noFill/>
                </a:ln>
                <a:solidFill>
                  <a:srgbClr val="262626"/>
                </a:solidFill>
                <a:effectLst/>
                <a:highlight>
                  <a:srgbClr val="FFFF00"/>
                </a:highlight>
                <a:latin typeface="-apple-system"/>
              </a:rPr>
              <a:t>custom list</a:t>
            </a:r>
          </a:p>
        </p:txBody>
      </p:sp>
      <p:sp>
        <p:nvSpPr>
          <p:cNvPr id="6" name="Rectangle 3">
            <a:extLst>
              <a:ext uri="{FF2B5EF4-FFF2-40B4-BE49-F238E27FC236}">
                <a16:creationId xmlns:a16="http://schemas.microsoft.com/office/drawing/2014/main" id="{996EC8D3-F99F-4201-9252-09848B3AF3BB}"/>
              </a:ext>
            </a:extLst>
          </p:cNvPr>
          <p:cNvSpPr>
            <a:spLocks noGrp="1" noChangeArrowheads="1"/>
          </p:cNvSpPr>
          <p:nvPr>
            <p:ph idx="1"/>
          </p:nvPr>
        </p:nvSpPr>
        <p:spPr bwMode="auto">
          <a:xfrm>
            <a:off x="196850" y="697370"/>
            <a:ext cx="10992260" cy="276999"/>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ORDER BY</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 </a:t>
            </a:r>
            <a:r>
              <a:rPr kumimoji="0" lang="en-US" altLang="en-US" sz="1800" b="1" i="0" u="none" strike="noStrike" cap="none" normalizeH="0" baseline="0" dirty="0">
                <a:ln>
                  <a:noFill/>
                </a:ln>
                <a:solidFill>
                  <a:srgbClr val="000000"/>
                </a:solidFill>
                <a:effectLst/>
                <a:latin typeface="-apple-system"/>
              </a:rPr>
              <a:t>clause</a:t>
            </a:r>
            <a:r>
              <a:rPr kumimoji="0" lang="en-US" altLang="en-US" sz="1800" b="0" i="0" u="none" strike="noStrike" cap="none" normalizeH="0" baseline="0" dirty="0">
                <a:ln>
                  <a:noFill/>
                </a:ln>
                <a:solidFill>
                  <a:srgbClr val="000000"/>
                </a:solidFill>
                <a:effectLst/>
                <a:latin typeface="-apple-system"/>
              </a:rPr>
              <a:t> allows you to sort data using a custom list by using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FIELD()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 </a:t>
            </a:r>
            <a:r>
              <a:rPr kumimoji="0" lang="en-US" altLang="en-US" sz="1800" b="1" i="0" u="none" strike="noStrike" cap="none" normalizeH="0" baseline="0" dirty="0">
                <a:ln>
                  <a:noFill/>
                </a:ln>
                <a:solidFill>
                  <a:srgbClr val="000000"/>
                </a:solidFill>
                <a:effectLst/>
                <a:latin typeface="-apple-system"/>
              </a:rPr>
              <a:t>function</a:t>
            </a:r>
            <a:r>
              <a:rPr kumimoji="0" lang="en-US" altLang="en-US" sz="1800" b="0" i="0" u="none" strike="noStrike" cap="none" normalizeH="0" baseline="0" dirty="0">
                <a:ln>
                  <a:noFill/>
                </a:ln>
                <a:solidFill>
                  <a:srgbClr val="000000"/>
                </a:solidFill>
                <a:effectLst/>
                <a:latin typeface="-apple-system"/>
              </a:rPr>
              <a:t>.</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3ACFB58-F94B-454F-8608-E3F4E485AB58}"/>
              </a:ext>
            </a:extLst>
          </p:cNvPr>
          <p:cNvSpPr txBox="1"/>
          <p:nvPr/>
        </p:nvSpPr>
        <p:spPr>
          <a:xfrm>
            <a:off x="196850" y="1254682"/>
            <a:ext cx="4827434" cy="2308324"/>
          </a:xfrm>
          <a:prstGeom prst="rect">
            <a:avLst/>
          </a:prstGeom>
        </p:spPr>
        <p:style>
          <a:lnRef idx="2">
            <a:schemeClr val="accent6"/>
          </a:lnRef>
          <a:fillRef idx="1">
            <a:schemeClr val="lt1"/>
          </a:fillRef>
          <a:effectRef idx="0">
            <a:schemeClr val="accent6"/>
          </a:effectRef>
          <a:fontRef idx="minor">
            <a:schemeClr val="dk1"/>
          </a:fontRef>
        </p:style>
        <p:txBody>
          <a:bodyPr wrap="square">
            <a:spAutoFit/>
          </a:bodyPr>
          <a:lstStyle/>
          <a:p>
            <a:pPr algn="l"/>
            <a:r>
              <a:rPr lang="en-US" b="0" i="0" dirty="0">
                <a:solidFill>
                  <a:srgbClr val="000000"/>
                </a:solidFill>
                <a:effectLst/>
                <a:latin typeface="-apple-system"/>
              </a:rPr>
              <a:t>Suppose that you want to sort the sales orders based on their statuses in the following order:</a:t>
            </a:r>
          </a:p>
          <a:p>
            <a:pPr algn="l">
              <a:buFont typeface="Arial" panose="020B0604020202020204" pitchFamily="34" charset="0"/>
              <a:buChar char="•"/>
            </a:pPr>
            <a:r>
              <a:rPr lang="en-US" b="0" i="0" dirty="0">
                <a:solidFill>
                  <a:srgbClr val="000000"/>
                </a:solidFill>
                <a:effectLst/>
                <a:latin typeface="-apple-system"/>
              </a:rPr>
              <a:t>In Process</a:t>
            </a:r>
          </a:p>
          <a:p>
            <a:pPr algn="l">
              <a:buFont typeface="Arial" panose="020B0604020202020204" pitchFamily="34" charset="0"/>
              <a:buChar char="•"/>
            </a:pPr>
            <a:r>
              <a:rPr lang="en-US" b="0" i="0" dirty="0">
                <a:solidFill>
                  <a:srgbClr val="000000"/>
                </a:solidFill>
                <a:effectLst/>
                <a:latin typeface="-apple-system"/>
              </a:rPr>
              <a:t>On Hold</a:t>
            </a:r>
          </a:p>
          <a:p>
            <a:pPr algn="l">
              <a:buFont typeface="Arial" panose="020B0604020202020204" pitchFamily="34" charset="0"/>
              <a:buChar char="•"/>
            </a:pPr>
            <a:r>
              <a:rPr lang="en-US" b="0" i="0" dirty="0">
                <a:solidFill>
                  <a:srgbClr val="000000"/>
                </a:solidFill>
                <a:effectLst/>
                <a:latin typeface="-apple-system"/>
              </a:rPr>
              <a:t>Canceled</a:t>
            </a:r>
          </a:p>
          <a:p>
            <a:pPr algn="l">
              <a:buFont typeface="Arial" panose="020B0604020202020204" pitchFamily="34" charset="0"/>
              <a:buChar char="•"/>
            </a:pPr>
            <a:r>
              <a:rPr lang="en-US" b="0" i="0" dirty="0">
                <a:solidFill>
                  <a:srgbClr val="000000"/>
                </a:solidFill>
                <a:effectLst/>
                <a:latin typeface="-apple-system"/>
              </a:rPr>
              <a:t>Resolved</a:t>
            </a:r>
          </a:p>
          <a:p>
            <a:pPr algn="l">
              <a:buFont typeface="Arial" panose="020B0604020202020204" pitchFamily="34" charset="0"/>
              <a:buChar char="•"/>
            </a:pPr>
            <a:r>
              <a:rPr lang="en-US" b="0" i="0" dirty="0">
                <a:solidFill>
                  <a:srgbClr val="000000"/>
                </a:solidFill>
                <a:effectLst/>
                <a:latin typeface="-apple-system"/>
              </a:rPr>
              <a:t>Disputed</a:t>
            </a:r>
          </a:p>
          <a:p>
            <a:pPr algn="l">
              <a:buFont typeface="Arial" panose="020B0604020202020204" pitchFamily="34" charset="0"/>
              <a:buChar char="•"/>
            </a:pPr>
            <a:r>
              <a:rPr lang="en-US" b="0" i="0" dirty="0">
                <a:solidFill>
                  <a:srgbClr val="000000"/>
                </a:solidFill>
                <a:effectLst/>
                <a:latin typeface="-apple-system"/>
              </a:rPr>
              <a:t>Shipped</a:t>
            </a:r>
          </a:p>
        </p:txBody>
      </p:sp>
      <p:sp>
        <p:nvSpPr>
          <p:cNvPr id="9" name="Rectangle 4">
            <a:extLst>
              <a:ext uri="{FF2B5EF4-FFF2-40B4-BE49-F238E27FC236}">
                <a16:creationId xmlns:a16="http://schemas.microsoft.com/office/drawing/2014/main" id="{6800E6A2-72D1-4B90-A5AB-9D401B82752D}"/>
              </a:ext>
            </a:extLst>
          </p:cNvPr>
          <p:cNvSpPr>
            <a:spLocks noChangeArrowheads="1"/>
          </p:cNvSpPr>
          <p:nvPr/>
        </p:nvSpPr>
        <p:spPr bwMode="auto">
          <a:xfrm>
            <a:off x="5118755" y="1349390"/>
            <a:ext cx="6965090" cy="553998"/>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pple-system"/>
              </a:rPr>
              <a:t>To do this, you can use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FIELD()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function to map each order status to a number and sort the result by the result of the </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FIELD()</a:t>
            </a:r>
            <a:r>
              <a:rPr kumimoji="0" lang="en-US" altLang="en-US" sz="800" b="0" i="0" u="none" strike="noStrike" cap="none" normalizeH="0" baseline="0" dirty="0">
                <a:ln>
                  <a:noFill/>
                </a:ln>
                <a:solidFill>
                  <a:srgbClr val="000000"/>
                </a:solidFill>
                <a:effectLst/>
                <a:latin typeface="-apple-system"/>
              </a:rPr>
              <a:t> </a:t>
            </a:r>
            <a:r>
              <a:rPr kumimoji="0" lang="en-US" altLang="en-US" sz="1800" b="0" i="0" u="none" strike="noStrike" cap="none" normalizeH="0" baseline="0" dirty="0">
                <a:ln>
                  <a:noFill/>
                </a:ln>
                <a:solidFill>
                  <a:srgbClr val="000000"/>
                </a:solidFill>
                <a:effectLst/>
                <a:latin typeface="-apple-system"/>
              </a:rPr>
              <a:t>function:</a:t>
            </a:r>
            <a:r>
              <a:rPr kumimoji="0" lang="en-US" altLang="en-US" sz="1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E9FC408F-E9FB-4D61-A923-8807FAEFD551}"/>
              </a:ext>
            </a:extLst>
          </p:cNvPr>
          <p:cNvSpPr txBox="1"/>
          <p:nvPr/>
        </p:nvSpPr>
        <p:spPr>
          <a:xfrm>
            <a:off x="5139267" y="2106655"/>
            <a:ext cx="6096000" cy="1200329"/>
          </a:xfrm>
          <a:prstGeom prst="rect">
            <a:avLst/>
          </a:prstGeom>
          <a:noFill/>
        </p:spPr>
        <p:txBody>
          <a:bodyPr wrap="square">
            <a:spAutoFit/>
          </a:bodyPr>
          <a:lstStyle/>
          <a:p>
            <a:r>
              <a:rPr lang="en-US" b="1" i="0" dirty="0">
                <a:solidFill>
                  <a:srgbClr val="333333"/>
                </a:solidFill>
                <a:effectLst/>
                <a:latin typeface="Courier New" panose="02070309020205020404" pitchFamily="49" charset="0"/>
              </a:rPr>
              <a:t>SELECT</a:t>
            </a:r>
            <a:r>
              <a:rPr lang="en-US" b="0" i="0" dirty="0">
                <a:solidFill>
                  <a:srgbClr val="333333"/>
                </a:solidFill>
                <a:effectLst/>
                <a:latin typeface="Courier New" panose="02070309020205020404" pitchFamily="49" charset="0"/>
              </a:rPr>
              <a:t> </a:t>
            </a:r>
            <a:r>
              <a:rPr lang="en-US" b="0" i="0" dirty="0" err="1">
                <a:solidFill>
                  <a:srgbClr val="333333"/>
                </a:solidFill>
                <a:effectLst/>
                <a:latin typeface="Courier New" panose="02070309020205020404" pitchFamily="49" charset="0"/>
              </a:rPr>
              <a:t>orderNumber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status</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FROM</a:t>
            </a:r>
            <a:r>
              <a:rPr lang="en-US" b="0" i="0" dirty="0">
                <a:solidFill>
                  <a:srgbClr val="333333"/>
                </a:solidFill>
                <a:effectLst/>
                <a:latin typeface="Courier New" panose="02070309020205020404" pitchFamily="49" charset="0"/>
              </a:rPr>
              <a:t> orders </a:t>
            </a:r>
            <a:r>
              <a:rPr lang="en-US" b="1" i="0" dirty="0">
                <a:solidFill>
                  <a:srgbClr val="333333"/>
                </a:solidFill>
                <a:effectLst/>
                <a:latin typeface="Courier New" panose="02070309020205020404" pitchFamily="49" charset="0"/>
              </a:rPr>
              <a:t>ORDER</a:t>
            </a:r>
            <a:r>
              <a:rPr lang="en-US" b="0" i="0" dirty="0">
                <a:solidFill>
                  <a:srgbClr val="333333"/>
                </a:solidFill>
                <a:effectLst/>
                <a:latin typeface="Courier New" panose="02070309020205020404" pitchFamily="49" charset="0"/>
              </a:rPr>
              <a:t> </a:t>
            </a:r>
            <a:r>
              <a:rPr lang="en-US" b="1" i="0" dirty="0">
                <a:solidFill>
                  <a:srgbClr val="333333"/>
                </a:solidFill>
                <a:effectLst/>
                <a:latin typeface="Courier New" panose="02070309020205020404" pitchFamily="49" charset="0"/>
              </a:rPr>
              <a:t>BY</a:t>
            </a:r>
            <a:r>
              <a:rPr lang="en-US" b="0" i="0" dirty="0">
                <a:solidFill>
                  <a:srgbClr val="333333"/>
                </a:solidFill>
                <a:effectLst/>
                <a:latin typeface="Courier New" panose="02070309020205020404" pitchFamily="49" charset="0"/>
              </a:rPr>
              <a:t> </a:t>
            </a:r>
            <a:r>
              <a:rPr lang="en-US" b="1" i="0" dirty="0">
                <a:solidFill>
                  <a:srgbClr val="333333"/>
                </a:solidFill>
                <a:effectLst/>
                <a:highlight>
                  <a:srgbClr val="FFFF00"/>
                </a:highlight>
                <a:latin typeface="Courier New" panose="02070309020205020404" pitchFamily="49" charset="0"/>
              </a:rPr>
              <a:t>FIELD</a:t>
            </a:r>
            <a:r>
              <a:rPr lang="en-US" b="0" i="0" dirty="0">
                <a:solidFill>
                  <a:srgbClr val="FF0000"/>
                </a:solidFill>
                <a:effectLst/>
                <a:latin typeface="Courier New" panose="02070309020205020404" pitchFamily="49" charset="0"/>
              </a:rPr>
              <a:t>(</a:t>
            </a:r>
            <a:r>
              <a:rPr lang="en-US" b="1" i="0" dirty="0">
                <a:solidFill>
                  <a:srgbClr val="333333"/>
                </a:solidFill>
                <a:effectLst/>
                <a:latin typeface="Courier New" panose="02070309020205020404" pitchFamily="49" charset="0"/>
              </a:rPr>
              <a:t>status</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'In Process'</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'On Hold'</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'Cancelled'</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'Resolved'</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'Disputed'</a:t>
            </a:r>
            <a:r>
              <a:rPr lang="en-US" b="0" i="0" dirty="0">
                <a:solidFill>
                  <a:srgbClr val="333333"/>
                </a:solidFill>
                <a:effectLst/>
                <a:latin typeface="Courier New" panose="02070309020205020404" pitchFamily="49" charset="0"/>
              </a:rPr>
              <a:t>, </a:t>
            </a:r>
            <a:r>
              <a:rPr lang="en-US" b="0" i="0" dirty="0">
                <a:solidFill>
                  <a:srgbClr val="DD1144"/>
                </a:solidFill>
                <a:effectLst/>
                <a:latin typeface="Courier New" panose="02070309020205020404" pitchFamily="49" charset="0"/>
              </a:rPr>
              <a:t>'Shipped'</a:t>
            </a:r>
            <a:r>
              <a:rPr lang="en-US" b="0" i="0" dirty="0">
                <a:solidFill>
                  <a:srgbClr val="FF0000"/>
                </a:solidFill>
                <a:effectLst/>
                <a:latin typeface="Courier New" panose="02070309020205020404" pitchFamily="49" charset="0"/>
              </a:rPr>
              <a:t>)</a:t>
            </a:r>
            <a:r>
              <a:rPr lang="en-US" b="0" i="0" dirty="0">
                <a:solidFill>
                  <a:srgbClr val="333333"/>
                </a:solidFill>
                <a:effectLst/>
                <a:latin typeface="Courier New" panose="02070309020205020404" pitchFamily="49" charset="0"/>
              </a:rPr>
              <a:t>;</a:t>
            </a:r>
            <a:endParaRPr lang="en-IN" dirty="0"/>
          </a:p>
        </p:txBody>
      </p:sp>
      <p:pic>
        <p:nvPicPr>
          <p:cNvPr id="3078" name="Picture 6" descr="MySQL ORDER BY and FIELD function">
            <a:extLst>
              <a:ext uri="{FF2B5EF4-FFF2-40B4-BE49-F238E27FC236}">
                <a16:creationId xmlns:a16="http://schemas.microsoft.com/office/drawing/2014/main" id="{005C1D1A-CE82-43AA-868A-BC4858EC51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85238" y="4114629"/>
            <a:ext cx="1638300" cy="209550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7">
            <a:extLst>
              <a:ext uri="{FF2B5EF4-FFF2-40B4-BE49-F238E27FC236}">
                <a16:creationId xmlns:a16="http://schemas.microsoft.com/office/drawing/2014/main" id="{007D79F8-9FF7-4511-8AD2-7AE2AEEF11DC}"/>
              </a:ext>
            </a:extLst>
          </p:cNvPr>
          <p:cNvSpPr>
            <a:spLocks noChangeArrowheads="1"/>
          </p:cNvSpPr>
          <p:nvPr/>
        </p:nvSpPr>
        <p:spPr bwMode="auto">
          <a:xfrm>
            <a:off x="196850" y="5162379"/>
            <a:ext cx="7197213" cy="1384995"/>
          </a:xfrm>
          <a:prstGeom prst="rect">
            <a:avLst/>
          </a:prstGeom>
          <a:solidFill>
            <a:srgbClr val="FFF6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FIELD Function returns the index of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status</a:t>
            </a:r>
            <a:r>
              <a:rPr kumimoji="0" lang="en-US" altLang="en-US" b="0" i="0" u="none" strike="noStrike" cap="none" normalizeH="0" baseline="0" dirty="0">
                <a:ln>
                  <a:noFill/>
                </a:ln>
                <a:solidFill>
                  <a:srgbClr val="000000"/>
                </a:solidFill>
                <a:effectLst/>
                <a:latin typeface="-apple-system"/>
              </a:rPr>
              <a:t> in the list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 Process', 'On Hold', 'Cancelled', 'Resolved', 'Disputed', 'Shipped'</a:t>
            </a:r>
            <a:r>
              <a:rPr kumimoji="0" lang="en-US" altLang="en-US" b="0" i="0" u="none" strike="noStrike" cap="none" normalizeH="0" baseline="0" dirty="0">
                <a:ln>
                  <a:noFill/>
                </a:ln>
                <a:solidFill>
                  <a:srgbClr val="000000"/>
                </a:solidFill>
                <a:effectLst/>
                <a:latin typeface="-apple-system"/>
              </a:rPr>
              <a:t>.</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0000"/>
                </a:solidFill>
                <a:effectLst/>
                <a:latin typeface="-apple-system"/>
              </a:rPr>
              <a:t>For example, if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status</a:t>
            </a:r>
            <a:r>
              <a:rPr kumimoji="0" lang="en-US" altLang="en-US" b="0" i="0" u="none" strike="noStrike" cap="none" normalizeH="0" baseline="0" dirty="0">
                <a:ln>
                  <a:noFill/>
                </a:ln>
                <a:solidFill>
                  <a:srgbClr val="000000"/>
                </a:solidFill>
                <a:effectLst/>
                <a:latin typeface="-apple-system"/>
              </a:rPr>
              <a:t> is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In Process</a:t>
            </a:r>
            <a:r>
              <a:rPr kumimoji="0" lang="en-US" altLang="en-US" b="0" i="0" u="none" strike="noStrike" cap="none" normalizeH="0" baseline="0" dirty="0">
                <a:ln>
                  <a:noFill/>
                </a:ln>
                <a:solidFill>
                  <a:srgbClr val="000000"/>
                </a:solidFill>
                <a:effectLst/>
                <a:latin typeface="-apple-system"/>
              </a:rPr>
              <a:t>, the function will return 1. If the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status</a:t>
            </a:r>
            <a:r>
              <a:rPr kumimoji="0" lang="en-US" altLang="en-US" b="0" i="0" u="none" strike="noStrike" cap="none" normalizeH="0" baseline="0" dirty="0">
                <a:ln>
                  <a:noFill/>
                </a:ln>
                <a:solidFill>
                  <a:srgbClr val="000000"/>
                </a:solidFill>
                <a:effectLst/>
                <a:latin typeface="-apple-system"/>
              </a:rPr>
              <a:t> is </a:t>
            </a:r>
            <a:r>
              <a:rPr kumimoji="0" lang="en-US" altLang="en-US"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On Hold</a:t>
            </a:r>
            <a:r>
              <a:rPr kumimoji="0" lang="en-US" altLang="en-US" b="0" i="0" u="none" strike="noStrike" cap="none" normalizeH="0" baseline="0" dirty="0">
                <a:ln>
                  <a:noFill/>
                </a:ln>
                <a:solidFill>
                  <a:srgbClr val="000000"/>
                </a:solidFill>
                <a:effectLst/>
                <a:latin typeface="-apple-system"/>
              </a:rPr>
              <a:t>, the function will return 2, and so on.</a:t>
            </a:r>
            <a:endParaRPr kumimoji="0" lang="en-US" altLang="en-US"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2282D21A-5934-7157-13B3-706F326FF9B0}"/>
              </a:ext>
            </a:extLst>
          </p:cNvPr>
          <p:cNvGraphicFramePr>
            <a:graphicFrameLocks noGrp="1"/>
          </p:cNvGraphicFramePr>
          <p:nvPr>
            <p:extLst>
              <p:ext uri="{D42A27DB-BD31-4B8C-83A1-F6EECF244321}">
                <p14:modId xmlns:p14="http://schemas.microsoft.com/office/powerpoint/2010/main" val="4201860287"/>
              </p:ext>
            </p:extLst>
          </p:nvPr>
        </p:nvGraphicFramePr>
        <p:xfrm>
          <a:off x="196850" y="3766273"/>
          <a:ext cx="7735260" cy="883920"/>
        </p:xfrm>
        <a:graphic>
          <a:graphicData uri="http://schemas.openxmlformats.org/drawingml/2006/table">
            <a:tbl>
              <a:tblPr firstRow="1" bandRow="1">
                <a:tableStyleId>{5C22544A-7EE6-4342-B048-85BDC9FD1C3A}</a:tableStyleId>
              </a:tblPr>
              <a:tblGrid>
                <a:gridCol w="1289210">
                  <a:extLst>
                    <a:ext uri="{9D8B030D-6E8A-4147-A177-3AD203B41FA5}">
                      <a16:colId xmlns:a16="http://schemas.microsoft.com/office/drawing/2014/main" val="3335675499"/>
                    </a:ext>
                  </a:extLst>
                </a:gridCol>
                <a:gridCol w="1289210">
                  <a:extLst>
                    <a:ext uri="{9D8B030D-6E8A-4147-A177-3AD203B41FA5}">
                      <a16:colId xmlns:a16="http://schemas.microsoft.com/office/drawing/2014/main" val="969265189"/>
                    </a:ext>
                  </a:extLst>
                </a:gridCol>
                <a:gridCol w="1289210">
                  <a:extLst>
                    <a:ext uri="{9D8B030D-6E8A-4147-A177-3AD203B41FA5}">
                      <a16:colId xmlns:a16="http://schemas.microsoft.com/office/drawing/2014/main" val="3181135103"/>
                    </a:ext>
                  </a:extLst>
                </a:gridCol>
                <a:gridCol w="1289210">
                  <a:extLst>
                    <a:ext uri="{9D8B030D-6E8A-4147-A177-3AD203B41FA5}">
                      <a16:colId xmlns:a16="http://schemas.microsoft.com/office/drawing/2014/main" val="3493879558"/>
                    </a:ext>
                  </a:extLst>
                </a:gridCol>
                <a:gridCol w="1289210">
                  <a:extLst>
                    <a:ext uri="{9D8B030D-6E8A-4147-A177-3AD203B41FA5}">
                      <a16:colId xmlns:a16="http://schemas.microsoft.com/office/drawing/2014/main" val="4225136501"/>
                    </a:ext>
                  </a:extLst>
                </a:gridCol>
                <a:gridCol w="1289210">
                  <a:extLst>
                    <a:ext uri="{9D8B030D-6E8A-4147-A177-3AD203B41FA5}">
                      <a16:colId xmlns:a16="http://schemas.microsoft.com/office/drawing/2014/main" val="779374090"/>
                    </a:ext>
                  </a:extLst>
                </a:gridCol>
              </a:tblGrid>
              <a:tr h="300667">
                <a:tc>
                  <a:txBody>
                    <a:bodyPr/>
                    <a:lstStyle/>
                    <a:p>
                      <a:r>
                        <a:rPr lang="en-IN" dirty="0"/>
                        <a:t>1</a:t>
                      </a:r>
                    </a:p>
                  </a:txBody>
                  <a:tcPr/>
                </a:tc>
                <a:tc>
                  <a:txBody>
                    <a:bodyPr/>
                    <a:lstStyle/>
                    <a:p>
                      <a:r>
                        <a:rPr lang="en-IN" dirty="0"/>
                        <a:t>2</a:t>
                      </a:r>
                    </a:p>
                  </a:txBody>
                  <a:tcPr/>
                </a:tc>
                <a:tc>
                  <a:txBody>
                    <a:bodyPr/>
                    <a:lstStyle/>
                    <a:p>
                      <a:r>
                        <a:rPr lang="en-IN" dirty="0"/>
                        <a:t>3</a:t>
                      </a:r>
                    </a:p>
                  </a:txBody>
                  <a:tcPr/>
                </a:tc>
                <a:tc>
                  <a:txBody>
                    <a:bodyPr/>
                    <a:lstStyle/>
                    <a:p>
                      <a:r>
                        <a:rPr lang="en-IN" dirty="0"/>
                        <a:t>4</a:t>
                      </a:r>
                    </a:p>
                  </a:txBody>
                  <a:tcPr/>
                </a:tc>
                <a:tc>
                  <a:txBody>
                    <a:bodyPr/>
                    <a:lstStyle/>
                    <a:p>
                      <a:r>
                        <a:rPr lang="en-IN" dirty="0"/>
                        <a:t>5</a:t>
                      </a:r>
                    </a:p>
                  </a:txBody>
                  <a:tcPr/>
                </a:tc>
                <a:tc>
                  <a:txBody>
                    <a:bodyPr/>
                    <a:lstStyle/>
                    <a:p>
                      <a:r>
                        <a:rPr lang="en-IN" dirty="0"/>
                        <a:t>6</a:t>
                      </a:r>
                    </a:p>
                  </a:txBody>
                  <a:tcPr/>
                </a:tc>
                <a:extLst>
                  <a:ext uri="{0D108BD9-81ED-4DB2-BD59-A6C34878D82A}">
                    <a16:rowId xmlns:a16="http://schemas.microsoft.com/office/drawing/2014/main" val="2583202249"/>
                  </a:ext>
                </a:extLst>
              </a:tr>
              <a:tr h="425944">
                <a:tc>
                  <a:txBody>
                    <a:bodyPr/>
                    <a:lstStyle/>
                    <a:p>
                      <a:r>
                        <a:rPr lang="en-US" sz="1400" b="0" i="0" dirty="0">
                          <a:solidFill>
                            <a:srgbClr val="DD1144"/>
                          </a:solidFill>
                          <a:effectLst/>
                          <a:latin typeface="Courier New" panose="02070309020205020404" pitchFamily="49" charset="0"/>
                        </a:rPr>
                        <a:t>'In Process</a:t>
                      </a:r>
                      <a:endParaRPr lang="en-IN" sz="1400" dirty="0"/>
                    </a:p>
                  </a:txBody>
                  <a:tcPr/>
                </a:tc>
                <a:tc>
                  <a:txBody>
                    <a:bodyPr/>
                    <a:lstStyle/>
                    <a:p>
                      <a:r>
                        <a:rPr lang="en-US" sz="1400" b="0" i="0" dirty="0">
                          <a:solidFill>
                            <a:srgbClr val="DD1144"/>
                          </a:solidFill>
                          <a:effectLst/>
                          <a:latin typeface="Courier New" panose="02070309020205020404" pitchFamily="49" charset="0"/>
                        </a:rPr>
                        <a:t>'On Hold'</a:t>
                      </a:r>
                      <a:endParaRPr lang="en-IN" sz="1400" dirty="0"/>
                    </a:p>
                  </a:txBody>
                  <a:tcPr/>
                </a:tc>
                <a:tc>
                  <a:txBody>
                    <a:bodyPr/>
                    <a:lstStyle/>
                    <a:p>
                      <a:r>
                        <a:rPr lang="en-US" sz="1400" b="0" i="0" dirty="0">
                          <a:solidFill>
                            <a:srgbClr val="DD1144"/>
                          </a:solidFill>
                          <a:effectLst/>
                          <a:latin typeface="Courier New" panose="02070309020205020404" pitchFamily="49" charset="0"/>
                        </a:rPr>
                        <a:t>'Cancelled'</a:t>
                      </a:r>
                      <a:endParaRPr lang="en-IN" sz="1400" dirty="0"/>
                    </a:p>
                  </a:txBody>
                  <a:tcPr/>
                </a:tc>
                <a:tc>
                  <a:txBody>
                    <a:bodyPr/>
                    <a:lstStyle/>
                    <a:p>
                      <a:r>
                        <a:rPr lang="en-US" sz="1400" b="0" i="0" dirty="0">
                          <a:solidFill>
                            <a:srgbClr val="DD1144"/>
                          </a:solidFill>
                          <a:effectLst/>
                          <a:latin typeface="Courier New" panose="02070309020205020404" pitchFamily="49" charset="0"/>
                        </a:rPr>
                        <a:t>'Resolved'</a:t>
                      </a:r>
                      <a:endParaRPr lang="en-IN" sz="1400" dirty="0"/>
                    </a:p>
                  </a:txBody>
                  <a:tcPr/>
                </a:tc>
                <a:tc>
                  <a:txBody>
                    <a:bodyPr/>
                    <a:lstStyle/>
                    <a:p>
                      <a:r>
                        <a:rPr lang="en-US" sz="1400" b="0" i="0" dirty="0">
                          <a:solidFill>
                            <a:srgbClr val="DD1144"/>
                          </a:solidFill>
                          <a:effectLst/>
                          <a:latin typeface="Courier New" panose="02070309020205020404" pitchFamily="49" charset="0"/>
                        </a:rPr>
                        <a:t>Disputed</a:t>
                      </a:r>
                      <a:endParaRPr lang="en-IN" sz="1400" dirty="0"/>
                    </a:p>
                  </a:txBody>
                  <a:tcPr/>
                </a:tc>
                <a:tc>
                  <a:txBody>
                    <a:bodyPr/>
                    <a:lstStyle/>
                    <a:p>
                      <a:r>
                        <a:rPr lang="en-US" sz="1400" b="0" i="0" dirty="0">
                          <a:solidFill>
                            <a:srgbClr val="DD1144"/>
                          </a:solidFill>
                          <a:effectLst/>
                          <a:latin typeface="Courier New" panose="02070309020205020404" pitchFamily="49" charset="0"/>
                        </a:rPr>
                        <a:t>Shipped</a:t>
                      </a:r>
                      <a:endParaRPr lang="en-IN" sz="1400" dirty="0"/>
                    </a:p>
                  </a:txBody>
                  <a:tcPr/>
                </a:tc>
                <a:extLst>
                  <a:ext uri="{0D108BD9-81ED-4DB2-BD59-A6C34878D82A}">
                    <a16:rowId xmlns:a16="http://schemas.microsoft.com/office/drawing/2014/main" val="435390242"/>
                  </a:ext>
                </a:extLst>
              </a:tr>
            </a:tbl>
          </a:graphicData>
        </a:graphic>
      </p:graphicFrame>
      <p:sp>
        <p:nvSpPr>
          <p:cNvPr id="3" name="TextBox 2">
            <a:extLst>
              <a:ext uri="{FF2B5EF4-FFF2-40B4-BE49-F238E27FC236}">
                <a16:creationId xmlns:a16="http://schemas.microsoft.com/office/drawing/2014/main" id="{7B64C10B-165C-61F0-CC28-286F0769AE49}"/>
              </a:ext>
            </a:extLst>
          </p:cNvPr>
          <p:cNvSpPr txBox="1"/>
          <p:nvPr/>
        </p:nvSpPr>
        <p:spPr>
          <a:xfrm>
            <a:off x="8187267" y="3306984"/>
            <a:ext cx="3632200" cy="369332"/>
          </a:xfrm>
          <a:prstGeom prst="rect">
            <a:avLst/>
          </a:prstGeom>
          <a:noFill/>
        </p:spPr>
        <p:txBody>
          <a:bodyPr wrap="square" rtlCol="0">
            <a:spAutoFit/>
          </a:bodyPr>
          <a:lstStyle/>
          <a:p>
            <a:r>
              <a:rPr lang="en-IN" dirty="0"/>
              <a:t>Display record order by this</a:t>
            </a:r>
          </a:p>
        </p:txBody>
      </p:sp>
      <p:cxnSp>
        <p:nvCxnSpPr>
          <p:cNvPr id="7" name="Straight Arrow Connector 6">
            <a:extLst>
              <a:ext uri="{FF2B5EF4-FFF2-40B4-BE49-F238E27FC236}">
                <a16:creationId xmlns:a16="http://schemas.microsoft.com/office/drawing/2014/main" id="{61EE328D-D987-897B-519F-584953F8B45E}"/>
              </a:ext>
            </a:extLst>
          </p:cNvPr>
          <p:cNvCxnSpPr/>
          <p:nvPr/>
        </p:nvCxnSpPr>
        <p:spPr>
          <a:xfrm flipH="1">
            <a:off x="7628467" y="3563006"/>
            <a:ext cx="3310466" cy="788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2139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49B2FF12-EBCB-E71A-0996-83D34057F9F1}"/>
              </a:ext>
            </a:extLst>
          </p:cNvPr>
          <p:cNvGraphicFramePr>
            <a:graphicFrameLocks noGrp="1"/>
          </p:cNvGraphicFramePr>
          <p:nvPr/>
        </p:nvGraphicFramePr>
        <p:xfrm>
          <a:off x="838200" y="3086894"/>
          <a:ext cx="10515600" cy="1828800"/>
        </p:xfrm>
        <a:graphic>
          <a:graphicData uri="http://schemas.openxmlformats.org/drawingml/2006/table">
            <a:tbl>
              <a:tblPr/>
              <a:tblGrid>
                <a:gridCol w="3505200">
                  <a:extLst>
                    <a:ext uri="{9D8B030D-6E8A-4147-A177-3AD203B41FA5}">
                      <a16:colId xmlns:a16="http://schemas.microsoft.com/office/drawing/2014/main" val="841373549"/>
                    </a:ext>
                  </a:extLst>
                </a:gridCol>
                <a:gridCol w="3505200">
                  <a:extLst>
                    <a:ext uri="{9D8B030D-6E8A-4147-A177-3AD203B41FA5}">
                      <a16:colId xmlns:a16="http://schemas.microsoft.com/office/drawing/2014/main" val="1129122978"/>
                    </a:ext>
                  </a:extLst>
                </a:gridCol>
                <a:gridCol w="3505200">
                  <a:extLst>
                    <a:ext uri="{9D8B030D-6E8A-4147-A177-3AD203B41FA5}">
                      <a16:colId xmlns:a16="http://schemas.microsoft.com/office/drawing/2014/main" val="3211436261"/>
                    </a:ext>
                  </a:extLst>
                </a:gridCol>
              </a:tblGrid>
              <a:tr h="0">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261953276"/>
                  </a:ext>
                </a:extLst>
              </a:tr>
              <a:tr h="0">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581876375"/>
                  </a:ext>
                </a:extLst>
              </a:tr>
              <a:tr h="0">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1579077254"/>
                  </a:ext>
                </a:extLst>
              </a:tr>
              <a:tr h="0">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extLst>
                  <a:ext uri="{0D108BD9-81ED-4DB2-BD59-A6C34878D82A}">
                    <a16:rowId xmlns:a16="http://schemas.microsoft.com/office/drawing/2014/main" val="1584601073"/>
                  </a:ext>
                </a:extLst>
              </a:tr>
              <a:tr h="0">
                <a:tc>
                  <a:txBody>
                    <a:bodyPr/>
                    <a:lstStyle/>
                    <a:p>
                      <a:pPr>
                        <a:buNone/>
                      </a:pPr>
                      <a:endParaRPr lang="en-IN"/>
                    </a:p>
                  </a:txBody>
                  <a:tcPr anchor="ctr">
                    <a:lnL>
                      <a:noFill/>
                    </a:lnL>
                    <a:lnR>
                      <a:noFill/>
                    </a:lnR>
                    <a:lnT>
                      <a:noFill/>
                    </a:lnT>
                    <a:lnB>
                      <a:noFill/>
                    </a:lnB>
                    <a:noFill/>
                  </a:tcPr>
                </a:tc>
                <a:tc>
                  <a:txBody>
                    <a:bodyPr/>
                    <a:lstStyle/>
                    <a:p>
                      <a:pPr>
                        <a:buNone/>
                      </a:pPr>
                      <a:endParaRPr lang="en-IN"/>
                    </a:p>
                  </a:txBody>
                  <a:tcPr anchor="ctr">
                    <a:lnL>
                      <a:noFill/>
                    </a:lnL>
                    <a:lnR>
                      <a:noFill/>
                    </a:lnR>
                    <a:lnT>
                      <a:noFill/>
                    </a:lnT>
                    <a:lnB>
                      <a:noFill/>
                    </a:lnB>
                    <a:noFill/>
                  </a:tcPr>
                </a:tc>
                <a:tc>
                  <a:txBody>
                    <a:bodyPr/>
                    <a:lstStyle/>
                    <a:p>
                      <a:pPr>
                        <a:buNone/>
                      </a:pPr>
                      <a:endParaRPr lang="en-IN" dirty="0"/>
                    </a:p>
                  </a:txBody>
                  <a:tcPr anchor="ctr">
                    <a:lnL>
                      <a:noFill/>
                    </a:lnL>
                    <a:lnR>
                      <a:noFill/>
                    </a:lnR>
                    <a:lnT>
                      <a:noFill/>
                    </a:lnT>
                    <a:lnB>
                      <a:noFill/>
                    </a:lnB>
                    <a:noFill/>
                  </a:tcPr>
                </a:tc>
                <a:extLst>
                  <a:ext uri="{0D108BD9-81ED-4DB2-BD59-A6C34878D82A}">
                    <a16:rowId xmlns:a16="http://schemas.microsoft.com/office/drawing/2014/main" val="4160842286"/>
                  </a:ext>
                </a:extLst>
              </a:tr>
            </a:tbl>
          </a:graphicData>
        </a:graphic>
      </p:graphicFrame>
      <p:sp>
        <p:nvSpPr>
          <p:cNvPr id="7" name="Rectangle 2">
            <a:extLst>
              <a:ext uri="{FF2B5EF4-FFF2-40B4-BE49-F238E27FC236}">
                <a16:creationId xmlns:a16="http://schemas.microsoft.com/office/drawing/2014/main" id="{48CEF527-A10C-36DE-0EC2-F06B41B1AD9F}"/>
              </a:ext>
            </a:extLst>
          </p:cNvPr>
          <p:cNvSpPr>
            <a:spLocks noChangeArrowheads="1"/>
          </p:cNvSpPr>
          <p:nvPr/>
        </p:nvSpPr>
        <p:spPr bwMode="auto">
          <a:xfrm>
            <a:off x="1117599" y="-79653"/>
            <a:ext cx="11523133"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Internal Mechanics of </a:t>
            </a:r>
            <a:r>
              <a:rPr kumimoji="0" lang="en-US" altLang="en-US" b="1" i="0" u="none" strike="noStrike" cap="none" normalizeH="0" baseline="0" dirty="0">
                <a:ln>
                  <a:noFill/>
                </a:ln>
                <a:solidFill>
                  <a:schemeClr val="tx1"/>
                </a:solidFill>
                <a:effectLst/>
                <a:latin typeface="Arial Unicode MS"/>
              </a:rPr>
              <a:t>FIELD()</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a:ln>
                  <a:noFill/>
                </a:ln>
                <a:solidFill>
                  <a:schemeClr val="tx1"/>
                </a:solidFill>
                <a:effectLst/>
                <a:latin typeface="Arial Unicode MS"/>
              </a:rPr>
              <a:t>ORDER BY</a:t>
            </a: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Here’s what happens under the hood:</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Row Evaluation</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For each row, MySQL evaluates </a:t>
            </a:r>
            <a:r>
              <a:rPr kumimoji="0" lang="en-US" altLang="en-US" b="0" i="0" u="none" strike="noStrike" cap="none" normalizeH="0" baseline="0" dirty="0">
                <a:ln>
                  <a:noFill/>
                </a:ln>
                <a:solidFill>
                  <a:schemeClr val="tx1"/>
                </a:solidFill>
                <a:effectLst/>
                <a:latin typeface="Arial Unicode MS"/>
              </a:rPr>
              <a:t>FIELD(status, ...)</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It compares the </a:t>
            </a:r>
            <a:r>
              <a:rPr kumimoji="0" lang="en-US" altLang="en-US" b="0" i="0" u="none" strike="noStrike" cap="none" normalizeH="0" baseline="0" dirty="0">
                <a:ln>
                  <a:noFill/>
                </a:ln>
                <a:solidFill>
                  <a:schemeClr val="tx1"/>
                </a:solidFill>
                <a:effectLst/>
                <a:latin typeface="Arial Unicode MS"/>
              </a:rPr>
              <a:t>status</a:t>
            </a:r>
            <a:r>
              <a:rPr kumimoji="0" lang="en-US" altLang="en-US" b="0" i="0" u="none" strike="noStrike" cap="none" normalizeH="0" baseline="0" dirty="0">
                <a:ln>
                  <a:noFill/>
                </a:ln>
                <a:solidFill>
                  <a:schemeClr val="tx1"/>
                </a:solidFill>
                <a:effectLst/>
              </a:rPr>
              <a:t> value of the row to the list:</a:t>
            </a:r>
            <a:br>
              <a:rPr kumimoji="0" lang="en-US" altLang="en-US" b="0" i="0" u="none" strike="noStrike" cap="none" normalizeH="0" baseline="0" dirty="0">
                <a:ln>
                  <a:noFill/>
                </a:ln>
                <a:solidFill>
                  <a:schemeClr val="tx1"/>
                </a:solidFill>
                <a:effectLst/>
              </a:rPr>
            </a:br>
            <a:r>
              <a:rPr kumimoji="0" lang="en-US" altLang="en-US" b="0" i="0" u="none" strike="noStrike" cap="none" normalizeH="0" baseline="0" dirty="0">
                <a:ln>
                  <a:noFill/>
                </a:ln>
                <a:solidFill>
                  <a:schemeClr val="tx1"/>
                </a:solidFill>
                <a:effectLst/>
                <a:latin typeface="Arial Unicode MS"/>
              </a:rPr>
              <a:t>'In Process', 'On Hold', 'Cancelled', 'Resolved', 'Disputed', 'Shipped'</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Position Mapping</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FIELD()</a:t>
            </a:r>
            <a:r>
              <a:rPr kumimoji="0" lang="en-US" altLang="en-US" b="0" i="0" u="none" strike="noStrike" cap="none" normalizeH="0" baseline="0" dirty="0">
                <a:ln>
                  <a:noFill/>
                </a:ln>
                <a:solidFill>
                  <a:schemeClr val="tx1"/>
                </a:solidFill>
                <a:effectLst/>
              </a:rPr>
              <a:t> returns the </a:t>
            </a:r>
            <a:r>
              <a:rPr kumimoji="0" lang="en-US" altLang="en-US" b="1" i="0" u="none" strike="noStrike" cap="none" normalizeH="0" baseline="0" dirty="0">
                <a:ln>
                  <a:noFill/>
                </a:ln>
                <a:solidFill>
                  <a:schemeClr val="tx1"/>
                </a:solidFill>
                <a:effectLst/>
                <a:latin typeface="Arial" panose="020B0604020202020204" pitchFamily="34" charset="0"/>
              </a:rPr>
              <a:t>1-based index</a:t>
            </a:r>
            <a:r>
              <a:rPr kumimoji="0" lang="en-US" altLang="en-US" b="0" i="0" u="none" strike="noStrike" cap="none" normalizeH="0" baseline="0" dirty="0">
                <a:ln>
                  <a:noFill/>
                </a:ln>
                <a:solidFill>
                  <a:schemeClr val="tx1"/>
                </a:solidFill>
                <a:effectLst/>
                <a:latin typeface="Arial" panose="020B0604020202020204" pitchFamily="34" charset="0"/>
              </a:rPr>
              <a:t> of the match: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'In Process'</a:t>
            </a:r>
            <a:r>
              <a:rPr kumimoji="0" lang="en-US" altLang="en-US" b="0" i="0" u="none" strike="noStrike" cap="none" normalizeH="0" baseline="0" dirty="0">
                <a:ln>
                  <a:noFill/>
                </a:ln>
                <a:solidFill>
                  <a:schemeClr val="tx1"/>
                </a:solidFill>
                <a:effectLst/>
              </a:rPr>
              <a:t> → 1</a:t>
            </a:r>
            <a:r>
              <a:rPr kumimoji="0" lang="en-US" altLang="en-US"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'On Hold'</a:t>
            </a:r>
            <a:r>
              <a:rPr kumimoji="0" lang="en-US" altLang="en-US" b="0" i="0" u="none" strike="noStrike" cap="none" normalizeH="0" baseline="0" dirty="0">
                <a:ln>
                  <a:noFill/>
                </a:ln>
                <a:solidFill>
                  <a:schemeClr val="tx1"/>
                </a:solidFill>
                <a:effectLst/>
              </a:rPr>
              <a:t> → 2</a:t>
            </a:r>
            <a:r>
              <a:rPr kumimoji="0" lang="en-US" altLang="en-US"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'Cancelled'</a:t>
            </a:r>
            <a:r>
              <a:rPr kumimoji="0" lang="en-US" altLang="en-US" b="0" i="0" u="none" strike="noStrike" cap="none" normalizeH="0" baseline="0" dirty="0">
                <a:ln>
                  <a:noFill/>
                </a:ln>
                <a:solidFill>
                  <a:schemeClr val="tx1"/>
                </a:solidFill>
                <a:effectLst/>
              </a:rPr>
              <a:t> → 3</a:t>
            </a:r>
            <a:r>
              <a:rPr kumimoji="0" lang="en-US" altLang="en-US"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 and so 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If </a:t>
            </a:r>
            <a:r>
              <a:rPr kumimoji="0" lang="en-US" altLang="en-US" b="0" i="0" u="none" strike="noStrike" cap="none" normalizeH="0" baseline="0" dirty="0">
                <a:ln>
                  <a:noFill/>
                </a:ln>
                <a:solidFill>
                  <a:schemeClr val="tx1"/>
                </a:solidFill>
                <a:effectLst/>
                <a:latin typeface="Arial Unicode MS"/>
              </a:rPr>
              <a:t>status</a:t>
            </a:r>
            <a:r>
              <a:rPr kumimoji="0" lang="en-US" altLang="en-US" b="0" i="0" u="none" strike="noStrike" cap="none" normalizeH="0" baseline="0" dirty="0">
                <a:ln>
                  <a:noFill/>
                </a:ln>
                <a:solidFill>
                  <a:schemeClr val="tx1"/>
                </a:solidFill>
                <a:effectLst/>
              </a:rPr>
              <a:t> is not in the list, it returns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Sorting</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MySQL uses the numeric result of </a:t>
            </a:r>
            <a:r>
              <a:rPr kumimoji="0" lang="en-US" altLang="en-US" b="0" i="0" u="none" strike="noStrike" cap="none" normalizeH="0" baseline="0" dirty="0">
                <a:ln>
                  <a:noFill/>
                </a:ln>
                <a:solidFill>
                  <a:schemeClr val="tx1"/>
                </a:solidFill>
                <a:effectLst/>
                <a:latin typeface="Arial Unicode MS"/>
              </a:rPr>
              <a:t>FIELD()</a:t>
            </a:r>
            <a:r>
              <a:rPr kumimoji="0" lang="en-US" altLang="en-US" b="0" i="0" u="none" strike="noStrike" cap="none" normalizeH="0" baseline="0" dirty="0">
                <a:ln>
                  <a:noFill/>
                </a:ln>
                <a:solidFill>
                  <a:schemeClr val="tx1"/>
                </a:solidFill>
                <a:effectLst/>
              </a:rPr>
              <a:t> to sort rows.</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So rows with </a:t>
            </a:r>
            <a:r>
              <a:rPr kumimoji="0" lang="en-US" altLang="en-US" b="0" i="0" u="none" strike="noStrike" cap="none" normalizeH="0" baseline="0" dirty="0">
                <a:ln>
                  <a:noFill/>
                </a:ln>
                <a:solidFill>
                  <a:schemeClr val="tx1"/>
                </a:solidFill>
                <a:effectLst/>
                <a:latin typeface="Arial Unicode MS"/>
              </a:rPr>
              <a:t>'In Process'</a:t>
            </a:r>
            <a:r>
              <a:rPr kumimoji="0" lang="en-US" altLang="en-US" b="0" i="0" u="none" strike="noStrike" cap="none" normalizeH="0" baseline="0" dirty="0">
                <a:ln>
                  <a:noFill/>
                </a:ln>
                <a:solidFill>
                  <a:schemeClr val="tx1"/>
                </a:solidFill>
                <a:effectLst/>
              </a:rPr>
              <a:t> come first, </a:t>
            </a:r>
            <a:r>
              <a:rPr kumimoji="0" lang="en-US" altLang="en-US" b="0" i="0" u="none" strike="noStrike" cap="none" normalizeH="0" baseline="0" dirty="0">
                <a:ln>
                  <a:noFill/>
                </a:ln>
                <a:solidFill>
                  <a:schemeClr val="tx1"/>
                </a:solidFill>
                <a:effectLst/>
                <a:latin typeface="Arial Unicode MS"/>
              </a:rPr>
              <a:t>'On Hold'</a:t>
            </a:r>
            <a:r>
              <a:rPr kumimoji="0" lang="en-US" altLang="en-US" b="0" i="0" u="none" strike="noStrike" cap="none" normalizeH="0" baseline="0" dirty="0">
                <a:ln>
                  <a:noFill/>
                </a:ln>
                <a:solidFill>
                  <a:schemeClr val="tx1"/>
                </a:solidFill>
                <a:effectLst/>
              </a:rPr>
              <a:t> next, and </a:t>
            </a:r>
            <a:r>
              <a:rPr kumimoji="0" lang="en-US" altLang="en-US" b="0" i="0" u="none" strike="noStrike" cap="none" normalizeH="0" baseline="0" dirty="0">
                <a:ln>
                  <a:noFill/>
                </a:ln>
                <a:solidFill>
                  <a:schemeClr val="tx1"/>
                </a:solidFill>
                <a:effectLst/>
                <a:latin typeface="Arial Unicode MS"/>
              </a:rPr>
              <a:t>'Shipped'</a:t>
            </a:r>
            <a:r>
              <a:rPr kumimoji="0" lang="en-US" altLang="en-US" b="0" i="0" u="none" strike="noStrike" cap="none" normalizeH="0" baseline="0" dirty="0">
                <a:ln>
                  <a:noFill/>
                </a:ln>
                <a:solidFill>
                  <a:schemeClr val="tx1"/>
                </a:solidFill>
                <a:effectLst/>
              </a:rPr>
              <a:t> last.</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Any status not in the list (e.g., </a:t>
            </a:r>
            <a:r>
              <a:rPr kumimoji="0" lang="en-US" altLang="en-US" b="0" i="0" u="none" strike="noStrike" cap="none" normalizeH="0" baseline="0" dirty="0">
                <a:ln>
                  <a:noFill/>
                </a:ln>
                <a:solidFill>
                  <a:schemeClr val="tx1"/>
                </a:solidFill>
                <a:effectLst/>
                <a:latin typeface="Arial Unicode MS"/>
              </a:rPr>
              <a:t>'Pending'</a:t>
            </a:r>
            <a:r>
              <a:rPr kumimoji="0" lang="en-US" altLang="en-US" b="0" i="0" u="none" strike="noStrike" cap="none" normalizeH="0" baseline="0" dirty="0">
                <a:ln>
                  <a:noFill/>
                </a:ln>
                <a:solidFill>
                  <a:schemeClr val="tx1"/>
                </a:solidFill>
                <a:effectLst/>
              </a:rPr>
              <a:t>) gets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 and appears </a:t>
            </a:r>
            <a:r>
              <a:rPr kumimoji="0" lang="en-US" altLang="en-US" b="1" i="0" u="none" strike="noStrike" cap="none" normalizeH="0" baseline="0" dirty="0">
                <a:ln>
                  <a:noFill/>
                </a:ln>
                <a:solidFill>
                  <a:schemeClr val="tx1"/>
                </a:solidFill>
                <a:effectLst/>
                <a:latin typeface="Arial" panose="020B0604020202020204" pitchFamily="34" charset="0"/>
              </a:rPr>
              <a:t>before</a:t>
            </a:r>
            <a:r>
              <a:rPr kumimoji="0" lang="en-US" altLang="en-US" b="0" i="0" u="none" strike="noStrike" cap="none" normalizeH="0" baseline="0" dirty="0">
                <a:ln>
                  <a:noFill/>
                </a:ln>
                <a:solidFill>
                  <a:schemeClr val="tx1"/>
                </a:solidFill>
                <a:effectLst/>
                <a:latin typeface="Arial" panose="020B0604020202020204" pitchFamily="34" charset="0"/>
              </a:rPr>
              <a:t> the listed ones unless you add logic to</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push them down.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Example Breakdown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After sorting: </a:t>
            </a:r>
            <a:r>
              <a:rPr kumimoji="0" lang="en-US" altLang="en-US" b="0" i="0" u="none" strike="noStrike" cap="none" normalizeH="0" baseline="0" dirty="0">
                <a:ln>
                  <a:noFill/>
                </a:ln>
                <a:solidFill>
                  <a:schemeClr val="tx1"/>
                </a:solidFill>
                <a:effectLst/>
                <a:latin typeface="Arial Unicode MS"/>
              </a:rPr>
              <a:t>Pending</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On Hold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Cancelled</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Shipped</a:t>
            </a:r>
            <a:r>
              <a:rPr kumimoji="0" lang="en-US" altLang="en-US" b="0" i="0" u="none" strike="noStrike" cap="none" normalizeH="0" baseline="0" dirty="0">
                <a:ln>
                  <a:noFill/>
                </a:ln>
                <a:solidFill>
                  <a:schemeClr val="tx1"/>
                </a:solidFill>
                <a:effectLst/>
              </a:rPr>
              <a:t> — unless you handle </a:t>
            </a:r>
            <a:r>
              <a:rPr kumimoji="0" lang="en-US" altLang="en-US" b="0" i="0" u="none" strike="noStrike" cap="none" normalizeH="0" baseline="0" dirty="0">
                <a:ln>
                  <a:noFill/>
                </a:ln>
                <a:solidFill>
                  <a:schemeClr val="tx1"/>
                </a:solidFill>
                <a:effectLst/>
                <a:latin typeface="Arial Unicode MS"/>
              </a:rPr>
              <a:t>0</a:t>
            </a:r>
            <a:r>
              <a:rPr kumimoji="0" lang="en-US" altLang="en-US" b="0" i="0" u="none" strike="noStrike" cap="none" normalizeH="0" baseline="0" dirty="0">
                <a:ln>
                  <a:noFill/>
                </a:ln>
                <a:solidFill>
                  <a:schemeClr val="tx1"/>
                </a:solidFill>
                <a:effectLst/>
              </a:rPr>
              <a:t> explicitly.</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 Performance Note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Unicode MS"/>
              </a:rPr>
              <a:t>FIELD()</a:t>
            </a:r>
            <a:r>
              <a:rPr kumimoji="0" lang="en-US" altLang="en-US" b="0" i="0" u="none" strike="noStrike" cap="none" normalizeH="0" baseline="0" dirty="0">
                <a:ln>
                  <a:noFill/>
                </a:ln>
                <a:solidFill>
                  <a:schemeClr val="tx1"/>
                </a:solidFill>
                <a:effectLst/>
              </a:rPr>
              <a:t> is evaluated </a:t>
            </a:r>
            <a:r>
              <a:rPr kumimoji="0" lang="en-US" altLang="en-US" b="1" i="0" u="none" strike="noStrike" cap="none" normalizeH="0" baseline="0" dirty="0">
                <a:ln>
                  <a:noFill/>
                </a:ln>
                <a:solidFill>
                  <a:schemeClr val="tx1"/>
                </a:solidFill>
                <a:effectLst/>
                <a:latin typeface="Arial" panose="020B0604020202020204" pitchFamily="34" charset="0"/>
              </a:rPr>
              <a:t>per row</a:t>
            </a:r>
            <a:r>
              <a:rPr kumimoji="0" lang="en-US" altLang="en-US" b="0" i="0" u="none" strike="noStrike" cap="none" normalizeH="0" baseline="0" dirty="0">
                <a:ln>
                  <a:noFill/>
                </a:ln>
                <a:solidFill>
                  <a:schemeClr val="tx1"/>
                </a:solidFill>
                <a:effectLst/>
                <a:latin typeface="Arial" panose="020B0604020202020204" pitchFamily="34" charset="0"/>
              </a:rPr>
              <a:t>, so it’s not index-optimized.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21037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1D33A840-B7F0-BCC4-277C-40E190C2DD9F}"/>
              </a:ext>
            </a:extLst>
          </p:cNvPr>
          <p:cNvSpPr>
            <a:spLocks noChangeArrowheads="1"/>
          </p:cNvSpPr>
          <p:nvPr/>
        </p:nvSpPr>
        <p:spPr bwMode="auto">
          <a:xfrm>
            <a:off x="3776133" y="63417"/>
            <a:ext cx="401320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SQL Clause vs SQL Function</a:t>
            </a:r>
          </a:p>
        </p:txBody>
      </p:sp>
      <p:sp>
        <p:nvSpPr>
          <p:cNvPr id="8" name="TextBox 7">
            <a:extLst>
              <a:ext uri="{FF2B5EF4-FFF2-40B4-BE49-F238E27FC236}">
                <a16:creationId xmlns:a16="http://schemas.microsoft.com/office/drawing/2014/main" id="{64C61A54-4CD6-0737-6B0C-A84FAC32F05C}"/>
              </a:ext>
            </a:extLst>
          </p:cNvPr>
          <p:cNvSpPr txBox="1"/>
          <p:nvPr/>
        </p:nvSpPr>
        <p:spPr>
          <a:xfrm>
            <a:off x="1195917" y="463527"/>
            <a:ext cx="8989484" cy="707886"/>
          </a:xfrm>
          <a:prstGeom prst="rect">
            <a:avLst/>
          </a:prstGeom>
          <a:noFill/>
        </p:spPr>
        <p:txBody>
          <a:bodyPr wrap="square">
            <a:spAutoFit/>
          </a:bodyPr>
          <a:lstStyle/>
          <a:p>
            <a:r>
              <a:rPr lang="en-US" sz="2000" dirty="0"/>
              <a:t>- Say clauses are like the grammar of SQL — they structure the sentence.</a:t>
            </a:r>
          </a:p>
          <a:p>
            <a:r>
              <a:rPr lang="en-US" sz="2000" dirty="0"/>
              <a:t>- Functions are like verbs — they perform actions or return results.</a:t>
            </a:r>
          </a:p>
        </p:txBody>
      </p:sp>
      <p:pic>
        <p:nvPicPr>
          <p:cNvPr id="10" name="Picture 9">
            <a:extLst>
              <a:ext uri="{FF2B5EF4-FFF2-40B4-BE49-F238E27FC236}">
                <a16:creationId xmlns:a16="http://schemas.microsoft.com/office/drawing/2014/main" id="{8A0D84A5-A648-0106-F0F9-D5F6FB88EBFD}"/>
              </a:ext>
            </a:extLst>
          </p:cNvPr>
          <p:cNvPicPr>
            <a:picLocks noChangeAspect="1"/>
          </p:cNvPicPr>
          <p:nvPr/>
        </p:nvPicPr>
        <p:blipFill>
          <a:blip r:embed="rId2"/>
          <a:stretch>
            <a:fillRect/>
          </a:stretch>
        </p:blipFill>
        <p:spPr>
          <a:xfrm>
            <a:off x="3852333" y="1221599"/>
            <a:ext cx="7682996" cy="5428492"/>
          </a:xfrm>
          <a:prstGeom prst="rect">
            <a:avLst/>
          </a:prstGeom>
        </p:spPr>
      </p:pic>
    </p:spTree>
    <p:extLst>
      <p:ext uri="{BB962C8B-B14F-4D97-AF65-F5344CB8AC3E}">
        <p14:creationId xmlns:p14="http://schemas.microsoft.com/office/powerpoint/2010/main" val="28184288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A73513-BF14-B82E-3C05-B6FE9E190F7E}"/>
              </a:ext>
            </a:extLst>
          </p:cNvPr>
          <p:cNvSpPr txBox="1"/>
          <p:nvPr/>
        </p:nvSpPr>
        <p:spPr>
          <a:xfrm>
            <a:off x="169334" y="719667"/>
            <a:ext cx="12022665" cy="5632311"/>
          </a:xfrm>
          <a:prstGeom prst="rect">
            <a:avLst/>
          </a:prstGeom>
          <a:noFill/>
        </p:spPr>
        <p:txBody>
          <a:bodyPr wrap="square">
            <a:spAutoFit/>
          </a:bodyPr>
          <a:lstStyle/>
          <a:p>
            <a:pPr>
              <a:buNone/>
            </a:pPr>
            <a:r>
              <a:rPr lang="en-US" dirty="0"/>
              <a:t>While we can't see the exact source code of MySQL's clause execution (since it's part of a massive C++ codebase), we can absolutely explore how clauses are processed conceptually and peek into simplified logic that mimics their behavior.</a:t>
            </a:r>
          </a:p>
          <a:p>
            <a:pPr>
              <a:buNone/>
            </a:pPr>
            <a:r>
              <a:rPr lang="en-US" dirty="0"/>
              <a:t>🧠 How SQL Clauses Work Internally (Conceptual Flow)</a:t>
            </a:r>
          </a:p>
          <a:p>
            <a:pPr>
              <a:buNone/>
            </a:pPr>
            <a:r>
              <a:rPr lang="en-US" dirty="0"/>
              <a:t>When you run a query like:</a:t>
            </a:r>
          </a:p>
          <a:p>
            <a:pPr>
              <a:buNone/>
            </a:pPr>
            <a:r>
              <a:rPr lang="en-US" dirty="0"/>
              <a:t>SELECT name FROM employees WHERE salary &gt; 50000 ORDER BY name; </a:t>
            </a:r>
          </a:p>
          <a:p>
            <a:pPr>
              <a:buNone/>
            </a:pPr>
            <a:r>
              <a:rPr lang="en-US" dirty="0"/>
              <a:t>MySQL's query engine processes it in roughly this order:</a:t>
            </a:r>
          </a:p>
          <a:p>
            <a:pPr>
              <a:buFont typeface="+mj-lt"/>
              <a:buAutoNum type="arabicPeriod"/>
            </a:pPr>
            <a:r>
              <a:rPr lang="en-US" b="1" dirty="0"/>
              <a:t>FROM Clause</a:t>
            </a:r>
            <a:endParaRPr lang="en-US" dirty="0"/>
          </a:p>
          <a:p>
            <a:pPr marL="742950" lvl="1" indent="-285750">
              <a:buFont typeface="Arial" panose="020B0604020202020204" pitchFamily="34" charset="0"/>
              <a:buChar char="•"/>
            </a:pPr>
            <a:r>
              <a:rPr lang="en-US" dirty="0"/>
              <a:t>Identifies the table (</a:t>
            </a:r>
            <a:r>
              <a:rPr lang="en-US" dirty="0">
                <a:latin typeface="Courier New" panose="02070309020205020404" pitchFamily="49" charset="0"/>
              </a:rPr>
              <a:t>employees</a:t>
            </a:r>
            <a:r>
              <a:rPr lang="en-US" dirty="0"/>
              <a:t>) and loads metadata.</a:t>
            </a:r>
          </a:p>
          <a:p>
            <a:pPr marL="742950" lvl="1" indent="-285750">
              <a:buFont typeface="Arial" panose="020B0604020202020204" pitchFamily="34" charset="0"/>
              <a:buChar char="•"/>
            </a:pPr>
            <a:r>
              <a:rPr lang="en-US" dirty="0"/>
              <a:t>Applies any joins or subqueries.</a:t>
            </a:r>
          </a:p>
          <a:p>
            <a:pPr>
              <a:buFont typeface="+mj-lt"/>
              <a:buAutoNum type="arabicPeriod"/>
            </a:pPr>
            <a:r>
              <a:rPr lang="en-US" b="1" dirty="0"/>
              <a:t>WHERE Clause</a:t>
            </a:r>
            <a:endParaRPr lang="en-US" dirty="0"/>
          </a:p>
          <a:p>
            <a:pPr marL="742950" lvl="1" indent="-285750">
              <a:buFont typeface="Arial" panose="020B0604020202020204" pitchFamily="34" charset="0"/>
              <a:buChar char="•"/>
            </a:pPr>
            <a:r>
              <a:rPr lang="en-US" dirty="0"/>
              <a:t>Filters rows based on conditions (</a:t>
            </a:r>
            <a:r>
              <a:rPr lang="en-US" dirty="0">
                <a:latin typeface="Courier New" panose="02070309020205020404" pitchFamily="49" charset="0"/>
              </a:rPr>
              <a:t>salary &gt; 50000</a:t>
            </a:r>
            <a:r>
              <a:rPr lang="en-US" dirty="0"/>
              <a:t>).</a:t>
            </a:r>
          </a:p>
          <a:p>
            <a:pPr marL="742950" lvl="1" indent="-285750">
              <a:buFont typeface="Arial" panose="020B0604020202020204" pitchFamily="34" charset="0"/>
              <a:buChar char="•"/>
            </a:pPr>
            <a:r>
              <a:rPr lang="en-US" dirty="0"/>
              <a:t>Uses indexes if available to speed up filtering.</a:t>
            </a:r>
          </a:p>
          <a:p>
            <a:pPr>
              <a:buFont typeface="+mj-lt"/>
              <a:buAutoNum type="arabicPeriod"/>
            </a:pPr>
            <a:r>
              <a:rPr lang="en-US" b="1" dirty="0"/>
              <a:t>SELECT Clause</a:t>
            </a:r>
            <a:endParaRPr lang="en-US" dirty="0"/>
          </a:p>
          <a:p>
            <a:pPr marL="742950" lvl="1" indent="-285750">
              <a:buFont typeface="Arial" panose="020B0604020202020204" pitchFamily="34" charset="0"/>
              <a:buChar char="•"/>
            </a:pPr>
            <a:r>
              <a:rPr lang="en-US" dirty="0"/>
              <a:t>Projects the required columns (</a:t>
            </a:r>
            <a:r>
              <a:rPr lang="en-US" dirty="0">
                <a:latin typeface="Courier New" panose="02070309020205020404" pitchFamily="49" charset="0"/>
              </a:rPr>
              <a:t>name</a:t>
            </a:r>
            <a:r>
              <a:rPr lang="en-US" dirty="0"/>
              <a:t>).</a:t>
            </a:r>
          </a:p>
          <a:p>
            <a:pPr marL="742950" lvl="1" indent="-285750">
              <a:buFont typeface="Arial" panose="020B0604020202020204" pitchFamily="34" charset="0"/>
              <a:buChar char="•"/>
            </a:pPr>
            <a:r>
              <a:rPr lang="en-US" dirty="0"/>
              <a:t>Applies expressions or functions if needed.</a:t>
            </a:r>
          </a:p>
          <a:p>
            <a:pPr>
              <a:buFont typeface="+mj-lt"/>
              <a:buAutoNum type="arabicPeriod"/>
            </a:pPr>
            <a:r>
              <a:rPr lang="en-US" b="1" dirty="0"/>
              <a:t>ORDER BY Clause</a:t>
            </a:r>
            <a:endParaRPr lang="en-US" dirty="0"/>
          </a:p>
          <a:p>
            <a:pPr marL="742950" lvl="1" indent="-285750">
              <a:buFont typeface="Arial" panose="020B0604020202020204" pitchFamily="34" charset="0"/>
              <a:buChar char="•"/>
            </a:pPr>
            <a:r>
              <a:rPr lang="en-US" dirty="0"/>
              <a:t>Sorts the filtered result set (</a:t>
            </a:r>
            <a:r>
              <a:rPr lang="en-US" dirty="0">
                <a:latin typeface="Courier New" panose="02070309020205020404" pitchFamily="49" charset="0"/>
              </a:rPr>
              <a:t>name ASC</a:t>
            </a:r>
            <a:r>
              <a:rPr lang="en-US" dirty="0"/>
              <a:t> by default).</a:t>
            </a:r>
          </a:p>
          <a:p>
            <a:pPr marL="742950" lvl="1" indent="-285750">
              <a:buFont typeface="Arial" panose="020B0604020202020204" pitchFamily="34" charset="0"/>
              <a:buChar char="•"/>
            </a:pPr>
            <a:r>
              <a:rPr lang="en-US" dirty="0"/>
              <a:t>May use temporary </a:t>
            </a:r>
            <a:r>
              <a:rPr lang="en-US" dirty="0" err="1"/>
              <a:t>filesort</a:t>
            </a:r>
            <a:r>
              <a:rPr lang="en-US" dirty="0"/>
              <a:t> or indexes.</a:t>
            </a:r>
          </a:p>
          <a:p>
            <a:pPr>
              <a:buFont typeface="+mj-lt"/>
              <a:buAutoNum type="arabicPeriod"/>
            </a:pPr>
            <a:r>
              <a:rPr lang="en-US" b="1" dirty="0"/>
              <a:t>LIMIT Clause (if present)</a:t>
            </a:r>
            <a:endParaRPr lang="en-US" dirty="0"/>
          </a:p>
          <a:p>
            <a:pPr>
              <a:buFont typeface="Arial" panose="020B0604020202020204" pitchFamily="34" charset="0"/>
              <a:buChar char="•"/>
            </a:pPr>
            <a:r>
              <a:rPr lang="en-US" dirty="0"/>
              <a:t>Truncates the result to the specified number of rows.</a:t>
            </a:r>
          </a:p>
        </p:txBody>
      </p:sp>
    </p:spTree>
    <p:extLst>
      <p:ext uri="{BB962C8B-B14F-4D97-AF65-F5344CB8AC3E}">
        <p14:creationId xmlns:p14="http://schemas.microsoft.com/office/powerpoint/2010/main" val="3138222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3BC7693-BB8F-99E4-B236-BD9F54314201}"/>
              </a:ext>
            </a:extLst>
          </p:cNvPr>
          <p:cNvSpPr txBox="1"/>
          <p:nvPr/>
        </p:nvSpPr>
        <p:spPr>
          <a:xfrm>
            <a:off x="186266" y="287866"/>
            <a:ext cx="11819467" cy="6186309"/>
          </a:xfrm>
          <a:prstGeom prst="rect">
            <a:avLst/>
          </a:prstGeom>
          <a:noFill/>
        </p:spPr>
        <p:txBody>
          <a:bodyPr wrap="square">
            <a:spAutoFit/>
          </a:bodyPr>
          <a:lstStyle/>
          <a:p>
            <a:pPr algn="ctr">
              <a:buNone/>
            </a:pPr>
            <a:r>
              <a:rPr lang="en-US" dirty="0"/>
              <a:t>🔧 </a:t>
            </a:r>
            <a:r>
              <a:rPr lang="en-US" b="1" dirty="0"/>
              <a:t>Simulated Internal Logic (Pseudocode)</a:t>
            </a:r>
          </a:p>
          <a:p>
            <a:pPr>
              <a:buNone/>
            </a:pPr>
            <a:r>
              <a:rPr lang="en-US" dirty="0"/>
              <a:t>Here’s a simplified version of how MySQL might internally process a query:</a:t>
            </a:r>
          </a:p>
          <a:p>
            <a:pPr>
              <a:buNone/>
            </a:pPr>
            <a:r>
              <a:rPr lang="en-US" dirty="0"/>
              <a:t>for (Row </a:t>
            </a:r>
            <a:r>
              <a:rPr lang="en-US" dirty="0" err="1"/>
              <a:t>row</a:t>
            </a:r>
            <a:r>
              <a:rPr lang="en-US" dirty="0"/>
              <a:t> : </a:t>
            </a:r>
            <a:r>
              <a:rPr lang="en-US" dirty="0" err="1"/>
              <a:t>employees_table</a:t>
            </a:r>
            <a:r>
              <a:rPr lang="en-US" dirty="0"/>
              <a:t>) </a:t>
            </a:r>
            <a:r>
              <a:rPr lang="en-US" b="1" dirty="0">
                <a:solidFill>
                  <a:srgbClr val="FF0000"/>
                </a:solidFill>
              </a:rPr>
              <a:t>{</a:t>
            </a:r>
            <a:r>
              <a:rPr lang="en-US" dirty="0"/>
              <a:t> </a:t>
            </a:r>
          </a:p>
          <a:p>
            <a:pPr>
              <a:buNone/>
            </a:pPr>
            <a:r>
              <a:rPr lang="en-US" dirty="0"/>
              <a:t>     if (</a:t>
            </a:r>
            <a:r>
              <a:rPr lang="en-US" dirty="0" err="1"/>
              <a:t>row.salary</a:t>
            </a:r>
            <a:r>
              <a:rPr lang="en-US" dirty="0"/>
              <a:t> &gt; 50000) {</a:t>
            </a:r>
          </a:p>
          <a:p>
            <a:pPr>
              <a:buNone/>
            </a:pPr>
            <a:r>
              <a:rPr lang="en-US" dirty="0"/>
              <a:t>    // WHERE clause </a:t>
            </a:r>
          </a:p>
          <a:p>
            <a:pPr>
              <a:buNone/>
            </a:pPr>
            <a:endParaRPr lang="en-US" dirty="0"/>
          </a:p>
          <a:p>
            <a:pPr>
              <a:buNone/>
            </a:pPr>
            <a:r>
              <a:rPr lang="en-US" dirty="0"/>
              <a:t>           </a:t>
            </a:r>
            <a:r>
              <a:rPr lang="en-US" dirty="0" err="1"/>
              <a:t>result_set.add</a:t>
            </a:r>
            <a:r>
              <a:rPr lang="en-US" dirty="0"/>
              <a:t>(row.name); </a:t>
            </a:r>
          </a:p>
          <a:p>
            <a:pPr>
              <a:buNone/>
            </a:pPr>
            <a:r>
              <a:rPr lang="en-US" dirty="0"/>
              <a:t>   // SELECT clause </a:t>
            </a:r>
          </a:p>
          <a:p>
            <a:pPr>
              <a:buNone/>
            </a:pPr>
            <a:r>
              <a:rPr lang="en-US" dirty="0"/>
              <a:t>     }</a:t>
            </a:r>
          </a:p>
          <a:p>
            <a:pPr>
              <a:buNone/>
            </a:pPr>
            <a:r>
              <a:rPr lang="en-US" dirty="0"/>
              <a:t>   </a:t>
            </a:r>
            <a:r>
              <a:rPr lang="en-US" b="1" dirty="0"/>
              <a:t> </a:t>
            </a:r>
            <a:r>
              <a:rPr lang="en-US" b="1" dirty="0">
                <a:solidFill>
                  <a:srgbClr val="FF0000"/>
                </a:solidFill>
              </a:rPr>
              <a:t>}</a:t>
            </a:r>
          </a:p>
          <a:p>
            <a:pPr>
              <a:buNone/>
            </a:pPr>
            <a:r>
              <a:rPr lang="en-US" dirty="0"/>
              <a:t> </a:t>
            </a:r>
            <a:r>
              <a:rPr lang="en-US" dirty="0" err="1"/>
              <a:t>result_set.sort_by_name</a:t>
            </a:r>
            <a:r>
              <a:rPr lang="en-US" dirty="0"/>
              <a:t>(); </a:t>
            </a:r>
          </a:p>
          <a:p>
            <a:pPr>
              <a:buNone/>
            </a:pPr>
            <a:r>
              <a:rPr lang="en-US" dirty="0"/>
              <a:t>// ORDER BY clause </a:t>
            </a:r>
          </a:p>
          <a:p>
            <a:pPr>
              <a:buNone/>
            </a:pPr>
            <a:r>
              <a:rPr lang="en-US" dirty="0"/>
              <a:t>This is obviously abstracted, but it mirrors the logical flow.</a:t>
            </a:r>
          </a:p>
          <a:p>
            <a:pPr>
              <a:buNone/>
            </a:pPr>
            <a:r>
              <a:rPr lang="en-US" dirty="0"/>
              <a:t> In reality, MySQL uses a query optimizer to choose the best execution plan, possibly rewriting parts of the query or using indexes and buffers.</a:t>
            </a:r>
          </a:p>
          <a:p>
            <a:pPr>
              <a:buNone/>
            </a:pPr>
            <a:endParaRPr lang="en-US" dirty="0"/>
          </a:p>
          <a:p>
            <a:pPr>
              <a:buNone/>
            </a:pPr>
            <a:r>
              <a:rPr lang="en-US" dirty="0"/>
              <a:t>🔍 Want to See Real MySQL Source?: If you're feeling adventurous, you can explore MySQL’s open-source codebase:</a:t>
            </a:r>
          </a:p>
          <a:p>
            <a:pPr>
              <a:buFont typeface="Arial" panose="020B0604020202020204" pitchFamily="34" charset="0"/>
              <a:buChar char="•"/>
            </a:pPr>
            <a:r>
              <a:rPr lang="en-US" b="1" dirty="0"/>
              <a:t>GitHub Mirror</a:t>
            </a:r>
            <a:r>
              <a:rPr lang="en-US" dirty="0"/>
              <a:t>: </a:t>
            </a:r>
            <a:r>
              <a:rPr lang="en-IN" dirty="0"/>
              <a:t>https://github.com/mysql/mysql-server/blob/trunk/sql/sql_select.cc</a:t>
            </a:r>
          </a:p>
          <a:p>
            <a:pPr>
              <a:buFont typeface="Arial" panose="020B0604020202020204" pitchFamily="34" charset="0"/>
              <a:buChar char="•"/>
            </a:pPr>
            <a:r>
              <a:rPr lang="en-US" dirty="0"/>
              <a:t>Look into files like </a:t>
            </a:r>
            <a:r>
              <a:rPr lang="en-US" dirty="0">
                <a:latin typeface="Courier New" panose="02070309020205020404" pitchFamily="49" charset="0"/>
              </a:rPr>
              <a:t>sql_select.cc</a:t>
            </a:r>
            <a:r>
              <a:rPr lang="en-US" dirty="0"/>
              <a:t> and </a:t>
            </a:r>
            <a:r>
              <a:rPr lang="en-US" dirty="0">
                <a:latin typeface="Courier New" panose="02070309020205020404" pitchFamily="49" charset="0"/>
              </a:rPr>
              <a:t>sql_executor.cc</a:t>
            </a:r>
            <a:r>
              <a:rPr lang="en-US" dirty="0"/>
              <a:t> for clause handling logic.</a:t>
            </a:r>
          </a:p>
          <a:p>
            <a:pPr>
              <a:buFont typeface="Arial" panose="020B0604020202020204" pitchFamily="34" charset="0"/>
              <a:buChar char="•"/>
            </a:pPr>
            <a:endParaRPr lang="en-US" dirty="0"/>
          </a:p>
          <a:p>
            <a:pPr>
              <a:buNone/>
            </a:pPr>
            <a:r>
              <a:rPr lang="en-US" dirty="0"/>
              <a:t>These files contain the C++ implementations of query parsing, optimization, and execution — but fair warning, it's dense and complex.</a:t>
            </a:r>
          </a:p>
        </p:txBody>
      </p:sp>
    </p:spTree>
    <p:extLst>
      <p:ext uri="{BB962C8B-B14F-4D97-AF65-F5344CB8AC3E}">
        <p14:creationId xmlns:p14="http://schemas.microsoft.com/office/powerpoint/2010/main" val="315838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E4D6E-BC7E-421A-86C0-D831302C3DAA}"/>
              </a:ext>
            </a:extLst>
          </p:cNvPr>
          <p:cNvSpPr>
            <a:spLocks noGrp="1"/>
          </p:cNvSpPr>
          <p:nvPr>
            <p:ph type="title"/>
          </p:nvPr>
        </p:nvSpPr>
        <p:spPr/>
        <p:txBody>
          <a:bodyPr/>
          <a:lstStyle/>
          <a:p>
            <a:r>
              <a:rPr lang="en-US" dirty="0"/>
              <a:t>MySQL</a:t>
            </a:r>
            <a:endParaRPr lang="en-IN" dirty="0"/>
          </a:p>
        </p:txBody>
      </p:sp>
      <p:sp>
        <p:nvSpPr>
          <p:cNvPr id="3" name="Content Placeholder 2">
            <a:extLst>
              <a:ext uri="{FF2B5EF4-FFF2-40B4-BE49-F238E27FC236}">
                <a16:creationId xmlns:a16="http://schemas.microsoft.com/office/drawing/2014/main" id="{CA33E9D1-2039-45B0-A5F7-31293B3F0F3A}"/>
              </a:ext>
            </a:extLst>
          </p:cNvPr>
          <p:cNvSpPr>
            <a:spLocks noGrp="1"/>
          </p:cNvSpPr>
          <p:nvPr>
            <p:ph idx="1"/>
          </p:nvPr>
        </p:nvSpPr>
        <p:spPr>
          <a:xfrm>
            <a:off x="226142" y="1690688"/>
            <a:ext cx="11965858" cy="4486275"/>
          </a:xfrm>
        </p:spPr>
        <p:txBody>
          <a:bodyPr>
            <a:normAutofit fontScale="92500" lnSpcReduction="10000"/>
          </a:bodyPr>
          <a:lstStyle/>
          <a:p>
            <a:pPr marL="0" indent="0">
              <a:buNone/>
            </a:pPr>
            <a:r>
              <a:rPr lang="en-US" b="1" dirty="0"/>
              <a:t>Install </a:t>
            </a:r>
            <a:r>
              <a:rPr lang="en-US" dirty="0"/>
              <a:t>:</a:t>
            </a:r>
          </a:p>
          <a:p>
            <a:pPr marL="0" indent="0">
              <a:buNone/>
            </a:pPr>
            <a:r>
              <a:rPr lang="en-US" dirty="0">
                <a:hlinkClick r:id="rId2"/>
              </a:rPr>
              <a:t>https://dev.mysql.com/downloads/file/?id=532678</a:t>
            </a:r>
            <a:endParaRPr lang="en-US" dirty="0"/>
          </a:p>
          <a:p>
            <a:pPr marL="0" indent="0">
              <a:buNone/>
            </a:pPr>
            <a:endParaRPr lang="en-IN" dirty="0"/>
          </a:p>
          <a:p>
            <a:pPr marL="0" indent="0">
              <a:buNone/>
            </a:pPr>
            <a:r>
              <a:rPr lang="en-IN" dirty="0"/>
              <a:t>How to load sample database </a:t>
            </a:r>
          </a:p>
          <a:p>
            <a:pPr marL="0" indent="0">
              <a:buNone/>
            </a:pPr>
            <a:r>
              <a:rPr lang="en-US" dirty="0"/>
              <a:t>Use the source command to load data into the MySQL Server:</a:t>
            </a:r>
          </a:p>
          <a:p>
            <a:pPr marL="0" indent="0">
              <a:buNone/>
            </a:pPr>
            <a:endParaRPr lang="en-US" dirty="0"/>
          </a:p>
          <a:p>
            <a:pPr marL="0" indent="0">
              <a:buNone/>
            </a:pPr>
            <a:r>
              <a:rPr lang="en-IN" b="1" dirty="0"/>
              <a:t>source</a:t>
            </a:r>
            <a:r>
              <a:rPr lang="en-IN" dirty="0"/>
              <a:t> </a:t>
            </a:r>
            <a:r>
              <a:rPr lang="en-US" dirty="0"/>
              <a:t>D:\SQLTRaining\SQLTRaining\ A_VLT\MySQL_Training\database</a:t>
            </a:r>
            <a:r>
              <a:rPr lang="en-IN" dirty="0"/>
              <a:t>\</a:t>
            </a:r>
            <a:r>
              <a:rPr lang="en-IN" dirty="0" err="1"/>
              <a:t>mysqlsampledatabase.sql</a:t>
            </a:r>
            <a:endParaRPr lang="en-IN" dirty="0"/>
          </a:p>
          <a:p>
            <a:pPr marL="0" indent="0">
              <a:buNone/>
            </a:pPr>
            <a:endParaRPr lang="en-IN" dirty="0"/>
          </a:p>
          <a:p>
            <a:pPr marL="0" indent="0">
              <a:buNone/>
            </a:pPr>
            <a:r>
              <a:rPr lang="en-IN" dirty="0"/>
              <a:t>It will create database </a:t>
            </a:r>
            <a:r>
              <a:rPr lang="en-IN" dirty="0" err="1"/>
              <a:t>classicmodels</a:t>
            </a:r>
            <a:endParaRPr lang="en-IN" dirty="0"/>
          </a:p>
        </p:txBody>
      </p:sp>
    </p:spTree>
    <p:extLst>
      <p:ext uri="{BB962C8B-B14F-4D97-AF65-F5344CB8AC3E}">
        <p14:creationId xmlns:p14="http://schemas.microsoft.com/office/powerpoint/2010/main" val="22297009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E00CCF-9AAE-DF0C-66AD-CE2232B85788}"/>
              </a:ext>
            </a:extLst>
          </p:cNvPr>
          <p:cNvPicPr>
            <a:picLocks noChangeAspect="1"/>
          </p:cNvPicPr>
          <p:nvPr/>
        </p:nvPicPr>
        <p:blipFill>
          <a:blip r:embed="rId2"/>
          <a:stretch>
            <a:fillRect/>
          </a:stretch>
        </p:blipFill>
        <p:spPr>
          <a:xfrm>
            <a:off x="3319075" y="561575"/>
            <a:ext cx="5553850" cy="5734850"/>
          </a:xfrm>
          <a:prstGeom prst="rect">
            <a:avLst/>
          </a:prstGeom>
        </p:spPr>
      </p:pic>
    </p:spTree>
    <p:extLst>
      <p:ext uri="{BB962C8B-B14F-4D97-AF65-F5344CB8AC3E}">
        <p14:creationId xmlns:p14="http://schemas.microsoft.com/office/powerpoint/2010/main" val="937718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1100" y="184150"/>
            <a:ext cx="5837767" cy="720725"/>
          </a:xfrm>
        </p:spPr>
        <p:style>
          <a:lnRef idx="2">
            <a:schemeClr val="accent2"/>
          </a:lnRef>
          <a:fillRef idx="1">
            <a:schemeClr val="lt1"/>
          </a:fillRef>
          <a:effectRef idx="0">
            <a:schemeClr val="accent2"/>
          </a:effectRef>
          <a:fontRef idx="minor">
            <a:schemeClr val="dk1"/>
          </a:fontRef>
        </p:style>
        <p:txBody>
          <a:bodyPr>
            <a:normAutofit/>
          </a:bodyPr>
          <a:lstStyle/>
          <a:p>
            <a:r>
              <a:rPr lang="en-US" sz="3200" dirty="0"/>
              <a:t>How to create database in </a:t>
            </a:r>
            <a:r>
              <a:rPr lang="en-US" sz="3200" dirty="0" err="1"/>
              <a:t>MySql</a:t>
            </a:r>
            <a:endParaRPr lang="en-IN" sz="3200" dirty="0"/>
          </a:p>
        </p:txBody>
      </p:sp>
      <p:sp>
        <p:nvSpPr>
          <p:cNvPr id="3" name="Content Placeholder 2"/>
          <p:cNvSpPr>
            <a:spLocks noGrp="1"/>
          </p:cNvSpPr>
          <p:nvPr>
            <p:ph idx="1"/>
          </p:nvPr>
        </p:nvSpPr>
        <p:spPr>
          <a:xfrm>
            <a:off x="1181100" y="1054100"/>
            <a:ext cx="4457700" cy="574675"/>
          </a:xfrm>
        </p:spPr>
        <p:style>
          <a:lnRef idx="2">
            <a:schemeClr val="accent4"/>
          </a:lnRef>
          <a:fillRef idx="1">
            <a:schemeClr val="lt1"/>
          </a:fillRef>
          <a:effectRef idx="0">
            <a:schemeClr val="accent4"/>
          </a:effectRef>
          <a:fontRef idx="minor">
            <a:schemeClr val="dk1"/>
          </a:fontRef>
        </p:style>
        <p:txBody>
          <a:bodyPr/>
          <a:lstStyle/>
          <a:p>
            <a:pPr marL="0" indent="0">
              <a:buNone/>
            </a:pPr>
            <a:r>
              <a:rPr lang="en-IN" dirty="0"/>
              <a:t>CREATE DATABASE </a:t>
            </a:r>
            <a:r>
              <a:rPr lang="en-IN" dirty="0" err="1"/>
              <a:t>testDB</a:t>
            </a:r>
            <a:r>
              <a:rPr lang="en-IN" dirty="0"/>
              <a:t>;</a:t>
            </a:r>
          </a:p>
          <a:p>
            <a:pPr marL="0" indent="0">
              <a:buNone/>
            </a:pPr>
            <a:endParaRPr lang="en-IN" dirty="0"/>
          </a:p>
        </p:txBody>
      </p:sp>
      <p:sp>
        <p:nvSpPr>
          <p:cNvPr id="4" name="TextBox 3"/>
          <p:cNvSpPr txBox="1"/>
          <p:nvPr/>
        </p:nvSpPr>
        <p:spPr>
          <a:xfrm>
            <a:off x="1181100" y="1790700"/>
            <a:ext cx="6296025" cy="923330"/>
          </a:xfrm>
          <a:prstGeom prst="rect">
            <a:avLst/>
          </a:prstGeom>
          <a:noFill/>
        </p:spPr>
        <p:txBody>
          <a:bodyPr wrap="square" rtlCol="0">
            <a:spAutoFit/>
          </a:bodyPr>
          <a:lstStyle/>
          <a:p>
            <a:r>
              <a:rPr lang="en-US" dirty="0"/>
              <a:t>Above code will create a database with name </a:t>
            </a:r>
            <a:r>
              <a:rPr lang="en-US" dirty="0" err="1"/>
              <a:t>testDB</a:t>
            </a:r>
            <a:endParaRPr lang="en-US" dirty="0"/>
          </a:p>
          <a:p>
            <a:endParaRPr lang="en-US" dirty="0"/>
          </a:p>
          <a:p>
            <a:r>
              <a:rPr lang="en-US" dirty="0"/>
              <a:t>In Simple term it will create a folder.</a:t>
            </a:r>
            <a:endParaRPr lang="en-IN" dirty="0"/>
          </a:p>
        </p:txBody>
      </p:sp>
      <p:cxnSp>
        <p:nvCxnSpPr>
          <p:cNvPr id="6" name="Straight Connector 5"/>
          <p:cNvCxnSpPr/>
          <p:nvPr/>
        </p:nvCxnSpPr>
        <p:spPr>
          <a:xfrm>
            <a:off x="5124450" y="1343025"/>
            <a:ext cx="3009900" cy="1181100"/>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Magnetic Disk 6"/>
          <p:cNvSpPr/>
          <p:nvPr/>
        </p:nvSpPr>
        <p:spPr>
          <a:xfrm>
            <a:off x="8420100" y="2162175"/>
            <a:ext cx="2076450" cy="14001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077325" y="1695449"/>
            <a:ext cx="1104900" cy="3714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testDB</a:t>
            </a:r>
            <a:endParaRPr lang="en-IN" dirty="0"/>
          </a:p>
        </p:txBody>
      </p:sp>
      <p:sp>
        <p:nvSpPr>
          <p:cNvPr id="9" name="TextBox 8"/>
          <p:cNvSpPr txBox="1"/>
          <p:nvPr/>
        </p:nvSpPr>
        <p:spPr>
          <a:xfrm>
            <a:off x="1100137" y="2862262"/>
            <a:ext cx="6953250"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How to create table </a:t>
            </a:r>
            <a:endParaRPr lang="en-IN" dirty="0"/>
          </a:p>
        </p:txBody>
      </p:sp>
      <p:sp>
        <p:nvSpPr>
          <p:cNvPr id="10" name="TextBox 9"/>
          <p:cNvSpPr txBox="1"/>
          <p:nvPr/>
        </p:nvSpPr>
        <p:spPr>
          <a:xfrm>
            <a:off x="1100137" y="3434655"/>
            <a:ext cx="4716463" cy="1754326"/>
          </a:xfrm>
          <a:prstGeom prst="rect">
            <a:avLst/>
          </a:prstGeom>
          <a:noFill/>
        </p:spPr>
        <p:txBody>
          <a:bodyPr wrap="square" rtlCol="0">
            <a:spAutoFit/>
          </a:bodyPr>
          <a:lstStyle/>
          <a:p>
            <a:r>
              <a:rPr lang="en-US" dirty="0"/>
              <a:t>CREATE TABLE Persons (</a:t>
            </a:r>
            <a:br>
              <a:rPr lang="en-US" dirty="0"/>
            </a:br>
            <a:r>
              <a:rPr lang="en-US" dirty="0"/>
              <a:t>    </a:t>
            </a:r>
            <a:r>
              <a:rPr lang="en-US" dirty="0" err="1"/>
              <a:t>PersonID</a:t>
            </a:r>
            <a:r>
              <a:rPr lang="en-US" dirty="0"/>
              <a:t> </a:t>
            </a:r>
            <a:r>
              <a:rPr lang="en-US" dirty="0" err="1"/>
              <a:t>int</a:t>
            </a:r>
            <a:r>
              <a:rPr lang="en-US" dirty="0"/>
              <a:t>,</a:t>
            </a:r>
            <a:br>
              <a:rPr lang="en-US" dirty="0"/>
            </a:br>
            <a:r>
              <a:rPr lang="en-US" dirty="0"/>
              <a:t>    Name </a:t>
            </a:r>
            <a:r>
              <a:rPr lang="en-US" dirty="0" err="1"/>
              <a:t>varchar</a:t>
            </a:r>
            <a:r>
              <a:rPr lang="en-US" dirty="0"/>
              <a:t>(255),</a:t>
            </a:r>
            <a:br>
              <a:rPr lang="en-US" dirty="0"/>
            </a:br>
            <a:r>
              <a:rPr lang="en-US" dirty="0"/>
              <a:t>    Address </a:t>
            </a:r>
            <a:r>
              <a:rPr lang="en-US" dirty="0" err="1"/>
              <a:t>varchar</a:t>
            </a:r>
            <a:r>
              <a:rPr lang="en-US" dirty="0"/>
              <a:t>(255),</a:t>
            </a:r>
            <a:br>
              <a:rPr lang="en-US" dirty="0"/>
            </a:br>
            <a:r>
              <a:rPr lang="en-US" dirty="0"/>
              <a:t>    City </a:t>
            </a:r>
            <a:r>
              <a:rPr lang="en-US" dirty="0" err="1"/>
              <a:t>varchar</a:t>
            </a:r>
            <a:r>
              <a:rPr lang="en-US" dirty="0"/>
              <a:t>(255)</a:t>
            </a:r>
            <a:br>
              <a:rPr lang="en-US" dirty="0"/>
            </a:br>
            <a:r>
              <a:rPr lang="en-US" dirty="0"/>
              <a:t>);</a:t>
            </a: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536105446"/>
              </p:ext>
            </p:extLst>
          </p:nvPr>
        </p:nvGraphicFramePr>
        <p:xfrm>
          <a:off x="8134351" y="2886077"/>
          <a:ext cx="4057648" cy="1562337"/>
        </p:xfrm>
        <a:graphic>
          <a:graphicData uri="http://schemas.openxmlformats.org/drawingml/2006/table">
            <a:tbl>
              <a:tblPr firstRow="1" bandRow="1">
                <a:tableStyleId>{5C22544A-7EE6-4342-B048-85BDC9FD1C3A}</a:tableStyleId>
              </a:tblPr>
              <a:tblGrid>
                <a:gridCol w="1162049">
                  <a:extLst>
                    <a:ext uri="{9D8B030D-6E8A-4147-A177-3AD203B41FA5}">
                      <a16:colId xmlns:a16="http://schemas.microsoft.com/office/drawing/2014/main" val="20000"/>
                    </a:ext>
                  </a:extLst>
                </a:gridCol>
                <a:gridCol w="866775">
                  <a:extLst>
                    <a:ext uri="{9D8B030D-6E8A-4147-A177-3AD203B41FA5}">
                      <a16:colId xmlns:a16="http://schemas.microsoft.com/office/drawing/2014/main" val="20001"/>
                    </a:ext>
                  </a:extLst>
                </a:gridCol>
                <a:gridCol w="1014412">
                  <a:extLst>
                    <a:ext uri="{9D8B030D-6E8A-4147-A177-3AD203B41FA5}">
                      <a16:colId xmlns:a16="http://schemas.microsoft.com/office/drawing/2014/main" val="20002"/>
                    </a:ext>
                  </a:extLst>
                </a:gridCol>
                <a:gridCol w="1014412">
                  <a:extLst>
                    <a:ext uri="{9D8B030D-6E8A-4147-A177-3AD203B41FA5}">
                      <a16:colId xmlns:a16="http://schemas.microsoft.com/office/drawing/2014/main" val="20003"/>
                    </a:ext>
                  </a:extLst>
                </a:gridCol>
              </a:tblGrid>
              <a:tr h="729091">
                <a:tc>
                  <a:txBody>
                    <a:bodyPr/>
                    <a:lstStyle/>
                    <a:p>
                      <a:r>
                        <a:rPr lang="en-US" dirty="0" err="1"/>
                        <a:t>PersonID</a:t>
                      </a:r>
                      <a:r>
                        <a:rPr lang="en-US" dirty="0"/>
                        <a:t> </a:t>
                      </a:r>
                      <a:endParaRPr lang="en-IN" dirty="0"/>
                    </a:p>
                  </a:txBody>
                  <a:tcPr/>
                </a:tc>
                <a:tc>
                  <a:txBody>
                    <a:bodyPr/>
                    <a:lstStyle/>
                    <a:p>
                      <a:r>
                        <a:rPr lang="en-US" dirty="0"/>
                        <a:t>Name</a:t>
                      </a:r>
                      <a:endParaRPr lang="en-IN" dirty="0"/>
                    </a:p>
                  </a:txBody>
                  <a:tcPr/>
                </a:tc>
                <a:tc>
                  <a:txBody>
                    <a:bodyPr/>
                    <a:lstStyle/>
                    <a:p>
                      <a:r>
                        <a:rPr lang="en-US" dirty="0"/>
                        <a:t>Address </a:t>
                      </a:r>
                      <a:endParaRPr lang="en-IN" dirty="0"/>
                    </a:p>
                  </a:txBody>
                  <a:tcPr/>
                </a:tc>
                <a:tc>
                  <a:txBody>
                    <a:bodyPr/>
                    <a:lstStyle/>
                    <a:p>
                      <a:r>
                        <a:rPr lang="en-US" dirty="0"/>
                        <a:t>City </a:t>
                      </a:r>
                      <a:endParaRPr lang="en-IN" dirty="0"/>
                    </a:p>
                  </a:txBody>
                  <a:tcPr/>
                </a:tc>
                <a:extLst>
                  <a:ext uri="{0D108BD9-81ED-4DB2-BD59-A6C34878D82A}">
                    <a16:rowId xmlns:a16="http://schemas.microsoft.com/office/drawing/2014/main" val="10000"/>
                  </a:ext>
                </a:extLst>
              </a:tr>
              <a:tr h="416623">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extLst>
                  <a:ext uri="{0D108BD9-81ED-4DB2-BD59-A6C34878D82A}">
                    <a16:rowId xmlns:a16="http://schemas.microsoft.com/office/drawing/2014/main" val="10001"/>
                  </a:ext>
                </a:extLst>
              </a:tr>
              <a:tr h="416623">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002"/>
                  </a:ext>
                </a:extLst>
              </a:tr>
            </a:tbl>
          </a:graphicData>
        </a:graphic>
      </p:graphicFrame>
      <p:sp>
        <p:nvSpPr>
          <p:cNvPr id="12" name="TextBox 11"/>
          <p:cNvSpPr txBox="1"/>
          <p:nvPr/>
        </p:nvSpPr>
        <p:spPr>
          <a:xfrm>
            <a:off x="152929" y="5380672"/>
            <a:ext cx="9305396" cy="1477328"/>
          </a:xfrm>
          <a:prstGeom prst="rect">
            <a:avLst/>
          </a:prstGeom>
          <a:noFill/>
        </p:spPr>
        <p:txBody>
          <a:bodyPr wrap="square" rtlCol="0">
            <a:spAutoFit/>
          </a:bodyPr>
          <a:lstStyle/>
          <a:p>
            <a:r>
              <a:rPr lang="en-US" dirty="0"/>
              <a:t>Above code create table in data base</a:t>
            </a:r>
          </a:p>
          <a:p>
            <a:endParaRPr lang="en-US" dirty="0"/>
          </a:p>
          <a:p>
            <a:r>
              <a:rPr lang="en-US" dirty="0"/>
              <a:t>In simple term table is nothing but a file but its is structured one</a:t>
            </a:r>
          </a:p>
          <a:p>
            <a:r>
              <a:rPr lang="en-US" dirty="0"/>
              <a:t>Which enables you to insert, update delete and view data using SQL</a:t>
            </a:r>
          </a:p>
          <a:p>
            <a:r>
              <a:rPr lang="en-US" dirty="0" err="1"/>
              <a:t>Ie</a:t>
            </a:r>
            <a:r>
              <a:rPr lang="en-US" dirty="0"/>
              <a:t>. Structured Query Language</a:t>
            </a:r>
            <a:endParaRPr lang="en-IN" dirty="0"/>
          </a:p>
        </p:txBody>
      </p:sp>
      <p:sp>
        <p:nvSpPr>
          <p:cNvPr id="5" name="TextBox 4">
            <a:extLst>
              <a:ext uri="{FF2B5EF4-FFF2-40B4-BE49-F238E27FC236}">
                <a16:creationId xmlns:a16="http://schemas.microsoft.com/office/drawing/2014/main" id="{3C6ED210-F54D-7D04-F36E-DE957F089874}"/>
              </a:ext>
            </a:extLst>
          </p:cNvPr>
          <p:cNvSpPr txBox="1"/>
          <p:nvPr/>
        </p:nvSpPr>
        <p:spPr>
          <a:xfrm>
            <a:off x="8420100" y="984556"/>
            <a:ext cx="3758671" cy="369332"/>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Drop </a:t>
            </a:r>
            <a:r>
              <a:rPr lang="en-IN" dirty="0" err="1"/>
              <a:t>databse</a:t>
            </a:r>
            <a:r>
              <a:rPr lang="en-IN" dirty="0"/>
              <a:t> </a:t>
            </a:r>
            <a:r>
              <a:rPr lang="en-IN" dirty="0" err="1"/>
              <a:t>testDB</a:t>
            </a:r>
            <a:r>
              <a:rPr lang="en-IN" dirty="0"/>
              <a:t>;</a:t>
            </a:r>
          </a:p>
        </p:txBody>
      </p:sp>
      <p:sp>
        <p:nvSpPr>
          <p:cNvPr id="14" name="TextBox 13">
            <a:extLst>
              <a:ext uri="{FF2B5EF4-FFF2-40B4-BE49-F238E27FC236}">
                <a16:creationId xmlns:a16="http://schemas.microsoft.com/office/drawing/2014/main" id="{9318B140-8F6E-7BB9-4FE5-266DDE24D152}"/>
              </a:ext>
            </a:extLst>
          </p:cNvPr>
          <p:cNvSpPr txBox="1"/>
          <p:nvPr/>
        </p:nvSpPr>
        <p:spPr>
          <a:xfrm>
            <a:off x="7950201" y="277943"/>
            <a:ext cx="4165598" cy="461665"/>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sz="2400" dirty="0"/>
              <a:t>How to create database </a:t>
            </a:r>
            <a:endParaRPr lang="en-IN" sz="2400" dirty="0"/>
          </a:p>
        </p:txBody>
      </p:sp>
      <p:cxnSp>
        <p:nvCxnSpPr>
          <p:cNvPr id="16" name="Straight Arrow Connector 15">
            <a:extLst>
              <a:ext uri="{FF2B5EF4-FFF2-40B4-BE49-F238E27FC236}">
                <a16:creationId xmlns:a16="http://schemas.microsoft.com/office/drawing/2014/main" id="{DA408A67-6286-E9E5-7127-AB02232D8A51}"/>
              </a:ext>
            </a:extLst>
          </p:cNvPr>
          <p:cNvCxnSpPr/>
          <p:nvPr/>
        </p:nvCxnSpPr>
        <p:spPr>
          <a:xfrm>
            <a:off x="4580467" y="4318000"/>
            <a:ext cx="3657600" cy="8709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02A5963-1DE3-4180-6876-83A2F3C3661F}"/>
              </a:ext>
            </a:extLst>
          </p:cNvPr>
          <p:cNvSpPr txBox="1"/>
          <p:nvPr/>
        </p:nvSpPr>
        <p:spPr>
          <a:xfrm>
            <a:off x="8238068" y="4876800"/>
            <a:ext cx="3801004" cy="646331"/>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r>
              <a:rPr lang="en-IN" dirty="0"/>
              <a:t>To see this code again you can use </a:t>
            </a:r>
          </a:p>
          <a:p>
            <a:r>
              <a:rPr lang="en-IN" dirty="0"/>
              <a:t>show create table Persons;</a:t>
            </a:r>
          </a:p>
        </p:txBody>
      </p:sp>
    </p:spTree>
    <p:extLst>
      <p:ext uri="{BB962C8B-B14F-4D97-AF65-F5344CB8AC3E}">
        <p14:creationId xmlns:p14="http://schemas.microsoft.com/office/powerpoint/2010/main" val="2247404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052" y="2525662"/>
            <a:ext cx="6365347" cy="1150408"/>
          </a:xfrm>
        </p:spPr>
        <p:style>
          <a:lnRef idx="2">
            <a:schemeClr val="accent2"/>
          </a:lnRef>
          <a:fillRef idx="1">
            <a:schemeClr val="lt1"/>
          </a:fillRef>
          <a:effectRef idx="0">
            <a:schemeClr val="accent2"/>
          </a:effectRef>
          <a:fontRef idx="minor">
            <a:schemeClr val="dk1"/>
          </a:fontRef>
        </p:style>
        <p:txBody>
          <a:bodyPr>
            <a:normAutofit/>
          </a:bodyPr>
          <a:lstStyle/>
          <a:p>
            <a:r>
              <a:rPr lang="en-US" sz="2400" dirty="0"/>
              <a:t>How to change database in </a:t>
            </a:r>
            <a:r>
              <a:rPr lang="en-US" sz="2400" dirty="0" err="1"/>
              <a:t>MySql</a:t>
            </a:r>
            <a:endParaRPr lang="en-IN" sz="2400" dirty="0"/>
          </a:p>
        </p:txBody>
      </p:sp>
      <p:sp>
        <p:nvSpPr>
          <p:cNvPr id="3" name="Content Placeholder 2"/>
          <p:cNvSpPr>
            <a:spLocks noGrp="1"/>
          </p:cNvSpPr>
          <p:nvPr>
            <p:ph idx="1"/>
          </p:nvPr>
        </p:nvSpPr>
        <p:spPr>
          <a:xfrm>
            <a:off x="242650" y="3924805"/>
            <a:ext cx="8367949" cy="1150408"/>
          </a:xfrm>
        </p:spPr>
        <p:style>
          <a:lnRef idx="2">
            <a:schemeClr val="accent4"/>
          </a:lnRef>
          <a:fillRef idx="1">
            <a:schemeClr val="lt1"/>
          </a:fillRef>
          <a:effectRef idx="0">
            <a:schemeClr val="accent4"/>
          </a:effectRef>
          <a:fontRef idx="minor">
            <a:schemeClr val="dk1"/>
          </a:fontRef>
        </p:style>
        <p:txBody>
          <a:bodyPr>
            <a:normAutofit lnSpcReduction="10000"/>
          </a:bodyPr>
          <a:lstStyle/>
          <a:p>
            <a:pPr marL="0" indent="0">
              <a:buNone/>
            </a:pPr>
            <a:r>
              <a:rPr lang="en-IN" sz="2400" dirty="0"/>
              <a:t>USE DATABASE </a:t>
            </a:r>
            <a:r>
              <a:rPr lang="en-IN" sz="2400" dirty="0" err="1"/>
              <a:t>testDB</a:t>
            </a:r>
            <a:r>
              <a:rPr lang="en-IN" sz="2400" dirty="0"/>
              <a:t>;   </a:t>
            </a:r>
            <a:r>
              <a:rPr lang="en-IN" sz="2400" b="1" dirty="0"/>
              <a:t>OR</a:t>
            </a:r>
          </a:p>
          <a:p>
            <a:pPr marL="0" indent="0">
              <a:buNone/>
            </a:pPr>
            <a:r>
              <a:rPr lang="en-IN" sz="2400" dirty="0"/>
              <a:t>Use </a:t>
            </a:r>
            <a:r>
              <a:rPr lang="en-IN" sz="2400" dirty="0" err="1"/>
              <a:t>textDB</a:t>
            </a:r>
            <a:r>
              <a:rPr lang="en-IN" sz="2400" dirty="0"/>
              <a:t>;   this command depend on which version you are using</a:t>
            </a:r>
          </a:p>
          <a:p>
            <a:pPr marL="0" indent="0">
              <a:buNone/>
            </a:pPr>
            <a:endParaRPr lang="en-IN" sz="2400" dirty="0"/>
          </a:p>
          <a:p>
            <a:pPr marL="0" indent="0">
              <a:buNone/>
            </a:pPr>
            <a:endParaRPr lang="en-IN" sz="2400" dirty="0"/>
          </a:p>
          <a:p>
            <a:pPr marL="0" indent="0">
              <a:buNone/>
            </a:pPr>
            <a:endParaRPr lang="en-IN" sz="2400" dirty="0"/>
          </a:p>
        </p:txBody>
      </p:sp>
      <p:sp>
        <p:nvSpPr>
          <p:cNvPr id="4" name="TextBox 3"/>
          <p:cNvSpPr txBox="1"/>
          <p:nvPr/>
        </p:nvSpPr>
        <p:spPr>
          <a:xfrm>
            <a:off x="228600" y="5234582"/>
            <a:ext cx="7653867" cy="923330"/>
          </a:xfrm>
          <a:prstGeom prst="rect">
            <a:avLst/>
          </a:prstGeom>
          <a:noFill/>
        </p:spPr>
        <p:txBody>
          <a:bodyPr wrap="square" rtlCol="0">
            <a:spAutoFit/>
          </a:bodyPr>
          <a:lstStyle/>
          <a:p>
            <a:r>
              <a:rPr lang="en-US" dirty="0"/>
              <a:t>Above code will a take you to  </a:t>
            </a:r>
            <a:r>
              <a:rPr lang="en-US" dirty="0" err="1"/>
              <a:t>testDB</a:t>
            </a:r>
            <a:r>
              <a:rPr lang="en-US" dirty="0"/>
              <a:t> database</a:t>
            </a:r>
          </a:p>
          <a:p>
            <a:endParaRPr lang="en-US" dirty="0"/>
          </a:p>
          <a:p>
            <a:r>
              <a:rPr lang="en-US" dirty="0"/>
              <a:t>In Simple term you are changing folder</a:t>
            </a:r>
            <a:endParaRPr lang="en-IN" dirty="0"/>
          </a:p>
        </p:txBody>
      </p:sp>
      <p:cxnSp>
        <p:nvCxnSpPr>
          <p:cNvPr id="6" name="Straight Connector 5"/>
          <p:cNvCxnSpPr/>
          <p:nvPr/>
        </p:nvCxnSpPr>
        <p:spPr>
          <a:xfrm>
            <a:off x="7781925" y="4766666"/>
            <a:ext cx="3009900" cy="1181100"/>
          </a:xfrm>
          <a:prstGeom prst="line">
            <a:avLst/>
          </a:prstGeom>
        </p:spPr>
        <p:style>
          <a:lnRef idx="1">
            <a:schemeClr val="accent1"/>
          </a:lnRef>
          <a:fillRef idx="0">
            <a:schemeClr val="accent1"/>
          </a:fillRef>
          <a:effectRef idx="0">
            <a:schemeClr val="accent1"/>
          </a:effectRef>
          <a:fontRef idx="minor">
            <a:schemeClr val="tx1"/>
          </a:fontRef>
        </p:style>
      </p:cxnSp>
      <p:sp>
        <p:nvSpPr>
          <p:cNvPr id="7" name="Flowchart: Magnetic Disk 6"/>
          <p:cNvSpPr/>
          <p:nvPr/>
        </p:nvSpPr>
        <p:spPr>
          <a:xfrm>
            <a:off x="9972675" y="5457825"/>
            <a:ext cx="2076450" cy="14001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0315575" y="4766666"/>
            <a:ext cx="1104900" cy="37147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US" dirty="0" err="1"/>
              <a:t>testDB</a:t>
            </a:r>
            <a:endParaRPr lang="en-IN" dirty="0"/>
          </a:p>
        </p:txBody>
      </p:sp>
      <p:sp>
        <p:nvSpPr>
          <p:cNvPr id="5" name="TextBox 4"/>
          <p:cNvSpPr txBox="1"/>
          <p:nvPr/>
        </p:nvSpPr>
        <p:spPr>
          <a:xfrm>
            <a:off x="1257300" y="304800"/>
            <a:ext cx="7056967" cy="46166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t>How to list all database created in </a:t>
            </a:r>
            <a:r>
              <a:rPr lang="en-US" sz="2400" dirty="0" err="1"/>
              <a:t>Mysql</a:t>
            </a:r>
            <a:r>
              <a:rPr lang="en-US" sz="2400" dirty="0"/>
              <a:t> Server</a:t>
            </a:r>
            <a:endParaRPr lang="en-IN" sz="2400" dirty="0"/>
          </a:p>
        </p:txBody>
      </p:sp>
      <p:sp>
        <p:nvSpPr>
          <p:cNvPr id="13" name="TextBox 12"/>
          <p:cNvSpPr txBox="1"/>
          <p:nvPr/>
        </p:nvSpPr>
        <p:spPr>
          <a:xfrm>
            <a:off x="1257301" y="861219"/>
            <a:ext cx="7124700" cy="677108"/>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err="1">
                <a:latin typeface="Garamond" panose="02020404030301010803" pitchFamily="18" charset="0"/>
                <a:ea typeface="Calibri" panose="020F0502020204030204" pitchFamily="34" charset="0"/>
                <a:cs typeface="Times New Roman" panose="02020603050405020304" pitchFamily="18" charset="0"/>
              </a:rPr>
              <a:t>mysql</a:t>
            </a:r>
            <a:r>
              <a:rPr lang="en-IN" dirty="0">
                <a:latin typeface="Garamond" panose="02020404030301010803" pitchFamily="18" charset="0"/>
                <a:ea typeface="Calibri" panose="020F0502020204030204" pitchFamily="34" charset="0"/>
                <a:cs typeface="Times New Roman" panose="02020603050405020304" pitchFamily="18" charset="0"/>
              </a:rPr>
              <a:t>&gt; </a:t>
            </a:r>
            <a:r>
              <a:rPr lang="en-IN" sz="2000" b="1" dirty="0">
                <a:latin typeface="Garamond" panose="02020404030301010803" pitchFamily="18" charset="0"/>
                <a:ea typeface="Calibri" panose="020F0502020204030204" pitchFamily="34" charset="0"/>
                <a:cs typeface="Times New Roman" panose="02020603050405020304" pitchFamily="18" charset="0"/>
              </a:rPr>
              <a:t>show</a:t>
            </a:r>
            <a:r>
              <a:rPr lang="en-IN" sz="2000" dirty="0">
                <a:latin typeface="Garamond" panose="02020404030301010803" pitchFamily="18" charset="0"/>
                <a:ea typeface="Calibri" panose="020F0502020204030204" pitchFamily="34" charset="0"/>
                <a:cs typeface="Times New Roman" panose="02020603050405020304" pitchFamily="18" charset="0"/>
              </a:rPr>
              <a:t> </a:t>
            </a:r>
            <a:r>
              <a:rPr lang="en-IN" sz="2000" b="1" dirty="0">
                <a:latin typeface="Garamond" panose="02020404030301010803" pitchFamily="18" charset="0"/>
                <a:ea typeface="Calibri" panose="020F0502020204030204" pitchFamily="34" charset="0"/>
                <a:cs typeface="Times New Roman" panose="02020603050405020304" pitchFamily="18" charset="0"/>
              </a:rPr>
              <a:t>databases</a:t>
            </a:r>
            <a:r>
              <a:rPr lang="en-IN" sz="2000" dirty="0">
                <a:latin typeface="Garamond" panose="02020404030301010803" pitchFamily="18" charset="0"/>
                <a:ea typeface="Calibri" panose="020F0502020204030204" pitchFamily="34" charset="0"/>
                <a:cs typeface="Times New Roman" panose="02020603050405020304" pitchFamily="18" charset="0"/>
              </a:rPr>
              <a:t>;</a:t>
            </a:r>
          </a:p>
          <a:p>
            <a:endParaRPr lang="en-IN" dirty="0"/>
          </a:p>
        </p:txBody>
      </p:sp>
      <p:sp>
        <p:nvSpPr>
          <p:cNvPr id="14" name="TextBox 13"/>
          <p:cNvSpPr txBox="1"/>
          <p:nvPr/>
        </p:nvSpPr>
        <p:spPr>
          <a:xfrm>
            <a:off x="1219200" y="1753800"/>
            <a:ext cx="9363075" cy="646331"/>
          </a:xfrm>
          <a:prstGeom prst="rect">
            <a:avLst/>
          </a:prstGeom>
          <a:noFill/>
        </p:spPr>
        <p:txBody>
          <a:bodyPr wrap="square" rtlCol="0">
            <a:spAutoFit/>
          </a:bodyPr>
          <a:lstStyle/>
          <a:p>
            <a:r>
              <a:rPr lang="en-US" dirty="0"/>
              <a:t>The above command will display all databases created in </a:t>
            </a:r>
            <a:r>
              <a:rPr lang="en-US" dirty="0" err="1"/>
              <a:t>Mysql</a:t>
            </a:r>
            <a:r>
              <a:rPr lang="en-US" dirty="0"/>
              <a:t> Server</a:t>
            </a:r>
            <a:endParaRPr lang="en-IN" dirty="0"/>
          </a:p>
          <a:p>
            <a:endParaRPr lang="en-IN" dirty="0"/>
          </a:p>
        </p:txBody>
      </p:sp>
      <p:pic>
        <p:nvPicPr>
          <p:cNvPr id="10" name="Picture 9">
            <a:extLst>
              <a:ext uri="{FF2B5EF4-FFF2-40B4-BE49-F238E27FC236}">
                <a16:creationId xmlns:a16="http://schemas.microsoft.com/office/drawing/2014/main" id="{AA7F609D-FDE8-B684-3044-015AC42A90A3}"/>
              </a:ext>
            </a:extLst>
          </p:cNvPr>
          <p:cNvPicPr>
            <a:picLocks noChangeAspect="1"/>
          </p:cNvPicPr>
          <p:nvPr/>
        </p:nvPicPr>
        <p:blipFill>
          <a:blip r:embed="rId2"/>
          <a:stretch>
            <a:fillRect/>
          </a:stretch>
        </p:blipFill>
        <p:spPr>
          <a:xfrm>
            <a:off x="8510351" y="-56203"/>
            <a:ext cx="3381847" cy="3620005"/>
          </a:xfrm>
          <a:prstGeom prst="rect">
            <a:avLst/>
          </a:prstGeom>
        </p:spPr>
      </p:pic>
      <p:cxnSp>
        <p:nvCxnSpPr>
          <p:cNvPr id="11" name="Straight Arrow Connector 10">
            <a:extLst>
              <a:ext uri="{FF2B5EF4-FFF2-40B4-BE49-F238E27FC236}">
                <a16:creationId xmlns:a16="http://schemas.microsoft.com/office/drawing/2014/main" id="{FF943839-0B89-29D9-2614-DCA454442A7C}"/>
              </a:ext>
            </a:extLst>
          </p:cNvPr>
          <p:cNvCxnSpPr/>
          <p:nvPr/>
        </p:nvCxnSpPr>
        <p:spPr>
          <a:xfrm flipV="1">
            <a:off x="7781925" y="1845733"/>
            <a:ext cx="600076" cy="211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7189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5A8247-6987-4BE1-AB9D-A5C189C419AA}"/>
              </a:ext>
            </a:extLst>
          </p:cNvPr>
          <p:cNvSpPr>
            <a:spLocks noGrp="1"/>
          </p:cNvSpPr>
          <p:nvPr>
            <p:ph idx="1"/>
          </p:nvPr>
        </p:nvSpPr>
        <p:spPr>
          <a:xfrm>
            <a:off x="324465" y="186813"/>
            <a:ext cx="10972800" cy="6469626"/>
          </a:xfrm>
        </p:spPr>
        <p:txBody>
          <a:bodyPr>
            <a:noAutofit/>
          </a:bodyPr>
          <a:lstStyle/>
          <a:p>
            <a:pPr marL="457200" lvl="1" indent="0" algn="ctr">
              <a:lnSpc>
                <a:spcPct val="107000"/>
              </a:lnSpc>
              <a:spcBef>
                <a:spcPts val="0"/>
              </a:spcBef>
              <a:spcAft>
                <a:spcPts val="800"/>
              </a:spcAft>
              <a:buNone/>
            </a:pPr>
            <a:r>
              <a:rPr lang="en-IN" sz="1400" b="1" dirty="0">
                <a:effectLst/>
                <a:latin typeface="Garamond" panose="02020404030301010803" pitchFamily="18" charset="0"/>
                <a:ea typeface="Calibri" panose="020F0502020204030204" pitchFamily="34" charset="0"/>
                <a:cs typeface="Times New Roman" panose="02020603050405020304" pitchFamily="18" charset="0"/>
              </a:rPr>
              <a:t>Use the SHOW DATABASES command to list all databases in the current server:</a:t>
            </a:r>
          </a:p>
          <a:p>
            <a:pPr>
              <a:lnSpc>
                <a:spcPct val="107000"/>
              </a:lnSpc>
              <a:spcBef>
                <a:spcPts val="0"/>
              </a:spcBef>
              <a:spcAft>
                <a:spcPts val="800"/>
              </a:spcAft>
            </a:pPr>
            <a:r>
              <a:rPr lang="en-IN" sz="1800" dirty="0" err="1">
                <a:effectLst/>
                <a:latin typeface="Garamond" panose="02020404030301010803" pitchFamily="18" charset="0"/>
                <a:ea typeface="Calibri" panose="020F0502020204030204" pitchFamily="34" charset="0"/>
                <a:cs typeface="Times New Roman" panose="02020603050405020304" pitchFamily="18" charset="0"/>
              </a:rPr>
              <a:t>mysql</a:t>
            </a:r>
            <a:r>
              <a:rPr lang="en-IN" sz="1800" dirty="0">
                <a:effectLst/>
                <a:latin typeface="Garamond" panose="02020404030301010803" pitchFamily="18" charset="0"/>
                <a:ea typeface="Calibri" panose="020F0502020204030204" pitchFamily="34" charset="0"/>
                <a:cs typeface="Times New Roman" panose="02020603050405020304" pitchFamily="18" charset="0"/>
              </a:rPr>
              <a:t>&gt; </a:t>
            </a:r>
            <a:r>
              <a:rPr lang="en-IN" sz="1800" b="1" dirty="0">
                <a:effectLst/>
                <a:latin typeface="Garamond" panose="02020404030301010803" pitchFamily="18" charset="0"/>
                <a:ea typeface="Calibri" panose="020F0502020204030204" pitchFamily="34" charset="0"/>
                <a:cs typeface="Times New Roman" panose="02020603050405020304" pitchFamily="18" charset="0"/>
              </a:rPr>
              <a:t>show</a:t>
            </a:r>
            <a:r>
              <a:rPr lang="en-IN" sz="1800" dirty="0">
                <a:effectLst/>
                <a:latin typeface="Garamond" panose="02020404030301010803" pitchFamily="18" charset="0"/>
                <a:ea typeface="Calibri" panose="020F0502020204030204" pitchFamily="34" charset="0"/>
                <a:cs typeface="Times New Roman" panose="02020603050405020304" pitchFamily="18" charset="0"/>
              </a:rPr>
              <a:t> </a:t>
            </a:r>
            <a:r>
              <a:rPr lang="en-IN" sz="1800" b="1" dirty="0">
                <a:effectLst/>
                <a:latin typeface="Garamond" panose="02020404030301010803" pitchFamily="18" charset="0"/>
                <a:ea typeface="Calibri" panose="020F0502020204030204" pitchFamily="34" charset="0"/>
                <a:cs typeface="Times New Roman" panose="02020603050405020304" pitchFamily="18" charset="0"/>
              </a:rPr>
              <a:t>databases</a:t>
            </a:r>
            <a:r>
              <a:rPr lang="en-IN" sz="1800" dirty="0">
                <a:effectLst/>
                <a:latin typeface="Garamond" panose="02020404030301010803" pitchFamily="18" charset="0"/>
                <a:ea typeface="Calibri" panose="020F0502020204030204" pitchFamily="34" charset="0"/>
                <a:cs typeface="Times New Roman" panose="02020603050405020304" pitchFamily="18" charset="0"/>
              </a:rPr>
              <a:t>;</a:t>
            </a:r>
          </a:p>
          <a:p>
            <a:pPr>
              <a:spcBef>
                <a:spcPts val="0"/>
              </a:spcBef>
            </a:pPr>
            <a:r>
              <a:rPr lang="en-IN" sz="1800" dirty="0">
                <a:latin typeface="Garamond" panose="02020404030301010803" pitchFamily="18" charset="0"/>
              </a:rPr>
              <a:t>Change </a:t>
            </a:r>
            <a:r>
              <a:rPr lang="en-IN" sz="1800" dirty="0" err="1">
                <a:latin typeface="Garamond" panose="02020404030301010803" pitchFamily="18" charset="0"/>
              </a:rPr>
              <a:t>databse</a:t>
            </a:r>
            <a:endParaRPr lang="en-IN" sz="1800" dirty="0">
              <a:latin typeface="Garamond" panose="02020404030301010803" pitchFamily="18" charset="0"/>
            </a:endParaRPr>
          </a:p>
          <a:p>
            <a:pPr marL="0" indent="0">
              <a:spcBef>
                <a:spcPts val="0"/>
              </a:spcBef>
              <a:buNone/>
            </a:pPr>
            <a:r>
              <a:rPr lang="en-IN" sz="1800" b="1"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USE</a:t>
            </a:r>
            <a:r>
              <a:rPr lang="en-IN" sz="1800"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 </a:t>
            </a:r>
            <a:r>
              <a:rPr lang="en-IN" sz="1800" dirty="0" err="1">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classicmodels</a:t>
            </a:r>
            <a:r>
              <a:rPr lang="en-IN" sz="1800"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a:t>
            </a:r>
          </a:p>
          <a:p>
            <a:pPr marL="0" indent="0">
              <a:spcBef>
                <a:spcPts val="0"/>
              </a:spcBef>
              <a:buNone/>
            </a:pPr>
            <a:endParaRPr lang="en-IN" sz="1800" dirty="0">
              <a:latin typeface="Garamond" panose="02020404030301010803" pitchFamily="18" charset="0"/>
              <a:ea typeface="Times New Roman" panose="02020603050405020304" pitchFamily="18" charset="0"/>
              <a:cs typeface="Times New Roman" panose="02020603050405020304" pitchFamily="18" charset="0"/>
            </a:endParaRPr>
          </a:p>
          <a:p>
            <a:pPr marL="0" indent="0">
              <a:spcBef>
                <a:spcPts val="0"/>
              </a:spcBef>
              <a:buNone/>
            </a:pPr>
            <a:r>
              <a:rPr lang="en-IN" sz="1800" b="1"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SELECT</a:t>
            </a:r>
            <a:r>
              <a:rPr lang="en-IN" sz="1800"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 * </a:t>
            </a:r>
            <a:r>
              <a:rPr lang="en-IN" sz="1800" b="1"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FROM</a:t>
            </a:r>
            <a:r>
              <a:rPr lang="en-IN" sz="1800" dirty="0">
                <a:solidFill>
                  <a:srgbClr val="333333"/>
                </a:solidFill>
                <a:effectLst/>
                <a:latin typeface="Garamond" panose="02020404030301010803" pitchFamily="18" charset="0"/>
                <a:ea typeface="Times New Roman" panose="02020603050405020304" pitchFamily="18" charset="0"/>
                <a:cs typeface="Times New Roman" panose="02020603050405020304" pitchFamily="18" charset="0"/>
              </a:rPr>
              <a:t> customers;</a:t>
            </a:r>
            <a:endParaRPr lang="en-IN" sz="1800" dirty="0">
              <a:effectLst/>
              <a:latin typeface="Garamond" panose="02020404030301010803" pitchFamily="18" charset="0"/>
              <a:ea typeface="Calibri" panose="020F0502020204030204" pitchFamily="34" charset="0"/>
              <a:cs typeface="Times New Roman" panose="02020603050405020304" pitchFamily="18" charset="0"/>
            </a:endParaRPr>
          </a:p>
          <a:p>
            <a:pPr>
              <a:lnSpc>
                <a:spcPct val="107000"/>
              </a:lnSpc>
              <a:spcBef>
                <a:spcPts val="0"/>
              </a:spcBef>
              <a:spcAft>
                <a:spcPts val="800"/>
              </a:spcAft>
            </a:pPr>
            <a:r>
              <a:rPr lang="en-IN" sz="18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Basically, those statements switch the current database to classic models and query data from the customers table. If you see the customer data returned, you have successfully imported the sample database into the MySQL database server.</a:t>
            </a:r>
            <a:endParaRPr lang="en-IN" sz="18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1950"/>
              </a:spcAft>
            </a:pP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The MySQL sample database schema consists of the following tables:</a:t>
            </a:r>
          </a:p>
          <a:p>
            <a:pPr indent="0">
              <a:lnSpc>
                <a:spcPct val="100000"/>
              </a:lnSpc>
              <a:spcBef>
                <a:spcPts val="0"/>
              </a:spcBef>
              <a:spcAft>
                <a:spcPts val="1950"/>
              </a:spcAft>
            </a:pP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Customers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customer’s data.</a:t>
            </a:r>
          </a:p>
          <a:p>
            <a:pPr indent="0">
              <a:lnSpc>
                <a:spcPct val="100000"/>
              </a:lnSpc>
              <a:spcBef>
                <a:spcPts val="0"/>
              </a:spcBef>
              <a:spcAft>
                <a:spcPts val="1950"/>
              </a:spcAft>
            </a:pP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Products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a list of scale model cars.</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800"/>
              </a:spcAft>
              <a:buSzPts val="1000"/>
              <a:tabLst>
                <a:tab pos="457200" algn="l"/>
              </a:tabLst>
            </a:pPr>
            <a:r>
              <a:rPr lang="en-IN" sz="1400" b="1" dirty="0" err="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ProductLines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a list of product line categories.</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800"/>
              </a:spcAft>
              <a:buSzPts val="1000"/>
              <a:tabLst>
                <a:tab pos="457200" algn="l"/>
              </a:tabLst>
            </a:pP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Orders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sales orders placed by customers.</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800"/>
              </a:spcAft>
              <a:buSzPts val="1000"/>
              <a:tabLst>
                <a:tab pos="457200" algn="l"/>
              </a:tabLst>
            </a:pPr>
            <a:r>
              <a:rPr lang="en-IN" sz="1400" b="1" dirty="0" err="1">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OrderDetails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sales order line items for each sales order.</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800"/>
              </a:spcAft>
              <a:buSzPts val="1000"/>
              <a:tabLst>
                <a:tab pos="457200" algn="l"/>
              </a:tabLst>
            </a:pP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Payments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payments made by customers based on their accounts.</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800"/>
              </a:spcAft>
              <a:buSzPts val="1000"/>
              <a:tabLst>
                <a:tab pos="457200" algn="l"/>
              </a:tabLst>
            </a:pP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Employees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all employee information as well as the organization structure such as who reports to whom.</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indent="0">
              <a:lnSpc>
                <a:spcPct val="100000"/>
              </a:lnSpc>
              <a:spcBef>
                <a:spcPts val="0"/>
              </a:spcBef>
              <a:spcAft>
                <a:spcPts val="800"/>
              </a:spcAft>
              <a:buSzPts val="1000"/>
              <a:tabLst>
                <a:tab pos="457200" algn="l"/>
              </a:tabLst>
            </a:pPr>
            <a:r>
              <a:rPr lang="en-IN" sz="1400" b="1"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Offices</a:t>
            </a:r>
            <a:r>
              <a:rPr lang="en-IN" sz="140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 stores sales office data.</a:t>
            </a:r>
            <a:endParaRPr lang="en-IN" sz="1400" dirty="0">
              <a:effectLst/>
              <a:latin typeface="Garamond" panose="02020404030301010803" pitchFamily="18" charset="0"/>
              <a:ea typeface="Calibri" panose="020F0502020204030204" pitchFamily="34" charset="0"/>
              <a:cs typeface="Times New Roman" panose="02020603050405020304" pitchFamily="18" charset="0"/>
            </a:endParaRPr>
          </a:p>
          <a:p>
            <a:pPr>
              <a:spcBef>
                <a:spcPts val="0"/>
              </a:spcBef>
            </a:pPr>
            <a:endParaRPr lang="en-IN" sz="1800" dirty="0">
              <a:latin typeface="Garamond" panose="02020404030301010803" pitchFamily="18" charset="0"/>
            </a:endParaRPr>
          </a:p>
        </p:txBody>
      </p:sp>
    </p:spTree>
    <p:extLst>
      <p:ext uri="{BB962C8B-B14F-4D97-AF65-F5344CB8AC3E}">
        <p14:creationId xmlns:p14="http://schemas.microsoft.com/office/powerpoint/2010/main" val="1369400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7A848C-BC0F-C99D-1180-9219AC75981B}"/>
              </a:ext>
            </a:extLst>
          </p:cNvPr>
          <p:cNvSpPr txBox="1"/>
          <p:nvPr/>
        </p:nvSpPr>
        <p:spPr>
          <a:xfrm>
            <a:off x="162982" y="541865"/>
            <a:ext cx="12029018" cy="6154698"/>
          </a:xfrm>
          <a:prstGeom prst="rect">
            <a:avLst/>
          </a:prstGeom>
          <a:noFill/>
        </p:spPr>
        <p:txBody>
          <a:bodyPr wrap="square">
            <a:spAutoFit/>
          </a:bodyPr>
          <a:lstStyle/>
          <a:p>
            <a:pPr>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 1</a:t>
            </a:r>
            <a:r>
              <a:rPr lang="en-IN" sz="1800" dirty="0">
                <a:effectLst/>
                <a:latin typeface="Calibri" panose="020F0502020204030204" pitchFamily="34" charset="0"/>
                <a:ea typeface="Calibri" panose="020F0502020204030204" pitchFamily="34" charset="0"/>
                <a:cs typeface="Times New Roman" panose="02020603050405020304" pitchFamily="18" charset="0"/>
              </a:rPr>
              <a:t>: 		Download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classicmodels</a:t>
            </a:r>
            <a:r>
              <a:rPr lang="en-IN" sz="1800" dirty="0">
                <a:effectLst/>
                <a:latin typeface="Calibri" panose="020F0502020204030204" pitchFamily="34" charset="0"/>
                <a:ea typeface="Calibri" panose="020F0502020204030204" pitchFamily="34" charset="0"/>
                <a:cs typeface="Times New Roman" panose="02020603050405020304" pitchFamily="18" charset="0"/>
              </a:rPr>
              <a:t> database from the MySQL sample database section.</a:t>
            </a:r>
          </a:p>
          <a:p>
            <a:pPr>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 2</a:t>
            </a:r>
            <a:r>
              <a:rPr lang="en-IN" sz="1800" dirty="0">
                <a:effectLst/>
                <a:latin typeface="Calibri" panose="020F0502020204030204" pitchFamily="34" charset="0"/>
                <a:ea typeface="Calibri" panose="020F0502020204030204" pitchFamily="34" charset="0"/>
                <a:cs typeface="Times New Roman" panose="02020603050405020304" pitchFamily="18" charset="0"/>
              </a:rPr>
              <a:t>:  		Unzip the downloaded file into a temporary folder. You can use any folder you want. To make it simple, we will unzip the file to the C:\temp  folder.</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If you use another operating system such as macOS, Linux, or Unix, please feel free to unzip it to any directory you like.</a:t>
            </a:r>
          </a:p>
          <a:p>
            <a:pPr>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 3</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Connect to the MySQL server using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mysql</a:t>
            </a:r>
            <a:r>
              <a:rPr lang="en-IN" sz="1800" dirty="0">
                <a:effectLst/>
                <a:latin typeface="Calibri" panose="020F0502020204030204" pitchFamily="34" charset="0"/>
                <a:ea typeface="Calibri" panose="020F0502020204030204" pitchFamily="34" charset="0"/>
                <a:cs typeface="Times New Roman" panose="02020603050405020304" pitchFamily="18" charset="0"/>
              </a:rPr>
              <a:t> client program. The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mysql</a:t>
            </a:r>
            <a:r>
              <a:rPr lang="en-IN" sz="1800" dirty="0">
                <a:effectLst/>
                <a:latin typeface="Calibri" panose="020F0502020204030204" pitchFamily="34" charset="0"/>
                <a:ea typeface="Calibri" panose="020F0502020204030204" pitchFamily="34" charset="0"/>
                <a:cs typeface="Times New Roman" panose="02020603050405020304" pitchFamily="18" charset="0"/>
              </a:rPr>
              <a:t> program is located in the bin directory of the MySQL installation folder.</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&gt; </a:t>
            </a:r>
            <a:r>
              <a:rPr lang="en-IN" sz="1800" dirty="0" err="1">
                <a:effectLst/>
                <a:latin typeface="Calibri" panose="020F0502020204030204" pitchFamily="34" charset="0"/>
                <a:ea typeface="Calibri" panose="020F0502020204030204" pitchFamily="34" charset="0"/>
                <a:cs typeface="Times New Roman" panose="02020603050405020304" pitchFamily="18" charset="0"/>
              </a:rPr>
              <a:t>mysql</a:t>
            </a:r>
            <a:r>
              <a:rPr lang="en-IN" sz="1800" dirty="0">
                <a:effectLst/>
                <a:latin typeface="Calibri" panose="020F0502020204030204" pitchFamily="34" charset="0"/>
                <a:ea typeface="Calibri" panose="020F0502020204030204" pitchFamily="34" charset="0"/>
                <a:cs typeface="Times New Roman" panose="02020603050405020304" pitchFamily="18" charset="0"/>
              </a:rPr>
              <a:t> -u root -p</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Enter password: ********</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You will need to enter the password for the root user account to log in.</a:t>
            </a:r>
          </a:p>
          <a:p>
            <a:pPr>
              <a:lnSpc>
                <a:spcPct val="107000"/>
              </a:lnSpc>
              <a:spcAft>
                <a:spcPts val="800"/>
              </a:spcAft>
              <a:buNone/>
            </a:pPr>
            <a:r>
              <a:rPr lang="en-IN" sz="1800" b="1" dirty="0">
                <a:effectLst/>
                <a:latin typeface="Calibri" panose="020F0502020204030204" pitchFamily="34" charset="0"/>
                <a:ea typeface="Calibri" panose="020F0502020204030204" pitchFamily="34" charset="0"/>
                <a:cs typeface="Times New Roman" panose="02020603050405020304" pitchFamily="18" charset="0"/>
              </a:rPr>
              <a:t>Step 4</a:t>
            </a:r>
          </a:p>
          <a:p>
            <a:pPr>
              <a:lnSpc>
                <a:spcPct val="107000"/>
              </a:lnSpc>
              <a:spcAft>
                <a:spcPts val="800"/>
              </a:spcAft>
              <a:buNone/>
            </a:pPr>
            <a:r>
              <a:rPr lang="en-IN" sz="1800" dirty="0">
                <a:effectLst/>
                <a:latin typeface="Calibri" panose="020F0502020204030204" pitchFamily="34" charset="0"/>
                <a:ea typeface="Calibri" panose="020F0502020204030204" pitchFamily="34" charset="0"/>
                <a:cs typeface="Times New Roman" panose="02020603050405020304" pitchFamily="18" charset="0"/>
              </a:rPr>
              <a:t>Use the source command to load data into the MySQL Server:</a:t>
            </a:r>
          </a:p>
          <a:p>
            <a:pPr>
              <a:lnSpc>
                <a:spcPct val="107000"/>
              </a:lnSpc>
              <a:spcAft>
                <a:spcPts val="800"/>
              </a:spcAft>
              <a:buNone/>
            </a:pPr>
            <a:r>
              <a:rPr lang="en-IN" sz="1800" dirty="0" err="1">
                <a:effectLst/>
                <a:latin typeface="Calibri" panose="020F0502020204030204" pitchFamily="34" charset="0"/>
                <a:ea typeface="Calibri" panose="020F0502020204030204" pitchFamily="34" charset="0"/>
                <a:cs typeface="Times New Roman" panose="02020603050405020304" pitchFamily="18" charset="0"/>
              </a:rPr>
              <a:t>mysql</a:t>
            </a:r>
            <a:r>
              <a:rPr lang="en-IN" sz="1800" dirty="0">
                <a:effectLst/>
                <a:latin typeface="Calibri" panose="020F0502020204030204" pitchFamily="34" charset="0"/>
                <a:ea typeface="Calibri" panose="020F0502020204030204" pitchFamily="34" charset="0"/>
                <a:cs typeface="Times New Roman" panose="02020603050405020304" pitchFamily="18" charset="0"/>
              </a:rPr>
              <a:t>&gt; source c:\temp\mysqlsampledatabase.sql</a:t>
            </a:r>
          </a:p>
          <a:p>
            <a:pPr>
              <a:lnSpc>
                <a:spcPct val="107000"/>
              </a:lnSpc>
              <a:spcAft>
                <a:spcPts val="800"/>
              </a:spcAft>
              <a:buNone/>
            </a:pPr>
            <a:r>
              <a:rPr lang="en-IN" b="1" dirty="0">
                <a:latin typeface="Calibri" panose="020F0502020204030204" pitchFamily="34" charset="0"/>
                <a:ea typeface="Calibri" panose="020F0502020204030204" pitchFamily="34" charset="0"/>
                <a:cs typeface="Times New Roman" panose="02020603050405020304" pitchFamily="18" charset="0"/>
              </a:rPr>
              <a:t>Step 5:	</a:t>
            </a:r>
            <a:r>
              <a:rPr lang="en-IN" dirty="0">
                <a:latin typeface="Calibri" panose="020F0502020204030204" pitchFamily="34" charset="0"/>
                <a:ea typeface="Calibri" panose="020F0502020204030204" pitchFamily="34" charset="0"/>
                <a:cs typeface="Times New Roman" panose="02020603050405020304" pitchFamily="18" charset="0"/>
              </a:rPr>
              <a:t>Use the SHOW DATABASES command to list all databases in the</a:t>
            </a:r>
          </a:p>
          <a:p>
            <a:pPr>
              <a:lnSpc>
                <a:spcPct val="107000"/>
              </a:lnSpc>
              <a:spcAft>
                <a:spcPts val="800"/>
              </a:spcAft>
              <a:buNone/>
            </a:pPr>
            <a:r>
              <a:rPr lang="en-IN" dirty="0">
                <a:latin typeface="Calibri" panose="020F0502020204030204" pitchFamily="34" charset="0"/>
                <a:ea typeface="Calibri" panose="020F0502020204030204" pitchFamily="34" charset="0"/>
                <a:cs typeface="Times New Roman" panose="02020603050405020304" pitchFamily="18" charset="0"/>
              </a:rPr>
              <a:t> current server:</a:t>
            </a:r>
          </a:p>
          <a:p>
            <a:pPr>
              <a:lnSpc>
                <a:spcPct val="107000"/>
              </a:lnSpc>
              <a:spcAft>
                <a:spcPts val="800"/>
              </a:spcAft>
              <a:buNone/>
            </a:pPr>
            <a:r>
              <a:rPr lang="en-IN" dirty="0" err="1">
                <a:latin typeface="Calibri" panose="020F0502020204030204" pitchFamily="34" charset="0"/>
                <a:ea typeface="Calibri" panose="020F0502020204030204" pitchFamily="34" charset="0"/>
                <a:cs typeface="Times New Roman" panose="02020603050405020304" pitchFamily="18" charset="0"/>
              </a:rPr>
              <a:t>mysql</a:t>
            </a:r>
            <a:r>
              <a:rPr lang="en-IN" dirty="0">
                <a:latin typeface="Calibri" panose="020F0502020204030204" pitchFamily="34" charset="0"/>
                <a:ea typeface="Calibri" panose="020F0502020204030204" pitchFamily="34" charset="0"/>
                <a:cs typeface="Times New Roman" panose="02020603050405020304" pitchFamily="18" charset="0"/>
              </a:rPr>
              <a:t>&gt; </a:t>
            </a:r>
            <a:r>
              <a:rPr lang="en-IN" b="1" dirty="0">
                <a:latin typeface="Calibri" panose="020F0502020204030204" pitchFamily="34" charset="0"/>
                <a:ea typeface="Calibri" panose="020F0502020204030204" pitchFamily="34" charset="0"/>
                <a:cs typeface="Times New Roman" panose="02020603050405020304" pitchFamily="18" charset="0"/>
              </a:rPr>
              <a:t>show</a:t>
            </a:r>
            <a:r>
              <a:rPr lang="en-IN" dirty="0">
                <a:latin typeface="Calibri" panose="020F0502020204030204" pitchFamily="34" charset="0"/>
                <a:ea typeface="Calibri" panose="020F0502020204030204" pitchFamily="34" charset="0"/>
                <a:cs typeface="Times New Roman" panose="02020603050405020304" pitchFamily="18" charset="0"/>
              </a:rPr>
              <a:t> </a:t>
            </a:r>
            <a:r>
              <a:rPr lang="en-IN" b="1" dirty="0">
                <a:latin typeface="Calibri" panose="020F0502020204030204" pitchFamily="34" charset="0"/>
                <a:ea typeface="Calibri" panose="020F0502020204030204" pitchFamily="34" charset="0"/>
                <a:cs typeface="Times New Roman" panose="02020603050405020304" pitchFamily="18" charset="0"/>
              </a:rPr>
              <a:t>databases</a:t>
            </a:r>
            <a:r>
              <a:rPr lang="en-IN" dirty="0">
                <a:latin typeface="Calibri" panose="020F0502020204030204" pitchFamily="34"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6BB751A0-0D99-A93F-09FD-69B4DB644FFE}"/>
              </a:ext>
            </a:extLst>
          </p:cNvPr>
          <p:cNvSpPr txBox="1"/>
          <p:nvPr/>
        </p:nvSpPr>
        <p:spPr>
          <a:xfrm>
            <a:off x="8113183" y="2800576"/>
            <a:ext cx="3915835" cy="416556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The output will look like the following that includes the newly created </a:t>
            </a:r>
            <a:r>
              <a:rPr lang="en-IN" sz="1600" dirty="0" err="1">
                <a:latin typeface="Calibri" panose="020F0502020204030204" pitchFamily="34" charset="0"/>
                <a:ea typeface="Calibri" panose="020F0502020204030204" pitchFamily="34" charset="0"/>
                <a:cs typeface="Times New Roman" panose="02020603050405020304" pitchFamily="18" charset="0"/>
              </a:rPr>
              <a:t>classicmodels</a:t>
            </a:r>
            <a:r>
              <a:rPr lang="en-IN" sz="1600" dirty="0">
                <a:latin typeface="Calibri" panose="020F0502020204030204" pitchFamily="34" charset="0"/>
                <a:ea typeface="Calibri" panose="020F0502020204030204" pitchFamily="34" charset="0"/>
                <a:cs typeface="Times New Roman" panose="02020603050405020304" pitchFamily="18" charset="0"/>
              </a:rPr>
              <a:t> database:</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 Database           |</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classicmodels</a:t>
            </a:r>
            <a:r>
              <a:rPr lang="en-IN"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information_schema</a:t>
            </a:r>
            <a:r>
              <a:rPr lang="en-IN"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mysql</a:t>
            </a:r>
            <a:r>
              <a:rPr lang="en-IN"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 </a:t>
            </a:r>
            <a:r>
              <a:rPr lang="en-IN" sz="1600" dirty="0" err="1">
                <a:latin typeface="Calibri" panose="020F0502020204030204" pitchFamily="34" charset="0"/>
                <a:ea typeface="Calibri" panose="020F0502020204030204" pitchFamily="34" charset="0"/>
                <a:cs typeface="Times New Roman" panose="02020603050405020304" pitchFamily="18" charset="0"/>
              </a:rPr>
              <a:t>performance_schema</a:t>
            </a:r>
            <a:r>
              <a:rPr lang="en-IN" sz="1600" dirty="0">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 sys                |</a:t>
            </a:r>
          </a:p>
          <a:p>
            <a:pPr>
              <a:lnSpc>
                <a:spcPct val="107000"/>
              </a:lnSpc>
              <a:spcAft>
                <a:spcPts val="800"/>
              </a:spcAft>
              <a:buNone/>
            </a:pPr>
            <a:r>
              <a:rPr lang="en-IN" sz="1600" dirty="0">
                <a:latin typeface="Calibri" panose="020F0502020204030204" pitchFamily="34" charset="0"/>
                <a:ea typeface="Calibri" panose="020F0502020204030204" pitchFamily="34" charset="0"/>
                <a:cs typeface="Times New Roman" panose="02020603050405020304" pitchFamily="18" charset="0"/>
              </a:rPr>
              <a:t>+--------------------+</a:t>
            </a:r>
            <a:endParaRPr lang="en-IN" sz="1600" dirty="0"/>
          </a:p>
        </p:txBody>
      </p:sp>
    </p:spTree>
    <p:extLst>
      <p:ext uri="{BB962C8B-B14F-4D97-AF65-F5344CB8AC3E}">
        <p14:creationId xmlns:p14="http://schemas.microsoft.com/office/powerpoint/2010/main" val="23045572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MySQL Sample Database Schema">
            <a:extLst>
              <a:ext uri="{FF2B5EF4-FFF2-40B4-BE49-F238E27FC236}">
                <a16:creationId xmlns:a16="http://schemas.microsoft.com/office/drawing/2014/main" id="{97BEF160-4C3C-4CD0-8339-C8B0248ECDB5}"/>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33" y="689309"/>
            <a:ext cx="6676190" cy="5333333"/>
          </a:xfrm>
          <a:prstGeom prst="rect">
            <a:avLst/>
          </a:prstGeom>
          <a:noFill/>
          <a:ln>
            <a:noFill/>
          </a:ln>
        </p:spPr>
      </p:pic>
      <p:sp>
        <p:nvSpPr>
          <p:cNvPr id="3" name="TextBox 2">
            <a:extLst>
              <a:ext uri="{FF2B5EF4-FFF2-40B4-BE49-F238E27FC236}">
                <a16:creationId xmlns:a16="http://schemas.microsoft.com/office/drawing/2014/main" id="{910EE7B7-8969-323C-C616-5563AB167039}"/>
              </a:ext>
            </a:extLst>
          </p:cNvPr>
          <p:cNvSpPr txBox="1"/>
          <p:nvPr/>
        </p:nvSpPr>
        <p:spPr>
          <a:xfrm>
            <a:off x="8030857" y="960242"/>
            <a:ext cx="3955410" cy="4247317"/>
          </a:xfrm>
          <a:prstGeom prst="rect">
            <a:avLst/>
          </a:prstGeom>
          <a:noFill/>
        </p:spPr>
        <p:txBody>
          <a:bodyPr wrap="square">
            <a:spAutoFit/>
          </a:bodyPr>
          <a:lstStyle/>
          <a:p>
            <a:pPr algn="l">
              <a:buFont typeface="Arial" panose="020B0604020202020204" pitchFamily="34" charset="0"/>
              <a:buChar char="•"/>
            </a:pPr>
            <a:r>
              <a:rPr lang="en-US" b="1" i="0" dirty="0">
                <a:solidFill>
                  <a:srgbClr val="212529"/>
                </a:solidFill>
                <a:effectLst/>
                <a:latin typeface="-apple-system"/>
              </a:rPr>
              <a:t>customers</a:t>
            </a:r>
            <a:r>
              <a:rPr lang="en-US" b="0" i="0" dirty="0">
                <a:solidFill>
                  <a:srgbClr val="212529"/>
                </a:solidFill>
                <a:effectLst/>
                <a:latin typeface="-apple-system"/>
              </a:rPr>
              <a:t>: stores customer’s data.</a:t>
            </a:r>
          </a:p>
          <a:p>
            <a:pPr algn="l">
              <a:buFont typeface="Arial" panose="020B0604020202020204" pitchFamily="34" charset="0"/>
              <a:buChar char="•"/>
            </a:pPr>
            <a:r>
              <a:rPr lang="en-US" b="1" i="0" dirty="0">
                <a:solidFill>
                  <a:srgbClr val="212529"/>
                </a:solidFill>
                <a:effectLst/>
                <a:latin typeface="-apple-system"/>
              </a:rPr>
              <a:t>products</a:t>
            </a:r>
            <a:r>
              <a:rPr lang="en-US" b="0" i="0" dirty="0">
                <a:solidFill>
                  <a:srgbClr val="212529"/>
                </a:solidFill>
                <a:effectLst/>
                <a:latin typeface="-apple-system"/>
              </a:rPr>
              <a:t>: stores a list of scale model cars.</a:t>
            </a:r>
          </a:p>
          <a:p>
            <a:pPr algn="l">
              <a:buFont typeface="Arial" panose="020B0604020202020204" pitchFamily="34" charset="0"/>
              <a:buChar char="•"/>
            </a:pPr>
            <a:r>
              <a:rPr lang="en-US" b="1" i="0" dirty="0" err="1">
                <a:solidFill>
                  <a:srgbClr val="212529"/>
                </a:solidFill>
                <a:effectLst/>
                <a:latin typeface="-apple-system"/>
              </a:rPr>
              <a:t>productlines</a:t>
            </a:r>
            <a:r>
              <a:rPr lang="en-US" b="0" i="0" dirty="0">
                <a:solidFill>
                  <a:srgbClr val="212529"/>
                </a:solidFill>
                <a:effectLst/>
                <a:latin typeface="-apple-system"/>
              </a:rPr>
              <a:t>: stores a list of product lines.</a:t>
            </a:r>
          </a:p>
          <a:p>
            <a:pPr algn="l">
              <a:buFont typeface="Arial" panose="020B0604020202020204" pitchFamily="34" charset="0"/>
              <a:buChar char="•"/>
            </a:pPr>
            <a:r>
              <a:rPr lang="en-US" b="1" i="0" dirty="0">
                <a:solidFill>
                  <a:srgbClr val="212529"/>
                </a:solidFill>
                <a:effectLst/>
                <a:latin typeface="-apple-system"/>
              </a:rPr>
              <a:t>orders</a:t>
            </a:r>
            <a:r>
              <a:rPr lang="en-US" b="0" i="0" dirty="0">
                <a:solidFill>
                  <a:srgbClr val="212529"/>
                </a:solidFill>
                <a:effectLst/>
                <a:latin typeface="-apple-system"/>
              </a:rPr>
              <a:t>: stores sales orders placed by customers.</a:t>
            </a:r>
          </a:p>
          <a:p>
            <a:pPr algn="l">
              <a:buFont typeface="Arial" panose="020B0604020202020204" pitchFamily="34" charset="0"/>
              <a:buChar char="•"/>
            </a:pPr>
            <a:r>
              <a:rPr lang="en-US" b="1" i="0" dirty="0" err="1">
                <a:solidFill>
                  <a:srgbClr val="212529"/>
                </a:solidFill>
                <a:effectLst/>
                <a:latin typeface="-apple-system"/>
              </a:rPr>
              <a:t>orderdetails</a:t>
            </a:r>
            <a:r>
              <a:rPr lang="en-US" b="0" i="0" dirty="0">
                <a:solidFill>
                  <a:srgbClr val="212529"/>
                </a:solidFill>
                <a:effectLst/>
                <a:latin typeface="-apple-system"/>
              </a:rPr>
              <a:t>: stores sales order line items for every sales order.</a:t>
            </a:r>
          </a:p>
          <a:p>
            <a:pPr algn="l">
              <a:buFont typeface="Arial" panose="020B0604020202020204" pitchFamily="34" charset="0"/>
              <a:buChar char="•"/>
            </a:pPr>
            <a:r>
              <a:rPr lang="en-US" b="1" i="0" dirty="0">
                <a:solidFill>
                  <a:srgbClr val="212529"/>
                </a:solidFill>
                <a:effectLst/>
                <a:latin typeface="-apple-system"/>
              </a:rPr>
              <a:t>payments</a:t>
            </a:r>
            <a:r>
              <a:rPr lang="en-US" b="0" i="0" dirty="0">
                <a:solidFill>
                  <a:srgbClr val="212529"/>
                </a:solidFill>
                <a:effectLst/>
                <a:latin typeface="-apple-system"/>
              </a:rPr>
              <a:t>: stores payments made by customers based on their accounts.</a:t>
            </a:r>
          </a:p>
          <a:p>
            <a:pPr algn="l">
              <a:buFont typeface="Arial" panose="020B0604020202020204" pitchFamily="34" charset="0"/>
              <a:buChar char="•"/>
            </a:pPr>
            <a:r>
              <a:rPr lang="en-US" b="1" i="0" dirty="0">
                <a:solidFill>
                  <a:srgbClr val="212529"/>
                </a:solidFill>
                <a:effectLst/>
                <a:latin typeface="-apple-system"/>
              </a:rPr>
              <a:t>employees</a:t>
            </a:r>
            <a:r>
              <a:rPr lang="en-US" b="0" i="0" dirty="0">
                <a:solidFill>
                  <a:srgbClr val="212529"/>
                </a:solidFill>
                <a:effectLst/>
                <a:latin typeface="-apple-system"/>
              </a:rPr>
              <a:t>: stores employee information and the organization structure such as who reports to whom.</a:t>
            </a:r>
          </a:p>
          <a:p>
            <a:pPr algn="l">
              <a:buFont typeface="Arial" panose="020B0604020202020204" pitchFamily="34" charset="0"/>
              <a:buChar char="•"/>
            </a:pPr>
            <a:r>
              <a:rPr lang="en-US" b="1" i="0" dirty="0">
                <a:solidFill>
                  <a:srgbClr val="212529"/>
                </a:solidFill>
                <a:effectLst/>
                <a:latin typeface="-apple-system"/>
              </a:rPr>
              <a:t>offices</a:t>
            </a:r>
            <a:r>
              <a:rPr lang="en-US" b="0" i="0" dirty="0">
                <a:solidFill>
                  <a:srgbClr val="212529"/>
                </a:solidFill>
                <a:effectLst/>
                <a:latin typeface="-apple-system"/>
              </a:rPr>
              <a:t>: stores sales office data.</a:t>
            </a:r>
          </a:p>
        </p:txBody>
      </p:sp>
    </p:spTree>
    <p:extLst>
      <p:ext uri="{BB962C8B-B14F-4D97-AF65-F5344CB8AC3E}">
        <p14:creationId xmlns:p14="http://schemas.microsoft.com/office/powerpoint/2010/main" val="1558665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BFCC7-24E0-2B31-A2E9-0F92286A76EC}"/>
              </a:ext>
            </a:extLst>
          </p:cNvPr>
          <p:cNvPicPr>
            <a:picLocks noChangeAspect="1"/>
          </p:cNvPicPr>
          <p:nvPr/>
        </p:nvPicPr>
        <p:blipFill>
          <a:blip r:embed="rId2"/>
          <a:stretch>
            <a:fillRect/>
          </a:stretch>
        </p:blipFill>
        <p:spPr>
          <a:xfrm>
            <a:off x="5682807" y="106516"/>
            <a:ext cx="6363588" cy="2695951"/>
          </a:xfrm>
          <a:prstGeom prst="rect">
            <a:avLst/>
          </a:prstGeom>
        </p:spPr>
      </p:pic>
      <p:pic>
        <p:nvPicPr>
          <p:cNvPr id="7" name="Picture 6">
            <a:extLst>
              <a:ext uri="{FF2B5EF4-FFF2-40B4-BE49-F238E27FC236}">
                <a16:creationId xmlns:a16="http://schemas.microsoft.com/office/drawing/2014/main" id="{85E572A7-B5CF-346E-329B-39B5545C3ADE}"/>
              </a:ext>
            </a:extLst>
          </p:cNvPr>
          <p:cNvPicPr>
            <a:picLocks noChangeAspect="1"/>
          </p:cNvPicPr>
          <p:nvPr/>
        </p:nvPicPr>
        <p:blipFill>
          <a:blip r:embed="rId3"/>
          <a:stretch>
            <a:fillRect/>
          </a:stretch>
        </p:blipFill>
        <p:spPr>
          <a:xfrm>
            <a:off x="145606" y="2328334"/>
            <a:ext cx="7211927" cy="4640461"/>
          </a:xfrm>
          <a:prstGeom prst="rect">
            <a:avLst/>
          </a:prstGeom>
        </p:spPr>
      </p:pic>
    </p:spTree>
    <p:extLst>
      <p:ext uri="{BB962C8B-B14F-4D97-AF65-F5344CB8AC3E}">
        <p14:creationId xmlns:p14="http://schemas.microsoft.com/office/powerpoint/2010/main" val="392660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3033291-1A66-8775-5AAD-DEF8230EA516}"/>
              </a:ext>
            </a:extLst>
          </p:cNvPr>
          <p:cNvPicPr>
            <a:picLocks noChangeAspect="1"/>
          </p:cNvPicPr>
          <p:nvPr/>
        </p:nvPicPr>
        <p:blipFill>
          <a:blip r:embed="rId2"/>
          <a:stretch>
            <a:fillRect/>
          </a:stretch>
        </p:blipFill>
        <p:spPr>
          <a:xfrm>
            <a:off x="0" y="158286"/>
            <a:ext cx="12192000" cy="6541428"/>
          </a:xfrm>
          <a:prstGeom prst="rect">
            <a:avLst/>
          </a:prstGeom>
        </p:spPr>
      </p:pic>
    </p:spTree>
    <p:extLst>
      <p:ext uri="{BB962C8B-B14F-4D97-AF65-F5344CB8AC3E}">
        <p14:creationId xmlns:p14="http://schemas.microsoft.com/office/powerpoint/2010/main" val="204771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1332</TotalTime>
  <Words>1991</Words>
  <Application>Microsoft Office PowerPoint</Application>
  <PresentationFormat>Widescreen</PresentationFormat>
  <Paragraphs>233</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-apple-system</vt:lpstr>
      <vt:lpstr>Arial</vt:lpstr>
      <vt:lpstr>Arial Unicode MS</vt:lpstr>
      <vt:lpstr>Calibri</vt:lpstr>
      <vt:lpstr>Calibri Light</vt:lpstr>
      <vt:lpstr>Courier New</vt:lpstr>
      <vt:lpstr>Garamond</vt:lpstr>
      <vt:lpstr>Segoe UI</vt:lpstr>
      <vt:lpstr>var(--fonts)</vt:lpstr>
      <vt:lpstr>Office Theme</vt:lpstr>
      <vt:lpstr>PowerPoint Presentation</vt:lpstr>
      <vt:lpstr>MySQL</vt:lpstr>
      <vt:lpstr>How to create database in MySql</vt:lpstr>
      <vt:lpstr>How to change database in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MySQL SELECT statement</vt:lpstr>
      <vt:lpstr>PowerPoint Presentation</vt:lpstr>
      <vt:lpstr>Using MySQL ORDER BY to sort a result set by an expression example</vt:lpstr>
      <vt:lpstr>Using MySQL ORDER BY to sort data using a custom list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sriram mantri vidyanidhi infotech academy</cp:lastModifiedBy>
  <cp:revision>76</cp:revision>
  <dcterms:created xsi:type="dcterms:W3CDTF">2021-03-25T04:45:25Z</dcterms:created>
  <dcterms:modified xsi:type="dcterms:W3CDTF">2025-09-17T09:47:19Z</dcterms:modified>
</cp:coreProperties>
</file>