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69" r:id="rId5"/>
    <p:sldId id="275" r:id="rId6"/>
    <p:sldId id="276" r:id="rId7"/>
    <p:sldId id="258" r:id="rId8"/>
    <p:sldId id="277" r:id="rId9"/>
    <p:sldId id="259" r:id="rId10"/>
    <p:sldId id="260" r:id="rId11"/>
    <p:sldId id="261" r:id="rId12"/>
    <p:sldId id="262" r:id="rId13"/>
    <p:sldId id="263" r:id="rId14"/>
    <p:sldId id="264" r:id="rId15"/>
    <p:sldId id="268" r:id="rId16"/>
    <p:sldId id="265" r:id="rId17"/>
    <p:sldId id="271" r:id="rId18"/>
    <p:sldId id="266" r:id="rId19"/>
    <p:sldId id="270" r:id="rId20"/>
    <p:sldId id="267"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EFA5-6908-4776-9E1F-361ECE721D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86661F-E8F6-4927-ACA5-1D6E84E58F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E856B1-B19A-40B8-ACD6-3AB024DD3527}"/>
              </a:ext>
            </a:extLst>
          </p:cNvPr>
          <p:cNvSpPr>
            <a:spLocks noGrp="1"/>
          </p:cNvSpPr>
          <p:nvPr>
            <p:ph type="dt" sz="half" idx="10"/>
          </p:nvPr>
        </p:nvSpPr>
        <p:spPr/>
        <p:txBody>
          <a:bodyPr/>
          <a:lstStyle/>
          <a:p>
            <a:fld id="{17CADEFD-7103-461B-87EF-EC4FA7E7B394}" type="datetimeFigureOut">
              <a:rPr lang="en-IN" smtClean="0"/>
              <a:t>19-09-2025</a:t>
            </a:fld>
            <a:endParaRPr lang="en-IN"/>
          </a:p>
        </p:txBody>
      </p:sp>
      <p:sp>
        <p:nvSpPr>
          <p:cNvPr id="5" name="Footer Placeholder 4">
            <a:extLst>
              <a:ext uri="{FF2B5EF4-FFF2-40B4-BE49-F238E27FC236}">
                <a16:creationId xmlns:a16="http://schemas.microsoft.com/office/drawing/2014/main" id="{A8AB3E3E-AB19-4E35-9C73-649E994A2A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F5EDB1-992E-43E3-9A76-AA24A55F8257}"/>
              </a:ext>
            </a:extLst>
          </p:cNvPr>
          <p:cNvSpPr>
            <a:spLocks noGrp="1"/>
          </p:cNvSpPr>
          <p:nvPr>
            <p:ph type="sldNum" sz="quarter" idx="12"/>
          </p:nvPr>
        </p:nvSpPr>
        <p:spPr/>
        <p:txBody>
          <a:bodyPr/>
          <a:lstStyle/>
          <a:p>
            <a:fld id="{3CCB42AC-1E21-4B8C-BCBD-F7E58E9EF585}" type="slidenum">
              <a:rPr lang="en-IN" smtClean="0"/>
              <a:t>‹#›</a:t>
            </a:fld>
            <a:endParaRPr lang="en-IN"/>
          </a:p>
        </p:txBody>
      </p:sp>
    </p:spTree>
    <p:extLst>
      <p:ext uri="{BB962C8B-B14F-4D97-AF65-F5344CB8AC3E}">
        <p14:creationId xmlns:p14="http://schemas.microsoft.com/office/powerpoint/2010/main" val="335385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9C95-A16F-4DAB-AB12-6055A7C3D7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AD5FC-D9AC-4CCB-ACE9-B29AF3116C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9C8D1-DFFC-4AAE-9EF7-150A3F417AB6}"/>
              </a:ext>
            </a:extLst>
          </p:cNvPr>
          <p:cNvSpPr>
            <a:spLocks noGrp="1"/>
          </p:cNvSpPr>
          <p:nvPr>
            <p:ph type="dt" sz="half" idx="10"/>
          </p:nvPr>
        </p:nvSpPr>
        <p:spPr/>
        <p:txBody>
          <a:bodyPr/>
          <a:lstStyle/>
          <a:p>
            <a:fld id="{17CADEFD-7103-461B-87EF-EC4FA7E7B394}" type="datetimeFigureOut">
              <a:rPr lang="en-IN" smtClean="0"/>
              <a:t>19-09-2025</a:t>
            </a:fld>
            <a:endParaRPr lang="en-IN"/>
          </a:p>
        </p:txBody>
      </p:sp>
      <p:sp>
        <p:nvSpPr>
          <p:cNvPr id="5" name="Footer Placeholder 4">
            <a:extLst>
              <a:ext uri="{FF2B5EF4-FFF2-40B4-BE49-F238E27FC236}">
                <a16:creationId xmlns:a16="http://schemas.microsoft.com/office/drawing/2014/main" id="{A7CEE1B9-5672-45DC-808C-A16780B6D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CF578-B2C3-4C81-AC8A-B25034C06549}"/>
              </a:ext>
            </a:extLst>
          </p:cNvPr>
          <p:cNvSpPr>
            <a:spLocks noGrp="1"/>
          </p:cNvSpPr>
          <p:nvPr>
            <p:ph type="sldNum" sz="quarter" idx="12"/>
          </p:nvPr>
        </p:nvSpPr>
        <p:spPr/>
        <p:txBody>
          <a:bodyPr/>
          <a:lstStyle/>
          <a:p>
            <a:fld id="{3CCB42AC-1E21-4B8C-BCBD-F7E58E9EF585}" type="slidenum">
              <a:rPr lang="en-IN" smtClean="0"/>
              <a:t>‹#›</a:t>
            </a:fld>
            <a:endParaRPr lang="en-IN"/>
          </a:p>
        </p:txBody>
      </p:sp>
    </p:spTree>
    <p:extLst>
      <p:ext uri="{BB962C8B-B14F-4D97-AF65-F5344CB8AC3E}">
        <p14:creationId xmlns:p14="http://schemas.microsoft.com/office/powerpoint/2010/main" val="314275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2883F-8C9C-407A-A4B8-EA050913D5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02649-623E-4B8C-A58C-326529441A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093C7E-AE9A-4BEC-9D95-3D1E65E7060A}"/>
              </a:ext>
            </a:extLst>
          </p:cNvPr>
          <p:cNvSpPr>
            <a:spLocks noGrp="1"/>
          </p:cNvSpPr>
          <p:nvPr>
            <p:ph type="dt" sz="half" idx="10"/>
          </p:nvPr>
        </p:nvSpPr>
        <p:spPr/>
        <p:txBody>
          <a:bodyPr/>
          <a:lstStyle/>
          <a:p>
            <a:fld id="{17CADEFD-7103-461B-87EF-EC4FA7E7B394}" type="datetimeFigureOut">
              <a:rPr lang="en-IN" smtClean="0"/>
              <a:t>19-09-2025</a:t>
            </a:fld>
            <a:endParaRPr lang="en-IN"/>
          </a:p>
        </p:txBody>
      </p:sp>
      <p:sp>
        <p:nvSpPr>
          <p:cNvPr id="5" name="Footer Placeholder 4">
            <a:extLst>
              <a:ext uri="{FF2B5EF4-FFF2-40B4-BE49-F238E27FC236}">
                <a16:creationId xmlns:a16="http://schemas.microsoft.com/office/drawing/2014/main" id="{2850BF8D-ECED-42F0-BC56-BA031DDE6B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14026C-0002-4D88-AA54-08EC015F24C8}"/>
              </a:ext>
            </a:extLst>
          </p:cNvPr>
          <p:cNvSpPr>
            <a:spLocks noGrp="1"/>
          </p:cNvSpPr>
          <p:nvPr>
            <p:ph type="sldNum" sz="quarter" idx="12"/>
          </p:nvPr>
        </p:nvSpPr>
        <p:spPr/>
        <p:txBody>
          <a:bodyPr/>
          <a:lstStyle/>
          <a:p>
            <a:fld id="{3CCB42AC-1E21-4B8C-BCBD-F7E58E9EF585}" type="slidenum">
              <a:rPr lang="en-IN" smtClean="0"/>
              <a:t>‹#›</a:t>
            </a:fld>
            <a:endParaRPr lang="en-IN"/>
          </a:p>
        </p:txBody>
      </p:sp>
    </p:spTree>
    <p:extLst>
      <p:ext uri="{BB962C8B-B14F-4D97-AF65-F5344CB8AC3E}">
        <p14:creationId xmlns:p14="http://schemas.microsoft.com/office/powerpoint/2010/main" val="384759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633E-53EC-4FC7-9EE9-8F652C8953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966CA6-EB70-4233-9AB1-B47FEF56D0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C92DE7-8CA1-475C-B4FC-DAE7D550081D}"/>
              </a:ext>
            </a:extLst>
          </p:cNvPr>
          <p:cNvSpPr>
            <a:spLocks noGrp="1"/>
          </p:cNvSpPr>
          <p:nvPr>
            <p:ph type="dt" sz="half" idx="10"/>
          </p:nvPr>
        </p:nvSpPr>
        <p:spPr/>
        <p:txBody>
          <a:bodyPr/>
          <a:lstStyle/>
          <a:p>
            <a:fld id="{17CADEFD-7103-461B-87EF-EC4FA7E7B394}" type="datetimeFigureOut">
              <a:rPr lang="en-IN" smtClean="0"/>
              <a:t>19-09-2025</a:t>
            </a:fld>
            <a:endParaRPr lang="en-IN"/>
          </a:p>
        </p:txBody>
      </p:sp>
      <p:sp>
        <p:nvSpPr>
          <p:cNvPr id="5" name="Footer Placeholder 4">
            <a:extLst>
              <a:ext uri="{FF2B5EF4-FFF2-40B4-BE49-F238E27FC236}">
                <a16:creationId xmlns:a16="http://schemas.microsoft.com/office/drawing/2014/main" id="{9B00FBAD-738E-47D1-A249-E6996C9979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347E2-6732-4D6F-B35E-04661ECEFA65}"/>
              </a:ext>
            </a:extLst>
          </p:cNvPr>
          <p:cNvSpPr>
            <a:spLocks noGrp="1"/>
          </p:cNvSpPr>
          <p:nvPr>
            <p:ph type="sldNum" sz="quarter" idx="12"/>
          </p:nvPr>
        </p:nvSpPr>
        <p:spPr/>
        <p:txBody>
          <a:bodyPr/>
          <a:lstStyle/>
          <a:p>
            <a:fld id="{3CCB42AC-1E21-4B8C-BCBD-F7E58E9EF585}" type="slidenum">
              <a:rPr lang="en-IN" smtClean="0"/>
              <a:t>‹#›</a:t>
            </a:fld>
            <a:endParaRPr lang="en-IN"/>
          </a:p>
        </p:txBody>
      </p:sp>
    </p:spTree>
    <p:extLst>
      <p:ext uri="{BB962C8B-B14F-4D97-AF65-F5344CB8AC3E}">
        <p14:creationId xmlns:p14="http://schemas.microsoft.com/office/powerpoint/2010/main" val="249690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623D-611F-448F-A5BB-FD13B03C7B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275677-5AEB-4D8E-B565-385F2BA5A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FA4E2-AAFD-47DB-8DD2-8588378A0375}"/>
              </a:ext>
            </a:extLst>
          </p:cNvPr>
          <p:cNvSpPr>
            <a:spLocks noGrp="1"/>
          </p:cNvSpPr>
          <p:nvPr>
            <p:ph type="dt" sz="half" idx="10"/>
          </p:nvPr>
        </p:nvSpPr>
        <p:spPr/>
        <p:txBody>
          <a:bodyPr/>
          <a:lstStyle/>
          <a:p>
            <a:fld id="{17CADEFD-7103-461B-87EF-EC4FA7E7B394}" type="datetimeFigureOut">
              <a:rPr lang="en-IN" smtClean="0"/>
              <a:t>19-09-2025</a:t>
            </a:fld>
            <a:endParaRPr lang="en-IN"/>
          </a:p>
        </p:txBody>
      </p:sp>
      <p:sp>
        <p:nvSpPr>
          <p:cNvPr id="5" name="Footer Placeholder 4">
            <a:extLst>
              <a:ext uri="{FF2B5EF4-FFF2-40B4-BE49-F238E27FC236}">
                <a16:creationId xmlns:a16="http://schemas.microsoft.com/office/drawing/2014/main" id="{CB82970D-FA6B-414E-B98E-1615FBBA9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20DDC3-019C-44FC-86A5-3278CEDF2F1C}"/>
              </a:ext>
            </a:extLst>
          </p:cNvPr>
          <p:cNvSpPr>
            <a:spLocks noGrp="1"/>
          </p:cNvSpPr>
          <p:nvPr>
            <p:ph type="sldNum" sz="quarter" idx="12"/>
          </p:nvPr>
        </p:nvSpPr>
        <p:spPr/>
        <p:txBody>
          <a:bodyPr/>
          <a:lstStyle/>
          <a:p>
            <a:fld id="{3CCB42AC-1E21-4B8C-BCBD-F7E58E9EF585}" type="slidenum">
              <a:rPr lang="en-IN" smtClean="0"/>
              <a:t>‹#›</a:t>
            </a:fld>
            <a:endParaRPr lang="en-IN"/>
          </a:p>
        </p:txBody>
      </p:sp>
    </p:spTree>
    <p:extLst>
      <p:ext uri="{BB962C8B-B14F-4D97-AF65-F5344CB8AC3E}">
        <p14:creationId xmlns:p14="http://schemas.microsoft.com/office/powerpoint/2010/main" val="106329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C9CE-BC0F-4277-85F4-C49EDC1E11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BE9D27-C97F-4D58-8640-D828FCEA11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A5F8BD-C9AA-4328-BD2B-E1F4DB7AAA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F52C5D-AC51-4DC9-8EE3-1BE732F8AEDE}"/>
              </a:ext>
            </a:extLst>
          </p:cNvPr>
          <p:cNvSpPr>
            <a:spLocks noGrp="1"/>
          </p:cNvSpPr>
          <p:nvPr>
            <p:ph type="dt" sz="half" idx="10"/>
          </p:nvPr>
        </p:nvSpPr>
        <p:spPr/>
        <p:txBody>
          <a:bodyPr/>
          <a:lstStyle/>
          <a:p>
            <a:fld id="{17CADEFD-7103-461B-87EF-EC4FA7E7B394}" type="datetimeFigureOut">
              <a:rPr lang="en-IN" smtClean="0"/>
              <a:t>19-09-2025</a:t>
            </a:fld>
            <a:endParaRPr lang="en-IN"/>
          </a:p>
        </p:txBody>
      </p:sp>
      <p:sp>
        <p:nvSpPr>
          <p:cNvPr id="6" name="Footer Placeholder 5">
            <a:extLst>
              <a:ext uri="{FF2B5EF4-FFF2-40B4-BE49-F238E27FC236}">
                <a16:creationId xmlns:a16="http://schemas.microsoft.com/office/drawing/2014/main" id="{CD866C16-55C4-4301-BA87-431ED1E5EE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889C84-74F4-4DB9-A6FF-88F195888A63}"/>
              </a:ext>
            </a:extLst>
          </p:cNvPr>
          <p:cNvSpPr>
            <a:spLocks noGrp="1"/>
          </p:cNvSpPr>
          <p:nvPr>
            <p:ph type="sldNum" sz="quarter" idx="12"/>
          </p:nvPr>
        </p:nvSpPr>
        <p:spPr/>
        <p:txBody>
          <a:bodyPr/>
          <a:lstStyle/>
          <a:p>
            <a:fld id="{3CCB42AC-1E21-4B8C-BCBD-F7E58E9EF585}" type="slidenum">
              <a:rPr lang="en-IN" smtClean="0"/>
              <a:t>‹#›</a:t>
            </a:fld>
            <a:endParaRPr lang="en-IN"/>
          </a:p>
        </p:txBody>
      </p:sp>
    </p:spTree>
    <p:extLst>
      <p:ext uri="{BB962C8B-B14F-4D97-AF65-F5344CB8AC3E}">
        <p14:creationId xmlns:p14="http://schemas.microsoft.com/office/powerpoint/2010/main" val="106574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E082-226A-4ACD-AF0A-79B15981F4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41AA80-BF7D-46D3-9F19-7887D226C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39DFA-9696-4182-9E8B-1394372EAC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F4D694-61D0-47B9-A0E9-E37278D22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A490D-F8B6-4CF7-8770-D7CD5B99E0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4AC4A0-FB9E-4B0D-BB07-9B1FD4CB6750}"/>
              </a:ext>
            </a:extLst>
          </p:cNvPr>
          <p:cNvSpPr>
            <a:spLocks noGrp="1"/>
          </p:cNvSpPr>
          <p:nvPr>
            <p:ph type="dt" sz="half" idx="10"/>
          </p:nvPr>
        </p:nvSpPr>
        <p:spPr/>
        <p:txBody>
          <a:bodyPr/>
          <a:lstStyle/>
          <a:p>
            <a:fld id="{17CADEFD-7103-461B-87EF-EC4FA7E7B394}" type="datetimeFigureOut">
              <a:rPr lang="en-IN" smtClean="0"/>
              <a:t>19-09-2025</a:t>
            </a:fld>
            <a:endParaRPr lang="en-IN"/>
          </a:p>
        </p:txBody>
      </p:sp>
      <p:sp>
        <p:nvSpPr>
          <p:cNvPr id="8" name="Footer Placeholder 7">
            <a:extLst>
              <a:ext uri="{FF2B5EF4-FFF2-40B4-BE49-F238E27FC236}">
                <a16:creationId xmlns:a16="http://schemas.microsoft.com/office/drawing/2014/main" id="{E5181DB4-A1E7-4313-95E9-8934A56D3A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DB79EE-D399-4F9F-B657-A83156FFCD5B}"/>
              </a:ext>
            </a:extLst>
          </p:cNvPr>
          <p:cNvSpPr>
            <a:spLocks noGrp="1"/>
          </p:cNvSpPr>
          <p:nvPr>
            <p:ph type="sldNum" sz="quarter" idx="12"/>
          </p:nvPr>
        </p:nvSpPr>
        <p:spPr/>
        <p:txBody>
          <a:bodyPr/>
          <a:lstStyle/>
          <a:p>
            <a:fld id="{3CCB42AC-1E21-4B8C-BCBD-F7E58E9EF585}" type="slidenum">
              <a:rPr lang="en-IN" smtClean="0"/>
              <a:t>‹#›</a:t>
            </a:fld>
            <a:endParaRPr lang="en-IN"/>
          </a:p>
        </p:txBody>
      </p:sp>
    </p:spTree>
    <p:extLst>
      <p:ext uri="{BB962C8B-B14F-4D97-AF65-F5344CB8AC3E}">
        <p14:creationId xmlns:p14="http://schemas.microsoft.com/office/powerpoint/2010/main" val="1590600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513D-F1B7-4457-BF3F-B7A32EFB9D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613710-59C7-4D42-A383-B4ABCD377DA5}"/>
              </a:ext>
            </a:extLst>
          </p:cNvPr>
          <p:cNvSpPr>
            <a:spLocks noGrp="1"/>
          </p:cNvSpPr>
          <p:nvPr>
            <p:ph type="dt" sz="half" idx="10"/>
          </p:nvPr>
        </p:nvSpPr>
        <p:spPr/>
        <p:txBody>
          <a:bodyPr/>
          <a:lstStyle/>
          <a:p>
            <a:fld id="{17CADEFD-7103-461B-87EF-EC4FA7E7B394}" type="datetimeFigureOut">
              <a:rPr lang="en-IN" smtClean="0"/>
              <a:t>19-09-2025</a:t>
            </a:fld>
            <a:endParaRPr lang="en-IN"/>
          </a:p>
        </p:txBody>
      </p:sp>
      <p:sp>
        <p:nvSpPr>
          <p:cNvPr id="4" name="Footer Placeholder 3">
            <a:extLst>
              <a:ext uri="{FF2B5EF4-FFF2-40B4-BE49-F238E27FC236}">
                <a16:creationId xmlns:a16="http://schemas.microsoft.com/office/drawing/2014/main" id="{A94C3BD6-EB80-4E09-BC6A-A9EE2E06E7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AC8203-3A45-4C4B-BCF7-37098B9783D5}"/>
              </a:ext>
            </a:extLst>
          </p:cNvPr>
          <p:cNvSpPr>
            <a:spLocks noGrp="1"/>
          </p:cNvSpPr>
          <p:nvPr>
            <p:ph type="sldNum" sz="quarter" idx="12"/>
          </p:nvPr>
        </p:nvSpPr>
        <p:spPr/>
        <p:txBody>
          <a:bodyPr/>
          <a:lstStyle/>
          <a:p>
            <a:fld id="{3CCB42AC-1E21-4B8C-BCBD-F7E58E9EF585}" type="slidenum">
              <a:rPr lang="en-IN" smtClean="0"/>
              <a:t>‹#›</a:t>
            </a:fld>
            <a:endParaRPr lang="en-IN"/>
          </a:p>
        </p:txBody>
      </p:sp>
    </p:spTree>
    <p:extLst>
      <p:ext uri="{BB962C8B-B14F-4D97-AF65-F5344CB8AC3E}">
        <p14:creationId xmlns:p14="http://schemas.microsoft.com/office/powerpoint/2010/main" val="385896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E9143-B55D-44D6-8FFB-15DD3AA95E8A}"/>
              </a:ext>
            </a:extLst>
          </p:cNvPr>
          <p:cNvSpPr>
            <a:spLocks noGrp="1"/>
          </p:cNvSpPr>
          <p:nvPr>
            <p:ph type="dt" sz="half" idx="10"/>
          </p:nvPr>
        </p:nvSpPr>
        <p:spPr/>
        <p:txBody>
          <a:bodyPr/>
          <a:lstStyle/>
          <a:p>
            <a:fld id="{17CADEFD-7103-461B-87EF-EC4FA7E7B394}" type="datetimeFigureOut">
              <a:rPr lang="en-IN" smtClean="0"/>
              <a:t>19-09-2025</a:t>
            </a:fld>
            <a:endParaRPr lang="en-IN"/>
          </a:p>
        </p:txBody>
      </p:sp>
      <p:sp>
        <p:nvSpPr>
          <p:cNvPr id="3" name="Footer Placeholder 2">
            <a:extLst>
              <a:ext uri="{FF2B5EF4-FFF2-40B4-BE49-F238E27FC236}">
                <a16:creationId xmlns:a16="http://schemas.microsoft.com/office/drawing/2014/main" id="{FC603095-8014-48FA-A6CC-ADD8526A13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E45921-6380-4571-B867-0AE6B0EE3FFD}"/>
              </a:ext>
            </a:extLst>
          </p:cNvPr>
          <p:cNvSpPr>
            <a:spLocks noGrp="1"/>
          </p:cNvSpPr>
          <p:nvPr>
            <p:ph type="sldNum" sz="quarter" idx="12"/>
          </p:nvPr>
        </p:nvSpPr>
        <p:spPr/>
        <p:txBody>
          <a:bodyPr/>
          <a:lstStyle/>
          <a:p>
            <a:fld id="{3CCB42AC-1E21-4B8C-BCBD-F7E58E9EF585}" type="slidenum">
              <a:rPr lang="en-IN" smtClean="0"/>
              <a:t>‹#›</a:t>
            </a:fld>
            <a:endParaRPr lang="en-IN"/>
          </a:p>
        </p:txBody>
      </p:sp>
    </p:spTree>
    <p:extLst>
      <p:ext uri="{BB962C8B-B14F-4D97-AF65-F5344CB8AC3E}">
        <p14:creationId xmlns:p14="http://schemas.microsoft.com/office/powerpoint/2010/main" val="168279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157E-BC76-4FB3-BF75-D29F3C8F2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4217E5-B5DF-4C88-930F-703632C2EC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58A01E-CFCA-4932-9352-0B4835360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60D1AE-C5F4-42FA-B5FA-851D36E5B151}"/>
              </a:ext>
            </a:extLst>
          </p:cNvPr>
          <p:cNvSpPr>
            <a:spLocks noGrp="1"/>
          </p:cNvSpPr>
          <p:nvPr>
            <p:ph type="dt" sz="half" idx="10"/>
          </p:nvPr>
        </p:nvSpPr>
        <p:spPr/>
        <p:txBody>
          <a:bodyPr/>
          <a:lstStyle/>
          <a:p>
            <a:fld id="{17CADEFD-7103-461B-87EF-EC4FA7E7B394}" type="datetimeFigureOut">
              <a:rPr lang="en-IN" smtClean="0"/>
              <a:t>19-09-2025</a:t>
            </a:fld>
            <a:endParaRPr lang="en-IN"/>
          </a:p>
        </p:txBody>
      </p:sp>
      <p:sp>
        <p:nvSpPr>
          <p:cNvPr id="6" name="Footer Placeholder 5">
            <a:extLst>
              <a:ext uri="{FF2B5EF4-FFF2-40B4-BE49-F238E27FC236}">
                <a16:creationId xmlns:a16="http://schemas.microsoft.com/office/drawing/2014/main" id="{73FA2B46-7DD6-41E4-9990-D5DEEC8F76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0EEB1-5400-4B2A-A487-702EC046802E}"/>
              </a:ext>
            </a:extLst>
          </p:cNvPr>
          <p:cNvSpPr>
            <a:spLocks noGrp="1"/>
          </p:cNvSpPr>
          <p:nvPr>
            <p:ph type="sldNum" sz="quarter" idx="12"/>
          </p:nvPr>
        </p:nvSpPr>
        <p:spPr/>
        <p:txBody>
          <a:bodyPr/>
          <a:lstStyle/>
          <a:p>
            <a:fld id="{3CCB42AC-1E21-4B8C-BCBD-F7E58E9EF585}" type="slidenum">
              <a:rPr lang="en-IN" smtClean="0"/>
              <a:t>‹#›</a:t>
            </a:fld>
            <a:endParaRPr lang="en-IN"/>
          </a:p>
        </p:txBody>
      </p:sp>
    </p:spTree>
    <p:extLst>
      <p:ext uri="{BB962C8B-B14F-4D97-AF65-F5344CB8AC3E}">
        <p14:creationId xmlns:p14="http://schemas.microsoft.com/office/powerpoint/2010/main" val="242407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6BE6-3A2D-494A-A044-E21B2CBE5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724CD9-D42A-4DED-8F58-FE4625E57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9997F0-C834-4655-A2C9-ECC8CD1DA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160E4-6863-4FCA-8473-61ECC474C890}"/>
              </a:ext>
            </a:extLst>
          </p:cNvPr>
          <p:cNvSpPr>
            <a:spLocks noGrp="1"/>
          </p:cNvSpPr>
          <p:nvPr>
            <p:ph type="dt" sz="half" idx="10"/>
          </p:nvPr>
        </p:nvSpPr>
        <p:spPr/>
        <p:txBody>
          <a:bodyPr/>
          <a:lstStyle/>
          <a:p>
            <a:fld id="{17CADEFD-7103-461B-87EF-EC4FA7E7B394}" type="datetimeFigureOut">
              <a:rPr lang="en-IN" smtClean="0"/>
              <a:t>19-09-2025</a:t>
            </a:fld>
            <a:endParaRPr lang="en-IN"/>
          </a:p>
        </p:txBody>
      </p:sp>
      <p:sp>
        <p:nvSpPr>
          <p:cNvPr id="6" name="Footer Placeholder 5">
            <a:extLst>
              <a:ext uri="{FF2B5EF4-FFF2-40B4-BE49-F238E27FC236}">
                <a16:creationId xmlns:a16="http://schemas.microsoft.com/office/drawing/2014/main" id="{22F2C048-8E26-436F-BD96-B4C8EC9249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1860E0-B95C-416D-8342-17BF2831E75F}"/>
              </a:ext>
            </a:extLst>
          </p:cNvPr>
          <p:cNvSpPr>
            <a:spLocks noGrp="1"/>
          </p:cNvSpPr>
          <p:nvPr>
            <p:ph type="sldNum" sz="quarter" idx="12"/>
          </p:nvPr>
        </p:nvSpPr>
        <p:spPr/>
        <p:txBody>
          <a:bodyPr/>
          <a:lstStyle/>
          <a:p>
            <a:fld id="{3CCB42AC-1E21-4B8C-BCBD-F7E58E9EF585}" type="slidenum">
              <a:rPr lang="en-IN" smtClean="0"/>
              <a:t>‹#›</a:t>
            </a:fld>
            <a:endParaRPr lang="en-IN"/>
          </a:p>
        </p:txBody>
      </p:sp>
    </p:spTree>
    <p:extLst>
      <p:ext uri="{BB962C8B-B14F-4D97-AF65-F5344CB8AC3E}">
        <p14:creationId xmlns:p14="http://schemas.microsoft.com/office/powerpoint/2010/main" val="2123958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CB90D-E41F-4903-AD82-DC02780A6B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C00D91-49AD-4FF8-ADD1-529DC4D6E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C5EFFF-2136-414F-A62E-389D02156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ADEFD-7103-461B-87EF-EC4FA7E7B394}" type="datetimeFigureOut">
              <a:rPr lang="en-IN" smtClean="0"/>
              <a:t>19-09-2025</a:t>
            </a:fld>
            <a:endParaRPr lang="en-IN"/>
          </a:p>
        </p:txBody>
      </p:sp>
      <p:sp>
        <p:nvSpPr>
          <p:cNvPr id="5" name="Footer Placeholder 4">
            <a:extLst>
              <a:ext uri="{FF2B5EF4-FFF2-40B4-BE49-F238E27FC236}">
                <a16:creationId xmlns:a16="http://schemas.microsoft.com/office/drawing/2014/main" id="{5BCE85C7-D9AB-412C-87C2-4B74EB6EF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1449E4-0E9B-4071-9338-1BDB15239D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B42AC-1E21-4B8C-BCBD-F7E58E9EF585}" type="slidenum">
              <a:rPr lang="en-IN" smtClean="0"/>
              <a:t>‹#›</a:t>
            </a:fld>
            <a:endParaRPr lang="en-IN"/>
          </a:p>
        </p:txBody>
      </p:sp>
    </p:spTree>
    <p:extLst>
      <p:ext uri="{BB962C8B-B14F-4D97-AF65-F5344CB8AC3E}">
        <p14:creationId xmlns:p14="http://schemas.microsoft.com/office/powerpoint/2010/main" val="2981018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94EB-B534-41E1-BA2C-57FF83A0FD22}"/>
              </a:ext>
            </a:extLst>
          </p:cNvPr>
          <p:cNvSpPr>
            <a:spLocks noGrp="1"/>
          </p:cNvSpPr>
          <p:nvPr>
            <p:ph type="title"/>
          </p:nvPr>
        </p:nvSpPr>
        <p:spPr>
          <a:xfrm>
            <a:off x="563716" y="0"/>
            <a:ext cx="10173929" cy="315912"/>
          </a:xfrm>
        </p:spPr>
        <p:txBody>
          <a:bodyPr>
            <a:normAutofit fontScale="90000"/>
          </a:bodyPr>
          <a:lstStyle/>
          <a:p>
            <a:r>
              <a:rPr lang="en-US" sz="2000" b="1" i="0" dirty="0">
                <a:solidFill>
                  <a:srgbClr val="000000"/>
                </a:solidFill>
                <a:effectLst/>
                <a:latin typeface="-apple-system"/>
              </a:rPr>
              <a:t>MySQL supports two kinds of aliases which are known as column alias and table alias.</a:t>
            </a:r>
            <a:endParaRPr lang="en-IN" sz="2000" b="1" dirty="0"/>
          </a:p>
        </p:txBody>
      </p:sp>
      <p:sp>
        <p:nvSpPr>
          <p:cNvPr id="3" name="Content Placeholder 2">
            <a:extLst>
              <a:ext uri="{FF2B5EF4-FFF2-40B4-BE49-F238E27FC236}">
                <a16:creationId xmlns:a16="http://schemas.microsoft.com/office/drawing/2014/main" id="{016C02D8-0B1B-4191-8003-D5051C982375}"/>
              </a:ext>
            </a:extLst>
          </p:cNvPr>
          <p:cNvSpPr>
            <a:spLocks noGrp="1"/>
          </p:cNvSpPr>
          <p:nvPr>
            <p:ph idx="1"/>
          </p:nvPr>
        </p:nvSpPr>
        <p:spPr>
          <a:xfrm>
            <a:off x="115529" y="681831"/>
            <a:ext cx="11588955" cy="4834859"/>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r>
              <a:rPr lang="en-US" dirty="0"/>
              <a:t>Sometimes, column names are so technical that make the query’s output very difficult to understand. To give a column a descriptive name, you can use a column alias.</a:t>
            </a:r>
          </a:p>
          <a:p>
            <a:r>
              <a:rPr lang="en-US" dirty="0"/>
              <a:t>The following statement illustrates how to use the column alias:</a:t>
            </a:r>
          </a:p>
          <a:p>
            <a:pPr marL="0" indent="0">
              <a:buNone/>
            </a:pPr>
            <a:r>
              <a:rPr lang="en-US" b="1" dirty="0"/>
              <a:t>SELECT </a:t>
            </a:r>
          </a:p>
          <a:p>
            <a:pPr marL="0" indent="0">
              <a:buNone/>
            </a:pPr>
            <a:r>
              <a:rPr lang="en-US" dirty="0"/>
              <a:t>   [column_1 | expression] </a:t>
            </a:r>
            <a:r>
              <a:rPr lang="en-US" dirty="0">
                <a:solidFill>
                  <a:srgbClr val="FF0000"/>
                </a:solidFill>
              </a:rPr>
              <a:t>AS</a:t>
            </a:r>
            <a:r>
              <a:rPr lang="en-US" dirty="0"/>
              <a:t> </a:t>
            </a:r>
            <a:r>
              <a:rPr lang="en-US" dirty="0" err="1"/>
              <a:t>descriptive_name</a:t>
            </a:r>
            <a:endParaRPr lang="en-US" dirty="0"/>
          </a:p>
          <a:p>
            <a:pPr marL="0" indent="0">
              <a:buNone/>
            </a:pPr>
            <a:r>
              <a:rPr lang="en-US" b="1" dirty="0"/>
              <a:t>FROM</a:t>
            </a:r>
            <a:r>
              <a:rPr lang="en-US" dirty="0"/>
              <a:t> </a:t>
            </a:r>
            <a:r>
              <a:rPr lang="en-US" dirty="0" err="1"/>
              <a:t>table_name</a:t>
            </a:r>
            <a:r>
              <a:rPr lang="en-US" dirty="0"/>
              <a:t>;</a:t>
            </a:r>
          </a:p>
          <a:p>
            <a:pPr marL="0" indent="0">
              <a:buNone/>
            </a:pPr>
            <a:endParaRPr lang="en-US" dirty="0"/>
          </a:p>
          <a:p>
            <a:pPr marL="0" indent="0">
              <a:buNone/>
            </a:pPr>
            <a:r>
              <a:rPr lang="en-US" dirty="0"/>
              <a:t>To assign an alias to a column, you use the </a:t>
            </a:r>
            <a:r>
              <a:rPr lang="en-US" dirty="0">
                <a:solidFill>
                  <a:srgbClr val="FF0000"/>
                </a:solidFill>
              </a:rPr>
              <a:t>AS</a:t>
            </a:r>
            <a:r>
              <a:rPr lang="en-US" dirty="0"/>
              <a:t> keyword followed by the alias. If the </a:t>
            </a:r>
            <a:r>
              <a:rPr lang="en-US" dirty="0">
                <a:highlight>
                  <a:srgbClr val="FFFF00"/>
                </a:highlight>
              </a:rPr>
              <a:t>alias contains spaces</a:t>
            </a:r>
            <a:r>
              <a:rPr lang="en-US" dirty="0"/>
              <a:t>, you must </a:t>
            </a:r>
            <a:r>
              <a:rPr lang="en-US" dirty="0">
                <a:highlight>
                  <a:srgbClr val="FFFF00"/>
                </a:highlight>
              </a:rPr>
              <a:t>quote</a:t>
            </a:r>
            <a:r>
              <a:rPr lang="en-US" dirty="0"/>
              <a:t> it as the following:</a:t>
            </a:r>
          </a:p>
          <a:p>
            <a:pPr marL="0" indent="0">
              <a:buNone/>
            </a:pPr>
            <a:r>
              <a:rPr lang="en-US" b="1" dirty="0"/>
              <a:t>SELECT </a:t>
            </a:r>
          </a:p>
          <a:p>
            <a:pPr marL="0" indent="0">
              <a:buNone/>
            </a:pPr>
            <a:r>
              <a:rPr lang="en-US" dirty="0"/>
              <a:t>   [column_1 | expression] </a:t>
            </a:r>
            <a:r>
              <a:rPr lang="en-US" dirty="0">
                <a:solidFill>
                  <a:srgbClr val="FF0000"/>
                </a:solidFill>
              </a:rPr>
              <a:t>AS</a:t>
            </a:r>
            <a:r>
              <a:rPr lang="en-US" dirty="0"/>
              <a:t> </a:t>
            </a:r>
            <a:r>
              <a:rPr lang="en-US" sz="5100" b="1" dirty="0">
                <a:solidFill>
                  <a:schemeClr val="accent1"/>
                </a:solidFill>
              </a:rPr>
              <a:t>`</a:t>
            </a:r>
            <a:r>
              <a:rPr lang="en-US" dirty="0"/>
              <a:t>descriptive name</a:t>
            </a:r>
            <a:r>
              <a:rPr lang="en-US" sz="5100" b="1" dirty="0">
                <a:solidFill>
                  <a:schemeClr val="accent1"/>
                </a:solidFill>
              </a:rPr>
              <a:t>`</a:t>
            </a:r>
          </a:p>
          <a:p>
            <a:pPr marL="0" indent="0">
              <a:buNone/>
            </a:pPr>
            <a:r>
              <a:rPr lang="en-US" b="1" dirty="0"/>
              <a:t>FROM </a:t>
            </a:r>
          </a:p>
          <a:p>
            <a:pPr marL="0" indent="0">
              <a:buNone/>
            </a:pPr>
            <a:r>
              <a:rPr lang="en-US" dirty="0"/>
              <a:t>   </a:t>
            </a:r>
            <a:r>
              <a:rPr lang="en-US" dirty="0" err="1"/>
              <a:t>table_name</a:t>
            </a:r>
            <a:r>
              <a:rPr lang="en-US" dirty="0"/>
              <a:t>;</a:t>
            </a:r>
          </a:p>
          <a:p>
            <a:pPr marL="0" indent="0">
              <a:buNone/>
            </a:pPr>
            <a:r>
              <a:rPr lang="en-US" dirty="0"/>
              <a:t>Because the AS keyword is optional, you can omit it in the statement. Note that you can also give an expression an alias.</a:t>
            </a:r>
            <a:endParaRPr lang="en-IN" dirty="0"/>
          </a:p>
        </p:txBody>
      </p:sp>
      <p:cxnSp>
        <p:nvCxnSpPr>
          <p:cNvPr id="5" name="Straight Arrow Connector 4">
            <a:extLst>
              <a:ext uri="{FF2B5EF4-FFF2-40B4-BE49-F238E27FC236}">
                <a16:creationId xmlns:a16="http://schemas.microsoft.com/office/drawing/2014/main" id="{7A8B6051-9051-EA25-D076-AE2C19E445F6}"/>
              </a:ext>
            </a:extLst>
          </p:cNvPr>
          <p:cNvCxnSpPr/>
          <p:nvPr/>
        </p:nvCxnSpPr>
        <p:spPr>
          <a:xfrm>
            <a:off x="4809067" y="3623733"/>
            <a:ext cx="157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C17714D-F02B-DFEB-F3F8-8B1213415BA0}"/>
              </a:ext>
            </a:extLst>
          </p:cNvPr>
          <p:cNvSpPr txBox="1"/>
          <p:nvPr/>
        </p:nvSpPr>
        <p:spPr>
          <a:xfrm>
            <a:off x="6595533" y="3259667"/>
            <a:ext cx="333586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Observe there is a space so you need to put single quotes’</a:t>
            </a:r>
          </a:p>
        </p:txBody>
      </p:sp>
    </p:spTree>
    <p:extLst>
      <p:ext uri="{BB962C8B-B14F-4D97-AF65-F5344CB8AC3E}">
        <p14:creationId xmlns:p14="http://schemas.microsoft.com/office/powerpoint/2010/main" val="226598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4150-692E-4329-9F47-2A1E3683D5C5}"/>
              </a:ext>
            </a:extLst>
          </p:cNvPr>
          <p:cNvSpPr>
            <a:spLocks noGrp="1"/>
          </p:cNvSpPr>
          <p:nvPr>
            <p:ph type="title"/>
          </p:nvPr>
        </p:nvSpPr>
        <p:spPr>
          <a:xfrm>
            <a:off x="0" y="0"/>
            <a:ext cx="9751142" cy="431288"/>
          </a:xfrm>
        </p:spPr>
        <p:txBody>
          <a:bodyPr>
            <a:normAutofit fontScale="90000"/>
          </a:bodyPr>
          <a:lstStyle/>
          <a:p>
            <a:r>
              <a:rPr lang="en-IN" dirty="0"/>
              <a:t>Inner join data planning</a:t>
            </a:r>
          </a:p>
        </p:txBody>
      </p:sp>
      <p:sp>
        <p:nvSpPr>
          <p:cNvPr id="3" name="Content Placeholder 2">
            <a:extLst>
              <a:ext uri="{FF2B5EF4-FFF2-40B4-BE49-F238E27FC236}">
                <a16:creationId xmlns:a16="http://schemas.microsoft.com/office/drawing/2014/main" id="{7DF7061D-B43E-42F5-B7D4-51FA1FBEAF52}"/>
              </a:ext>
            </a:extLst>
          </p:cNvPr>
          <p:cNvSpPr>
            <a:spLocks noGrp="1"/>
          </p:cNvSpPr>
          <p:nvPr>
            <p:ph idx="1"/>
          </p:nvPr>
        </p:nvSpPr>
        <p:spPr>
          <a:xfrm>
            <a:off x="157316" y="431288"/>
            <a:ext cx="5392994" cy="581219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000" dirty="0"/>
              <a:t>First, create two tables called members and committees:</a:t>
            </a:r>
          </a:p>
          <a:p>
            <a:pPr marL="0" indent="0">
              <a:buNone/>
            </a:pPr>
            <a:endParaRPr lang="en-US" sz="2000" dirty="0"/>
          </a:p>
          <a:p>
            <a:pPr marL="0" indent="0">
              <a:buNone/>
            </a:pPr>
            <a:r>
              <a:rPr lang="en-US" sz="2000" dirty="0"/>
              <a:t>CREATE TABLE members (</a:t>
            </a:r>
          </a:p>
          <a:p>
            <a:pPr marL="0" indent="0">
              <a:buNone/>
            </a:pPr>
            <a:r>
              <a:rPr lang="en-US" sz="2000" dirty="0"/>
              <a:t>    </a:t>
            </a:r>
            <a:r>
              <a:rPr lang="en-US" sz="2000" dirty="0" err="1"/>
              <a:t>member_id</a:t>
            </a:r>
            <a:r>
              <a:rPr lang="en-US" sz="2000" dirty="0"/>
              <a:t> INT AUTO_INCREMENT,</a:t>
            </a:r>
          </a:p>
          <a:p>
            <a:pPr marL="0" indent="0">
              <a:buNone/>
            </a:pPr>
            <a:r>
              <a:rPr lang="en-US" sz="2000" dirty="0"/>
              <a:t>    name VARCHAR(100),</a:t>
            </a:r>
          </a:p>
          <a:p>
            <a:pPr marL="0" indent="0">
              <a:buNone/>
            </a:pPr>
            <a:r>
              <a:rPr lang="en-US" sz="2000" dirty="0"/>
              <a:t>    PRIMARY KEY (</a:t>
            </a:r>
            <a:r>
              <a:rPr lang="en-US" sz="2000" dirty="0" err="1"/>
              <a:t>member_id</a:t>
            </a:r>
            <a:r>
              <a:rPr lang="en-US" sz="2000" dirty="0"/>
              <a:t>)</a:t>
            </a:r>
          </a:p>
          <a:p>
            <a:pPr marL="0" indent="0">
              <a:buNone/>
            </a:pPr>
            <a:r>
              <a:rPr lang="en-US" sz="2000" dirty="0"/>
              <a:t>);</a:t>
            </a:r>
          </a:p>
          <a:p>
            <a:pPr marL="0" indent="0">
              <a:buNone/>
            </a:pPr>
            <a:endParaRPr lang="en-US" sz="2000" dirty="0"/>
          </a:p>
          <a:p>
            <a:pPr marL="0" indent="0">
              <a:buNone/>
            </a:pPr>
            <a:r>
              <a:rPr lang="en-US" sz="2000" dirty="0"/>
              <a:t>CREATE TABLE committees (</a:t>
            </a:r>
          </a:p>
          <a:p>
            <a:pPr marL="0" indent="0">
              <a:buNone/>
            </a:pPr>
            <a:r>
              <a:rPr lang="en-US" sz="2000" dirty="0"/>
              <a:t>    </a:t>
            </a:r>
            <a:r>
              <a:rPr lang="en-US" sz="2000" dirty="0" err="1"/>
              <a:t>committee_id</a:t>
            </a:r>
            <a:r>
              <a:rPr lang="en-US" sz="2000" dirty="0"/>
              <a:t> INT AUTO_INCREMENT,</a:t>
            </a:r>
          </a:p>
          <a:p>
            <a:pPr marL="0" indent="0">
              <a:buNone/>
            </a:pPr>
            <a:r>
              <a:rPr lang="en-US" sz="2000" dirty="0"/>
              <a:t>    name VARCHAR(100),</a:t>
            </a:r>
          </a:p>
          <a:p>
            <a:pPr marL="0" indent="0">
              <a:buNone/>
            </a:pPr>
            <a:r>
              <a:rPr lang="en-US" sz="2000" dirty="0"/>
              <a:t>    PRIMARY KEY (</a:t>
            </a:r>
            <a:r>
              <a:rPr lang="en-US" sz="2000" dirty="0" err="1"/>
              <a:t>committee_id</a:t>
            </a:r>
            <a:r>
              <a:rPr lang="en-US" sz="2000" dirty="0"/>
              <a:t>)</a:t>
            </a:r>
          </a:p>
          <a:p>
            <a:pPr marL="0" indent="0">
              <a:buNone/>
            </a:pPr>
            <a:r>
              <a:rPr lang="en-US" sz="2000" dirty="0"/>
              <a:t>);</a:t>
            </a:r>
            <a:endParaRPr lang="en-IN" sz="2000" dirty="0"/>
          </a:p>
        </p:txBody>
      </p:sp>
      <p:sp>
        <p:nvSpPr>
          <p:cNvPr id="5" name="TextBox 4">
            <a:extLst>
              <a:ext uri="{FF2B5EF4-FFF2-40B4-BE49-F238E27FC236}">
                <a16:creationId xmlns:a16="http://schemas.microsoft.com/office/drawing/2014/main" id="{DE2835E2-889E-46EA-BEE7-CA02A4F8386F}"/>
              </a:ext>
            </a:extLst>
          </p:cNvPr>
          <p:cNvSpPr txBox="1"/>
          <p:nvPr/>
        </p:nvSpPr>
        <p:spPr>
          <a:xfrm>
            <a:off x="5738489" y="141174"/>
            <a:ext cx="6204154"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Second, insert some rows into the tables members and committees :</a:t>
            </a:r>
            <a:endParaRPr lang="en-IN" dirty="0"/>
          </a:p>
          <a:p>
            <a:endParaRPr lang="en-IN" dirty="0"/>
          </a:p>
          <a:p>
            <a:r>
              <a:rPr lang="en-IN" dirty="0"/>
              <a:t>INSERT INTO members(name)</a:t>
            </a:r>
          </a:p>
          <a:p>
            <a:r>
              <a:rPr lang="en-IN" dirty="0"/>
              <a:t>VALUES('John'),('Jane'),('Mary'),('David'),('Amelia');</a:t>
            </a:r>
          </a:p>
          <a:p>
            <a:endParaRPr lang="en-IN" dirty="0"/>
          </a:p>
          <a:p>
            <a:r>
              <a:rPr lang="en-IN" dirty="0"/>
              <a:t>INSERT INTO committees(name)</a:t>
            </a:r>
          </a:p>
          <a:p>
            <a:r>
              <a:rPr lang="en-IN" dirty="0"/>
              <a:t>VALUES('John'),('Mary'),('Amelia'),('Joe');</a:t>
            </a:r>
          </a:p>
        </p:txBody>
      </p:sp>
      <p:sp>
        <p:nvSpPr>
          <p:cNvPr id="7" name="TextBox 6">
            <a:extLst>
              <a:ext uri="{FF2B5EF4-FFF2-40B4-BE49-F238E27FC236}">
                <a16:creationId xmlns:a16="http://schemas.microsoft.com/office/drawing/2014/main" id="{E75BA0BD-DE3E-4171-8367-5807781CC1E0}"/>
              </a:ext>
            </a:extLst>
          </p:cNvPr>
          <p:cNvSpPr txBox="1"/>
          <p:nvPr/>
        </p:nvSpPr>
        <p:spPr>
          <a:xfrm>
            <a:off x="5830530" y="2565887"/>
            <a:ext cx="6204154" cy="1200329"/>
          </a:xfrm>
          <a:prstGeom prst="rect">
            <a:avLst/>
          </a:prstGeom>
          <a:noFill/>
        </p:spPr>
        <p:txBody>
          <a:bodyPr wrap="square">
            <a:spAutoFit/>
          </a:bodyPr>
          <a:lstStyle/>
          <a:p>
            <a:r>
              <a:rPr lang="en-US" dirty="0"/>
              <a:t>Third, query data from the tables members and committees:</a:t>
            </a:r>
          </a:p>
          <a:p>
            <a:endParaRPr lang="en-US" dirty="0"/>
          </a:p>
          <a:p>
            <a:r>
              <a:rPr lang="en-US" dirty="0"/>
              <a:t>SELECT * FROM members;</a:t>
            </a:r>
          </a:p>
          <a:p>
            <a:r>
              <a:rPr lang="en-US" dirty="0"/>
              <a:t>SELECT * FROM committees;</a:t>
            </a:r>
            <a:endParaRPr lang="en-IN" dirty="0"/>
          </a:p>
        </p:txBody>
      </p:sp>
      <p:pic>
        <p:nvPicPr>
          <p:cNvPr id="8" name="Picture 7">
            <a:extLst>
              <a:ext uri="{FF2B5EF4-FFF2-40B4-BE49-F238E27FC236}">
                <a16:creationId xmlns:a16="http://schemas.microsoft.com/office/drawing/2014/main" id="{C14E9526-85EC-46CE-B95C-ADB6D75C0508}"/>
              </a:ext>
            </a:extLst>
          </p:cNvPr>
          <p:cNvPicPr>
            <a:picLocks noChangeAspect="1"/>
          </p:cNvPicPr>
          <p:nvPr/>
        </p:nvPicPr>
        <p:blipFill>
          <a:blip r:embed="rId2"/>
          <a:stretch>
            <a:fillRect/>
          </a:stretch>
        </p:blipFill>
        <p:spPr>
          <a:xfrm>
            <a:off x="5830530" y="4107027"/>
            <a:ext cx="1304925" cy="1114425"/>
          </a:xfrm>
          <a:prstGeom prst="rect">
            <a:avLst/>
          </a:prstGeom>
        </p:spPr>
      </p:pic>
      <p:pic>
        <p:nvPicPr>
          <p:cNvPr id="10" name="Picture 9">
            <a:extLst>
              <a:ext uri="{FF2B5EF4-FFF2-40B4-BE49-F238E27FC236}">
                <a16:creationId xmlns:a16="http://schemas.microsoft.com/office/drawing/2014/main" id="{9E0BC893-BB98-4712-A75A-0237996FFD04}"/>
              </a:ext>
            </a:extLst>
          </p:cNvPr>
          <p:cNvPicPr>
            <a:picLocks noChangeAspect="1"/>
          </p:cNvPicPr>
          <p:nvPr/>
        </p:nvPicPr>
        <p:blipFill>
          <a:blip r:embed="rId3"/>
          <a:stretch>
            <a:fillRect/>
          </a:stretch>
        </p:blipFill>
        <p:spPr>
          <a:xfrm>
            <a:off x="8021432" y="4080562"/>
            <a:ext cx="1419225" cy="933450"/>
          </a:xfrm>
          <a:prstGeom prst="rect">
            <a:avLst/>
          </a:prstGeom>
        </p:spPr>
      </p:pic>
      <p:sp>
        <p:nvSpPr>
          <p:cNvPr id="12" name="TextBox 11">
            <a:extLst>
              <a:ext uri="{FF2B5EF4-FFF2-40B4-BE49-F238E27FC236}">
                <a16:creationId xmlns:a16="http://schemas.microsoft.com/office/drawing/2014/main" id="{A686CD28-FBC5-4B03-8A5A-7E91CD262457}"/>
              </a:ext>
            </a:extLst>
          </p:cNvPr>
          <p:cNvSpPr txBox="1"/>
          <p:nvPr/>
        </p:nvSpPr>
        <p:spPr>
          <a:xfrm>
            <a:off x="5550310" y="5535798"/>
            <a:ext cx="6204154"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Some members are the committee members, and some are not. On the other hand, some committee members are in the members table, some are not.</a:t>
            </a:r>
            <a:endParaRPr lang="en-IN" dirty="0"/>
          </a:p>
        </p:txBody>
      </p:sp>
    </p:spTree>
    <p:extLst>
      <p:ext uri="{BB962C8B-B14F-4D97-AF65-F5344CB8AC3E}">
        <p14:creationId xmlns:p14="http://schemas.microsoft.com/office/powerpoint/2010/main" val="1455379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11E1-E03F-4D09-B5B5-06992F670A03}"/>
              </a:ext>
            </a:extLst>
          </p:cNvPr>
          <p:cNvSpPr>
            <a:spLocks noGrp="1"/>
          </p:cNvSpPr>
          <p:nvPr>
            <p:ph type="title"/>
          </p:nvPr>
        </p:nvSpPr>
        <p:spPr>
          <a:xfrm>
            <a:off x="137651" y="0"/>
            <a:ext cx="5712543" cy="500114"/>
          </a:xfrm>
        </p:spPr>
        <p:txBody>
          <a:bodyPr>
            <a:normAutofit fontScale="90000"/>
          </a:bodyPr>
          <a:lstStyle/>
          <a:p>
            <a:r>
              <a:rPr lang="en-IN" dirty="0"/>
              <a:t>MySQL INNER JOIN clause</a:t>
            </a:r>
          </a:p>
        </p:txBody>
      </p:sp>
      <p:sp>
        <p:nvSpPr>
          <p:cNvPr id="3" name="Content Placeholder 2">
            <a:extLst>
              <a:ext uri="{FF2B5EF4-FFF2-40B4-BE49-F238E27FC236}">
                <a16:creationId xmlns:a16="http://schemas.microsoft.com/office/drawing/2014/main" id="{2A1F9CE1-5B36-4886-92C9-32789F3174BA}"/>
              </a:ext>
            </a:extLst>
          </p:cNvPr>
          <p:cNvSpPr>
            <a:spLocks noGrp="1"/>
          </p:cNvSpPr>
          <p:nvPr>
            <p:ph idx="1"/>
          </p:nvPr>
        </p:nvSpPr>
        <p:spPr>
          <a:xfrm>
            <a:off x="137651" y="581408"/>
            <a:ext cx="5712543" cy="3056527"/>
          </a:xfrm>
        </p:spPr>
        <p:txBody>
          <a:bodyPr>
            <a:normAutofit/>
          </a:bodyPr>
          <a:lstStyle/>
          <a:p>
            <a:r>
              <a:rPr lang="en-US" sz="2000" dirty="0">
                <a:latin typeface="Garamond" panose="02020404030301010803" pitchFamily="18" charset="0"/>
              </a:rPr>
              <a:t>The inner join clause joins two tables based on a condition which is known as a join predicate.</a:t>
            </a:r>
          </a:p>
          <a:p>
            <a:r>
              <a:rPr lang="en-US" sz="2000" b="0" i="0" dirty="0">
                <a:solidFill>
                  <a:srgbClr val="000000"/>
                </a:solidFill>
                <a:effectLst/>
                <a:latin typeface="Garamond" panose="02020404030301010803" pitchFamily="18" charset="0"/>
              </a:rPr>
              <a:t>The inner join clause compares each row from the first table with every row from the second table. If values in both rows cause the join condition evaluates to true, the inner join clause creates a new row whose column contains all columns of the two rows from both tables and include this new row in the final result set. In other words, the inner join clause includes only rows whose values match.</a:t>
            </a:r>
            <a:endParaRPr lang="en-IN" sz="2000" dirty="0">
              <a:latin typeface="Garamond" panose="02020404030301010803" pitchFamily="18" charset="0"/>
            </a:endParaRPr>
          </a:p>
        </p:txBody>
      </p:sp>
      <p:sp>
        <p:nvSpPr>
          <p:cNvPr id="5" name="TextBox 4">
            <a:extLst>
              <a:ext uri="{FF2B5EF4-FFF2-40B4-BE49-F238E27FC236}">
                <a16:creationId xmlns:a16="http://schemas.microsoft.com/office/drawing/2014/main" id="{1224084D-3A22-4A09-970A-6918C583C808}"/>
              </a:ext>
            </a:extLst>
          </p:cNvPr>
          <p:cNvSpPr txBox="1"/>
          <p:nvPr/>
        </p:nvSpPr>
        <p:spPr>
          <a:xfrm>
            <a:off x="6253318" y="0"/>
            <a:ext cx="6135328" cy="2893100"/>
          </a:xfrm>
          <a:prstGeom prst="rect">
            <a:avLst/>
          </a:prstGeom>
          <a:noFill/>
        </p:spPr>
        <p:txBody>
          <a:bodyPr wrap="square">
            <a:spAutoFit/>
          </a:bodyPr>
          <a:lstStyle/>
          <a:p>
            <a:r>
              <a:rPr lang="en-US" sz="1400" dirty="0"/>
              <a:t>The following shows the basic syntax of the inner join clause that joins two tables table_1 and table_2:</a:t>
            </a:r>
          </a:p>
          <a:p>
            <a:endParaRPr lang="en-US" sz="1400" dirty="0"/>
          </a:p>
          <a:p>
            <a:r>
              <a:rPr lang="en-US" sz="1400" b="1" dirty="0"/>
              <a:t>SELECT</a:t>
            </a:r>
            <a:r>
              <a:rPr lang="en-US" sz="1400" dirty="0"/>
              <a:t> </a:t>
            </a:r>
            <a:r>
              <a:rPr lang="en-US" sz="1400" dirty="0" err="1"/>
              <a:t>column_list</a:t>
            </a:r>
            <a:endParaRPr lang="en-US" sz="1400" dirty="0"/>
          </a:p>
          <a:p>
            <a:r>
              <a:rPr lang="en-US" sz="1400" b="1" dirty="0"/>
              <a:t>FROM </a:t>
            </a:r>
            <a:r>
              <a:rPr lang="en-US" sz="1400" dirty="0"/>
              <a:t>table_1</a:t>
            </a:r>
          </a:p>
          <a:p>
            <a:r>
              <a:rPr lang="en-US" sz="1400" b="1" dirty="0"/>
              <a:t>INNER JOIN </a:t>
            </a:r>
            <a:r>
              <a:rPr lang="en-US" sz="1400" dirty="0"/>
              <a:t>table_2 ON </a:t>
            </a:r>
            <a:r>
              <a:rPr lang="en-US" sz="1400" dirty="0" err="1"/>
              <a:t>join_condition</a:t>
            </a:r>
            <a:r>
              <a:rPr lang="en-US" sz="1400" dirty="0"/>
              <a:t>;</a:t>
            </a:r>
          </a:p>
          <a:p>
            <a:endParaRPr lang="en-US" sz="1400" dirty="0"/>
          </a:p>
          <a:p>
            <a:r>
              <a:rPr lang="en-US" sz="1400" dirty="0"/>
              <a:t>If the join condition uses the equal operator (=) and the column names in both tables used for matching are the same, you can use the USING clause instead:</a:t>
            </a:r>
          </a:p>
          <a:p>
            <a:endParaRPr lang="en-US" sz="1400" dirty="0"/>
          </a:p>
          <a:p>
            <a:r>
              <a:rPr lang="en-US" sz="1400" b="1" dirty="0"/>
              <a:t>SELECT</a:t>
            </a:r>
            <a:r>
              <a:rPr lang="en-US" sz="1400" dirty="0"/>
              <a:t> </a:t>
            </a:r>
            <a:r>
              <a:rPr lang="en-US" sz="1400" dirty="0" err="1"/>
              <a:t>column_list</a:t>
            </a:r>
            <a:endParaRPr lang="en-US" sz="1400" dirty="0"/>
          </a:p>
          <a:p>
            <a:r>
              <a:rPr lang="en-US" sz="1400" b="1" dirty="0"/>
              <a:t>FROM</a:t>
            </a:r>
            <a:r>
              <a:rPr lang="en-US" sz="1400" dirty="0"/>
              <a:t> table_1</a:t>
            </a:r>
          </a:p>
          <a:p>
            <a:r>
              <a:rPr lang="en-US" sz="1400" b="1" dirty="0"/>
              <a:t>INNER JOIN </a:t>
            </a:r>
            <a:r>
              <a:rPr lang="en-US" sz="1400" dirty="0"/>
              <a:t>table_2 </a:t>
            </a:r>
            <a:r>
              <a:rPr lang="en-US" sz="1400" b="1" dirty="0"/>
              <a:t>USING </a:t>
            </a:r>
            <a:r>
              <a:rPr lang="en-US" sz="1400" dirty="0"/>
              <a:t>(</a:t>
            </a:r>
            <a:r>
              <a:rPr lang="en-US" sz="1400" dirty="0" err="1"/>
              <a:t>column_name</a:t>
            </a:r>
            <a:r>
              <a:rPr lang="en-US" sz="1400" dirty="0"/>
              <a:t>);</a:t>
            </a:r>
            <a:endParaRPr lang="en-IN" sz="1400" dirty="0"/>
          </a:p>
        </p:txBody>
      </p:sp>
      <p:sp>
        <p:nvSpPr>
          <p:cNvPr id="7" name="TextBox 6">
            <a:extLst>
              <a:ext uri="{FF2B5EF4-FFF2-40B4-BE49-F238E27FC236}">
                <a16:creationId xmlns:a16="http://schemas.microsoft.com/office/drawing/2014/main" id="{6DF0F610-0226-479E-A7AC-752356979DE6}"/>
              </a:ext>
            </a:extLst>
          </p:cNvPr>
          <p:cNvSpPr txBox="1"/>
          <p:nvPr/>
        </p:nvSpPr>
        <p:spPr>
          <a:xfrm>
            <a:off x="83576" y="3625645"/>
            <a:ext cx="6012424" cy="20313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The following statement finds members who are also the committee members:</a:t>
            </a:r>
          </a:p>
          <a:p>
            <a:r>
              <a:rPr lang="en-US" b="1" dirty="0"/>
              <a:t>SELECT </a:t>
            </a:r>
            <a:r>
              <a:rPr lang="en-US" dirty="0"/>
              <a:t>    </a:t>
            </a:r>
            <a:r>
              <a:rPr lang="en-US" dirty="0" err="1"/>
              <a:t>m.member_id</a:t>
            </a:r>
            <a:r>
              <a:rPr lang="en-US" dirty="0"/>
              <a:t>,     m.name </a:t>
            </a:r>
            <a:r>
              <a:rPr lang="en-US" dirty="0">
                <a:highlight>
                  <a:srgbClr val="FFFF00"/>
                </a:highlight>
              </a:rPr>
              <a:t>member</a:t>
            </a:r>
            <a:r>
              <a:rPr lang="en-US" dirty="0"/>
              <a:t>, </a:t>
            </a:r>
          </a:p>
          <a:p>
            <a:r>
              <a:rPr lang="en-US" dirty="0"/>
              <a:t>    </a:t>
            </a:r>
            <a:r>
              <a:rPr lang="en-US" dirty="0" err="1"/>
              <a:t>c.committee_id</a:t>
            </a:r>
            <a:r>
              <a:rPr lang="en-US" dirty="0"/>
              <a:t>,     c.name </a:t>
            </a:r>
            <a:r>
              <a:rPr lang="en-US" dirty="0">
                <a:highlight>
                  <a:srgbClr val="FFFF00"/>
                </a:highlight>
              </a:rPr>
              <a:t>committee</a:t>
            </a:r>
          </a:p>
          <a:p>
            <a:r>
              <a:rPr lang="en-US" b="1" dirty="0"/>
              <a:t>FROM </a:t>
            </a:r>
            <a:r>
              <a:rPr lang="en-US" dirty="0"/>
              <a:t>    members m</a:t>
            </a:r>
          </a:p>
          <a:p>
            <a:r>
              <a:rPr lang="en-US" b="1" dirty="0"/>
              <a:t>INNER JOIN </a:t>
            </a:r>
            <a:r>
              <a:rPr lang="en-US" dirty="0"/>
              <a:t>committees c </a:t>
            </a:r>
          </a:p>
          <a:p>
            <a:r>
              <a:rPr lang="en-US" dirty="0"/>
              <a:t>	</a:t>
            </a:r>
            <a:r>
              <a:rPr lang="en-US" b="1" dirty="0"/>
              <a:t>ON</a:t>
            </a:r>
            <a:r>
              <a:rPr lang="en-US" dirty="0"/>
              <a:t> </a:t>
            </a:r>
            <a:r>
              <a:rPr lang="en-US" dirty="0">
                <a:highlight>
                  <a:srgbClr val="00FFFF"/>
                </a:highlight>
              </a:rPr>
              <a:t>c.name = m.name</a:t>
            </a:r>
            <a:r>
              <a:rPr lang="en-US" dirty="0"/>
              <a:t>;</a:t>
            </a:r>
            <a:endParaRPr lang="en-IN" dirty="0"/>
          </a:p>
        </p:txBody>
      </p:sp>
      <p:pic>
        <p:nvPicPr>
          <p:cNvPr id="8" name="Picture 7">
            <a:extLst>
              <a:ext uri="{FF2B5EF4-FFF2-40B4-BE49-F238E27FC236}">
                <a16:creationId xmlns:a16="http://schemas.microsoft.com/office/drawing/2014/main" id="{1AAB24B0-50AC-4743-AFA6-C07377CDA11B}"/>
              </a:ext>
            </a:extLst>
          </p:cNvPr>
          <p:cNvPicPr>
            <a:picLocks noChangeAspect="1"/>
          </p:cNvPicPr>
          <p:nvPr/>
        </p:nvPicPr>
        <p:blipFill>
          <a:blip r:embed="rId2"/>
          <a:stretch>
            <a:fillRect/>
          </a:stretch>
        </p:blipFill>
        <p:spPr>
          <a:xfrm>
            <a:off x="137651" y="5828993"/>
            <a:ext cx="2695575" cy="666750"/>
          </a:xfrm>
          <a:prstGeom prst="rect">
            <a:avLst/>
          </a:prstGeom>
        </p:spPr>
      </p:pic>
      <p:sp>
        <p:nvSpPr>
          <p:cNvPr id="10" name="TextBox 9">
            <a:extLst>
              <a:ext uri="{FF2B5EF4-FFF2-40B4-BE49-F238E27FC236}">
                <a16:creationId xmlns:a16="http://schemas.microsoft.com/office/drawing/2014/main" id="{82246646-168B-484F-A741-EAFD4CDAAE8B}"/>
              </a:ext>
            </a:extLst>
          </p:cNvPr>
          <p:cNvSpPr txBox="1"/>
          <p:nvPr/>
        </p:nvSpPr>
        <p:spPr>
          <a:xfrm>
            <a:off x="-39330" y="6495743"/>
            <a:ext cx="12231329" cy="369332"/>
          </a:xfrm>
          <a:prstGeom prst="rect">
            <a:avLst/>
          </a:prstGeom>
          <a:noFill/>
        </p:spPr>
        <p:txBody>
          <a:bodyPr wrap="square">
            <a:spAutoFit/>
          </a:bodyPr>
          <a:lstStyle/>
          <a:p>
            <a:r>
              <a:rPr lang="en-US" dirty="0"/>
              <a:t>In this example, the inner join clause used the values in the name columns in both tables members and committees to match.</a:t>
            </a:r>
            <a:endParaRPr lang="en-IN" dirty="0"/>
          </a:p>
        </p:txBody>
      </p:sp>
      <p:pic>
        <p:nvPicPr>
          <p:cNvPr id="11" name="Picture 10">
            <a:extLst>
              <a:ext uri="{FF2B5EF4-FFF2-40B4-BE49-F238E27FC236}">
                <a16:creationId xmlns:a16="http://schemas.microsoft.com/office/drawing/2014/main" id="{D3B6701D-540F-4113-B024-8F13691532E0}"/>
              </a:ext>
            </a:extLst>
          </p:cNvPr>
          <p:cNvPicPr>
            <a:picLocks noChangeAspect="1"/>
          </p:cNvPicPr>
          <p:nvPr/>
        </p:nvPicPr>
        <p:blipFill>
          <a:blip r:embed="rId3"/>
          <a:stretch>
            <a:fillRect/>
          </a:stretch>
        </p:blipFill>
        <p:spPr>
          <a:xfrm>
            <a:off x="7783616" y="2790589"/>
            <a:ext cx="3743325" cy="2238375"/>
          </a:xfrm>
          <a:prstGeom prst="rect">
            <a:avLst/>
          </a:prstGeom>
        </p:spPr>
      </p:pic>
      <p:sp>
        <p:nvSpPr>
          <p:cNvPr id="13" name="TextBox 12">
            <a:extLst>
              <a:ext uri="{FF2B5EF4-FFF2-40B4-BE49-F238E27FC236}">
                <a16:creationId xmlns:a16="http://schemas.microsoft.com/office/drawing/2014/main" id="{A3830300-4BD4-433B-82D3-7766993BCC9C}"/>
              </a:ext>
            </a:extLst>
          </p:cNvPr>
          <p:cNvSpPr txBox="1"/>
          <p:nvPr/>
        </p:nvSpPr>
        <p:spPr>
          <a:xfrm>
            <a:off x="6096000" y="4945025"/>
            <a:ext cx="6135328" cy="147732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Because the name columns are the same in both tables, you can use the USING clause as shown in the following query:</a:t>
            </a:r>
          </a:p>
          <a:p>
            <a:r>
              <a:rPr lang="en-US" b="1" dirty="0"/>
              <a:t>SELECT  </a:t>
            </a:r>
            <a:r>
              <a:rPr lang="en-US" dirty="0"/>
              <a:t>    </a:t>
            </a:r>
            <a:r>
              <a:rPr lang="en-US" dirty="0" err="1"/>
              <a:t>m.member_id</a:t>
            </a:r>
            <a:r>
              <a:rPr lang="en-US" dirty="0"/>
              <a:t>,      m.name member, </a:t>
            </a:r>
          </a:p>
          <a:p>
            <a:r>
              <a:rPr lang="en-US" dirty="0"/>
              <a:t>    </a:t>
            </a:r>
            <a:r>
              <a:rPr lang="en-US" dirty="0" err="1"/>
              <a:t>c.committee_id</a:t>
            </a:r>
            <a:r>
              <a:rPr lang="en-US" dirty="0"/>
              <a:t>,     c.name committee</a:t>
            </a:r>
          </a:p>
          <a:p>
            <a:r>
              <a:rPr lang="en-US" b="1" dirty="0"/>
              <a:t>FROM</a:t>
            </a:r>
            <a:r>
              <a:rPr lang="en-US" dirty="0"/>
              <a:t>    members m </a:t>
            </a:r>
            <a:r>
              <a:rPr lang="en-US" b="1" dirty="0"/>
              <a:t>INNER JOIN </a:t>
            </a:r>
            <a:r>
              <a:rPr lang="en-US" dirty="0"/>
              <a:t>committees c </a:t>
            </a:r>
            <a:r>
              <a:rPr lang="en-US" b="1" dirty="0">
                <a:highlight>
                  <a:srgbClr val="00FFFF"/>
                </a:highlight>
              </a:rPr>
              <a:t>USING</a:t>
            </a:r>
            <a:r>
              <a:rPr lang="en-US" dirty="0">
                <a:highlight>
                  <a:srgbClr val="00FFFF"/>
                </a:highlight>
              </a:rPr>
              <a:t>(name);</a:t>
            </a:r>
            <a:endParaRPr lang="en-IN" dirty="0">
              <a:highlight>
                <a:srgbClr val="00FFFF"/>
              </a:highlight>
            </a:endParaRPr>
          </a:p>
        </p:txBody>
      </p:sp>
    </p:spTree>
    <p:extLst>
      <p:ext uri="{BB962C8B-B14F-4D97-AF65-F5344CB8AC3E}">
        <p14:creationId xmlns:p14="http://schemas.microsoft.com/office/powerpoint/2010/main" val="1852094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EBBA-E1A1-4BA3-A818-6CBE324F526B}"/>
              </a:ext>
            </a:extLst>
          </p:cNvPr>
          <p:cNvSpPr>
            <a:spLocks noGrp="1"/>
          </p:cNvSpPr>
          <p:nvPr>
            <p:ph type="title"/>
          </p:nvPr>
        </p:nvSpPr>
        <p:spPr>
          <a:xfrm>
            <a:off x="148168" y="25499"/>
            <a:ext cx="5350933" cy="369332"/>
          </a:xfrm>
        </p:spPr>
        <p:style>
          <a:lnRef idx="2">
            <a:schemeClr val="accent2"/>
          </a:lnRef>
          <a:fillRef idx="1">
            <a:schemeClr val="lt1"/>
          </a:fillRef>
          <a:effectRef idx="0">
            <a:schemeClr val="accent2"/>
          </a:effectRef>
          <a:fontRef idx="minor">
            <a:schemeClr val="dk1"/>
          </a:fontRef>
        </p:style>
        <p:txBody>
          <a:bodyPr>
            <a:noAutofit/>
          </a:bodyPr>
          <a:lstStyle/>
          <a:p>
            <a:r>
              <a:rPr lang="en-IN" sz="2000" dirty="0"/>
              <a:t>MySQL LEFT JOIN clause</a:t>
            </a:r>
          </a:p>
        </p:txBody>
      </p:sp>
      <p:sp>
        <p:nvSpPr>
          <p:cNvPr id="3" name="Content Placeholder 2">
            <a:extLst>
              <a:ext uri="{FF2B5EF4-FFF2-40B4-BE49-F238E27FC236}">
                <a16:creationId xmlns:a16="http://schemas.microsoft.com/office/drawing/2014/main" id="{F17BF45D-8844-48D3-9362-4C68228D70D6}"/>
              </a:ext>
            </a:extLst>
          </p:cNvPr>
          <p:cNvSpPr>
            <a:spLocks noGrp="1"/>
          </p:cNvSpPr>
          <p:nvPr>
            <p:ph idx="1"/>
          </p:nvPr>
        </p:nvSpPr>
        <p:spPr>
          <a:xfrm>
            <a:off x="128432" y="394831"/>
            <a:ext cx="4854678" cy="2638220"/>
          </a:xfrm>
        </p:spPr>
        <p:txBody>
          <a:bodyPr>
            <a:normAutofit/>
          </a:bodyPr>
          <a:lstStyle/>
          <a:p>
            <a:pPr marL="0" indent="0">
              <a:buNone/>
            </a:pPr>
            <a:r>
              <a:rPr lang="en-US" sz="1200" dirty="0"/>
              <a:t>The left join selects data starting from the left table. For each row in the left table, the left join compares with every row in the right table. If the values in the two rows cause the join condition evaluates to true, the left join creates a new row whose columns contain all columns of the rows in both tables and includes this row in the result set</a:t>
            </a:r>
          </a:p>
          <a:p>
            <a:pPr marL="0" indent="0">
              <a:buNone/>
            </a:pPr>
            <a:r>
              <a:rPr lang="en-US" sz="1200" dirty="0"/>
              <a:t>if the values in the two rows are not matched, the left join clause still creates a new row whose columns contain columns of the row in the left table and NULL for columns of the row in the right table.</a:t>
            </a:r>
          </a:p>
          <a:p>
            <a:pPr marL="0" indent="0">
              <a:buNone/>
            </a:pPr>
            <a:r>
              <a:rPr lang="en-US" sz="1200" b="0" i="0" dirty="0">
                <a:solidFill>
                  <a:srgbClr val="000000"/>
                </a:solidFill>
                <a:effectLst/>
                <a:latin typeface="-apple-system"/>
              </a:rPr>
              <a:t>In other words, the left join selects all data from the left table whether there are matching rows exist in the right table or not. In case there is no matching rows from the right table found, NULLs are used for columns of the row from the right table in the final result set.</a:t>
            </a:r>
            <a:endParaRPr lang="en-IN" sz="1200" dirty="0"/>
          </a:p>
        </p:txBody>
      </p:sp>
      <p:pic>
        <p:nvPicPr>
          <p:cNvPr id="7" name="Picture 6">
            <a:extLst>
              <a:ext uri="{FF2B5EF4-FFF2-40B4-BE49-F238E27FC236}">
                <a16:creationId xmlns:a16="http://schemas.microsoft.com/office/drawing/2014/main" id="{258F1B79-9813-472A-A029-F6B317E96FBC}"/>
              </a:ext>
            </a:extLst>
          </p:cNvPr>
          <p:cNvPicPr>
            <a:picLocks noChangeAspect="1"/>
          </p:cNvPicPr>
          <p:nvPr/>
        </p:nvPicPr>
        <p:blipFill>
          <a:blip r:embed="rId2"/>
          <a:stretch>
            <a:fillRect/>
          </a:stretch>
        </p:blipFill>
        <p:spPr>
          <a:xfrm>
            <a:off x="9153523" y="2998838"/>
            <a:ext cx="2733675" cy="542925"/>
          </a:xfrm>
          <a:prstGeom prst="rect">
            <a:avLst/>
          </a:prstGeom>
        </p:spPr>
      </p:pic>
      <p:pic>
        <p:nvPicPr>
          <p:cNvPr id="4" name="Picture 3">
            <a:extLst>
              <a:ext uri="{FF2B5EF4-FFF2-40B4-BE49-F238E27FC236}">
                <a16:creationId xmlns:a16="http://schemas.microsoft.com/office/drawing/2014/main" id="{30D67792-328A-4B5D-BD6F-F3C94F334DCC}"/>
              </a:ext>
            </a:extLst>
          </p:cNvPr>
          <p:cNvPicPr>
            <a:picLocks noChangeAspect="1"/>
          </p:cNvPicPr>
          <p:nvPr/>
        </p:nvPicPr>
        <p:blipFill>
          <a:blip r:embed="rId3"/>
          <a:stretch>
            <a:fillRect/>
          </a:stretch>
        </p:blipFill>
        <p:spPr>
          <a:xfrm>
            <a:off x="-51854" y="5058687"/>
            <a:ext cx="3100250" cy="1773814"/>
          </a:xfrm>
          <a:prstGeom prst="rect">
            <a:avLst/>
          </a:prstGeom>
        </p:spPr>
      </p:pic>
      <p:pic>
        <p:nvPicPr>
          <p:cNvPr id="1026" name="Picture 2" descr="MySQL Join - left Join example">
            <a:extLst>
              <a:ext uri="{FF2B5EF4-FFF2-40B4-BE49-F238E27FC236}">
                <a16:creationId xmlns:a16="http://schemas.microsoft.com/office/drawing/2014/main" id="{888D8786-0D4E-483A-AE5C-07FF3BC7EB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0066" y="4415845"/>
            <a:ext cx="276225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ysql join - left join - only rows in the left table">
            <a:extLst>
              <a:ext uri="{FF2B5EF4-FFF2-40B4-BE49-F238E27FC236}">
                <a16:creationId xmlns:a16="http://schemas.microsoft.com/office/drawing/2014/main" id="{D5B1FE37-BD27-4BCD-90FB-0663FD6B18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3485" y="4626024"/>
            <a:ext cx="333375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BFBFC93-B8B4-443D-AF30-12F6C23478C3}"/>
              </a:ext>
            </a:extLst>
          </p:cNvPr>
          <p:cNvPicPr>
            <a:picLocks noChangeAspect="1"/>
          </p:cNvPicPr>
          <p:nvPr/>
        </p:nvPicPr>
        <p:blipFill>
          <a:blip r:embed="rId6"/>
          <a:stretch>
            <a:fillRect/>
          </a:stretch>
        </p:blipFill>
        <p:spPr>
          <a:xfrm>
            <a:off x="0" y="2659537"/>
            <a:ext cx="5675868" cy="2517866"/>
          </a:xfrm>
          <a:prstGeom prst="rect">
            <a:avLst/>
          </a:prstGeom>
        </p:spPr>
      </p:pic>
      <p:sp>
        <p:nvSpPr>
          <p:cNvPr id="13" name="TextBox 12">
            <a:extLst>
              <a:ext uri="{FF2B5EF4-FFF2-40B4-BE49-F238E27FC236}">
                <a16:creationId xmlns:a16="http://schemas.microsoft.com/office/drawing/2014/main" id="{3A7ABF9F-DA19-4B18-A534-3CB5D22A1409}"/>
              </a:ext>
            </a:extLst>
          </p:cNvPr>
          <p:cNvSpPr txBox="1"/>
          <p:nvPr/>
        </p:nvSpPr>
        <p:spPr>
          <a:xfrm>
            <a:off x="7484533" y="559779"/>
            <a:ext cx="3696063" cy="2308324"/>
          </a:xfrm>
          <a:prstGeom prst="rect">
            <a:avLst/>
          </a:prstGeom>
          <a:noFill/>
        </p:spPr>
        <p:txBody>
          <a:bodyPr wrap="square">
            <a:spAutoFit/>
          </a:bodyPr>
          <a:lstStyle/>
          <a:p>
            <a:r>
              <a:rPr lang="en-US" sz="1600" dirty="0"/>
              <a:t>SELECT </a:t>
            </a:r>
          </a:p>
          <a:p>
            <a:r>
              <a:rPr lang="en-US" sz="1600" dirty="0"/>
              <a:t>    </a:t>
            </a:r>
            <a:r>
              <a:rPr lang="en-US" sz="1600" dirty="0" err="1"/>
              <a:t>m.member_id</a:t>
            </a:r>
            <a:r>
              <a:rPr lang="en-US" sz="1600" dirty="0"/>
              <a:t>, </a:t>
            </a:r>
          </a:p>
          <a:p>
            <a:r>
              <a:rPr lang="en-US" sz="1600" dirty="0"/>
              <a:t>    m.name member, </a:t>
            </a:r>
          </a:p>
          <a:p>
            <a:r>
              <a:rPr lang="en-US" sz="1600" dirty="0"/>
              <a:t>    </a:t>
            </a:r>
            <a:r>
              <a:rPr lang="en-US" sz="1600" dirty="0" err="1"/>
              <a:t>c.committee_id</a:t>
            </a:r>
            <a:r>
              <a:rPr lang="en-US" sz="1600" dirty="0"/>
              <a:t>, </a:t>
            </a:r>
          </a:p>
          <a:p>
            <a:r>
              <a:rPr lang="en-US" sz="1600" dirty="0"/>
              <a:t>    c.name committee</a:t>
            </a:r>
          </a:p>
          <a:p>
            <a:r>
              <a:rPr lang="en-US" sz="1600" dirty="0"/>
              <a:t>FROM</a:t>
            </a:r>
          </a:p>
          <a:p>
            <a:r>
              <a:rPr lang="en-US" sz="1600" dirty="0"/>
              <a:t>    members m</a:t>
            </a:r>
          </a:p>
          <a:p>
            <a:r>
              <a:rPr lang="en-US" sz="1600" dirty="0"/>
              <a:t>LEFT JOIN committees c USING(name)</a:t>
            </a:r>
          </a:p>
          <a:p>
            <a:r>
              <a:rPr lang="en-US" sz="1600" dirty="0"/>
              <a:t>WHERE </a:t>
            </a:r>
            <a:r>
              <a:rPr lang="en-US" sz="1600" dirty="0" err="1"/>
              <a:t>c.committee_id</a:t>
            </a:r>
            <a:r>
              <a:rPr lang="en-US" sz="1600" dirty="0"/>
              <a:t> IS NULL;</a:t>
            </a:r>
            <a:endParaRPr lang="en-IN" sz="1600" dirty="0"/>
          </a:p>
        </p:txBody>
      </p:sp>
      <p:sp>
        <p:nvSpPr>
          <p:cNvPr id="8" name="TextBox 7">
            <a:extLst>
              <a:ext uri="{FF2B5EF4-FFF2-40B4-BE49-F238E27FC236}">
                <a16:creationId xmlns:a16="http://schemas.microsoft.com/office/drawing/2014/main" id="{B9594405-802E-14F2-C0B6-402C2FC11998}"/>
              </a:ext>
            </a:extLst>
          </p:cNvPr>
          <p:cNvSpPr txBox="1"/>
          <p:nvPr/>
        </p:nvSpPr>
        <p:spPr>
          <a:xfrm>
            <a:off x="6692900" y="70345"/>
            <a:ext cx="4855633"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a:t>MySQL LEFT outer JOIN clause</a:t>
            </a:r>
          </a:p>
        </p:txBody>
      </p:sp>
    </p:spTree>
    <p:extLst>
      <p:ext uri="{BB962C8B-B14F-4D97-AF65-F5344CB8AC3E}">
        <p14:creationId xmlns:p14="http://schemas.microsoft.com/office/powerpoint/2010/main" val="1021179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49AD-8B45-41D5-B624-AE474DD17320}"/>
              </a:ext>
            </a:extLst>
          </p:cNvPr>
          <p:cNvSpPr>
            <a:spLocks noGrp="1"/>
          </p:cNvSpPr>
          <p:nvPr>
            <p:ph type="title"/>
          </p:nvPr>
        </p:nvSpPr>
        <p:spPr>
          <a:xfrm>
            <a:off x="0" y="0"/>
            <a:ext cx="5358581" cy="432619"/>
          </a:xfrm>
        </p:spPr>
        <p:txBody>
          <a:bodyPr>
            <a:noAutofit/>
          </a:bodyPr>
          <a:lstStyle/>
          <a:p>
            <a:r>
              <a:rPr lang="en-IN" sz="3200" dirty="0"/>
              <a:t>MySQL RIGHT JOIN clause</a:t>
            </a:r>
          </a:p>
        </p:txBody>
      </p:sp>
      <p:sp>
        <p:nvSpPr>
          <p:cNvPr id="3" name="Content Placeholder 2">
            <a:extLst>
              <a:ext uri="{FF2B5EF4-FFF2-40B4-BE49-F238E27FC236}">
                <a16:creationId xmlns:a16="http://schemas.microsoft.com/office/drawing/2014/main" id="{4E6F8EBD-534E-4634-8FFB-87CBBC4EF123}"/>
              </a:ext>
            </a:extLst>
          </p:cNvPr>
          <p:cNvSpPr>
            <a:spLocks noGrp="1"/>
          </p:cNvSpPr>
          <p:nvPr>
            <p:ph idx="1"/>
          </p:nvPr>
        </p:nvSpPr>
        <p:spPr>
          <a:xfrm>
            <a:off x="98322" y="432619"/>
            <a:ext cx="5014453" cy="1759975"/>
          </a:xfrm>
        </p:spPr>
        <p:txBody>
          <a:bodyPr>
            <a:normAutofit/>
          </a:bodyPr>
          <a:lstStyle/>
          <a:p>
            <a:r>
              <a:rPr lang="en-US" sz="1400" dirty="0"/>
              <a:t>The right join clause is similar to the left join clause except that the treatment of tables is reversed. The right join starts selecting data from the right table instead of the left table.</a:t>
            </a:r>
          </a:p>
          <a:p>
            <a:r>
              <a:rPr lang="en-US" sz="1400" dirty="0"/>
              <a:t>The right join clause selects all rows from the right table and matches rows in the left table. If a row from the right table does not have matching rows from the left table, the column of the left table will have NULL in the final result set.</a:t>
            </a:r>
            <a:endParaRPr lang="en-IN" sz="1400" dirty="0"/>
          </a:p>
        </p:txBody>
      </p:sp>
      <p:sp>
        <p:nvSpPr>
          <p:cNvPr id="5" name="TextBox 4">
            <a:extLst>
              <a:ext uri="{FF2B5EF4-FFF2-40B4-BE49-F238E27FC236}">
                <a16:creationId xmlns:a16="http://schemas.microsoft.com/office/drawing/2014/main" id="{83E319A9-753B-4F0C-88BC-B44F648D08D0}"/>
              </a:ext>
            </a:extLst>
          </p:cNvPr>
          <p:cNvSpPr txBox="1"/>
          <p:nvPr/>
        </p:nvSpPr>
        <p:spPr>
          <a:xfrm>
            <a:off x="5358273" y="199178"/>
            <a:ext cx="6499122" cy="307777"/>
          </a:xfrm>
          <a:prstGeom prst="rect">
            <a:avLst/>
          </a:prstGeom>
          <a:noFill/>
        </p:spPr>
        <p:txBody>
          <a:bodyPr wrap="square">
            <a:spAutoFit/>
          </a:bodyPr>
          <a:lstStyle/>
          <a:p>
            <a:r>
              <a:rPr lang="en-US" sz="1400" dirty="0"/>
              <a:t>Here is the syntax of the right join:</a:t>
            </a:r>
          </a:p>
        </p:txBody>
      </p:sp>
      <p:sp>
        <p:nvSpPr>
          <p:cNvPr id="7" name="TextBox 6">
            <a:extLst>
              <a:ext uri="{FF2B5EF4-FFF2-40B4-BE49-F238E27FC236}">
                <a16:creationId xmlns:a16="http://schemas.microsoft.com/office/drawing/2014/main" id="{AEF5A03B-B422-4381-9FE7-1D5178B9FB0D}"/>
              </a:ext>
            </a:extLst>
          </p:cNvPr>
          <p:cNvSpPr txBox="1"/>
          <p:nvPr/>
        </p:nvSpPr>
        <p:spPr>
          <a:xfrm>
            <a:off x="5309111" y="734461"/>
            <a:ext cx="6597445" cy="1384995"/>
          </a:xfrm>
          <a:prstGeom prst="rect">
            <a:avLst/>
          </a:prstGeom>
          <a:noFill/>
        </p:spPr>
        <p:txBody>
          <a:bodyPr wrap="square">
            <a:spAutoFit/>
          </a:bodyPr>
          <a:lstStyle/>
          <a:p>
            <a:r>
              <a:rPr lang="en-US" sz="1400" dirty="0"/>
              <a:t>This statement uses the right join to join the members and committees tables:</a:t>
            </a:r>
          </a:p>
          <a:p>
            <a:endParaRPr lang="en-US" sz="1400" dirty="0"/>
          </a:p>
          <a:p>
            <a:r>
              <a:rPr lang="en-US" sz="1400" b="1" dirty="0"/>
              <a:t>SELECT  </a:t>
            </a:r>
            <a:r>
              <a:rPr lang="en-US" sz="1400" dirty="0"/>
              <a:t>    </a:t>
            </a:r>
            <a:r>
              <a:rPr lang="en-US" sz="1400" dirty="0" err="1"/>
              <a:t>m.member_id</a:t>
            </a:r>
            <a:r>
              <a:rPr lang="en-US" sz="1400" dirty="0"/>
              <a:t>,     m.name member, </a:t>
            </a:r>
          </a:p>
          <a:p>
            <a:r>
              <a:rPr lang="en-US" sz="1400" dirty="0"/>
              <a:t>    </a:t>
            </a:r>
            <a:r>
              <a:rPr lang="en-US" sz="1400" dirty="0" err="1"/>
              <a:t>c.committee_id</a:t>
            </a:r>
            <a:r>
              <a:rPr lang="en-US" sz="1400" dirty="0"/>
              <a:t>,     c.name committee</a:t>
            </a:r>
          </a:p>
          <a:p>
            <a:r>
              <a:rPr lang="en-US" sz="1400" b="1" dirty="0"/>
              <a:t>FROM </a:t>
            </a:r>
            <a:r>
              <a:rPr lang="en-US" sz="1400" dirty="0"/>
              <a:t>    members m</a:t>
            </a:r>
          </a:p>
          <a:p>
            <a:r>
              <a:rPr lang="en-US" sz="1400" b="1" dirty="0"/>
              <a:t>RIGHT JOIN </a:t>
            </a:r>
            <a:r>
              <a:rPr lang="en-US" sz="1400" dirty="0"/>
              <a:t>committees c </a:t>
            </a:r>
            <a:r>
              <a:rPr lang="en-US" sz="1400" b="1" dirty="0"/>
              <a:t>on</a:t>
            </a:r>
            <a:r>
              <a:rPr lang="en-US" sz="1400" dirty="0"/>
              <a:t> c.name = m.name;</a:t>
            </a:r>
            <a:endParaRPr lang="en-IN" sz="1400" dirty="0"/>
          </a:p>
        </p:txBody>
      </p:sp>
      <p:pic>
        <p:nvPicPr>
          <p:cNvPr id="8" name="Picture 7">
            <a:extLst>
              <a:ext uri="{FF2B5EF4-FFF2-40B4-BE49-F238E27FC236}">
                <a16:creationId xmlns:a16="http://schemas.microsoft.com/office/drawing/2014/main" id="{42558D57-7E6B-4E86-A6B3-44782B028200}"/>
              </a:ext>
            </a:extLst>
          </p:cNvPr>
          <p:cNvPicPr>
            <a:picLocks noChangeAspect="1"/>
          </p:cNvPicPr>
          <p:nvPr/>
        </p:nvPicPr>
        <p:blipFill>
          <a:blip r:embed="rId2"/>
          <a:stretch>
            <a:fillRect/>
          </a:stretch>
        </p:blipFill>
        <p:spPr>
          <a:xfrm>
            <a:off x="9040216" y="1224106"/>
            <a:ext cx="2743200" cy="895350"/>
          </a:xfrm>
          <a:prstGeom prst="rect">
            <a:avLst/>
          </a:prstGeom>
        </p:spPr>
      </p:pic>
      <p:pic>
        <p:nvPicPr>
          <p:cNvPr id="9" name="Picture 8">
            <a:extLst>
              <a:ext uri="{FF2B5EF4-FFF2-40B4-BE49-F238E27FC236}">
                <a16:creationId xmlns:a16="http://schemas.microsoft.com/office/drawing/2014/main" id="{9BEE25B2-74F9-4E2B-850F-BB63A0941CC8}"/>
              </a:ext>
            </a:extLst>
          </p:cNvPr>
          <p:cNvPicPr>
            <a:picLocks noChangeAspect="1"/>
          </p:cNvPicPr>
          <p:nvPr/>
        </p:nvPicPr>
        <p:blipFill>
          <a:blip r:embed="rId3"/>
          <a:stretch>
            <a:fillRect/>
          </a:stretch>
        </p:blipFill>
        <p:spPr>
          <a:xfrm>
            <a:off x="236742" y="1985159"/>
            <a:ext cx="3400425" cy="2095500"/>
          </a:xfrm>
          <a:prstGeom prst="rect">
            <a:avLst/>
          </a:prstGeom>
        </p:spPr>
      </p:pic>
      <p:sp>
        <p:nvSpPr>
          <p:cNvPr id="11" name="TextBox 10">
            <a:extLst>
              <a:ext uri="{FF2B5EF4-FFF2-40B4-BE49-F238E27FC236}">
                <a16:creationId xmlns:a16="http://schemas.microsoft.com/office/drawing/2014/main" id="{E863E0D8-A0D6-411B-B0D9-43B4D53F7B84}"/>
              </a:ext>
            </a:extLst>
          </p:cNvPr>
          <p:cNvSpPr txBox="1"/>
          <p:nvPr/>
        </p:nvSpPr>
        <p:spPr>
          <a:xfrm>
            <a:off x="6096000" y="2421298"/>
            <a:ext cx="6174658" cy="1384995"/>
          </a:xfrm>
          <a:prstGeom prst="rect">
            <a:avLst/>
          </a:prstGeom>
          <a:noFill/>
        </p:spPr>
        <p:txBody>
          <a:bodyPr wrap="square">
            <a:spAutoFit/>
          </a:bodyPr>
          <a:lstStyle/>
          <a:p>
            <a:r>
              <a:rPr lang="en-US" sz="1400" dirty="0"/>
              <a:t>The following statement uses the right join clause with the USING syntax:</a:t>
            </a:r>
          </a:p>
          <a:p>
            <a:endParaRPr lang="en-US" sz="1400" dirty="0"/>
          </a:p>
          <a:p>
            <a:r>
              <a:rPr lang="en-US" sz="1400" b="1" dirty="0"/>
              <a:t>SELECT </a:t>
            </a:r>
            <a:r>
              <a:rPr lang="en-US" sz="1400" dirty="0"/>
              <a:t>    </a:t>
            </a:r>
            <a:r>
              <a:rPr lang="en-US" sz="1400" dirty="0" err="1"/>
              <a:t>m.member_id</a:t>
            </a:r>
            <a:r>
              <a:rPr lang="en-US" sz="1400" dirty="0"/>
              <a:t>,     m.name member,     </a:t>
            </a:r>
            <a:r>
              <a:rPr lang="en-US" sz="1400" dirty="0" err="1"/>
              <a:t>c.committee_id</a:t>
            </a:r>
            <a:r>
              <a:rPr lang="en-US" sz="1400" dirty="0"/>
              <a:t>, </a:t>
            </a:r>
          </a:p>
          <a:p>
            <a:r>
              <a:rPr lang="en-US" sz="1400" dirty="0"/>
              <a:t>    c.name committee</a:t>
            </a:r>
          </a:p>
          <a:p>
            <a:r>
              <a:rPr lang="en-US" sz="1400" b="1" dirty="0"/>
              <a:t>FROM </a:t>
            </a:r>
            <a:r>
              <a:rPr lang="en-US" sz="1400" dirty="0"/>
              <a:t>    members m</a:t>
            </a:r>
          </a:p>
          <a:p>
            <a:r>
              <a:rPr lang="en-US" sz="1400" b="1" dirty="0"/>
              <a:t>RIGHT JOIN </a:t>
            </a:r>
            <a:r>
              <a:rPr lang="en-US" sz="1400" dirty="0"/>
              <a:t>committees c </a:t>
            </a:r>
            <a:r>
              <a:rPr lang="en-US" sz="1400" b="1" dirty="0"/>
              <a:t>USING</a:t>
            </a:r>
            <a:r>
              <a:rPr lang="en-US" sz="1400" dirty="0"/>
              <a:t>(name);</a:t>
            </a:r>
            <a:endParaRPr lang="en-IN" sz="1400" dirty="0"/>
          </a:p>
        </p:txBody>
      </p:sp>
      <p:sp>
        <p:nvSpPr>
          <p:cNvPr id="13" name="TextBox 12">
            <a:extLst>
              <a:ext uri="{FF2B5EF4-FFF2-40B4-BE49-F238E27FC236}">
                <a16:creationId xmlns:a16="http://schemas.microsoft.com/office/drawing/2014/main" id="{D5E39715-DE99-4278-892F-2D8BEEC3F89A}"/>
              </a:ext>
            </a:extLst>
          </p:cNvPr>
          <p:cNvSpPr txBox="1"/>
          <p:nvPr/>
        </p:nvSpPr>
        <p:spPr>
          <a:xfrm>
            <a:off x="49161" y="4169782"/>
            <a:ext cx="5112773" cy="1569660"/>
          </a:xfrm>
          <a:prstGeom prst="rect">
            <a:avLst/>
          </a:prstGeom>
          <a:noFill/>
        </p:spPr>
        <p:txBody>
          <a:bodyPr wrap="square">
            <a:spAutoFit/>
          </a:bodyPr>
          <a:lstStyle/>
          <a:p>
            <a:r>
              <a:rPr lang="en-US" sz="1200" dirty="0"/>
              <a:t>To find the committee members who are not in the members table, you use this query:</a:t>
            </a:r>
          </a:p>
          <a:p>
            <a:endParaRPr lang="en-US" sz="1200" dirty="0"/>
          </a:p>
          <a:p>
            <a:r>
              <a:rPr lang="en-US" sz="1200" b="1" dirty="0"/>
              <a:t>SELECT</a:t>
            </a:r>
            <a:r>
              <a:rPr lang="en-US" sz="1200" dirty="0"/>
              <a:t>      </a:t>
            </a:r>
            <a:r>
              <a:rPr lang="en-US" sz="1200" dirty="0" err="1"/>
              <a:t>m.member_id</a:t>
            </a:r>
            <a:r>
              <a:rPr lang="en-US" sz="1200" dirty="0"/>
              <a:t>,      m.name member,     </a:t>
            </a:r>
            <a:r>
              <a:rPr lang="en-US" sz="1200" dirty="0" err="1"/>
              <a:t>c.committee_id</a:t>
            </a:r>
            <a:r>
              <a:rPr lang="en-US" sz="1200" dirty="0"/>
              <a:t>, </a:t>
            </a:r>
          </a:p>
          <a:p>
            <a:r>
              <a:rPr lang="en-US" sz="1200" dirty="0"/>
              <a:t>    c.name committee</a:t>
            </a:r>
          </a:p>
          <a:p>
            <a:r>
              <a:rPr lang="en-US" sz="1200" b="1" dirty="0"/>
              <a:t>FROM  </a:t>
            </a:r>
            <a:r>
              <a:rPr lang="en-US" sz="1200" dirty="0"/>
              <a:t>   members m</a:t>
            </a:r>
          </a:p>
          <a:p>
            <a:r>
              <a:rPr lang="en-US" sz="1200" b="1" dirty="0"/>
              <a:t>RIGHT JOIN </a:t>
            </a:r>
            <a:r>
              <a:rPr lang="en-US" sz="1200" dirty="0"/>
              <a:t>committees c </a:t>
            </a:r>
            <a:r>
              <a:rPr lang="en-US" sz="1200" b="1" dirty="0"/>
              <a:t>USING</a:t>
            </a:r>
            <a:r>
              <a:rPr lang="en-US" sz="1200" dirty="0"/>
              <a:t>(name)</a:t>
            </a:r>
          </a:p>
          <a:p>
            <a:r>
              <a:rPr lang="en-US" sz="1200" b="1" dirty="0"/>
              <a:t>WHERE</a:t>
            </a:r>
            <a:r>
              <a:rPr lang="en-US" sz="1200" dirty="0"/>
              <a:t> </a:t>
            </a:r>
            <a:r>
              <a:rPr lang="en-US" sz="1200" dirty="0" err="1"/>
              <a:t>m.member_id</a:t>
            </a:r>
            <a:r>
              <a:rPr lang="en-US" sz="1200" dirty="0"/>
              <a:t> </a:t>
            </a:r>
            <a:r>
              <a:rPr lang="en-US" sz="1200" b="1" dirty="0"/>
              <a:t>IS NULL</a:t>
            </a:r>
            <a:r>
              <a:rPr lang="en-US" sz="1200" dirty="0"/>
              <a:t>;</a:t>
            </a:r>
            <a:endParaRPr lang="en-IN" sz="1200" dirty="0"/>
          </a:p>
        </p:txBody>
      </p:sp>
      <p:pic>
        <p:nvPicPr>
          <p:cNvPr id="14" name="Picture 13">
            <a:extLst>
              <a:ext uri="{FF2B5EF4-FFF2-40B4-BE49-F238E27FC236}">
                <a16:creationId xmlns:a16="http://schemas.microsoft.com/office/drawing/2014/main" id="{0DEC2C02-D42F-4999-ABE7-A1B4A189BDBD}"/>
              </a:ext>
            </a:extLst>
          </p:cNvPr>
          <p:cNvPicPr>
            <a:picLocks noChangeAspect="1"/>
          </p:cNvPicPr>
          <p:nvPr/>
        </p:nvPicPr>
        <p:blipFill>
          <a:blip r:embed="rId4"/>
          <a:stretch>
            <a:fillRect/>
          </a:stretch>
        </p:blipFill>
        <p:spPr>
          <a:xfrm>
            <a:off x="8741695" y="4534848"/>
            <a:ext cx="2752725" cy="381000"/>
          </a:xfrm>
          <a:prstGeom prst="rect">
            <a:avLst/>
          </a:prstGeom>
        </p:spPr>
      </p:pic>
      <p:pic>
        <p:nvPicPr>
          <p:cNvPr id="15" name="Picture 14">
            <a:extLst>
              <a:ext uri="{FF2B5EF4-FFF2-40B4-BE49-F238E27FC236}">
                <a16:creationId xmlns:a16="http://schemas.microsoft.com/office/drawing/2014/main" id="{C65989AC-E391-47C9-AAB4-8C4475F35991}"/>
              </a:ext>
            </a:extLst>
          </p:cNvPr>
          <p:cNvPicPr>
            <a:picLocks noChangeAspect="1"/>
          </p:cNvPicPr>
          <p:nvPr/>
        </p:nvPicPr>
        <p:blipFill rotWithShape="1">
          <a:blip r:embed="rId5"/>
          <a:srcRect l="5724" t="3147" r="1571" b="3102"/>
          <a:stretch/>
        </p:blipFill>
        <p:spPr>
          <a:xfrm>
            <a:off x="4791398" y="4677169"/>
            <a:ext cx="3205316" cy="1857380"/>
          </a:xfrm>
          <a:prstGeom prst="rect">
            <a:avLst/>
          </a:prstGeom>
        </p:spPr>
      </p:pic>
      <p:cxnSp>
        <p:nvCxnSpPr>
          <p:cNvPr id="6" name="Straight Connector 5">
            <a:extLst>
              <a:ext uri="{FF2B5EF4-FFF2-40B4-BE49-F238E27FC236}">
                <a16:creationId xmlns:a16="http://schemas.microsoft.com/office/drawing/2014/main" id="{1A87F265-D36F-BD69-71E4-E18E196A3C1E}"/>
              </a:ext>
            </a:extLst>
          </p:cNvPr>
          <p:cNvCxnSpPr>
            <a:cxnSpLocks/>
          </p:cNvCxnSpPr>
          <p:nvPr/>
        </p:nvCxnSpPr>
        <p:spPr>
          <a:xfrm>
            <a:off x="0" y="3919022"/>
            <a:ext cx="12192000" cy="8467"/>
          </a:xfrm>
          <a:prstGeom prst="line">
            <a:avLst/>
          </a:prstGeom>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F58CBD5C-94C4-0B08-30CC-E3827F69E5F6}"/>
              </a:ext>
            </a:extLst>
          </p:cNvPr>
          <p:cNvSpPr txBox="1"/>
          <p:nvPr/>
        </p:nvSpPr>
        <p:spPr>
          <a:xfrm>
            <a:off x="5829300" y="4040963"/>
            <a:ext cx="4855633"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a:t>MySQL RIGHT outer JOIN clause</a:t>
            </a:r>
          </a:p>
        </p:txBody>
      </p:sp>
    </p:spTree>
    <p:extLst>
      <p:ext uri="{BB962C8B-B14F-4D97-AF65-F5344CB8AC3E}">
        <p14:creationId xmlns:p14="http://schemas.microsoft.com/office/powerpoint/2010/main" val="427557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13DC-55F8-4E99-9F47-4A82DB463021}"/>
              </a:ext>
            </a:extLst>
          </p:cNvPr>
          <p:cNvSpPr>
            <a:spLocks noGrp="1"/>
          </p:cNvSpPr>
          <p:nvPr>
            <p:ph type="title"/>
          </p:nvPr>
        </p:nvSpPr>
        <p:spPr>
          <a:xfrm>
            <a:off x="0" y="0"/>
            <a:ext cx="8866239" cy="559107"/>
          </a:xfrm>
        </p:spPr>
        <p:txBody>
          <a:bodyPr>
            <a:normAutofit fontScale="90000"/>
          </a:bodyPr>
          <a:lstStyle/>
          <a:p>
            <a:r>
              <a:rPr lang="en-IN" b="1" dirty="0"/>
              <a:t>MySQL CROSS JOIN clause</a:t>
            </a:r>
          </a:p>
        </p:txBody>
      </p:sp>
      <p:sp>
        <p:nvSpPr>
          <p:cNvPr id="3" name="Content Placeholder 2">
            <a:extLst>
              <a:ext uri="{FF2B5EF4-FFF2-40B4-BE49-F238E27FC236}">
                <a16:creationId xmlns:a16="http://schemas.microsoft.com/office/drawing/2014/main" id="{BF4F7E0A-079E-45A0-A563-F64B48F933D0}"/>
              </a:ext>
            </a:extLst>
          </p:cNvPr>
          <p:cNvSpPr>
            <a:spLocks noGrp="1"/>
          </p:cNvSpPr>
          <p:nvPr>
            <p:ph idx="1"/>
          </p:nvPr>
        </p:nvSpPr>
        <p:spPr>
          <a:xfrm>
            <a:off x="152401" y="559107"/>
            <a:ext cx="5540476" cy="2380738"/>
          </a:xfrm>
        </p:spPr>
        <p:txBody>
          <a:bodyPr>
            <a:normAutofit/>
          </a:bodyPr>
          <a:lstStyle/>
          <a:p>
            <a:r>
              <a:rPr lang="en-US" sz="1600" dirty="0"/>
              <a:t>Unlike the inner join, left join, and right join, the cross join clause does not have a join condition.</a:t>
            </a:r>
          </a:p>
          <a:p>
            <a:r>
              <a:rPr lang="en-US" sz="1600" dirty="0"/>
              <a:t>The cross join makes a Cartesian product of rows from the joined tables. The cross join combines each row from the first table with every row from the right table to make the result set.</a:t>
            </a:r>
          </a:p>
          <a:p>
            <a:r>
              <a:rPr lang="en-US" sz="1600" dirty="0"/>
              <a:t>Suppose the first table has n rows and the second table has m rows. The cross join that joins the first with the second table will return </a:t>
            </a:r>
            <a:r>
              <a:rPr lang="en-US" sz="1600" dirty="0" err="1"/>
              <a:t>nxm</a:t>
            </a:r>
            <a:r>
              <a:rPr lang="en-US" sz="1600" dirty="0"/>
              <a:t> rows.</a:t>
            </a:r>
            <a:endParaRPr lang="en-IN" sz="1600" dirty="0"/>
          </a:p>
        </p:txBody>
      </p:sp>
      <p:sp>
        <p:nvSpPr>
          <p:cNvPr id="5" name="TextBox 4">
            <a:extLst>
              <a:ext uri="{FF2B5EF4-FFF2-40B4-BE49-F238E27FC236}">
                <a16:creationId xmlns:a16="http://schemas.microsoft.com/office/drawing/2014/main" id="{41AE0498-C9DC-4FB1-AD38-EA7C37EC9D2E}"/>
              </a:ext>
            </a:extLst>
          </p:cNvPr>
          <p:cNvSpPr txBox="1"/>
          <p:nvPr/>
        </p:nvSpPr>
        <p:spPr>
          <a:xfrm>
            <a:off x="5835445" y="0"/>
            <a:ext cx="6204154" cy="3693319"/>
          </a:xfrm>
          <a:prstGeom prst="rect">
            <a:avLst/>
          </a:prstGeom>
          <a:noFill/>
        </p:spPr>
        <p:txBody>
          <a:bodyPr wrap="square">
            <a:spAutoFit/>
          </a:bodyPr>
          <a:lstStyle/>
          <a:p>
            <a:r>
              <a:rPr lang="en-US" dirty="0"/>
              <a:t>The following shows the basic syntax of the cross join clause:</a:t>
            </a:r>
          </a:p>
          <a:p>
            <a:endParaRPr lang="en-US" dirty="0"/>
          </a:p>
          <a:p>
            <a:r>
              <a:rPr lang="en-US" b="1" dirty="0"/>
              <a:t>SELECT</a:t>
            </a:r>
            <a:r>
              <a:rPr lang="en-US" dirty="0"/>
              <a:t> </a:t>
            </a:r>
            <a:r>
              <a:rPr lang="en-US" dirty="0" err="1"/>
              <a:t>select_list</a:t>
            </a:r>
            <a:endParaRPr lang="en-US" dirty="0"/>
          </a:p>
          <a:p>
            <a:r>
              <a:rPr lang="en-US" b="1" dirty="0"/>
              <a:t>FROM</a:t>
            </a:r>
            <a:r>
              <a:rPr lang="en-US" dirty="0"/>
              <a:t> table_1</a:t>
            </a:r>
          </a:p>
          <a:p>
            <a:r>
              <a:rPr lang="en-US" b="1" dirty="0"/>
              <a:t>CROSS JOIN </a:t>
            </a:r>
            <a:r>
              <a:rPr lang="en-US" dirty="0"/>
              <a:t>table_2;</a:t>
            </a:r>
          </a:p>
          <a:p>
            <a:endParaRPr lang="en-US" dirty="0"/>
          </a:p>
          <a:p>
            <a:r>
              <a:rPr lang="en-US" dirty="0"/>
              <a:t>This example uses the cross join clause to join the members with the committees tables:</a:t>
            </a:r>
          </a:p>
          <a:p>
            <a:endParaRPr lang="en-US" dirty="0"/>
          </a:p>
          <a:p>
            <a:r>
              <a:rPr lang="en-US" b="1" dirty="0"/>
              <a:t>SELECT </a:t>
            </a:r>
            <a:r>
              <a:rPr lang="en-US" dirty="0"/>
              <a:t>    </a:t>
            </a:r>
            <a:r>
              <a:rPr lang="en-US" dirty="0" err="1"/>
              <a:t>m.member_id</a:t>
            </a:r>
            <a:r>
              <a:rPr lang="en-US" dirty="0"/>
              <a:t>,     m.name member, </a:t>
            </a:r>
          </a:p>
          <a:p>
            <a:r>
              <a:rPr lang="en-US" dirty="0"/>
              <a:t>    </a:t>
            </a:r>
            <a:r>
              <a:rPr lang="en-US" dirty="0" err="1"/>
              <a:t>c.committee_id</a:t>
            </a:r>
            <a:r>
              <a:rPr lang="en-US" dirty="0"/>
              <a:t>,     c.name committee</a:t>
            </a:r>
          </a:p>
          <a:p>
            <a:r>
              <a:rPr lang="en-US" b="1" dirty="0"/>
              <a:t>FROM</a:t>
            </a:r>
            <a:r>
              <a:rPr lang="en-US" dirty="0"/>
              <a:t>    members m</a:t>
            </a:r>
          </a:p>
          <a:p>
            <a:r>
              <a:rPr lang="en-US" b="1" dirty="0"/>
              <a:t>CROSS JOIN </a:t>
            </a:r>
            <a:r>
              <a:rPr lang="en-US" dirty="0"/>
              <a:t>committees c;</a:t>
            </a:r>
            <a:endParaRPr lang="en-IN" dirty="0"/>
          </a:p>
        </p:txBody>
      </p:sp>
      <p:sp>
        <p:nvSpPr>
          <p:cNvPr id="7" name="TextBox 6">
            <a:extLst>
              <a:ext uri="{FF2B5EF4-FFF2-40B4-BE49-F238E27FC236}">
                <a16:creationId xmlns:a16="http://schemas.microsoft.com/office/drawing/2014/main" id="{00748412-F65B-410F-B677-52018E342F1C}"/>
              </a:ext>
            </a:extLst>
          </p:cNvPr>
          <p:cNvSpPr txBox="1"/>
          <p:nvPr/>
        </p:nvSpPr>
        <p:spPr>
          <a:xfrm>
            <a:off x="5835445" y="3918605"/>
            <a:ext cx="5904271"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The cross join is useful for generating planning data. For example, you can carry the sales planning by using the cross join of customers, products, and years.</a:t>
            </a:r>
            <a:endParaRPr lang="en-IN" dirty="0"/>
          </a:p>
        </p:txBody>
      </p:sp>
      <p:pic>
        <p:nvPicPr>
          <p:cNvPr id="8" name="Picture 7">
            <a:extLst>
              <a:ext uri="{FF2B5EF4-FFF2-40B4-BE49-F238E27FC236}">
                <a16:creationId xmlns:a16="http://schemas.microsoft.com/office/drawing/2014/main" id="{0BC99FBF-D3A6-46BD-8CE4-48F2CE9BB657}"/>
              </a:ext>
            </a:extLst>
          </p:cNvPr>
          <p:cNvPicPr>
            <a:picLocks noChangeAspect="1"/>
          </p:cNvPicPr>
          <p:nvPr/>
        </p:nvPicPr>
        <p:blipFill>
          <a:blip r:embed="rId2"/>
          <a:stretch>
            <a:fillRect/>
          </a:stretch>
        </p:blipFill>
        <p:spPr>
          <a:xfrm>
            <a:off x="2630129" y="2725993"/>
            <a:ext cx="2743200" cy="3962400"/>
          </a:xfrm>
          <a:prstGeom prst="rect">
            <a:avLst/>
          </a:prstGeom>
        </p:spPr>
      </p:pic>
    </p:spTree>
    <p:extLst>
      <p:ext uri="{BB962C8B-B14F-4D97-AF65-F5344CB8AC3E}">
        <p14:creationId xmlns:p14="http://schemas.microsoft.com/office/powerpoint/2010/main" val="3403946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83280-B1F4-474B-A9CC-A78451BA6E4C}"/>
              </a:ext>
            </a:extLst>
          </p:cNvPr>
          <p:cNvSpPr>
            <a:spLocks noGrp="1"/>
          </p:cNvSpPr>
          <p:nvPr>
            <p:ph type="title"/>
          </p:nvPr>
        </p:nvSpPr>
        <p:spPr>
          <a:xfrm>
            <a:off x="1" y="-202141"/>
            <a:ext cx="3860795" cy="1041706"/>
          </a:xfrm>
        </p:spPr>
        <p:txBody>
          <a:bodyPr>
            <a:normAutofit/>
          </a:bodyPr>
          <a:lstStyle/>
          <a:p>
            <a:r>
              <a:rPr lang="en-IN" sz="3200" dirty="0"/>
              <a:t>Diagram of hierarchy </a:t>
            </a:r>
          </a:p>
        </p:txBody>
      </p:sp>
      <p:sp>
        <p:nvSpPr>
          <p:cNvPr id="4" name="Rectangle 3">
            <a:extLst>
              <a:ext uri="{FF2B5EF4-FFF2-40B4-BE49-F238E27FC236}">
                <a16:creationId xmlns:a16="http://schemas.microsoft.com/office/drawing/2014/main" id="{70678F0B-77F7-49E1-B422-253126520F47}"/>
              </a:ext>
            </a:extLst>
          </p:cNvPr>
          <p:cNvSpPr/>
          <p:nvPr/>
        </p:nvSpPr>
        <p:spPr>
          <a:xfrm>
            <a:off x="1627238" y="839565"/>
            <a:ext cx="1573161" cy="924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President</a:t>
            </a:r>
          </a:p>
          <a:p>
            <a:pPr algn="ctr"/>
            <a:r>
              <a:rPr lang="en-IN" dirty="0"/>
              <a:t>1002</a:t>
            </a:r>
          </a:p>
        </p:txBody>
      </p:sp>
      <p:cxnSp>
        <p:nvCxnSpPr>
          <p:cNvPr id="6" name="Straight Arrow Connector 5">
            <a:extLst>
              <a:ext uri="{FF2B5EF4-FFF2-40B4-BE49-F238E27FC236}">
                <a16:creationId xmlns:a16="http://schemas.microsoft.com/office/drawing/2014/main" id="{7E64EADC-D0FD-4908-A402-D0D26CDDA042}"/>
              </a:ext>
            </a:extLst>
          </p:cNvPr>
          <p:cNvCxnSpPr/>
          <p:nvPr/>
        </p:nvCxnSpPr>
        <p:spPr>
          <a:xfrm>
            <a:off x="2042104" y="1763797"/>
            <a:ext cx="0" cy="508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71F75DD-CC1E-41AD-A2FB-16E17DF42D0A}"/>
              </a:ext>
            </a:extLst>
          </p:cNvPr>
          <p:cNvSpPr/>
          <p:nvPr/>
        </p:nvSpPr>
        <p:spPr>
          <a:xfrm>
            <a:off x="0" y="1810500"/>
            <a:ext cx="1573161" cy="924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Vp</a:t>
            </a:r>
            <a:r>
              <a:rPr lang="en-IN" dirty="0"/>
              <a:t> Sales </a:t>
            </a:r>
          </a:p>
          <a:p>
            <a:pPr algn="ctr"/>
            <a:r>
              <a:rPr lang="en-IN" dirty="0"/>
              <a:t>1056</a:t>
            </a:r>
          </a:p>
        </p:txBody>
      </p:sp>
      <p:sp>
        <p:nvSpPr>
          <p:cNvPr id="8" name="Rectangle 7">
            <a:extLst>
              <a:ext uri="{FF2B5EF4-FFF2-40B4-BE49-F238E27FC236}">
                <a16:creationId xmlns:a16="http://schemas.microsoft.com/office/drawing/2014/main" id="{3D7DA878-52AD-4B4A-A2FA-B959BB803FF0}"/>
              </a:ext>
            </a:extLst>
          </p:cNvPr>
          <p:cNvSpPr/>
          <p:nvPr/>
        </p:nvSpPr>
        <p:spPr>
          <a:xfrm>
            <a:off x="2569768" y="1834020"/>
            <a:ext cx="1573161" cy="924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Vp</a:t>
            </a:r>
            <a:r>
              <a:rPr lang="en-IN" dirty="0"/>
              <a:t> Marketing 1076</a:t>
            </a:r>
          </a:p>
        </p:txBody>
      </p:sp>
      <p:sp>
        <p:nvSpPr>
          <p:cNvPr id="13" name="Rectangle 12">
            <a:extLst>
              <a:ext uri="{FF2B5EF4-FFF2-40B4-BE49-F238E27FC236}">
                <a16:creationId xmlns:a16="http://schemas.microsoft.com/office/drawing/2014/main" id="{08E56682-A822-43B5-9B6C-1247F542540A}"/>
              </a:ext>
            </a:extLst>
          </p:cNvPr>
          <p:cNvSpPr/>
          <p:nvPr/>
        </p:nvSpPr>
        <p:spPr>
          <a:xfrm>
            <a:off x="90947" y="3031300"/>
            <a:ext cx="1444803" cy="250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Sales Manger </a:t>
            </a:r>
          </a:p>
          <a:p>
            <a:pPr algn="ctr"/>
            <a:r>
              <a:rPr lang="en-IN" dirty="0"/>
              <a:t>1102</a:t>
            </a:r>
          </a:p>
          <a:p>
            <a:pPr algn="ctr"/>
            <a:endParaRPr lang="en-IN" dirty="0"/>
          </a:p>
          <a:p>
            <a:pPr algn="ctr"/>
            <a:r>
              <a:rPr lang="en-IN" dirty="0"/>
              <a:t>1088</a:t>
            </a:r>
          </a:p>
          <a:p>
            <a:pPr algn="ctr"/>
            <a:endParaRPr lang="en-IN" dirty="0"/>
          </a:p>
          <a:p>
            <a:pPr algn="ctr"/>
            <a:endParaRPr lang="en-IN" dirty="0"/>
          </a:p>
          <a:p>
            <a:pPr algn="ctr"/>
            <a:r>
              <a:rPr lang="en-IN" dirty="0"/>
              <a:t>1143</a:t>
            </a:r>
          </a:p>
          <a:p>
            <a:pPr algn="ctr"/>
            <a:endParaRPr lang="en-IN" dirty="0"/>
          </a:p>
        </p:txBody>
      </p:sp>
      <p:pic>
        <p:nvPicPr>
          <p:cNvPr id="5" name="Picture 4">
            <a:extLst>
              <a:ext uri="{FF2B5EF4-FFF2-40B4-BE49-F238E27FC236}">
                <a16:creationId xmlns:a16="http://schemas.microsoft.com/office/drawing/2014/main" id="{C018DCEE-2CF5-2BF3-9AA1-B2DCA43D4093}"/>
              </a:ext>
            </a:extLst>
          </p:cNvPr>
          <p:cNvPicPr>
            <a:picLocks noChangeAspect="1"/>
          </p:cNvPicPr>
          <p:nvPr/>
        </p:nvPicPr>
        <p:blipFill>
          <a:blip r:embed="rId2"/>
          <a:stretch>
            <a:fillRect/>
          </a:stretch>
        </p:blipFill>
        <p:spPr>
          <a:xfrm>
            <a:off x="4275662" y="278474"/>
            <a:ext cx="7877284" cy="4957119"/>
          </a:xfrm>
          <a:prstGeom prst="rect">
            <a:avLst/>
          </a:prstGeom>
        </p:spPr>
      </p:pic>
      <p:graphicFrame>
        <p:nvGraphicFramePr>
          <p:cNvPr id="9" name="Table 8">
            <a:extLst>
              <a:ext uri="{FF2B5EF4-FFF2-40B4-BE49-F238E27FC236}">
                <a16:creationId xmlns:a16="http://schemas.microsoft.com/office/drawing/2014/main" id="{58DD5877-EAF1-AB73-A219-30948D76EEF5}"/>
              </a:ext>
            </a:extLst>
          </p:cNvPr>
          <p:cNvGraphicFramePr>
            <a:graphicFrameLocks noGrp="1"/>
          </p:cNvGraphicFramePr>
          <p:nvPr>
            <p:extLst>
              <p:ext uri="{D42A27DB-BD31-4B8C-83A1-F6EECF244321}">
                <p14:modId xmlns:p14="http://schemas.microsoft.com/office/powerpoint/2010/main" val="3147362722"/>
              </p:ext>
            </p:extLst>
          </p:nvPr>
        </p:nvGraphicFramePr>
        <p:xfrm>
          <a:off x="1905000" y="2899643"/>
          <a:ext cx="2040466" cy="2194560"/>
        </p:xfrm>
        <a:graphic>
          <a:graphicData uri="http://schemas.openxmlformats.org/drawingml/2006/table">
            <a:tbl>
              <a:tblPr>
                <a:tableStyleId>{284E427A-3D55-4303-BF80-6455036E1DE7}</a:tableStyleId>
              </a:tblPr>
              <a:tblGrid>
                <a:gridCol w="2040466">
                  <a:extLst>
                    <a:ext uri="{9D8B030D-6E8A-4147-A177-3AD203B41FA5}">
                      <a16:colId xmlns:a16="http://schemas.microsoft.com/office/drawing/2014/main" val="4234219181"/>
                    </a:ext>
                  </a:extLst>
                </a:gridCol>
              </a:tblGrid>
              <a:tr h="321272">
                <a:tc>
                  <a:txBody>
                    <a:bodyPr/>
                    <a:lstStyle/>
                    <a:p>
                      <a:r>
                        <a:rPr lang="en-IN"/>
                        <a:t>Bondur, Loui</a:t>
                      </a:r>
                    </a:p>
                  </a:txBody>
                  <a:tcPr anchor="ctr"/>
                </a:tc>
                <a:extLst>
                  <a:ext uri="{0D108BD9-81ED-4DB2-BD59-A6C34878D82A}">
                    <a16:rowId xmlns:a16="http://schemas.microsoft.com/office/drawing/2014/main" val="2607354705"/>
                  </a:ext>
                </a:extLst>
              </a:tr>
              <a:tr h="321272">
                <a:tc>
                  <a:txBody>
                    <a:bodyPr/>
                    <a:lstStyle/>
                    <a:p>
                      <a:r>
                        <a:rPr lang="en-IN"/>
                        <a:t>Hernandez, Gerard</a:t>
                      </a:r>
                    </a:p>
                  </a:txBody>
                  <a:tcPr anchor="ctr"/>
                </a:tc>
                <a:extLst>
                  <a:ext uri="{0D108BD9-81ED-4DB2-BD59-A6C34878D82A}">
                    <a16:rowId xmlns:a16="http://schemas.microsoft.com/office/drawing/2014/main" val="3995981730"/>
                  </a:ext>
                </a:extLst>
              </a:tr>
              <a:tr h="321272">
                <a:tc>
                  <a:txBody>
                    <a:bodyPr/>
                    <a:lstStyle/>
                    <a:p>
                      <a:r>
                        <a:rPr lang="en-IN"/>
                        <a:t>Castillo, Pamela</a:t>
                      </a:r>
                    </a:p>
                  </a:txBody>
                  <a:tcPr anchor="ctr"/>
                </a:tc>
                <a:extLst>
                  <a:ext uri="{0D108BD9-81ED-4DB2-BD59-A6C34878D82A}">
                    <a16:rowId xmlns:a16="http://schemas.microsoft.com/office/drawing/2014/main" val="3603234611"/>
                  </a:ext>
                </a:extLst>
              </a:tr>
              <a:tr h="321272">
                <a:tc>
                  <a:txBody>
                    <a:bodyPr/>
                    <a:lstStyle/>
                    <a:p>
                      <a:r>
                        <a:rPr lang="en-IN"/>
                        <a:t>Bott, Larry</a:t>
                      </a:r>
                    </a:p>
                  </a:txBody>
                  <a:tcPr anchor="ctr"/>
                </a:tc>
                <a:extLst>
                  <a:ext uri="{0D108BD9-81ED-4DB2-BD59-A6C34878D82A}">
                    <a16:rowId xmlns:a16="http://schemas.microsoft.com/office/drawing/2014/main" val="1236845862"/>
                  </a:ext>
                </a:extLst>
              </a:tr>
              <a:tr h="321272">
                <a:tc>
                  <a:txBody>
                    <a:bodyPr/>
                    <a:lstStyle/>
                    <a:p>
                      <a:r>
                        <a:rPr lang="en-IN"/>
                        <a:t>Jones, Barry</a:t>
                      </a:r>
                    </a:p>
                  </a:txBody>
                  <a:tcPr anchor="ctr"/>
                </a:tc>
                <a:extLst>
                  <a:ext uri="{0D108BD9-81ED-4DB2-BD59-A6C34878D82A}">
                    <a16:rowId xmlns:a16="http://schemas.microsoft.com/office/drawing/2014/main" val="35159084"/>
                  </a:ext>
                </a:extLst>
              </a:tr>
              <a:tr h="321272">
                <a:tc>
                  <a:txBody>
                    <a:bodyPr/>
                    <a:lstStyle/>
                    <a:p>
                      <a:r>
                        <a:rPr lang="en-IN" dirty="0"/>
                        <a:t>Gerard, Martin</a:t>
                      </a:r>
                    </a:p>
                  </a:txBody>
                  <a:tcPr anchor="ctr"/>
                </a:tc>
                <a:extLst>
                  <a:ext uri="{0D108BD9-81ED-4DB2-BD59-A6C34878D82A}">
                    <a16:rowId xmlns:a16="http://schemas.microsoft.com/office/drawing/2014/main" val="2318857073"/>
                  </a:ext>
                </a:extLst>
              </a:tr>
            </a:tbl>
          </a:graphicData>
        </a:graphic>
      </p:graphicFrame>
      <p:cxnSp>
        <p:nvCxnSpPr>
          <p:cNvPr id="11" name="Straight Arrow Connector 10">
            <a:extLst>
              <a:ext uri="{FF2B5EF4-FFF2-40B4-BE49-F238E27FC236}">
                <a16:creationId xmlns:a16="http://schemas.microsoft.com/office/drawing/2014/main" id="{4121E377-AA57-3435-2D0B-C72CC618ABB6}"/>
              </a:ext>
            </a:extLst>
          </p:cNvPr>
          <p:cNvCxnSpPr/>
          <p:nvPr/>
        </p:nvCxnSpPr>
        <p:spPr>
          <a:xfrm flipV="1">
            <a:off x="931333" y="3429000"/>
            <a:ext cx="956734" cy="228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9A137DA6-2119-E0F0-01BB-3547B333433C}"/>
              </a:ext>
            </a:extLst>
          </p:cNvPr>
          <p:cNvCxnSpPr/>
          <p:nvPr/>
        </p:nvCxnSpPr>
        <p:spPr>
          <a:xfrm>
            <a:off x="931333" y="4226232"/>
            <a:ext cx="1820334" cy="16594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17" name="Table 16">
            <a:extLst>
              <a:ext uri="{FF2B5EF4-FFF2-40B4-BE49-F238E27FC236}">
                <a16:creationId xmlns:a16="http://schemas.microsoft.com/office/drawing/2014/main" id="{1D8DBDC5-7494-79DC-3651-CD4CE36C12EA}"/>
              </a:ext>
            </a:extLst>
          </p:cNvPr>
          <p:cNvGraphicFramePr>
            <a:graphicFrameLocks noGrp="1"/>
          </p:cNvGraphicFramePr>
          <p:nvPr>
            <p:extLst>
              <p:ext uri="{D42A27DB-BD31-4B8C-83A1-F6EECF244321}">
                <p14:modId xmlns:p14="http://schemas.microsoft.com/office/powerpoint/2010/main" val="3606115669"/>
              </p:ext>
            </p:extLst>
          </p:nvPr>
        </p:nvGraphicFramePr>
        <p:xfrm>
          <a:off x="2811412" y="5235593"/>
          <a:ext cx="1561282" cy="1120824"/>
        </p:xfrm>
        <a:graphic>
          <a:graphicData uri="http://schemas.openxmlformats.org/drawingml/2006/table">
            <a:tbl>
              <a:tblPr>
                <a:tableStyleId>{284E427A-3D55-4303-BF80-6455036E1DE7}</a:tableStyleId>
              </a:tblPr>
              <a:tblGrid>
                <a:gridCol w="1561282">
                  <a:extLst>
                    <a:ext uri="{9D8B030D-6E8A-4147-A177-3AD203B41FA5}">
                      <a16:colId xmlns:a16="http://schemas.microsoft.com/office/drawing/2014/main" val="3848513966"/>
                    </a:ext>
                  </a:extLst>
                </a:gridCol>
              </a:tblGrid>
              <a:tr h="373608">
                <a:tc>
                  <a:txBody>
                    <a:bodyPr/>
                    <a:lstStyle/>
                    <a:p>
                      <a:r>
                        <a:rPr lang="en-IN"/>
                        <a:t>Fixter, Andy</a:t>
                      </a:r>
                    </a:p>
                  </a:txBody>
                  <a:tcPr anchor="ctr"/>
                </a:tc>
                <a:extLst>
                  <a:ext uri="{0D108BD9-81ED-4DB2-BD59-A6C34878D82A}">
                    <a16:rowId xmlns:a16="http://schemas.microsoft.com/office/drawing/2014/main" val="4166359505"/>
                  </a:ext>
                </a:extLst>
              </a:tr>
              <a:tr h="373608">
                <a:tc>
                  <a:txBody>
                    <a:bodyPr/>
                    <a:lstStyle/>
                    <a:p>
                      <a:r>
                        <a:rPr lang="en-IN"/>
                        <a:t>Marsh, Peter</a:t>
                      </a:r>
                    </a:p>
                  </a:txBody>
                  <a:tcPr anchor="ctr"/>
                </a:tc>
                <a:extLst>
                  <a:ext uri="{0D108BD9-81ED-4DB2-BD59-A6C34878D82A}">
                    <a16:rowId xmlns:a16="http://schemas.microsoft.com/office/drawing/2014/main" val="1335841946"/>
                  </a:ext>
                </a:extLst>
              </a:tr>
              <a:tr h="373608">
                <a:tc>
                  <a:txBody>
                    <a:bodyPr/>
                    <a:lstStyle/>
                    <a:p>
                      <a:r>
                        <a:rPr lang="en-IN" dirty="0"/>
                        <a:t>King, Tom</a:t>
                      </a:r>
                    </a:p>
                  </a:txBody>
                  <a:tcPr anchor="ctr"/>
                </a:tc>
                <a:extLst>
                  <a:ext uri="{0D108BD9-81ED-4DB2-BD59-A6C34878D82A}">
                    <a16:rowId xmlns:a16="http://schemas.microsoft.com/office/drawing/2014/main" val="2998547413"/>
                  </a:ext>
                </a:extLst>
              </a:tr>
            </a:tbl>
          </a:graphicData>
        </a:graphic>
      </p:graphicFrame>
      <p:cxnSp>
        <p:nvCxnSpPr>
          <p:cNvPr id="19" name="Straight Arrow Connector 18">
            <a:extLst>
              <a:ext uri="{FF2B5EF4-FFF2-40B4-BE49-F238E27FC236}">
                <a16:creationId xmlns:a16="http://schemas.microsoft.com/office/drawing/2014/main" id="{99DA98C5-01B9-55B1-77C1-FDA272C0398C}"/>
              </a:ext>
            </a:extLst>
          </p:cNvPr>
          <p:cNvCxnSpPr/>
          <p:nvPr/>
        </p:nvCxnSpPr>
        <p:spPr>
          <a:xfrm>
            <a:off x="931333" y="5094203"/>
            <a:ext cx="5545667" cy="1466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20" name="Table 19">
            <a:extLst>
              <a:ext uri="{FF2B5EF4-FFF2-40B4-BE49-F238E27FC236}">
                <a16:creationId xmlns:a16="http://schemas.microsoft.com/office/drawing/2014/main" id="{5DA97955-96B4-4872-A463-6CBEAE0836C0}"/>
              </a:ext>
            </a:extLst>
          </p:cNvPr>
          <p:cNvGraphicFramePr>
            <a:graphicFrameLocks noGrp="1"/>
          </p:cNvGraphicFramePr>
          <p:nvPr>
            <p:extLst>
              <p:ext uri="{D42A27DB-BD31-4B8C-83A1-F6EECF244321}">
                <p14:modId xmlns:p14="http://schemas.microsoft.com/office/powerpoint/2010/main" val="2735248874"/>
              </p:ext>
            </p:extLst>
          </p:nvPr>
        </p:nvGraphicFramePr>
        <p:xfrm>
          <a:off x="6536745" y="5055965"/>
          <a:ext cx="2201978" cy="2194560"/>
        </p:xfrm>
        <a:graphic>
          <a:graphicData uri="http://schemas.openxmlformats.org/drawingml/2006/table">
            <a:tbl>
              <a:tblPr>
                <a:tableStyleId>{284E427A-3D55-4303-BF80-6455036E1DE7}</a:tableStyleId>
              </a:tblPr>
              <a:tblGrid>
                <a:gridCol w="2201978">
                  <a:extLst>
                    <a:ext uri="{9D8B030D-6E8A-4147-A177-3AD203B41FA5}">
                      <a16:colId xmlns:a16="http://schemas.microsoft.com/office/drawing/2014/main" val="2271528625"/>
                    </a:ext>
                  </a:extLst>
                </a:gridCol>
              </a:tblGrid>
              <a:tr h="330960">
                <a:tc>
                  <a:txBody>
                    <a:bodyPr/>
                    <a:lstStyle/>
                    <a:p>
                      <a:r>
                        <a:rPr lang="en-IN"/>
                        <a:t>Jennings, Leslie</a:t>
                      </a:r>
                    </a:p>
                  </a:txBody>
                  <a:tcPr anchor="ctr"/>
                </a:tc>
                <a:extLst>
                  <a:ext uri="{0D108BD9-81ED-4DB2-BD59-A6C34878D82A}">
                    <a16:rowId xmlns:a16="http://schemas.microsoft.com/office/drawing/2014/main" val="793884081"/>
                  </a:ext>
                </a:extLst>
              </a:tr>
              <a:tr h="330960">
                <a:tc>
                  <a:txBody>
                    <a:bodyPr/>
                    <a:lstStyle/>
                    <a:p>
                      <a:r>
                        <a:rPr lang="en-IN"/>
                        <a:t>Thompson, Leslie</a:t>
                      </a:r>
                    </a:p>
                  </a:txBody>
                  <a:tcPr anchor="ctr"/>
                </a:tc>
                <a:extLst>
                  <a:ext uri="{0D108BD9-81ED-4DB2-BD59-A6C34878D82A}">
                    <a16:rowId xmlns:a16="http://schemas.microsoft.com/office/drawing/2014/main" val="4202588799"/>
                  </a:ext>
                </a:extLst>
              </a:tr>
              <a:tr h="330960">
                <a:tc>
                  <a:txBody>
                    <a:bodyPr/>
                    <a:lstStyle/>
                    <a:p>
                      <a:r>
                        <a:rPr lang="en-IN" dirty="0" err="1"/>
                        <a:t>Firrelli</a:t>
                      </a:r>
                      <a:r>
                        <a:rPr lang="en-IN" dirty="0"/>
                        <a:t>, Julie</a:t>
                      </a:r>
                    </a:p>
                  </a:txBody>
                  <a:tcPr anchor="ctr"/>
                </a:tc>
                <a:extLst>
                  <a:ext uri="{0D108BD9-81ED-4DB2-BD59-A6C34878D82A}">
                    <a16:rowId xmlns:a16="http://schemas.microsoft.com/office/drawing/2014/main" val="4106753078"/>
                  </a:ext>
                </a:extLst>
              </a:tr>
              <a:tr h="330960">
                <a:tc>
                  <a:txBody>
                    <a:bodyPr/>
                    <a:lstStyle/>
                    <a:p>
                      <a:r>
                        <a:rPr lang="en-IN"/>
                        <a:t>Patterson, Steve</a:t>
                      </a:r>
                    </a:p>
                  </a:txBody>
                  <a:tcPr anchor="ctr"/>
                </a:tc>
                <a:extLst>
                  <a:ext uri="{0D108BD9-81ED-4DB2-BD59-A6C34878D82A}">
                    <a16:rowId xmlns:a16="http://schemas.microsoft.com/office/drawing/2014/main" val="3739583922"/>
                  </a:ext>
                </a:extLst>
              </a:tr>
              <a:tr h="330960">
                <a:tc>
                  <a:txBody>
                    <a:bodyPr/>
                    <a:lstStyle/>
                    <a:p>
                      <a:r>
                        <a:rPr lang="en-IN"/>
                        <a:t>Tseng, Foon Yue</a:t>
                      </a:r>
                    </a:p>
                  </a:txBody>
                  <a:tcPr anchor="ctr"/>
                </a:tc>
                <a:extLst>
                  <a:ext uri="{0D108BD9-81ED-4DB2-BD59-A6C34878D82A}">
                    <a16:rowId xmlns:a16="http://schemas.microsoft.com/office/drawing/2014/main" val="3934946157"/>
                  </a:ext>
                </a:extLst>
              </a:tr>
              <a:tr h="330960">
                <a:tc>
                  <a:txBody>
                    <a:bodyPr/>
                    <a:lstStyle/>
                    <a:p>
                      <a:r>
                        <a:rPr lang="en-IN" dirty="0" err="1"/>
                        <a:t>Vanauf</a:t>
                      </a:r>
                      <a:r>
                        <a:rPr lang="en-IN" dirty="0"/>
                        <a:t>, George</a:t>
                      </a:r>
                    </a:p>
                  </a:txBody>
                  <a:tcPr anchor="ctr"/>
                </a:tc>
                <a:extLst>
                  <a:ext uri="{0D108BD9-81ED-4DB2-BD59-A6C34878D82A}">
                    <a16:rowId xmlns:a16="http://schemas.microsoft.com/office/drawing/2014/main" val="3380834195"/>
                  </a:ext>
                </a:extLst>
              </a:tr>
            </a:tbl>
          </a:graphicData>
        </a:graphic>
      </p:graphicFrame>
    </p:spTree>
    <p:extLst>
      <p:ext uri="{BB962C8B-B14F-4D97-AF65-F5344CB8AC3E}">
        <p14:creationId xmlns:p14="http://schemas.microsoft.com/office/powerpoint/2010/main" val="11884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9A05-E6D0-4C7D-8E96-C033F8349669}"/>
              </a:ext>
            </a:extLst>
          </p:cNvPr>
          <p:cNvSpPr>
            <a:spLocks noGrp="1"/>
          </p:cNvSpPr>
          <p:nvPr>
            <p:ph type="title"/>
          </p:nvPr>
        </p:nvSpPr>
        <p:spPr>
          <a:xfrm>
            <a:off x="0" y="0"/>
            <a:ext cx="3834581" cy="422787"/>
          </a:xfrm>
        </p:spPr>
        <p:txBody>
          <a:bodyPr>
            <a:normAutofit fontScale="90000"/>
          </a:bodyPr>
          <a:lstStyle/>
          <a:p>
            <a:r>
              <a:rPr lang="en-IN" sz="3200" b="1" dirty="0"/>
              <a:t>MySQL self join</a:t>
            </a:r>
          </a:p>
        </p:txBody>
      </p:sp>
      <p:sp>
        <p:nvSpPr>
          <p:cNvPr id="3" name="Content Placeholder 2">
            <a:extLst>
              <a:ext uri="{FF2B5EF4-FFF2-40B4-BE49-F238E27FC236}">
                <a16:creationId xmlns:a16="http://schemas.microsoft.com/office/drawing/2014/main" id="{A09DFFCF-86B9-4913-9C68-669F3202E8A5}"/>
              </a:ext>
            </a:extLst>
          </p:cNvPr>
          <p:cNvSpPr>
            <a:spLocks noGrp="1"/>
          </p:cNvSpPr>
          <p:nvPr>
            <p:ph idx="1"/>
          </p:nvPr>
        </p:nvSpPr>
        <p:spPr>
          <a:xfrm>
            <a:off x="71284" y="422787"/>
            <a:ext cx="5592097" cy="4699819"/>
          </a:xfrm>
        </p:spPr>
        <p:txBody>
          <a:bodyPr>
            <a:normAutofit lnSpcReduction="10000"/>
          </a:bodyPr>
          <a:lstStyle/>
          <a:p>
            <a:r>
              <a:rPr lang="en-US" sz="2000" dirty="0"/>
              <a:t>The self join is often used to query hierarchical data or to compare a row with other rows within the same table.</a:t>
            </a:r>
          </a:p>
          <a:p>
            <a:r>
              <a:rPr lang="en-US" sz="2000" dirty="0"/>
              <a:t>To perform a self join, you must use table aliases to not repeat the same table name twice in a single query. Note that referencing a table twice or more in a query </a:t>
            </a:r>
            <a:r>
              <a:rPr lang="en-US" sz="2000" dirty="0">
                <a:highlight>
                  <a:srgbClr val="FFFF00"/>
                </a:highlight>
              </a:rPr>
              <a:t>without using table aliases </a:t>
            </a:r>
            <a:r>
              <a:rPr lang="en-US" sz="2000" dirty="0"/>
              <a:t>will cause </a:t>
            </a:r>
            <a:r>
              <a:rPr lang="en-US" sz="2000" dirty="0">
                <a:solidFill>
                  <a:srgbClr val="FF0000"/>
                </a:solidFill>
              </a:rPr>
              <a:t>an error.</a:t>
            </a:r>
          </a:p>
          <a:p>
            <a:r>
              <a:rPr lang="en-US" sz="2000" dirty="0"/>
              <a:t>Let’s take a look at the employees table in the sample database.</a:t>
            </a:r>
          </a:p>
          <a:p>
            <a:endParaRPr lang="en-US" sz="2000" dirty="0"/>
          </a:p>
          <a:p>
            <a:r>
              <a:rPr lang="en-US" sz="2000" dirty="0"/>
              <a:t>The table employees stores not only employees data but also the organization structure data. The </a:t>
            </a:r>
            <a:r>
              <a:rPr lang="en-US" sz="2000" dirty="0" err="1"/>
              <a:t>reportsto</a:t>
            </a:r>
            <a:r>
              <a:rPr lang="en-US" sz="2000" dirty="0"/>
              <a:t> column is used to determine the manager id of an employee</a:t>
            </a:r>
            <a:endParaRPr lang="en-IN" sz="2000" dirty="0"/>
          </a:p>
        </p:txBody>
      </p:sp>
      <p:pic>
        <p:nvPicPr>
          <p:cNvPr id="5" name="Picture 4">
            <a:extLst>
              <a:ext uri="{FF2B5EF4-FFF2-40B4-BE49-F238E27FC236}">
                <a16:creationId xmlns:a16="http://schemas.microsoft.com/office/drawing/2014/main" id="{A351405B-2A61-4D2F-B3CC-B1D44759A74C}"/>
              </a:ext>
            </a:extLst>
          </p:cNvPr>
          <p:cNvPicPr>
            <a:picLocks noChangeAspect="1"/>
          </p:cNvPicPr>
          <p:nvPr/>
        </p:nvPicPr>
        <p:blipFill>
          <a:blip r:embed="rId2"/>
          <a:stretch>
            <a:fillRect/>
          </a:stretch>
        </p:blipFill>
        <p:spPr>
          <a:xfrm>
            <a:off x="728048" y="4679540"/>
            <a:ext cx="1552575" cy="1943100"/>
          </a:xfrm>
          <a:prstGeom prst="rect">
            <a:avLst/>
          </a:prstGeom>
        </p:spPr>
      </p:pic>
      <p:sp>
        <p:nvSpPr>
          <p:cNvPr id="7" name="TextBox 6">
            <a:extLst>
              <a:ext uri="{FF2B5EF4-FFF2-40B4-BE49-F238E27FC236}">
                <a16:creationId xmlns:a16="http://schemas.microsoft.com/office/drawing/2014/main" id="{539C7995-A35F-434D-BE2F-961F69947AA9}"/>
              </a:ext>
            </a:extLst>
          </p:cNvPr>
          <p:cNvSpPr txBox="1"/>
          <p:nvPr/>
        </p:nvSpPr>
        <p:spPr>
          <a:xfrm>
            <a:off x="5955890" y="0"/>
            <a:ext cx="6164826" cy="4247317"/>
          </a:xfrm>
          <a:prstGeom prst="rect">
            <a:avLst/>
          </a:prstGeom>
          <a:noFill/>
        </p:spPr>
        <p:txBody>
          <a:bodyPr wrap="square">
            <a:spAutoFit/>
          </a:bodyPr>
          <a:lstStyle/>
          <a:p>
            <a:r>
              <a:rPr lang="en-US" dirty="0"/>
              <a:t>1) MySQL self join </a:t>
            </a:r>
            <a:r>
              <a:rPr lang="en-US" b="1" dirty="0"/>
              <a:t>using INNER JOIN clause</a:t>
            </a:r>
          </a:p>
          <a:p>
            <a:r>
              <a:rPr lang="en-US" dirty="0"/>
              <a:t>To get the whole organization structure, you can join the employees table to itself using the </a:t>
            </a:r>
            <a:r>
              <a:rPr lang="en-US" dirty="0" err="1"/>
              <a:t>employeeNumber</a:t>
            </a:r>
            <a:r>
              <a:rPr lang="en-US" dirty="0"/>
              <a:t> and </a:t>
            </a:r>
            <a:r>
              <a:rPr lang="en-US" dirty="0" err="1"/>
              <a:t>reportsTo</a:t>
            </a:r>
            <a:r>
              <a:rPr lang="en-US" dirty="0"/>
              <a:t> columns. The table employees has two roles: one is the Manager and the other is Direct Reports.</a:t>
            </a:r>
          </a:p>
          <a:p>
            <a:endParaRPr lang="en-US" dirty="0"/>
          </a:p>
          <a:p>
            <a:r>
              <a:rPr lang="en-US" b="1" dirty="0"/>
              <a:t>SELECT </a:t>
            </a:r>
          </a:p>
          <a:p>
            <a:r>
              <a:rPr lang="en-US" dirty="0"/>
              <a:t>    CONCAT(</a:t>
            </a:r>
            <a:r>
              <a:rPr lang="en-US" dirty="0" err="1">
                <a:solidFill>
                  <a:srgbClr val="FF0000"/>
                </a:solidFill>
              </a:rPr>
              <a:t>m</a:t>
            </a:r>
            <a:r>
              <a:rPr lang="en-US" dirty="0" err="1"/>
              <a:t>.lastName</a:t>
            </a:r>
            <a:r>
              <a:rPr lang="en-US" dirty="0"/>
              <a:t>, ', ', </a:t>
            </a:r>
            <a:r>
              <a:rPr lang="en-US" dirty="0" err="1">
                <a:solidFill>
                  <a:srgbClr val="FF0000"/>
                </a:solidFill>
              </a:rPr>
              <a:t>m</a:t>
            </a:r>
            <a:r>
              <a:rPr lang="en-US" dirty="0" err="1"/>
              <a:t>.firstName</a:t>
            </a:r>
            <a:r>
              <a:rPr lang="en-US" dirty="0"/>
              <a:t>) AS Manager,</a:t>
            </a:r>
          </a:p>
          <a:p>
            <a:r>
              <a:rPr lang="en-US" dirty="0"/>
              <a:t>    CONCAT(</a:t>
            </a:r>
            <a:r>
              <a:rPr lang="en-US" dirty="0" err="1">
                <a:solidFill>
                  <a:schemeClr val="tx2"/>
                </a:solidFill>
              </a:rPr>
              <a:t>e</a:t>
            </a:r>
            <a:r>
              <a:rPr lang="en-US" dirty="0" err="1"/>
              <a:t>.lastName</a:t>
            </a:r>
            <a:r>
              <a:rPr lang="en-US" dirty="0"/>
              <a:t>, ', ', </a:t>
            </a:r>
            <a:r>
              <a:rPr lang="en-US" dirty="0" err="1">
                <a:solidFill>
                  <a:schemeClr val="tx2"/>
                </a:solidFill>
              </a:rPr>
              <a:t>e</a:t>
            </a:r>
            <a:r>
              <a:rPr lang="en-US" dirty="0" err="1"/>
              <a:t>.firstName</a:t>
            </a:r>
            <a:r>
              <a:rPr lang="en-US" dirty="0"/>
              <a:t>) AS 'Direct report'</a:t>
            </a:r>
          </a:p>
          <a:p>
            <a:r>
              <a:rPr lang="en-US" b="1" dirty="0"/>
              <a:t>FROM</a:t>
            </a:r>
          </a:p>
          <a:p>
            <a:r>
              <a:rPr lang="en-US" dirty="0"/>
              <a:t>    employees </a:t>
            </a:r>
            <a:r>
              <a:rPr lang="en-US" dirty="0">
                <a:solidFill>
                  <a:schemeClr val="tx2"/>
                </a:solidFill>
              </a:rPr>
              <a:t>e</a:t>
            </a:r>
          </a:p>
          <a:p>
            <a:r>
              <a:rPr lang="en-US" b="1" dirty="0"/>
              <a:t>INNER JOIN </a:t>
            </a:r>
            <a:r>
              <a:rPr lang="en-US" dirty="0"/>
              <a:t>employees </a:t>
            </a:r>
            <a:r>
              <a:rPr lang="en-US" dirty="0">
                <a:solidFill>
                  <a:srgbClr val="FF0000"/>
                </a:solidFill>
              </a:rPr>
              <a:t>m </a:t>
            </a:r>
            <a:r>
              <a:rPr lang="en-US" b="1" dirty="0"/>
              <a:t>ON </a:t>
            </a:r>
          </a:p>
          <a:p>
            <a:r>
              <a:rPr lang="en-US" dirty="0"/>
              <a:t>    </a:t>
            </a:r>
            <a:r>
              <a:rPr lang="en-US" dirty="0" err="1"/>
              <a:t>m.employeeNumber</a:t>
            </a:r>
            <a:r>
              <a:rPr lang="en-US" dirty="0"/>
              <a:t> = </a:t>
            </a:r>
            <a:r>
              <a:rPr lang="en-US" dirty="0" err="1"/>
              <a:t>e.reportsTo</a:t>
            </a:r>
            <a:endParaRPr lang="en-US" dirty="0"/>
          </a:p>
          <a:p>
            <a:r>
              <a:rPr lang="en-US" b="1" dirty="0"/>
              <a:t>ORDER BY </a:t>
            </a:r>
          </a:p>
          <a:p>
            <a:r>
              <a:rPr lang="en-US" dirty="0"/>
              <a:t>    Manager;</a:t>
            </a:r>
            <a:endParaRPr lang="en-IN" dirty="0"/>
          </a:p>
        </p:txBody>
      </p:sp>
      <p:pic>
        <p:nvPicPr>
          <p:cNvPr id="8" name="Picture 7">
            <a:extLst>
              <a:ext uri="{FF2B5EF4-FFF2-40B4-BE49-F238E27FC236}">
                <a16:creationId xmlns:a16="http://schemas.microsoft.com/office/drawing/2014/main" id="{07C1980D-923F-42DC-8D1D-22B25657216C}"/>
              </a:ext>
            </a:extLst>
          </p:cNvPr>
          <p:cNvPicPr>
            <a:picLocks noChangeAspect="1"/>
          </p:cNvPicPr>
          <p:nvPr/>
        </p:nvPicPr>
        <p:blipFill>
          <a:blip r:embed="rId3"/>
          <a:stretch>
            <a:fillRect/>
          </a:stretch>
        </p:blipFill>
        <p:spPr>
          <a:xfrm>
            <a:off x="9633155" y="3915389"/>
            <a:ext cx="2286000" cy="2714625"/>
          </a:xfrm>
          <a:prstGeom prst="rect">
            <a:avLst/>
          </a:prstGeom>
        </p:spPr>
      </p:pic>
      <p:sp>
        <p:nvSpPr>
          <p:cNvPr id="10" name="TextBox 9">
            <a:extLst>
              <a:ext uri="{FF2B5EF4-FFF2-40B4-BE49-F238E27FC236}">
                <a16:creationId xmlns:a16="http://schemas.microsoft.com/office/drawing/2014/main" id="{39987C3D-C639-4687-8882-CECC8D86E7E0}"/>
              </a:ext>
            </a:extLst>
          </p:cNvPr>
          <p:cNvSpPr txBox="1"/>
          <p:nvPr/>
        </p:nvSpPr>
        <p:spPr>
          <a:xfrm>
            <a:off x="2772697" y="5410958"/>
            <a:ext cx="6489836" cy="923330"/>
          </a:xfrm>
          <a:prstGeom prst="rect">
            <a:avLst/>
          </a:prstGeom>
          <a:noFill/>
        </p:spPr>
        <p:txBody>
          <a:bodyPr wrap="square">
            <a:spAutoFit/>
          </a:bodyPr>
          <a:lstStyle/>
          <a:p>
            <a:r>
              <a:rPr lang="en-US" dirty="0"/>
              <a:t>The output only shows the </a:t>
            </a:r>
            <a:r>
              <a:rPr lang="en-US" b="1" dirty="0"/>
              <a:t>employees who have a manager</a:t>
            </a:r>
            <a:r>
              <a:rPr lang="en-US" dirty="0"/>
              <a:t>. However, you </a:t>
            </a:r>
            <a:r>
              <a:rPr lang="en-US" dirty="0">
                <a:highlight>
                  <a:srgbClr val="FFFF00"/>
                </a:highlight>
              </a:rPr>
              <a:t>don’t see the President because his name is filtered out due to the INNER JOIN clause.</a:t>
            </a:r>
            <a:endParaRPr lang="en-IN" dirty="0">
              <a:highlight>
                <a:srgbClr val="FFFF00"/>
              </a:highlight>
            </a:endParaRPr>
          </a:p>
        </p:txBody>
      </p:sp>
    </p:spTree>
    <p:extLst>
      <p:ext uri="{BB962C8B-B14F-4D97-AF65-F5344CB8AC3E}">
        <p14:creationId xmlns:p14="http://schemas.microsoft.com/office/powerpoint/2010/main" val="1568582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7F4345-F148-295D-FB5A-F4EDD9CEE31D}"/>
              </a:ext>
            </a:extLst>
          </p:cNvPr>
          <p:cNvPicPr>
            <a:picLocks noChangeAspect="1"/>
          </p:cNvPicPr>
          <p:nvPr/>
        </p:nvPicPr>
        <p:blipFill>
          <a:blip r:embed="rId2"/>
          <a:stretch>
            <a:fillRect/>
          </a:stretch>
        </p:blipFill>
        <p:spPr>
          <a:xfrm>
            <a:off x="7059286" y="1006102"/>
            <a:ext cx="4677428" cy="5353797"/>
          </a:xfrm>
          <a:prstGeom prst="rect">
            <a:avLst/>
          </a:prstGeom>
        </p:spPr>
      </p:pic>
      <p:sp>
        <p:nvSpPr>
          <p:cNvPr id="7" name="TextBox 6">
            <a:extLst>
              <a:ext uri="{FF2B5EF4-FFF2-40B4-BE49-F238E27FC236}">
                <a16:creationId xmlns:a16="http://schemas.microsoft.com/office/drawing/2014/main" id="{B3515C4B-B150-A093-53E6-D5DCF876B130}"/>
              </a:ext>
            </a:extLst>
          </p:cNvPr>
          <p:cNvSpPr txBox="1"/>
          <p:nvPr/>
        </p:nvSpPr>
        <p:spPr>
          <a:xfrm>
            <a:off x="127000" y="322703"/>
            <a:ext cx="6358467" cy="1200329"/>
          </a:xfrm>
          <a:prstGeom prst="rect">
            <a:avLst/>
          </a:prstGeom>
          <a:noFill/>
        </p:spPr>
        <p:txBody>
          <a:bodyPr wrap="square">
            <a:spAutoFit/>
          </a:bodyPr>
          <a:lstStyle/>
          <a:p>
            <a:r>
              <a:rPr lang="en-IN" dirty="0"/>
              <a:t>SELECT     CONCAT(</a:t>
            </a:r>
            <a:r>
              <a:rPr lang="en-IN" dirty="0" err="1"/>
              <a:t>m.lastname</a:t>
            </a:r>
            <a:r>
              <a:rPr lang="en-IN" dirty="0"/>
              <a:t>, ', ', </a:t>
            </a:r>
            <a:r>
              <a:rPr lang="en-IN" dirty="0" err="1"/>
              <a:t>m.firstname</a:t>
            </a:r>
            <a:r>
              <a:rPr lang="en-IN" dirty="0"/>
              <a:t>) AS 'Manager',    CONCAT(</a:t>
            </a:r>
            <a:r>
              <a:rPr lang="en-IN" dirty="0" err="1"/>
              <a:t>e.lastname</a:t>
            </a:r>
            <a:r>
              <a:rPr lang="en-IN" dirty="0"/>
              <a:t>, ', ', </a:t>
            </a:r>
            <a:r>
              <a:rPr lang="en-IN" dirty="0" err="1"/>
              <a:t>e.firstname</a:t>
            </a:r>
            <a:r>
              <a:rPr lang="en-IN" dirty="0"/>
              <a:t>) AS 'Direct </a:t>
            </a:r>
            <a:r>
              <a:rPr lang="en-IN" dirty="0" err="1"/>
              <a:t>report'FROM</a:t>
            </a:r>
            <a:r>
              <a:rPr lang="en-IN" dirty="0"/>
              <a:t>    employees </a:t>
            </a:r>
            <a:r>
              <a:rPr lang="en-IN" dirty="0" err="1"/>
              <a:t>eLEFT</a:t>
            </a:r>
            <a:r>
              <a:rPr lang="en-IN" dirty="0"/>
              <a:t> JOIN employees m ON     </a:t>
            </a:r>
            <a:r>
              <a:rPr lang="en-IN" dirty="0" err="1"/>
              <a:t>m.employeeNumber</a:t>
            </a:r>
            <a:r>
              <a:rPr lang="en-IN" dirty="0"/>
              <a:t> = </a:t>
            </a:r>
            <a:r>
              <a:rPr lang="en-IN" dirty="0" err="1"/>
              <a:t>e.reportstoORDER</a:t>
            </a:r>
            <a:r>
              <a:rPr lang="en-IN" dirty="0"/>
              <a:t> BY     manager DESC;</a:t>
            </a:r>
          </a:p>
        </p:txBody>
      </p:sp>
      <p:cxnSp>
        <p:nvCxnSpPr>
          <p:cNvPr id="9" name="Straight Arrow Connector 8">
            <a:extLst>
              <a:ext uri="{FF2B5EF4-FFF2-40B4-BE49-F238E27FC236}">
                <a16:creationId xmlns:a16="http://schemas.microsoft.com/office/drawing/2014/main" id="{70CEB2D3-2077-3F85-D19C-7FF854F09F49}"/>
              </a:ext>
            </a:extLst>
          </p:cNvPr>
          <p:cNvCxnSpPr/>
          <p:nvPr/>
        </p:nvCxnSpPr>
        <p:spPr>
          <a:xfrm>
            <a:off x="5050366" y="5851898"/>
            <a:ext cx="2091267" cy="262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908FF0-630D-F65F-DB6C-159FFF928FD0}"/>
              </a:ext>
            </a:extLst>
          </p:cNvPr>
          <p:cNvSpPr txBox="1"/>
          <p:nvPr/>
        </p:nvSpPr>
        <p:spPr>
          <a:xfrm>
            <a:off x="584200" y="3784600"/>
            <a:ext cx="454851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What if I want “Top Manger” value if NULL </a:t>
            </a:r>
          </a:p>
        </p:txBody>
      </p:sp>
      <p:sp>
        <p:nvSpPr>
          <p:cNvPr id="12" name="TextBox 11">
            <a:extLst>
              <a:ext uri="{FF2B5EF4-FFF2-40B4-BE49-F238E27FC236}">
                <a16:creationId xmlns:a16="http://schemas.microsoft.com/office/drawing/2014/main" id="{AA293BCC-8B47-C334-D161-3AC8A9B153D3}"/>
              </a:ext>
            </a:extLst>
          </p:cNvPr>
          <p:cNvSpPr txBox="1"/>
          <p:nvPr/>
        </p:nvSpPr>
        <p:spPr>
          <a:xfrm>
            <a:off x="389467" y="4762269"/>
            <a:ext cx="60960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SELECT IFNULL(NULL, 'No Value');     -- Returns 'No Value'</a:t>
            </a:r>
          </a:p>
          <a:p>
            <a:r>
              <a:rPr lang="en-IN" dirty="0"/>
              <a:t>SELECT IFNULL('Hello', 'Fallback'); -- Returns 'Hello'</a:t>
            </a:r>
          </a:p>
          <a:p>
            <a:r>
              <a:rPr lang="en-IN" dirty="0"/>
              <a:t>SELECT IFNULL(NULL, 100);           -- Returns 100</a:t>
            </a:r>
          </a:p>
        </p:txBody>
      </p:sp>
    </p:spTree>
    <p:extLst>
      <p:ext uri="{BB962C8B-B14F-4D97-AF65-F5344CB8AC3E}">
        <p14:creationId xmlns:p14="http://schemas.microsoft.com/office/powerpoint/2010/main" val="3025967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7AB1A7-562B-DE84-FD0C-7429AF1F18DF}"/>
              </a:ext>
            </a:extLst>
          </p:cNvPr>
          <p:cNvSpPr txBox="1"/>
          <p:nvPr/>
        </p:nvSpPr>
        <p:spPr>
          <a:xfrm>
            <a:off x="-84667" y="154000"/>
            <a:ext cx="806873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SELECT     c1.city,     c1.customerName FROM     customers c1 ORDER BY    c1.city;</a:t>
            </a:r>
            <a:endParaRPr lang="en-IN" dirty="0"/>
          </a:p>
        </p:txBody>
      </p:sp>
      <p:pic>
        <p:nvPicPr>
          <p:cNvPr id="7" name="Picture 6">
            <a:extLst>
              <a:ext uri="{FF2B5EF4-FFF2-40B4-BE49-F238E27FC236}">
                <a16:creationId xmlns:a16="http://schemas.microsoft.com/office/drawing/2014/main" id="{A107653A-3468-3AFF-E389-AAC13F295C1D}"/>
              </a:ext>
            </a:extLst>
          </p:cNvPr>
          <p:cNvPicPr>
            <a:picLocks noChangeAspect="1"/>
          </p:cNvPicPr>
          <p:nvPr/>
        </p:nvPicPr>
        <p:blipFill>
          <a:blip r:embed="rId2"/>
          <a:stretch>
            <a:fillRect/>
          </a:stretch>
        </p:blipFill>
        <p:spPr>
          <a:xfrm>
            <a:off x="39326" y="630367"/>
            <a:ext cx="3448531" cy="5830114"/>
          </a:xfrm>
          <a:prstGeom prst="rect">
            <a:avLst/>
          </a:prstGeom>
        </p:spPr>
      </p:pic>
      <p:sp>
        <p:nvSpPr>
          <p:cNvPr id="8" name="Title 1">
            <a:extLst>
              <a:ext uri="{FF2B5EF4-FFF2-40B4-BE49-F238E27FC236}">
                <a16:creationId xmlns:a16="http://schemas.microsoft.com/office/drawing/2014/main" id="{19A2ECF0-EA9B-54D6-6FDB-540D19D57902}"/>
              </a:ext>
            </a:extLst>
          </p:cNvPr>
          <p:cNvSpPr>
            <a:spLocks noGrp="1"/>
          </p:cNvSpPr>
          <p:nvPr>
            <p:ph type="title"/>
          </p:nvPr>
        </p:nvSpPr>
        <p:spPr>
          <a:xfrm>
            <a:off x="8467486" y="325302"/>
            <a:ext cx="3724514" cy="396060"/>
          </a:xfrm>
        </p:spPr>
        <p:txBody>
          <a:bodyPr>
            <a:normAutofit fontScale="90000"/>
          </a:bodyPr>
          <a:lstStyle/>
          <a:p>
            <a:r>
              <a:rPr lang="en-IN" sz="3200" b="1" dirty="0"/>
              <a:t>MySQL self join</a:t>
            </a:r>
          </a:p>
        </p:txBody>
      </p:sp>
      <p:sp>
        <p:nvSpPr>
          <p:cNvPr id="9" name="Content Placeholder 2">
            <a:extLst>
              <a:ext uri="{FF2B5EF4-FFF2-40B4-BE49-F238E27FC236}">
                <a16:creationId xmlns:a16="http://schemas.microsoft.com/office/drawing/2014/main" id="{96394189-6D2F-26DB-3D6F-D91A572B810F}"/>
              </a:ext>
            </a:extLst>
          </p:cNvPr>
          <p:cNvSpPr>
            <a:spLocks noGrp="1"/>
          </p:cNvSpPr>
          <p:nvPr>
            <p:ph idx="1"/>
          </p:nvPr>
        </p:nvSpPr>
        <p:spPr>
          <a:xfrm>
            <a:off x="6667449" y="721755"/>
            <a:ext cx="5524551" cy="3060065"/>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1400" dirty="0"/>
              <a:t>3) Using MySQL self join to compare </a:t>
            </a:r>
            <a:r>
              <a:rPr lang="en-US" sz="1400" b="1" dirty="0"/>
              <a:t>successive rows</a:t>
            </a:r>
          </a:p>
          <a:p>
            <a:pPr marL="0" indent="0">
              <a:buNone/>
            </a:pPr>
            <a:r>
              <a:rPr lang="en-US" sz="1400" dirty="0"/>
              <a:t>By using the MySQL self join, you can display a </a:t>
            </a:r>
            <a:r>
              <a:rPr lang="en-US" sz="1400" b="1" dirty="0"/>
              <a:t>list of customers who locate in the same city </a:t>
            </a:r>
            <a:r>
              <a:rPr lang="en-US" sz="1400" dirty="0"/>
              <a:t>by joining the customers table to itself.</a:t>
            </a:r>
          </a:p>
          <a:p>
            <a:pPr marL="0" indent="0">
              <a:buNone/>
            </a:pPr>
            <a:r>
              <a:rPr lang="en-US" sz="1400" b="1" dirty="0"/>
              <a:t>SELECT </a:t>
            </a:r>
            <a:r>
              <a:rPr lang="en-US" sz="1400" dirty="0"/>
              <a:t>    c1.city,     c1.customerName, </a:t>
            </a:r>
          </a:p>
          <a:p>
            <a:pPr marL="0" indent="0">
              <a:buNone/>
            </a:pPr>
            <a:r>
              <a:rPr lang="en-US" sz="1400" dirty="0"/>
              <a:t>    c2.customerName</a:t>
            </a:r>
          </a:p>
          <a:p>
            <a:pPr marL="0" indent="0">
              <a:buNone/>
            </a:pPr>
            <a:r>
              <a:rPr lang="en-US" sz="1400" b="1" dirty="0"/>
              <a:t>FROM </a:t>
            </a:r>
            <a:r>
              <a:rPr lang="en-US" sz="1400" dirty="0"/>
              <a:t>    customers c1</a:t>
            </a:r>
          </a:p>
          <a:p>
            <a:pPr marL="0" indent="0">
              <a:buNone/>
            </a:pPr>
            <a:r>
              <a:rPr lang="en-US" sz="1400" b="1" dirty="0"/>
              <a:t>INNER JOIN </a:t>
            </a:r>
            <a:r>
              <a:rPr lang="en-US" sz="1400" dirty="0"/>
              <a:t>customers c2 </a:t>
            </a:r>
            <a:r>
              <a:rPr lang="en-US" sz="1400" b="1" dirty="0"/>
              <a:t>ON </a:t>
            </a:r>
          </a:p>
          <a:p>
            <a:pPr marL="0" indent="0">
              <a:buNone/>
            </a:pPr>
            <a:r>
              <a:rPr lang="en-US" sz="1400" dirty="0"/>
              <a:t>    c1.city = c2.city</a:t>
            </a:r>
          </a:p>
          <a:p>
            <a:pPr marL="0" indent="0">
              <a:buNone/>
            </a:pPr>
            <a:r>
              <a:rPr lang="en-US" sz="1400" b="1" dirty="0"/>
              <a:t>    AND </a:t>
            </a:r>
            <a:r>
              <a:rPr lang="en-US" sz="1400" dirty="0"/>
              <a:t>c1.customername &gt; c2.customerName</a:t>
            </a:r>
          </a:p>
          <a:p>
            <a:pPr marL="0" indent="0">
              <a:buNone/>
            </a:pPr>
            <a:r>
              <a:rPr lang="en-US" sz="1400" b="1" dirty="0"/>
              <a:t>ORDER BY </a:t>
            </a:r>
            <a:r>
              <a:rPr lang="en-US" sz="1400" dirty="0"/>
              <a:t>    c1.city;</a:t>
            </a:r>
            <a:endParaRPr lang="en-IN" sz="1400" dirty="0"/>
          </a:p>
        </p:txBody>
      </p:sp>
      <p:pic>
        <p:nvPicPr>
          <p:cNvPr id="10" name="Picture 9">
            <a:extLst>
              <a:ext uri="{FF2B5EF4-FFF2-40B4-BE49-F238E27FC236}">
                <a16:creationId xmlns:a16="http://schemas.microsoft.com/office/drawing/2014/main" id="{FC0083FB-EB35-1A5F-C8CC-86E4BEEE87E6}"/>
              </a:ext>
            </a:extLst>
          </p:cNvPr>
          <p:cNvPicPr>
            <a:picLocks noChangeAspect="1"/>
          </p:cNvPicPr>
          <p:nvPr/>
        </p:nvPicPr>
        <p:blipFill>
          <a:blip r:embed="rId3"/>
          <a:stretch>
            <a:fillRect/>
          </a:stretch>
        </p:blipFill>
        <p:spPr>
          <a:xfrm>
            <a:off x="7763934" y="3979850"/>
            <a:ext cx="3743325" cy="2724150"/>
          </a:xfrm>
          <a:prstGeom prst="rect">
            <a:avLst/>
          </a:prstGeom>
        </p:spPr>
      </p:pic>
      <p:sp>
        <p:nvSpPr>
          <p:cNvPr id="11" name="TextBox 10">
            <a:extLst>
              <a:ext uri="{FF2B5EF4-FFF2-40B4-BE49-F238E27FC236}">
                <a16:creationId xmlns:a16="http://schemas.microsoft.com/office/drawing/2014/main" id="{AC8B4C5E-4A1F-99E9-860E-B7C664C15FDF}"/>
              </a:ext>
            </a:extLst>
          </p:cNvPr>
          <p:cNvSpPr txBox="1"/>
          <p:nvPr/>
        </p:nvSpPr>
        <p:spPr>
          <a:xfrm>
            <a:off x="3487857" y="3971900"/>
            <a:ext cx="3841662" cy="258532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In this example, the table customers is joined to itself using the following join conditions:</a:t>
            </a:r>
          </a:p>
          <a:p>
            <a:endParaRPr lang="en-US" dirty="0"/>
          </a:p>
          <a:p>
            <a:r>
              <a:rPr lang="en-US" dirty="0"/>
              <a:t>c1.city = c2.city  makes sure that both customers have the same city.</a:t>
            </a:r>
          </a:p>
          <a:p>
            <a:r>
              <a:rPr lang="en-US" dirty="0" err="1"/>
              <a:t>c.customerName</a:t>
            </a:r>
            <a:r>
              <a:rPr lang="en-US" dirty="0"/>
              <a:t> &gt; c2.customerName ensures that no same customer is included.</a:t>
            </a:r>
            <a:endParaRPr lang="en-IN" dirty="0"/>
          </a:p>
        </p:txBody>
      </p:sp>
      <p:cxnSp>
        <p:nvCxnSpPr>
          <p:cNvPr id="13" name="Straight Arrow Connector 12">
            <a:extLst>
              <a:ext uri="{FF2B5EF4-FFF2-40B4-BE49-F238E27FC236}">
                <a16:creationId xmlns:a16="http://schemas.microsoft.com/office/drawing/2014/main" id="{186BE830-CED4-CF68-9286-D21CB60A83E2}"/>
              </a:ext>
            </a:extLst>
          </p:cNvPr>
          <p:cNvCxnSpPr/>
          <p:nvPr/>
        </p:nvCxnSpPr>
        <p:spPr>
          <a:xfrm flipH="1">
            <a:off x="2963333" y="523332"/>
            <a:ext cx="1346200" cy="924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771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F95ABC-84A8-EC23-D05B-29AF64FB9E90}"/>
              </a:ext>
            </a:extLst>
          </p:cNvPr>
          <p:cNvSpPr txBox="1"/>
          <p:nvPr/>
        </p:nvSpPr>
        <p:spPr>
          <a:xfrm>
            <a:off x="101600" y="63268"/>
            <a:ext cx="12090399" cy="646331"/>
          </a:xfrm>
          <a:prstGeom prst="rect">
            <a:avLst/>
          </a:prstGeom>
          <a:noFill/>
        </p:spPr>
        <p:txBody>
          <a:bodyPr wrap="square">
            <a:spAutoFit/>
          </a:bodyPr>
          <a:lstStyle/>
          <a:p>
            <a:r>
              <a:rPr lang="en-US" dirty="0"/>
              <a:t>SELECT     c1.city,     c1.customerName,     c2.customerNameFROM     customers c1INNER JOIN customers c2 ON     c1.city = c2.city     ORDER BY     c1.city;</a:t>
            </a:r>
            <a:endParaRPr lang="en-IN" dirty="0"/>
          </a:p>
        </p:txBody>
      </p:sp>
      <p:pic>
        <p:nvPicPr>
          <p:cNvPr id="7" name="Picture 6">
            <a:extLst>
              <a:ext uri="{FF2B5EF4-FFF2-40B4-BE49-F238E27FC236}">
                <a16:creationId xmlns:a16="http://schemas.microsoft.com/office/drawing/2014/main" id="{E619A5E0-7CFB-C03A-9E9D-DF89579BD41C}"/>
              </a:ext>
            </a:extLst>
          </p:cNvPr>
          <p:cNvPicPr>
            <a:picLocks noChangeAspect="1"/>
          </p:cNvPicPr>
          <p:nvPr/>
        </p:nvPicPr>
        <p:blipFill>
          <a:blip r:embed="rId2"/>
          <a:stretch>
            <a:fillRect/>
          </a:stretch>
        </p:blipFill>
        <p:spPr>
          <a:xfrm>
            <a:off x="0" y="709599"/>
            <a:ext cx="4699000" cy="6079634"/>
          </a:xfrm>
          <a:prstGeom prst="rect">
            <a:avLst/>
          </a:prstGeom>
        </p:spPr>
      </p:pic>
    </p:spTree>
    <p:extLst>
      <p:ext uri="{BB962C8B-B14F-4D97-AF65-F5344CB8AC3E}">
        <p14:creationId xmlns:p14="http://schemas.microsoft.com/office/powerpoint/2010/main" val="420553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146E83-AEBC-4440-82EF-0AAB3C86A7BA}"/>
              </a:ext>
            </a:extLst>
          </p:cNvPr>
          <p:cNvSpPr txBox="1"/>
          <p:nvPr/>
        </p:nvSpPr>
        <p:spPr>
          <a:xfrm>
            <a:off x="414593" y="251969"/>
            <a:ext cx="5358581"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The following query selects the first names and last names of employees. It uses the CONCAT_WS() function to concatenate first name and last name into full name.</a:t>
            </a:r>
          </a:p>
          <a:p>
            <a:endParaRPr lang="en-US" dirty="0"/>
          </a:p>
          <a:p>
            <a:r>
              <a:rPr lang="en-US" b="1" dirty="0"/>
              <a:t>SELECT </a:t>
            </a:r>
          </a:p>
          <a:p>
            <a:r>
              <a:rPr lang="en-US" dirty="0"/>
              <a:t> </a:t>
            </a:r>
            <a:r>
              <a:rPr lang="en-US" dirty="0">
                <a:highlight>
                  <a:srgbClr val="FFFF00"/>
                </a:highlight>
              </a:rPr>
              <a:t>CONCAT_WS(', ', </a:t>
            </a:r>
            <a:r>
              <a:rPr lang="en-US" dirty="0" err="1">
                <a:highlight>
                  <a:srgbClr val="FFFF00"/>
                </a:highlight>
              </a:rPr>
              <a:t>lastName</a:t>
            </a:r>
            <a:r>
              <a:rPr lang="en-US" dirty="0">
                <a:highlight>
                  <a:srgbClr val="FFFF00"/>
                </a:highlight>
              </a:rPr>
              <a:t>, </a:t>
            </a:r>
            <a:r>
              <a:rPr lang="en-US" dirty="0" err="1">
                <a:highlight>
                  <a:srgbClr val="FFFF00"/>
                </a:highlight>
              </a:rPr>
              <a:t>firstname</a:t>
            </a:r>
            <a:r>
              <a:rPr lang="en-US" dirty="0">
                <a:highlight>
                  <a:srgbClr val="FFFF00"/>
                </a:highlight>
              </a:rPr>
              <a:t>)</a:t>
            </a:r>
          </a:p>
          <a:p>
            <a:r>
              <a:rPr lang="en-US" b="1" dirty="0"/>
              <a:t>FROM</a:t>
            </a:r>
          </a:p>
          <a:p>
            <a:r>
              <a:rPr lang="en-US" dirty="0"/>
              <a:t>    employees;</a:t>
            </a:r>
            <a:endParaRPr lang="en-IN" dirty="0"/>
          </a:p>
        </p:txBody>
      </p:sp>
      <p:pic>
        <p:nvPicPr>
          <p:cNvPr id="1026" name="Picture 2" descr="MySQL query without Alias Example">
            <a:extLst>
              <a:ext uri="{FF2B5EF4-FFF2-40B4-BE49-F238E27FC236}">
                <a16:creationId xmlns:a16="http://schemas.microsoft.com/office/drawing/2014/main" id="{DE86116F-A725-47A0-BFB1-A30A8E951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462" y="1219199"/>
            <a:ext cx="2143125" cy="2295525"/>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Shape 3">
            <a:extLst>
              <a:ext uri="{FF2B5EF4-FFF2-40B4-BE49-F238E27FC236}">
                <a16:creationId xmlns:a16="http://schemas.microsoft.com/office/drawing/2014/main" id="{29F38CCD-EE30-4BDE-1324-EC925C2E493D}"/>
              </a:ext>
            </a:extLst>
          </p:cNvPr>
          <p:cNvSpPr/>
          <p:nvPr/>
        </p:nvSpPr>
        <p:spPr>
          <a:xfrm>
            <a:off x="3791462" y="1015999"/>
            <a:ext cx="2100234" cy="406400"/>
          </a:xfrm>
          <a:custGeom>
            <a:avLst/>
            <a:gdLst>
              <a:gd name="connsiteX0" fmla="*/ 93134 w 2100234"/>
              <a:gd name="connsiteY0" fmla="*/ 406400 h 406400"/>
              <a:gd name="connsiteX1" fmla="*/ 448734 w 2100234"/>
              <a:gd name="connsiteY1" fmla="*/ 389467 h 406400"/>
              <a:gd name="connsiteX2" fmla="*/ 1879600 w 2100234"/>
              <a:gd name="connsiteY2" fmla="*/ 381000 h 406400"/>
              <a:gd name="connsiteX3" fmla="*/ 1930400 w 2100234"/>
              <a:gd name="connsiteY3" fmla="*/ 364067 h 406400"/>
              <a:gd name="connsiteX4" fmla="*/ 1964267 w 2100234"/>
              <a:gd name="connsiteY4" fmla="*/ 355600 h 406400"/>
              <a:gd name="connsiteX5" fmla="*/ 2091267 w 2100234"/>
              <a:gd name="connsiteY5" fmla="*/ 287867 h 406400"/>
              <a:gd name="connsiteX6" fmla="*/ 2099734 w 2100234"/>
              <a:gd name="connsiteY6" fmla="*/ 245533 h 406400"/>
              <a:gd name="connsiteX7" fmla="*/ 2082800 w 2100234"/>
              <a:gd name="connsiteY7" fmla="*/ 33867 h 406400"/>
              <a:gd name="connsiteX8" fmla="*/ 2065867 w 2100234"/>
              <a:gd name="connsiteY8" fmla="*/ 8467 h 406400"/>
              <a:gd name="connsiteX9" fmla="*/ 2040467 w 2100234"/>
              <a:gd name="connsiteY9" fmla="*/ 0 h 406400"/>
              <a:gd name="connsiteX10" fmla="*/ 1718734 w 2100234"/>
              <a:gd name="connsiteY10" fmla="*/ 8467 h 406400"/>
              <a:gd name="connsiteX11" fmla="*/ 1456267 w 2100234"/>
              <a:gd name="connsiteY11" fmla="*/ 50800 h 406400"/>
              <a:gd name="connsiteX12" fmla="*/ 1380067 w 2100234"/>
              <a:gd name="connsiteY12" fmla="*/ 67733 h 406400"/>
              <a:gd name="connsiteX13" fmla="*/ 1278467 w 2100234"/>
              <a:gd name="connsiteY13" fmla="*/ 84667 h 406400"/>
              <a:gd name="connsiteX14" fmla="*/ 1219200 w 2100234"/>
              <a:gd name="connsiteY14" fmla="*/ 93133 h 406400"/>
              <a:gd name="connsiteX15" fmla="*/ 1100667 w 2100234"/>
              <a:gd name="connsiteY15" fmla="*/ 118533 h 406400"/>
              <a:gd name="connsiteX16" fmla="*/ 1032934 w 2100234"/>
              <a:gd name="connsiteY16" fmla="*/ 127000 h 406400"/>
              <a:gd name="connsiteX17" fmla="*/ 787400 w 2100234"/>
              <a:gd name="connsiteY17" fmla="*/ 186267 h 406400"/>
              <a:gd name="connsiteX18" fmla="*/ 245534 w 2100234"/>
              <a:gd name="connsiteY18" fmla="*/ 194733 h 406400"/>
              <a:gd name="connsiteX19" fmla="*/ 143934 w 2100234"/>
              <a:gd name="connsiteY19" fmla="*/ 211667 h 406400"/>
              <a:gd name="connsiteX20" fmla="*/ 16934 w 2100234"/>
              <a:gd name="connsiteY20" fmla="*/ 237067 h 406400"/>
              <a:gd name="connsiteX21" fmla="*/ 0 w 2100234"/>
              <a:gd name="connsiteY21" fmla="*/ 254000 h 406400"/>
              <a:gd name="connsiteX22" fmla="*/ 42334 w 2100234"/>
              <a:gd name="connsiteY22" fmla="*/ 296333 h 406400"/>
              <a:gd name="connsiteX23" fmla="*/ 135467 w 2100234"/>
              <a:gd name="connsiteY23" fmla="*/ 347133 h 406400"/>
              <a:gd name="connsiteX24" fmla="*/ 203200 w 2100234"/>
              <a:gd name="connsiteY24" fmla="*/ 389467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00234" h="406400">
                <a:moveTo>
                  <a:pt x="93134" y="406400"/>
                </a:moveTo>
                <a:cubicBezTo>
                  <a:pt x="211667" y="400756"/>
                  <a:pt x="330078" y="391154"/>
                  <a:pt x="448734" y="389467"/>
                </a:cubicBezTo>
                <a:lnTo>
                  <a:pt x="1879600" y="381000"/>
                </a:lnTo>
                <a:cubicBezTo>
                  <a:pt x="1897447" y="380694"/>
                  <a:pt x="1913303" y="369196"/>
                  <a:pt x="1930400" y="364067"/>
                </a:cubicBezTo>
                <a:cubicBezTo>
                  <a:pt x="1941546" y="360723"/>
                  <a:pt x="1952978" y="358422"/>
                  <a:pt x="1964267" y="355600"/>
                </a:cubicBezTo>
                <a:cubicBezTo>
                  <a:pt x="2006600" y="333022"/>
                  <a:pt x="2054031" y="318121"/>
                  <a:pt x="2091267" y="287867"/>
                </a:cubicBezTo>
                <a:cubicBezTo>
                  <a:pt x="2102436" y="278792"/>
                  <a:pt x="2100213" y="259916"/>
                  <a:pt x="2099734" y="245533"/>
                </a:cubicBezTo>
                <a:cubicBezTo>
                  <a:pt x="2097376" y="174792"/>
                  <a:pt x="2092810" y="103936"/>
                  <a:pt x="2082800" y="33867"/>
                </a:cubicBezTo>
                <a:cubicBezTo>
                  <a:pt x="2081361" y="23794"/>
                  <a:pt x="2073813" y="14824"/>
                  <a:pt x="2065867" y="8467"/>
                </a:cubicBezTo>
                <a:cubicBezTo>
                  <a:pt x="2058898" y="2892"/>
                  <a:pt x="2048934" y="2822"/>
                  <a:pt x="2040467" y="0"/>
                </a:cubicBezTo>
                <a:cubicBezTo>
                  <a:pt x="1933223" y="2822"/>
                  <a:pt x="1825770" y="1210"/>
                  <a:pt x="1718734" y="8467"/>
                </a:cubicBezTo>
                <a:cubicBezTo>
                  <a:pt x="1642928" y="13606"/>
                  <a:pt x="1536910" y="33823"/>
                  <a:pt x="1456267" y="50800"/>
                </a:cubicBezTo>
                <a:cubicBezTo>
                  <a:pt x="1430806" y="56160"/>
                  <a:pt x="1405627" y="62864"/>
                  <a:pt x="1380067" y="67733"/>
                </a:cubicBezTo>
                <a:cubicBezTo>
                  <a:pt x="1346340" y="74157"/>
                  <a:pt x="1312381" y="79312"/>
                  <a:pt x="1278467" y="84667"/>
                </a:cubicBezTo>
                <a:cubicBezTo>
                  <a:pt x="1258755" y="87779"/>
                  <a:pt x="1238804" y="89399"/>
                  <a:pt x="1219200" y="93133"/>
                </a:cubicBezTo>
                <a:cubicBezTo>
                  <a:pt x="1179506" y="100694"/>
                  <a:pt x="1140423" y="111305"/>
                  <a:pt x="1100667" y="118533"/>
                </a:cubicBezTo>
                <a:cubicBezTo>
                  <a:pt x="1078281" y="122603"/>
                  <a:pt x="1055173" y="122191"/>
                  <a:pt x="1032934" y="127000"/>
                </a:cubicBezTo>
                <a:cubicBezTo>
                  <a:pt x="950640" y="144793"/>
                  <a:pt x="871285" y="179051"/>
                  <a:pt x="787400" y="186267"/>
                </a:cubicBezTo>
                <a:cubicBezTo>
                  <a:pt x="607421" y="201749"/>
                  <a:pt x="426156" y="191911"/>
                  <a:pt x="245534" y="194733"/>
                </a:cubicBezTo>
                <a:cubicBezTo>
                  <a:pt x="211667" y="200378"/>
                  <a:pt x="177979" y="207226"/>
                  <a:pt x="143934" y="211667"/>
                </a:cubicBezTo>
                <a:cubicBezTo>
                  <a:pt x="77831" y="220289"/>
                  <a:pt x="62648" y="206591"/>
                  <a:pt x="16934" y="237067"/>
                </a:cubicBezTo>
                <a:cubicBezTo>
                  <a:pt x="10292" y="241495"/>
                  <a:pt x="5645" y="248356"/>
                  <a:pt x="0" y="254000"/>
                </a:cubicBezTo>
                <a:cubicBezTo>
                  <a:pt x="15233" y="299697"/>
                  <a:pt x="-3439" y="263638"/>
                  <a:pt x="42334" y="296333"/>
                </a:cubicBezTo>
                <a:cubicBezTo>
                  <a:pt x="120535" y="352190"/>
                  <a:pt x="-15472" y="290531"/>
                  <a:pt x="135467" y="347133"/>
                </a:cubicBezTo>
                <a:cubicBezTo>
                  <a:pt x="190603" y="393080"/>
                  <a:pt x="164225" y="389467"/>
                  <a:pt x="203200" y="389467"/>
                </a:cubicBezTo>
              </a:path>
            </a:pathLst>
          </a:custGeom>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57F35FDA-1248-2049-61FB-280FFBCCE05A}"/>
              </a:ext>
            </a:extLst>
          </p:cNvPr>
          <p:cNvCxnSpPr>
            <a:cxnSpLocks/>
          </p:cNvCxnSpPr>
          <p:nvPr/>
        </p:nvCxnSpPr>
        <p:spPr>
          <a:xfrm flipV="1">
            <a:off x="1396499" y="1219199"/>
            <a:ext cx="2599267"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23C2498-5B29-4C30-8D5E-2CDFF358B704}"/>
              </a:ext>
            </a:extLst>
          </p:cNvPr>
          <p:cNvSpPr txBox="1"/>
          <p:nvPr/>
        </p:nvSpPr>
        <p:spPr>
          <a:xfrm>
            <a:off x="540774" y="3804522"/>
            <a:ext cx="60960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The column heading is quite difficult to read. To solve this, you can assign the column heading of the output a column alias as shown in the following query:</a:t>
            </a:r>
          </a:p>
          <a:p>
            <a:r>
              <a:rPr lang="en-US" b="1" dirty="0"/>
              <a:t>SELECT</a:t>
            </a:r>
          </a:p>
          <a:p>
            <a:r>
              <a:rPr lang="en-US" dirty="0"/>
              <a:t>   CONCAT_WS(', ', </a:t>
            </a:r>
            <a:r>
              <a:rPr lang="en-US" dirty="0" err="1"/>
              <a:t>lastName</a:t>
            </a:r>
            <a:r>
              <a:rPr lang="en-US" dirty="0"/>
              <a:t>, </a:t>
            </a:r>
            <a:r>
              <a:rPr lang="en-US" dirty="0" err="1"/>
              <a:t>firstname</a:t>
            </a:r>
            <a:r>
              <a:rPr lang="en-US" dirty="0"/>
              <a:t>) AS `Full name`</a:t>
            </a:r>
          </a:p>
          <a:p>
            <a:r>
              <a:rPr lang="en-US" b="1" dirty="0"/>
              <a:t>FROM</a:t>
            </a:r>
            <a:r>
              <a:rPr lang="en-US" dirty="0"/>
              <a:t>   employees;</a:t>
            </a:r>
            <a:endParaRPr lang="en-IN" dirty="0"/>
          </a:p>
        </p:txBody>
      </p:sp>
      <p:pic>
        <p:nvPicPr>
          <p:cNvPr id="1028" name="Picture 4" descr="MySQL Column Alias Example">
            <a:extLst>
              <a:ext uri="{FF2B5EF4-FFF2-40B4-BE49-F238E27FC236}">
                <a16:creationId xmlns:a16="http://schemas.microsoft.com/office/drawing/2014/main" id="{B7D2B501-F2DA-43B9-B878-31EEF4923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1566" y="3227203"/>
            <a:ext cx="1562100" cy="2266950"/>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7D488693-8F3D-F85F-6BB1-924F29277F9B}"/>
              </a:ext>
            </a:extLst>
          </p:cNvPr>
          <p:cNvSpPr/>
          <p:nvPr/>
        </p:nvSpPr>
        <p:spPr>
          <a:xfrm>
            <a:off x="9753599" y="3127090"/>
            <a:ext cx="779533" cy="397933"/>
          </a:xfrm>
          <a:custGeom>
            <a:avLst/>
            <a:gdLst>
              <a:gd name="connsiteX0" fmla="*/ 50800 w 779533"/>
              <a:gd name="connsiteY0" fmla="*/ 211667 h 397933"/>
              <a:gd name="connsiteX1" fmla="*/ 76200 w 779533"/>
              <a:gd name="connsiteY1" fmla="*/ 110067 h 397933"/>
              <a:gd name="connsiteX2" fmla="*/ 101600 w 779533"/>
              <a:gd name="connsiteY2" fmla="*/ 101600 h 397933"/>
              <a:gd name="connsiteX3" fmla="*/ 211667 w 779533"/>
              <a:gd name="connsiteY3" fmla="*/ 67733 h 397933"/>
              <a:gd name="connsiteX4" fmla="*/ 279400 w 779533"/>
              <a:gd name="connsiteY4" fmla="*/ 33867 h 397933"/>
              <a:gd name="connsiteX5" fmla="*/ 338667 w 779533"/>
              <a:gd name="connsiteY5" fmla="*/ 25400 h 397933"/>
              <a:gd name="connsiteX6" fmla="*/ 372534 w 779533"/>
              <a:gd name="connsiteY6" fmla="*/ 16933 h 397933"/>
              <a:gd name="connsiteX7" fmla="*/ 474134 w 779533"/>
              <a:gd name="connsiteY7" fmla="*/ 0 h 397933"/>
              <a:gd name="connsiteX8" fmla="*/ 618067 w 779533"/>
              <a:gd name="connsiteY8" fmla="*/ 8467 h 397933"/>
              <a:gd name="connsiteX9" fmla="*/ 668867 w 779533"/>
              <a:gd name="connsiteY9" fmla="*/ 33867 h 397933"/>
              <a:gd name="connsiteX10" fmla="*/ 694267 w 779533"/>
              <a:gd name="connsiteY10" fmla="*/ 42333 h 397933"/>
              <a:gd name="connsiteX11" fmla="*/ 753534 w 779533"/>
              <a:gd name="connsiteY11" fmla="*/ 76200 h 397933"/>
              <a:gd name="connsiteX12" fmla="*/ 778934 w 779533"/>
              <a:gd name="connsiteY12" fmla="*/ 143933 h 397933"/>
              <a:gd name="connsiteX13" fmla="*/ 745067 w 779533"/>
              <a:gd name="connsiteY13" fmla="*/ 313267 h 397933"/>
              <a:gd name="connsiteX14" fmla="*/ 677334 w 779533"/>
              <a:gd name="connsiteY14" fmla="*/ 347133 h 397933"/>
              <a:gd name="connsiteX15" fmla="*/ 601134 w 779533"/>
              <a:gd name="connsiteY15" fmla="*/ 372533 h 397933"/>
              <a:gd name="connsiteX16" fmla="*/ 567267 w 779533"/>
              <a:gd name="connsiteY16" fmla="*/ 389467 h 397933"/>
              <a:gd name="connsiteX17" fmla="*/ 304800 w 779533"/>
              <a:gd name="connsiteY17" fmla="*/ 397933 h 397933"/>
              <a:gd name="connsiteX18" fmla="*/ 50800 w 779533"/>
              <a:gd name="connsiteY18" fmla="*/ 372533 h 397933"/>
              <a:gd name="connsiteX19" fmla="*/ 16934 w 779533"/>
              <a:gd name="connsiteY19" fmla="*/ 304800 h 397933"/>
              <a:gd name="connsiteX20" fmla="*/ 0 w 779533"/>
              <a:gd name="connsiteY20" fmla="*/ 228600 h 397933"/>
              <a:gd name="connsiteX21" fmla="*/ 8467 w 779533"/>
              <a:gd name="connsiteY21" fmla="*/ 169333 h 397933"/>
              <a:gd name="connsiteX22" fmla="*/ 101600 w 779533"/>
              <a:gd name="connsiteY22" fmla="*/ 143933 h 397933"/>
              <a:gd name="connsiteX23" fmla="*/ 118534 w 779533"/>
              <a:gd name="connsiteY23" fmla="*/ 143933 h 397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79533" h="397933">
                <a:moveTo>
                  <a:pt x="50800" y="211667"/>
                </a:moveTo>
                <a:cubicBezTo>
                  <a:pt x="59267" y="177800"/>
                  <a:pt x="61571" y="141763"/>
                  <a:pt x="76200" y="110067"/>
                </a:cubicBezTo>
                <a:cubicBezTo>
                  <a:pt x="79940" y="101964"/>
                  <a:pt x="93618" y="105591"/>
                  <a:pt x="101600" y="101600"/>
                </a:cubicBezTo>
                <a:cubicBezTo>
                  <a:pt x="179936" y="62432"/>
                  <a:pt x="104804" y="81091"/>
                  <a:pt x="211667" y="67733"/>
                </a:cubicBezTo>
                <a:cubicBezTo>
                  <a:pt x="237232" y="50690"/>
                  <a:pt x="246260" y="42152"/>
                  <a:pt x="279400" y="33867"/>
                </a:cubicBezTo>
                <a:cubicBezTo>
                  <a:pt x="298760" y="29027"/>
                  <a:pt x="319033" y="28970"/>
                  <a:pt x="338667" y="25400"/>
                </a:cubicBezTo>
                <a:cubicBezTo>
                  <a:pt x="350116" y="23318"/>
                  <a:pt x="361097" y="19077"/>
                  <a:pt x="372534" y="16933"/>
                </a:cubicBezTo>
                <a:cubicBezTo>
                  <a:pt x="406280" y="10606"/>
                  <a:pt x="474134" y="0"/>
                  <a:pt x="474134" y="0"/>
                </a:cubicBezTo>
                <a:cubicBezTo>
                  <a:pt x="522112" y="2822"/>
                  <a:pt x="570245" y="3685"/>
                  <a:pt x="618067" y="8467"/>
                </a:cubicBezTo>
                <a:cubicBezTo>
                  <a:pt x="644672" y="11127"/>
                  <a:pt x="645674" y="22271"/>
                  <a:pt x="668867" y="33867"/>
                </a:cubicBezTo>
                <a:cubicBezTo>
                  <a:pt x="676849" y="37858"/>
                  <a:pt x="686285" y="38342"/>
                  <a:pt x="694267" y="42333"/>
                </a:cubicBezTo>
                <a:cubicBezTo>
                  <a:pt x="714619" y="52509"/>
                  <a:pt x="733778" y="64911"/>
                  <a:pt x="753534" y="76200"/>
                </a:cubicBezTo>
                <a:cubicBezTo>
                  <a:pt x="768418" y="98526"/>
                  <a:pt x="782658" y="112902"/>
                  <a:pt x="778934" y="143933"/>
                </a:cubicBezTo>
                <a:cubicBezTo>
                  <a:pt x="772076" y="201085"/>
                  <a:pt x="770810" y="261782"/>
                  <a:pt x="745067" y="313267"/>
                </a:cubicBezTo>
                <a:cubicBezTo>
                  <a:pt x="733778" y="335845"/>
                  <a:pt x="700675" y="337522"/>
                  <a:pt x="677334" y="347133"/>
                </a:cubicBezTo>
                <a:cubicBezTo>
                  <a:pt x="652577" y="357327"/>
                  <a:pt x="626123" y="362922"/>
                  <a:pt x="601134" y="372533"/>
                </a:cubicBezTo>
                <a:cubicBezTo>
                  <a:pt x="589354" y="377064"/>
                  <a:pt x="579842" y="388389"/>
                  <a:pt x="567267" y="389467"/>
                </a:cubicBezTo>
                <a:cubicBezTo>
                  <a:pt x="480052" y="396943"/>
                  <a:pt x="392289" y="395111"/>
                  <a:pt x="304800" y="397933"/>
                </a:cubicBezTo>
                <a:cubicBezTo>
                  <a:pt x="220133" y="389466"/>
                  <a:pt x="131757" y="398725"/>
                  <a:pt x="50800" y="372533"/>
                </a:cubicBezTo>
                <a:cubicBezTo>
                  <a:pt x="26783" y="364763"/>
                  <a:pt x="26643" y="328101"/>
                  <a:pt x="16934" y="304800"/>
                </a:cubicBezTo>
                <a:cubicBezTo>
                  <a:pt x="12335" y="293763"/>
                  <a:pt x="1649" y="236846"/>
                  <a:pt x="0" y="228600"/>
                </a:cubicBezTo>
                <a:cubicBezTo>
                  <a:pt x="2822" y="208844"/>
                  <a:pt x="-3785" y="185085"/>
                  <a:pt x="8467" y="169333"/>
                </a:cubicBezTo>
                <a:cubicBezTo>
                  <a:pt x="15497" y="160294"/>
                  <a:pt x="88059" y="145867"/>
                  <a:pt x="101600" y="143933"/>
                </a:cubicBezTo>
                <a:cubicBezTo>
                  <a:pt x="107188" y="143135"/>
                  <a:pt x="112889" y="143933"/>
                  <a:pt x="118534" y="143933"/>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4C92F037-B8F6-3E60-27C4-6D9095709E44}"/>
              </a:ext>
            </a:extLst>
          </p:cNvPr>
          <p:cNvCxnSpPr/>
          <p:nvPr/>
        </p:nvCxnSpPr>
        <p:spPr>
          <a:xfrm flipV="1">
            <a:off x="4592346" y="3406490"/>
            <a:ext cx="5086965" cy="159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3F08C-99E1-40A6-8C30-C3328EA62EAB}"/>
              </a:ext>
            </a:extLst>
          </p:cNvPr>
          <p:cNvSpPr txBox="1"/>
          <p:nvPr/>
        </p:nvSpPr>
        <p:spPr>
          <a:xfrm>
            <a:off x="78385" y="5673440"/>
            <a:ext cx="1203523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In MySQL, you can use the column alias in the ORDER BY, GROUP BY and </a:t>
            </a:r>
            <a:r>
              <a:rPr lang="en-US" dirty="0" err="1"/>
              <a:t>HAVINGclauses</a:t>
            </a:r>
            <a:r>
              <a:rPr lang="en-US" dirty="0"/>
              <a:t> to refer to the column.</a:t>
            </a:r>
          </a:p>
          <a:p>
            <a:r>
              <a:rPr lang="en-US" dirty="0"/>
              <a:t>The following query uses the column alias in the ORDER BY clause to sort the employee’s full names alphabetically:</a:t>
            </a:r>
          </a:p>
          <a:p>
            <a:r>
              <a:rPr lang="en-US" b="1" dirty="0"/>
              <a:t>SELECT</a:t>
            </a:r>
            <a:r>
              <a:rPr lang="en-US" dirty="0"/>
              <a:t>	CONCAT_WS(', ', </a:t>
            </a:r>
            <a:r>
              <a:rPr lang="en-US" dirty="0" err="1"/>
              <a:t>lastName</a:t>
            </a:r>
            <a:r>
              <a:rPr lang="en-US" dirty="0"/>
              <a:t>, </a:t>
            </a:r>
            <a:r>
              <a:rPr lang="en-US" dirty="0" err="1"/>
              <a:t>firstname</a:t>
            </a:r>
            <a:r>
              <a:rPr lang="en-US" dirty="0"/>
              <a:t>) `</a:t>
            </a:r>
            <a:r>
              <a:rPr lang="en-US" dirty="0">
                <a:highlight>
                  <a:srgbClr val="00FFFF"/>
                </a:highlight>
              </a:rPr>
              <a:t>Full name</a:t>
            </a:r>
            <a:r>
              <a:rPr lang="en-US" dirty="0"/>
              <a:t>`</a:t>
            </a:r>
          </a:p>
          <a:p>
            <a:r>
              <a:rPr lang="en-US" b="1" dirty="0"/>
              <a:t>FROM </a:t>
            </a:r>
            <a:r>
              <a:rPr lang="en-US" dirty="0"/>
              <a:t>	employees </a:t>
            </a:r>
            <a:r>
              <a:rPr lang="en-US" b="1" dirty="0"/>
              <a:t>ORDER BY  </a:t>
            </a:r>
            <a:r>
              <a:rPr lang="en-US" dirty="0"/>
              <a:t>`Full name`;</a:t>
            </a:r>
            <a:endParaRPr lang="en-IN" dirty="0"/>
          </a:p>
        </p:txBody>
      </p:sp>
    </p:spTree>
    <p:extLst>
      <p:ext uri="{BB962C8B-B14F-4D97-AF65-F5344CB8AC3E}">
        <p14:creationId xmlns:p14="http://schemas.microsoft.com/office/powerpoint/2010/main" val="1717267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9C7995-A35F-434D-BE2F-961F69947AA9}"/>
              </a:ext>
            </a:extLst>
          </p:cNvPr>
          <p:cNvSpPr txBox="1"/>
          <p:nvPr/>
        </p:nvSpPr>
        <p:spPr>
          <a:xfrm>
            <a:off x="87756" y="0"/>
            <a:ext cx="9352577" cy="4524315"/>
          </a:xfrm>
          <a:prstGeom prst="rect">
            <a:avLst/>
          </a:prstGeom>
          <a:noFill/>
        </p:spPr>
        <p:txBody>
          <a:bodyPr wrap="square">
            <a:spAutoFit/>
          </a:bodyPr>
          <a:lstStyle/>
          <a:p>
            <a:r>
              <a:rPr lang="en-US" dirty="0"/>
              <a:t>2) MySQL self join using </a:t>
            </a:r>
            <a:r>
              <a:rPr lang="en-US" b="1" dirty="0"/>
              <a:t>LEFT JOIN clause</a:t>
            </a:r>
          </a:p>
          <a:p>
            <a:endParaRPr lang="en-US" dirty="0"/>
          </a:p>
          <a:p>
            <a:r>
              <a:rPr lang="en-US" dirty="0"/>
              <a:t>The President is the employee who does not have any manager or the value in the </a:t>
            </a:r>
            <a:r>
              <a:rPr lang="en-US" dirty="0" err="1"/>
              <a:t>reportsTo</a:t>
            </a:r>
            <a:r>
              <a:rPr lang="en-US" dirty="0"/>
              <a:t> column is NULL .</a:t>
            </a:r>
          </a:p>
          <a:p>
            <a:endParaRPr lang="en-US" dirty="0"/>
          </a:p>
          <a:p>
            <a:r>
              <a:rPr lang="en-US" dirty="0"/>
              <a:t>The following statement uses the </a:t>
            </a:r>
            <a:r>
              <a:rPr lang="en-US" b="1" dirty="0"/>
              <a:t>LEFT JOIN </a:t>
            </a:r>
            <a:r>
              <a:rPr lang="en-US" dirty="0"/>
              <a:t>clause instead of INNER JOIN to </a:t>
            </a:r>
            <a:r>
              <a:rPr lang="en-US" b="1" dirty="0"/>
              <a:t>include the President</a:t>
            </a:r>
            <a:r>
              <a:rPr lang="en-US" dirty="0"/>
              <a:t>:</a:t>
            </a:r>
          </a:p>
          <a:p>
            <a:endParaRPr lang="en-US" dirty="0"/>
          </a:p>
          <a:p>
            <a:r>
              <a:rPr lang="en-US" b="1" dirty="0"/>
              <a:t>SELECT </a:t>
            </a:r>
          </a:p>
          <a:p>
            <a:r>
              <a:rPr lang="en-US" dirty="0"/>
              <a:t>    </a:t>
            </a:r>
            <a:r>
              <a:rPr lang="en-US" b="1" dirty="0"/>
              <a:t>IFNULL(CONCAT</a:t>
            </a:r>
            <a:r>
              <a:rPr lang="en-US" dirty="0"/>
              <a:t>(</a:t>
            </a:r>
            <a:r>
              <a:rPr lang="en-US" dirty="0" err="1"/>
              <a:t>m.lastname</a:t>
            </a:r>
            <a:r>
              <a:rPr lang="en-US" dirty="0"/>
              <a:t>, ', ', </a:t>
            </a:r>
            <a:r>
              <a:rPr lang="en-US" dirty="0" err="1"/>
              <a:t>m.firstname</a:t>
            </a:r>
            <a:r>
              <a:rPr lang="en-US" dirty="0"/>
              <a:t>),</a:t>
            </a:r>
          </a:p>
          <a:p>
            <a:r>
              <a:rPr lang="en-US" dirty="0"/>
              <a:t>            'Top Manager') </a:t>
            </a:r>
            <a:r>
              <a:rPr lang="en-US" b="1" dirty="0"/>
              <a:t>AS</a:t>
            </a:r>
            <a:r>
              <a:rPr lang="en-US" dirty="0"/>
              <a:t> 'Manager',</a:t>
            </a:r>
          </a:p>
          <a:p>
            <a:r>
              <a:rPr lang="en-US" dirty="0"/>
              <a:t>    CONCAT(</a:t>
            </a:r>
            <a:r>
              <a:rPr lang="en-US" dirty="0" err="1"/>
              <a:t>e.lastname</a:t>
            </a:r>
            <a:r>
              <a:rPr lang="en-US" dirty="0"/>
              <a:t>, ', ', </a:t>
            </a:r>
            <a:r>
              <a:rPr lang="en-US" dirty="0" err="1"/>
              <a:t>e.firstname</a:t>
            </a:r>
            <a:r>
              <a:rPr lang="en-US" dirty="0"/>
              <a:t>) </a:t>
            </a:r>
            <a:r>
              <a:rPr lang="en-US" b="1" dirty="0"/>
              <a:t>AS</a:t>
            </a:r>
            <a:r>
              <a:rPr lang="en-US" dirty="0"/>
              <a:t> 'Direct report'</a:t>
            </a:r>
          </a:p>
          <a:p>
            <a:r>
              <a:rPr lang="en-US" b="1" dirty="0"/>
              <a:t>FROM</a:t>
            </a:r>
          </a:p>
          <a:p>
            <a:r>
              <a:rPr lang="en-US" dirty="0"/>
              <a:t>    employees e</a:t>
            </a:r>
          </a:p>
          <a:p>
            <a:r>
              <a:rPr lang="en-US" b="1" dirty="0"/>
              <a:t>LEFT JOIN </a:t>
            </a:r>
            <a:r>
              <a:rPr lang="en-US" dirty="0"/>
              <a:t>employees m </a:t>
            </a:r>
            <a:r>
              <a:rPr lang="en-US" b="1" dirty="0"/>
              <a:t>ON </a:t>
            </a:r>
          </a:p>
          <a:p>
            <a:r>
              <a:rPr lang="en-US" dirty="0"/>
              <a:t>    </a:t>
            </a:r>
            <a:r>
              <a:rPr lang="en-US" dirty="0" err="1"/>
              <a:t>m.employeeNumber</a:t>
            </a:r>
            <a:r>
              <a:rPr lang="en-US" dirty="0"/>
              <a:t> = </a:t>
            </a:r>
            <a:r>
              <a:rPr lang="en-US" dirty="0" err="1"/>
              <a:t>e.reportsto</a:t>
            </a:r>
            <a:endParaRPr lang="en-US" dirty="0"/>
          </a:p>
          <a:p>
            <a:r>
              <a:rPr lang="en-US" b="1" dirty="0"/>
              <a:t>ORDER BY </a:t>
            </a:r>
            <a:r>
              <a:rPr lang="en-US" dirty="0"/>
              <a:t>    manager </a:t>
            </a:r>
            <a:r>
              <a:rPr lang="en-US" b="1" dirty="0"/>
              <a:t>DESC;</a:t>
            </a:r>
            <a:endParaRPr lang="en-IN" b="1" dirty="0"/>
          </a:p>
        </p:txBody>
      </p:sp>
      <p:pic>
        <p:nvPicPr>
          <p:cNvPr id="6" name="Picture 5">
            <a:extLst>
              <a:ext uri="{FF2B5EF4-FFF2-40B4-BE49-F238E27FC236}">
                <a16:creationId xmlns:a16="http://schemas.microsoft.com/office/drawing/2014/main" id="{78C1AED1-6C2C-4380-BD49-74FAB7F0B062}"/>
              </a:ext>
            </a:extLst>
          </p:cNvPr>
          <p:cNvPicPr>
            <a:picLocks noChangeAspect="1"/>
          </p:cNvPicPr>
          <p:nvPr/>
        </p:nvPicPr>
        <p:blipFill>
          <a:blip r:embed="rId2"/>
          <a:stretch>
            <a:fillRect/>
          </a:stretch>
        </p:blipFill>
        <p:spPr>
          <a:xfrm>
            <a:off x="3736224" y="3392233"/>
            <a:ext cx="2529126" cy="2856168"/>
          </a:xfrm>
          <a:prstGeom prst="rect">
            <a:avLst/>
          </a:prstGeom>
        </p:spPr>
      </p:pic>
      <p:cxnSp>
        <p:nvCxnSpPr>
          <p:cNvPr id="13" name="Straight Arrow Connector 12">
            <a:extLst>
              <a:ext uri="{FF2B5EF4-FFF2-40B4-BE49-F238E27FC236}">
                <a16:creationId xmlns:a16="http://schemas.microsoft.com/office/drawing/2014/main" id="{A539D631-D1BC-FEFF-B071-ABEC334448CF}"/>
              </a:ext>
            </a:extLst>
          </p:cNvPr>
          <p:cNvCxnSpPr/>
          <p:nvPr/>
        </p:nvCxnSpPr>
        <p:spPr>
          <a:xfrm flipV="1">
            <a:off x="4368800" y="2954867"/>
            <a:ext cx="2252133" cy="694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66C5024-D997-F82F-C988-2F00C62953A6}"/>
              </a:ext>
            </a:extLst>
          </p:cNvPr>
          <p:cNvSpPr txBox="1"/>
          <p:nvPr/>
        </p:nvSpPr>
        <p:spPr>
          <a:xfrm>
            <a:off x="6773333" y="2590800"/>
            <a:ext cx="356446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If NULL display ‘Top Manager’</a:t>
            </a:r>
          </a:p>
        </p:txBody>
      </p:sp>
    </p:spTree>
    <p:extLst>
      <p:ext uri="{BB962C8B-B14F-4D97-AF65-F5344CB8AC3E}">
        <p14:creationId xmlns:p14="http://schemas.microsoft.com/office/powerpoint/2010/main" val="96777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070478-7B8D-BF5B-489E-73B9417B4B08}"/>
              </a:ext>
            </a:extLst>
          </p:cNvPr>
          <p:cNvSpPr txBox="1"/>
          <p:nvPr/>
        </p:nvSpPr>
        <p:spPr>
          <a:xfrm>
            <a:off x="448734" y="0"/>
            <a:ext cx="11260666" cy="677108"/>
          </a:xfrm>
          <a:prstGeom prst="rect">
            <a:avLst/>
          </a:prstGeom>
          <a:noFill/>
        </p:spPr>
        <p:txBody>
          <a:bodyPr wrap="square">
            <a:spAutoFit/>
          </a:bodyPr>
          <a:lstStyle/>
          <a:p>
            <a:r>
              <a:rPr lang="en-US" dirty="0"/>
              <a:t>Since MySQL doesn’t support </a:t>
            </a:r>
            <a:r>
              <a:rPr lang="en-US" dirty="0">
                <a:highlight>
                  <a:srgbClr val="FFFF00"/>
                </a:highlight>
              </a:rPr>
              <a:t>FULL JOIN </a:t>
            </a:r>
            <a:r>
              <a:rPr lang="en-US" dirty="0"/>
              <a:t>natively, we can emulate it by using a LEFT JOIN, a RIGHT JOIN, and combining the results with a </a:t>
            </a:r>
            <a:r>
              <a:rPr lang="en-US" sz="2000" b="1" dirty="0"/>
              <a:t>UNION</a:t>
            </a:r>
            <a:endParaRPr lang="en-US" b="1" dirty="0"/>
          </a:p>
        </p:txBody>
      </p:sp>
      <p:sp>
        <p:nvSpPr>
          <p:cNvPr id="8" name="TextBox 7">
            <a:extLst>
              <a:ext uri="{FF2B5EF4-FFF2-40B4-BE49-F238E27FC236}">
                <a16:creationId xmlns:a16="http://schemas.microsoft.com/office/drawing/2014/main" id="{C05A9614-7556-4D15-3EAA-1BD8E369F7E5}"/>
              </a:ext>
            </a:extLst>
          </p:cNvPr>
          <p:cNvSpPr txBox="1"/>
          <p:nvPr/>
        </p:nvSpPr>
        <p:spPr>
          <a:xfrm>
            <a:off x="448733" y="1397675"/>
            <a:ext cx="9220199" cy="2031325"/>
          </a:xfrm>
          <a:prstGeom prst="rect">
            <a:avLst/>
          </a:prstGeom>
          <a:noFill/>
        </p:spPr>
        <p:txBody>
          <a:bodyPr wrap="square">
            <a:spAutoFit/>
          </a:bodyPr>
          <a:lstStyle/>
          <a:p>
            <a:r>
              <a:rPr lang="en-US" dirty="0"/>
              <a:t>SELECT members.name AS </a:t>
            </a:r>
            <a:r>
              <a:rPr lang="en-US" dirty="0" err="1"/>
              <a:t>member_name</a:t>
            </a:r>
            <a:r>
              <a:rPr lang="en-US" dirty="0"/>
              <a:t>, committees.name AS </a:t>
            </a:r>
            <a:r>
              <a:rPr lang="en-US" dirty="0" err="1"/>
              <a:t>committee_name</a:t>
            </a:r>
            <a:r>
              <a:rPr lang="en-US" dirty="0"/>
              <a:t> </a:t>
            </a:r>
          </a:p>
          <a:p>
            <a:r>
              <a:rPr lang="en-US" dirty="0"/>
              <a:t>FROM members</a:t>
            </a:r>
          </a:p>
          <a:p>
            <a:r>
              <a:rPr lang="en-US" dirty="0"/>
              <a:t> LEFT JOIN committees </a:t>
            </a:r>
          </a:p>
          <a:p>
            <a:r>
              <a:rPr lang="en-US" dirty="0"/>
              <a:t>ON members.name = committees.name</a:t>
            </a:r>
          </a:p>
          <a:p>
            <a:r>
              <a:rPr lang="en-US" dirty="0"/>
              <a:t>UNION</a:t>
            </a:r>
          </a:p>
          <a:p>
            <a:r>
              <a:rPr lang="en-US" dirty="0"/>
              <a:t>members.name AS </a:t>
            </a:r>
            <a:r>
              <a:rPr lang="en-US" dirty="0" err="1"/>
              <a:t>member_name</a:t>
            </a:r>
            <a:r>
              <a:rPr lang="en-US" dirty="0"/>
              <a:t>, committees.name AS </a:t>
            </a:r>
            <a:r>
              <a:rPr lang="en-US" dirty="0" err="1"/>
              <a:t>committee_name</a:t>
            </a:r>
            <a:endParaRPr lang="en-US" dirty="0"/>
          </a:p>
          <a:p>
            <a:r>
              <a:rPr lang="en-US" dirty="0"/>
              <a:t>FROM </a:t>
            </a:r>
            <a:r>
              <a:rPr lang="en-US" dirty="0" err="1"/>
              <a:t>membersRIGHT</a:t>
            </a:r>
            <a:r>
              <a:rPr lang="en-US" dirty="0"/>
              <a:t> JOIN committees ON members.name = committees.name;</a:t>
            </a:r>
            <a:endParaRPr lang="en-IN" dirty="0"/>
          </a:p>
        </p:txBody>
      </p:sp>
      <p:pic>
        <p:nvPicPr>
          <p:cNvPr id="10" name="Picture 9">
            <a:extLst>
              <a:ext uri="{FF2B5EF4-FFF2-40B4-BE49-F238E27FC236}">
                <a16:creationId xmlns:a16="http://schemas.microsoft.com/office/drawing/2014/main" id="{858ECF6B-D437-F98E-FA25-8A7BBEF59D15}"/>
              </a:ext>
            </a:extLst>
          </p:cNvPr>
          <p:cNvPicPr>
            <a:picLocks noChangeAspect="1"/>
          </p:cNvPicPr>
          <p:nvPr/>
        </p:nvPicPr>
        <p:blipFill>
          <a:blip r:embed="rId2"/>
          <a:stretch>
            <a:fillRect/>
          </a:stretch>
        </p:blipFill>
        <p:spPr>
          <a:xfrm>
            <a:off x="8948572" y="1296867"/>
            <a:ext cx="2372056" cy="1724266"/>
          </a:xfrm>
          <a:prstGeom prst="rect">
            <a:avLst/>
          </a:prstGeom>
        </p:spPr>
      </p:pic>
      <p:pic>
        <p:nvPicPr>
          <p:cNvPr id="12" name="Picture 11">
            <a:extLst>
              <a:ext uri="{FF2B5EF4-FFF2-40B4-BE49-F238E27FC236}">
                <a16:creationId xmlns:a16="http://schemas.microsoft.com/office/drawing/2014/main" id="{7453BC65-093A-357B-A9E9-B55107AEF615}"/>
              </a:ext>
            </a:extLst>
          </p:cNvPr>
          <p:cNvPicPr>
            <a:picLocks noChangeAspect="1"/>
          </p:cNvPicPr>
          <p:nvPr/>
        </p:nvPicPr>
        <p:blipFill>
          <a:blip r:embed="rId3"/>
          <a:stretch>
            <a:fillRect/>
          </a:stretch>
        </p:blipFill>
        <p:spPr>
          <a:xfrm>
            <a:off x="7806267" y="3429000"/>
            <a:ext cx="2946400" cy="2946400"/>
          </a:xfrm>
          <a:prstGeom prst="rect">
            <a:avLst/>
          </a:prstGeom>
        </p:spPr>
      </p:pic>
    </p:spTree>
    <p:extLst>
      <p:ext uri="{BB962C8B-B14F-4D97-AF65-F5344CB8AC3E}">
        <p14:creationId xmlns:p14="http://schemas.microsoft.com/office/powerpoint/2010/main" val="2113683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337B18-4BAB-4F69-B5DD-FA0C213FE8A3}"/>
              </a:ext>
            </a:extLst>
          </p:cNvPr>
          <p:cNvSpPr txBox="1"/>
          <p:nvPr/>
        </p:nvSpPr>
        <p:spPr>
          <a:xfrm>
            <a:off x="321732" y="767771"/>
            <a:ext cx="9965267"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SELECT members.name AS </a:t>
            </a:r>
            <a:r>
              <a:rPr lang="en-US" dirty="0" err="1"/>
              <a:t>member_name</a:t>
            </a:r>
            <a:r>
              <a:rPr lang="en-US" dirty="0"/>
              <a:t>, NULL AS </a:t>
            </a:r>
            <a:r>
              <a:rPr lang="en-US" dirty="0" err="1"/>
              <a:t>committee_name</a:t>
            </a:r>
            <a:endParaRPr lang="en-US" dirty="0"/>
          </a:p>
          <a:p>
            <a:r>
              <a:rPr lang="en-US" dirty="0"/>
              <a:t>FROM members </a:t>
            </a:r>
          </a:p>
          <a:p>
            <a:r>
              <a:rPr lang="en-US" dirty="0"/>
              <a:t>LEFT JOIN committees </a:t>
            </a:r>
          </a:p>
          <a:p>
            <a:r>
              <a:rPr lang="en-US" dirty="0"/>
              <a:t>ON members.name = committees.name</a:t>
            </a:r>
          </a:p>
          <a:p>
            <a:r>
              <a:rPr lang="en-US" dirty="0"/>
              <a:t>WHERE committees.name IS NULL</a:t>
            </a:r>
          </a:p>
          <a:p>
            <a:r>
              <a:rPr lang="en-US" dirty="0"/>
              <a:t>UNION</a:t>
            </a:r>
          </a:p>
          <a:p>
            <a:r>
              <a:rPr lang="en-US" dirty="0"/>
              <a:t>SELECT NULL AS </a:t>
            </a:r>
            <a:r>
              <a:rPr lang="en-US" dirty="0" err="1"/>
              <a:t>member_name</a:t>
            </a:r>
            <a:r>
              <a:rPr lang="en-US" dirty="0"/>
              <a:t>, committees.name AS </a:t>
            </a:r>
            <a:r>
              <a:rPr lang="en-US" dirty="0" err="1"/>
              <a:t>committee_name</a:t>
            </a:r>
            <a:endParaRPr lang="en-US" dirty="0"/>
          </a:p>
          <a:p>
            <a:r>
              <a:rPr lang="en-US" dirty="0"/>
              <a:t>FROM </a:t>
            </a:r>
            <a:r>
              <a:rPr lang="en-US" dirty="0" err="1"/>
              <a:t>membersRIGHT</a:t>
            </a:r>
            <a:r>
              <a:rPr lang="en-US" dirty="0"/>
              <a:t> JOIN committees ON members.name = committees.name</a:t>
            </a:r>
          </a:p>
          <a:p>
            <a:r>
              <a:rPr lang="en-US" dirty="0"/>
              <a:t>WHERE members.name IS NULL;</a:t>
            </a:r>
            <a:endParaRPr lang="en-IN" dirty="0"/>
          </a:p>
        </p:txBody>
      </p:sp>
      <p:sp>
        <p:nvSpPr>
          <p:cNvPr id="6" name="TextBox 5">
            <a:extLst>
              <a:ext uri="{FF2B5EF4-FFF2-40B4-BE49-F238E27FC236}">
                <a16:creationId xmlns:a16="http://schemas.microsoft.com/office/drawing/2014/main" id="{38CA26DE-D91E-92B4-5C80-94AFFA33919E}"/>
              </a:ext>
            </a:extLst>
          </p:cNvPr>
          <p:cNvSpPr txBox="1"/>
          <p:nvPr/>
        </p:nvSpPr>
        <p:spPr>
          <a:xfrm>
            <a:off x="381000" y="199218"/>
            <a:ext cx="468206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Full outer join</a:t>
            </a:r>
          </a:p>
        </p:txBody>
      </p:sp>
      <p:pic>
        <p:nvPicPr>
          <p:cNvPr id="8" name="Picture 7">
            <a:extLst>
              <a:ext uri="{FF2B5EF4-FFF2-40B4-BE49-F238E27FC236}">
                <a16:creationId xmlns:a16="http://schemas.microsoft.com/office/drawing/2014/main" id="{F8B51D33-B9DA-FA3F-9F1F-42622294F08D}"/>
              </a:ext>
            </a:extLst>
          </p:cNvPr>
          <p:cNvPicPr>
            <a:picLocks noChangeAspect="1"/>
          </p:cNvPicPr>
          <p:nvPr/>
        </p:nvPicPr>
        <p:blipFill>
          <a:blip r:embed="rId2"/>
          <a:stretch>
            <a:fillRect/>
          </a:stretch>
        </p:blipFill>
        <p:spPr>
          <a:xfrm>
            <a:off x="570254" y="3845354"/>
            <a:ext cx="2686425" cy="1419423"/>
          </a:xfrm>
          <a:prstGeom prst="rect">
            <a:avLst/>
          </a:prstGeom>
        </p:spPr>
      </p:pic>
      <p:pic>
        <p:nvPicPr>
          <p:cNvPr id="10" name="Picture 9">
            <a:extLst>
              <a:ext uri="{FF2B5EF4-FFF2-40B4-BE49-F238E27FC236}">
                <a16:creationId xmlns:a16="http://schemas.microsoft.com/office/drawing/2014/main" id="{602BC39A-4529-CFDE-5BB9-BFDF914F6C25}"/>
              </a:ext>
            </a:extLst>
          </p:cNvPr>
          <p:cNvPicPr>
            <a:picLocks noChangeAspect="1"/>
          </p:cNvPicPr>
          <p:nvPr/>
        </p:nvPicPr>
        <p:blipFill>
          <a:blip r:embed="rId3"/>
          <a:stretch>
            <a:fillRect/>
          </a:stretch>
        </p:blipFill>
        <p:spPr>
          <a:xfrm>
            <a:off x="5164667" y="3534831"/>
            <a:ext cx="2040467" cy="2040467"/>
          </a:xfrm>
          <a:prstGeom prst="rect">
            <a:avLst/>
          </a:prstGeom>
        </p:spPr>
      </p:pic>
    </p:spTree>
    <p:extLst>
      <p:ext uri="{BB962C8B-B14F-4D97-AF65-F5344CB8AC3E}">
        <p14:creationId xmlns:p14="http://schemas.microsoft.com/office/powerpoint/2010/main" val="400183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EF160-31E7-4D27-9F8C-73CE908DB2E7}"/>
              </a:ext>
            </a:extLst>
          </p:cNvPr>
          <p:cNvSpPr>
            <a:spLocks noGrp="1"/>
          </p:cNvSpPr>
          <p:nvPr>
            <p:ph idx="1"/>
          </p:nvPr>
        </p:nvSpPr>
        <p:spPr>
          <a:xfrm>
            <a:off x="216309" y="1090015"/>
            <a:ext cx="5240593" cy="5574891"/>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800" dirty="0"/>
              <a:t>The following statement selects the orders whose total amount are greater than 60000. It uses column aliases in GROUP BY and HAVING clauses.</a:t>
            </a:r>
          </a:p>
          <a:p>
            <a:pPr marL="0" indent="0">
              <a:buNone/>
            </a:pPr>
            <a:r>
              <a:rPr lang="en-US" sz="1800" b="1" dirty="0"/>
              <a:t>SELECT</a:t>
            </a:r>
          </a:p>
          <a:p>
            <a:pPr marL="0" indent="0">
              <a:buNone/>
            </a:pPr>
            <a:r>
              <a:rPr lang="en-US" sz="1800" dirty="0"/>
              <a:t>	</a:t>
            </a:r>
            <a:r>
              <a:rPr lang="en-US" sz="1800" dirty="0" err="1"/>
              <a:t>orderNumber</a:t>
            </a:r>
            <a:r>
              <a:rPr lang="en-US" sz="1800" dirty="0"/>
              <a:t> `</a:t>
            </a:r>
            <a:r>
              <a:rPr lang="en-US" sz="1800" dirty="0">
                <a:highlight>
                  <a:srgbClr val="FFFF00"/>
                </a:highlight>
              </a:rPr>
              <a:t>Order no</a:t>
            </a:r>
            <a:r>
              <a:rPr lang="en-US" sz="1800" dirty="0"/>
              <a:t>`,</a:t>
            </a:r>
          </a:p>
          <a:p>
            <a:pPr marL="0" indent="0">
              <a:buNone/>
            </a:pPr>
            <a:r>
              <a:rPr lang="en-US" sz="1800" dirty="0"/>
              <a:t>	SUM(</a:t>
            </a:r>
            <a:r>
              <a:rPr lang="en-US" sz="1800" dirty="0" err="1"/>
              <a:t>priceEach</a:t>
            </a:r>
            <a:r>
              <a:rPr lang="en-US" sz="1800" dirty="0"/>
              <a:t> * </a:t>
            </a:r>
            <a:r>
              <a:rPr lang="en-US" sz="1800" dirty="0" err="1"/>
              <a:t>quantityOrdered</a:t>
            </a:r>
            <a:r>
              <a:rPr lang="en-US" sz="1800" dirty="0"/>
              <a:t>) total</a:t>
            </a:r>
          </a:p>
          <a:p>
            <a:pPr marL="0" indent="0">
              <a:buNone/>
            </a:pPr>
            <a:r>
              <a:rPr lang="en-US" sz="1800" b="1" dirty="0"/>
              <a:t>FROM</a:t>
            </a:r>
          </a:p>
          <a:p>
            <a:pPr marL="0" indent="0">
              <a:buNone/>
            </a:pPr>
            <a:r>
              <a:rPr lang="en-US" sz="1800" dirty="0"/>
              <a:t>	</a:t>
            </a:r>
            <a:r>
              <a:rPr lang="en-US" sz="1800" dirty="0" err="1"/>
              <a:t>orderDetails</a:t>
            </a:r>
            <a:endParaRPr lang="en-US" sz="1800" dirty="0"/>
          </a:p>
          <a:p>
            <a:pPr marL="0" indent="0">
              <a:buNone/>
            </a:pPr>
            <a:r>
              <a:rPr lang="en-US" sz="1800" b="1" dirty="0"/>
              <a:t>GROUP BY</a:t>
            </a:r>
          </a:p>
          <a:p>
            <a:pPr marL="0" indent="0">
              <a:buNone/>
            </a:pPr>
            <a:r>
              <a:rPr lang="en-US" sz="1800" dirty="0"/>
              <a:t>	`</a:t>
            </a:r>
            <a:r>
              <a:rPr lang="en-US" sz="1800" dirty="0">
                <a:highlight>
                  <a:srgbClr val="FFFF00"/>
                </a:highlight>
              </a:rPr>
              <a:t>Order no</a:t>
            </a:r>
            <a:r>
              <a:rPr lang="en-US" sz="1800" dirty="0"/>
              <a:t>`</a:t>
            </a:r>
          </a:p>
          <a:p>
            <a:pPr marL="0" indent="0">
              <a:buNone/>
            </a:pPr>
            <a:r>
              <a:rPr lang="en-US" sz="1800" b="1" dirty="0"/>
              <a:t>HAVING</a:t>
            </a:r>
          </a:p>
          <a:p>
            <a:pPr marL="0" indent="0">
              <a:buNone/>
            </a:pPr>
            <a:r>
              <a:rPr lang="en-US" sz="1800" dirty="0"/>
              <a:t>	total &gt; 60000;</a:t>
            </a:r>
            <a:endParaRPr lang="en-IN" sz="1800" dirty="0"/>
          </a:p>
        </p:txBody>
      </p:sp>
      <p:sp>
        <p:nvSpPr>
          <p:cNvPr id="7" name="TextBox 6">
            <a:extLst>
              <a:ext uri="{FF2B5EF4-FFF2-40B4-BE49-F238E27FC236}">
                <a16:creationId xmlns:a16="http://schemas.microsoft.com/office/drawing/2014/main" id="{09B1B324-5FC1-4E29-BBA8-4C413B02F79B}"/>
              </a:ext>
            </a:extLst>
          </p:cNvPr>
          <p:cNvSpPr txBox="1"/>
          <p:nvPr/>
        </p:nvSpPr>
        <p:spPr>
          <a:xfrm>
            <a:off x="5716365" y="899282"/>
            <a:ext cx="60960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This query shows how to assign the employees </a:t>
            </a:r>
            <a:r>
              <a:rPr lang="en-US" b="1" dirty="0"/>
              <a:t>table alias </a:t>
            </a:r>
            <a:r>
              <a:rPr lang="en-US" dirty="0"/>
              <a:t>as e:</a:t>
            </a:r>
          </a:p>
          <a:p>
            <a:endParaRPr lang="en-US" dirty="0"/>
          </a:p>
          <a:p>
            <a:r>
              <a:rPr lang="en-US" dirty="0"/>
              <a:t>SELECT * FROM employees </a:t>
            </a:r>
            <a:r>
              <a:rPr lang="en-US" dirty="0">
                <a:highlight>
                  <a:srgbClr val="FFFF00"/>
                </a:highlight>
              </a:rPr>
              <a:t>e</a:t>
            </a:r>
            <a:r>
              <a:rPr lang="en-US" dirty="0"/>
              <a:t>;</a:t>
            </a:r>
            <a:endParaRPr lang="en-IN" dirty="0"/>
          </a:p>
        </p:txBody>
      </p:sp>
      <p:sp>
        <p:nvSpPr>
          <p:cNvPr id="10" name="TextBox 9">
            <a:extLst>
              <a:ext uri="{FF2B5EF4-FFF2-40B4-BE49-F238E27FC236}">
                <a16:creationId xmlns:a16="http://schemas.microsoft.com/office/drawing/2014/main" id="{39474B69-FB74-4E29-A98F-F24C913B8FEA}"/>
              </a:ext>
            </a:extLst>
          </p:cNvPr>
          <p:cNvSpPr txBox="1"/>
          <p:nvPr/>
        </p:nvSpPr>
        <p:spPr>
          <a:xfrm>
            <a:off x="5879691" y="2395959"/>
            <a:ext cx="609600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Once a table is assigned an alias, you can refer to the table columns using the following syntax:</a:t>
            </a:r>
          </a:p>
          <a:p>
            <a:endParaRPr lang="en-US" dirty="0"/>
          </a:p>
          <a:p>
            <a:r>
              <a:rPr lang="en-US" dirty="0" err="1"/>
              <a:t>table_alias.column_name</a:t>
            </a:r>
            <a:endParaRPr lang="en-US" dirty="0"/>
          </a:p>
          <a:p>
            <a:r>
              <a:rPr lang="en-US"/>
              <a:t>For </a:t>
            </a:r>
            <a:r>
              <a:rPr lang="en-US" dirty="0"/>
              <a:t>example:</a:t>
            </a:r>
          </a:p>
          <a:p>
            <a:endParaRPr lang="en-US" dirty="0"/>
          </a:p>
          <a:p>
            <a:r>
              <a:rPr lang="en-US" b="1" dirty="0"/>
              <a:t>SELECT </a:t>
            </a:r>
          </a:p>
          <a:p>
            <a:r>
              <a:rPr lang="en-US" dirty="0"/>
              <a:t>    </a:t>
            </a:r>
            <a:r>
              <a:rPr lang="en-US" dirty="0" err="1">
                <a:highlight>
                  <a:srgbClr val="FFFF00"/>
                </a:highlight>
              </a:rPr>
              <a:t>e</a:t>
            </a:r>
            <a:r>
              <a:rPr lang="en-US" dirty="0" err="1"/>
              <a:t>.firstName</a:t>
            </a:r>
            <a:r>
              <a:rPr lang="en-US" dirty="0"/>
              <a:t>, </a:t>
            </a:r>
          </a:p>
          <a:p>
            <a:r>
              <a:rPr lang="en-US" dirty="0"/>
              <a:t>    </a:t>
            </a:r>
            <a:r>
              <a:rPr lang="en-US" dirty="0" err="1">
                <a:highlight>
                  <a:srgbClr val="FFFF00"/>
                </a:highlight>
              </a:rPr>
              <a:t>e</a:t>
            </a:r>
            <a:r>
              <a:rPr lang="en-US" dirty="0" err="1"/>
              <a:t>.lastName</a:t>
            </a:r>
            <a:endParaRPr lang="en-US" dirty="0"/>
          </a:p>
          <a:p>
            <a:r>
              <a:rPr lang="en-US" b="1" dirty="0"/>
              <a:t>FROM</a:t>
            </a:r>
          </a:p>
          <a:p>
            <a:r>
              <a:rPr lang="en-US" dirty="0"/>
              <a:t>    employees </a:t>
            </a:r>
            <a:r>
              <a:rPr lang="en-US" dirty="0">
                <a:highlight>
                  <a:srgbClr val="FFFF00"/>
                </a:highlight>
              </a:rPr>
              <a:t>e</a:t>
            </a:r>
          </a:p>
          <a:p>
            <a:r>
              <a:rPr lang="en-US" b="1" dirty="0"/>
              <a:t>ORDER BY </a:t>
            </a:r>
            <a:r>
              <a:rPr lang="en-US" dirty="0" err="1"/>
              <a:t>e.firstName</a:t>
            </a:r>
            <a:r>
              <a:rPr lang="en-US" dirty="0"/>
              <a:t>;</a:t>
            </a:r>
            <a:endParaRPr lang="en-IN" dirty="0"/>
          </a:p>
        </p:txBody>
      </p:sp>
      <p:sp>
        <p:nvSpPr>
          <p:cNvPr id="4" name="TextBox 3">
            <a:extLst>
              <a:ext uri="{FF2B5EF4-FFF2-40B4-BE49-F238E27FC236}">
                <a16:creationId xmlns:a16="http://schemas.microsoft.com/office/drawing/2014/main" id="{66470FC4-B5DD-6699-7D3E-524480E31517}"/>
              </a:ext>
            </a:extLst>
          </p:cNvPr>
          <p:cNvSpPr txBox="1"/>
          <p:nvPr/>
        </p:nvSpPr>
        <p:spPr>
          <a:xfrm>
            <a:off x="8017934" y="251744"/>
            <a:ext cx="315806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b="1" dirty="0"/>
              <a:t>table alias </a:t>
            </a:r>
            <a:endParaRPr lang="en-IN" dirty="0"/>
          </a:p>
        </p:txBody>
      </p:sp>
      <p:sp>
        <p:nvSpPr>
          <p:cNvPr id="6" name="TextBox 5">
            <a:extLst>
              <a:ext uri="{FF2B5EF4-FFF2-40B4-BE49-F238E27FC236}">
                <a16:creationId xmlns:a16="http://schemas.microsoft.com/office/drawing/2014/main" id="{927423D3-A6A1-A1A6-F49A-BF5A2768E21D}"/>
              </a:ext>
            </a:extLst>
          </p:cNvPr>
          <p:cNvSpPr txBox="1"/>
          <p:nvPr/>
        </p:nvSpPr>
        <p:spPr>
          <a:xfrm>
            <a:off x="626532" y="351335"/>
            <a:ext cx="3081868"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800" b="1" dirty="0"/>
              <a:t>column aliases</a:t>
            </a:r>
            <a:endParaRPr lang="en-IN" b="1" dirty="0"/>
          </a:p>
        </p:txBody>
      </p:sp>
    </p:spTree>
    <p:extLst>
      <p:ext uri="{BB962C8B-B14F-4D97-AF65-F5344CB8AC3E}">
        <p14:creationId xmlns:p14="http://schemas.microsoft.com/office/powerpoint/2010/main" val="380309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CA2D9E-EC07-40CA-E38B-F1D44B7CB961}"/>
              </a:ext>
            </a:extLst>
          </p:cNvPr>
          <p:cNvSpPr txBox="1"/>
          <p:nvPr/>
        </p:nvSpPr>
        <p:spPr>
          <a:xfrm>
            <a:off x="304799" y="2244636"/>
            <a:ext cx="10888133"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SELECT name, salary * 1.1 AS </a:t>
            </a:r>
            <a:r>
              <a:rPr lang="en-US" dirty="0" err="1"/>
              <a:t>new_salary</a:t>
            </a:r>
            <a:endParaRPr lang="en-US" dirty="0"/>
          </a:p>
          <a:p>
            <a:r>
              <a:rPr lang="en-US" dirty="0"/>
              <a:t>FROM employees</a:t>
            </a:r>
          </a:p>
          <a:p>
            <a:r>
              <a:rPr lang="en-US" dirty="0"/>
              <a:t>WHERE </a:t>
            </a:r>
            <a:r>
              <a:rPr lang="en-US" dirty="0" err="1"/>
              <a:t>new_salary</a:t>
            </a:r>
            <a:r>
              <a:rPr lang="en-US" dirty="0"/>
              <a:t> &gt; 50000; -- ❌ This won't work because </a:t>
            </a:r>
            <a:r>
              <a:rPr lang="en-US" dirty="0" err="1"/>
              <a:t>new_salary</a:t>
            </a:r>
            <a:r>
              <a:rPr lang="en-US" dirty="0"/>
              <a:t> is an alias.</a:t>
            </a:r>
          </a:p>
        </p:txBody>
      </p:sp>
      <p:sp>
        <p:nvSpPr>
          <p:cNvPr id="6" name="TextBox 5">
            <a:extLst>
              <a:ext uri="{FF2B5EF4-FFF2-40B4-BE49-F238E27FC236}">
                <a16:creationId xmlns:a16="http://schemas.microsoft.com/office/drawing/2014/main" id="{E9F314BB-2201-4698-97CD-E0D06331202E}"/>
              </a:ext>
            </a:extLst>
          </p:cNvPr>
          <p:cNvSpPr txBox="1"/>
          <p:nvPr/>
        </p:nvSpPr>
        <p:spPr>
          <a:xfrm>
            <a:off x="233243" y="59268"/>
            <a:ext cx="11205224"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t>Notice</a:t>
            </a:r>
            <a:r>
              <a:rPr lang="en-US" dirty="0"/>
              <a:t> that you cannot </a:t>
            </a:r>
            <a:r>
              <a:rPr lang="en-US" b="1" dirty="0">
                <a:highlight>
                  <a:srgbClr val="FFFF00"/>
                </a:highlight>
              </a:rPr>
              <a:t>use a column alias in the WHERE clause</a:t>
            </a:r>
            <a:r>
              <a:rPr lang="en-US" dirty="0"/>
              <a:t>. The reason is that when MySQL evaluates the WHERE clause, the values of columns specified in the SELECT clause is </a:t>
            </a:r>
            <a:r>
              <a:rPr lang="en-US" dirty="0">
                <a:highlight>
                  <a:srgbClr val="FFFF00"/>
                </a:highlight>
              </a:rPr>
              <a:t>not be evaluated yet.</a:t>
            </a:r>
            <a:endParaRPr lang="en-IN" dirty="0">
              <a:highlight>
                <a:srgbClr val="FFFF00"/>
              </a:highlight>
            </a:endParaRPr>
          </a:p>
        </p:txBody>
      </p:sp>
      <p:sp>
        <p:nvSpPr>
          <p:cNvPr id="12" name="TextBox 11">
            <a:extLst>
              <a:ext uri="{FF2B5EF4-FFF2-40B4-BE49-F238E27FC236}">
                <a16:creationId xmlns:a16="http://schemas.microsoft.com/office/drawing/2014/main" id="{40C428D7-8383-D40F-89F3-1E4E36B889D8}"/>
              </a:ext>
            </a:extLst>
          </p:cNvPr>
          <p:cNvSpPr txBox="1"/>
          <p:nvPr/>
        </p:nvSpPr>
        <p:spPr>
          <a:xfrm>
            <a:off x="444909" y="4014041"/>
            <a:ext cx="928329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SELECT name, salary * 1.1 AS </a:t>
            </a:r>
            <a:r>
              <a:rPr lang="en-US" dirty="0" err="1"/>
              <a:t>new_salary</a:t>
            </a:r>
            <a:endParaRPr lang="en-US" dirty="0"/>
          </a:p>
          <a:p>
            <a:r>
              <a:rPr lang="en-US" dirty="0"/>
              <a:t>FROM employees</a:t>
            </a:r>
          </a:p>
          <a:p>
            <a:r>
              <a:rPr lang="en-US" dirty="0"/>
              <a:t>WHERE salary * 1.1 &gt; 50000; -- ✅ Works, but </a:t>
            </a:r>
            <a:r>
              <a:rPr lang="en-US" b="1" dirty="0"/>
              <a:t>can be repetitive.</a:t>
            </a:r>
          </a:p>
        </p:txBody>
      </p:sp>
    </p:spTree>
    <p:extLst>
      <p:ext uri="{BB962C8B-B14F-4D97-AF65-F5344CB8AC3E}">
        <p14:creationId xmlns:p14="http://schemas.microsoft.com/office/powerpoint/2010/main" val="30134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0B7FAF-A9DD-EE15-4979-78C38F039921}"/>
              </a:ext>
            </a:extLst>
          </p:cNvPr>
          <p:cNvSpPr txBox="1"/>
          <p:nvPr/>
        </p:nvSpPr>
        <p:spPr>
          <a:xfrm>
            <a:off x="287866" y="197346"/>
            <a:ext cx="6096000" cy="5909310"/>
          </a:xfrm>
          <a:prstGeom prst="rect">
            <a:avLst/>
          </a:prstGeom>
          <a:noFill/>
        </p:spPr>
        <p:txBody>
          <a:bodyPr wrap="square">
            <a:spAutoFit/>
          </a:bodyPr>
          <a:lstStyle/>
          <a:p>
            <a:pPr>
              <a:buNone/>
            </a:pPr>
            <a:r>
              <a:rPr lang="en-US" dirty="0"/>
              <a:t>🧠 Logical Execution Order</a:t>
            </a:r>
          </a:p>
          <a:p>
            <a:pPr>
              <a:buFont typeface="+mj-lt"/>
              <a:buAutoNum type="arabicPeriod"/>
            </a:pPr>
            <a:r>
              <a:rPr lang="en-US" b="1" dirty="0"/>
              <a:t>FROM clause (inner query)</a:t>
            </a:r>
            <a:endParaRPr lang="en-US" dirty="0"/>
          </a:p>
          <a:p>
            <a:pPr marL="742950" lvl="1" indent="-285750">
              <a:buFont typeface="Arial" panose="020B0604020202020204" pitchFamily="34" charset="0"/>
              <a:buChar char="•"/>
            </a:pPr>
            <a:r>
              <a:rPr lang="en-US" dirty="0"/>
              <a:t>The </a:t>
            </a:r>
            <a:r>
              <a:rPr lang="en-US" dirty="0">
                <a:latin typeface="Courier New" panose="02070309020205020404" pitchFamily="49" charset="0"/>
              </a:rPr>
              <a:t>employees</a:t>
            </a:r>
            <a:r>
              <a:rPr lang="en-US" dirty="0"/>
              <a:t> table is scanned.</a:t>
            </a:r>
          </a:p>
          <a:p>
            <a:pPr marL="742950" lvl="1" indent="-285750">
              <a:buFont typeface="Arial" panose="020B0604020202020204" pitchFamily="34" charset="0"/>
              <a:buChar char="•"/>
            </a:pPr>
            <a:r>
              <a:rPr lang="en-US" dirty="0"/>
              <a:t>Rows are retrieved with columns: </a:t>
            </a:r>
            <a:r>
              <a:rPr lang="en-US" dirty="0">
                <a:latin typeface="Courier New" panose="02070309020205020404" pitchFamily="49" charset="0"/>
              </a:rPr>
              <a:t>id</a:t>
            </a:r>
            <a:r>
              <a:rPr lang="en-US" dirty="0"/>
              <a:t>, </a:t>
            </a:r>
            <a:r>
              <a:rPr lang="en-US" dirty="0">
                <a:latin typeface="Courier New" panose="02070309020205020404" pitchFamily="49" charset="0"/>
              </a:rPr>
              <a:t>name</a:t>
            </a:r>
            <a:r>
              <a:rPr lang="en-US" dirty="0"/>
              <a:t>, and </a:t>
            </a:r>
            <a:r>
              <a:rPr lang="en-US" dirty="0">
                <a:latin typeface="Courier New" panose="02070309020205020404" pitchFamily="49" charset="0"/>
              </a:rPr>
              <a:t>salary</a:t>
            </a:r>
            <a:r>
              <a:rPr lang="en-US" dirty="0"/>
              <a:t>.</a:t>
            </a:r>
          </a:p>
          <a:p>
            <a:pPr>
              <a:buFont typeface="+mj-lt"/>
              <a:buAutoNum type="arabicPeriod"/>
            </a:pPr>
            <a:r>
              <a:rPr lang="en-US" b="1" dirty="0"/>
              <a:t>SELECT clause (inner query)</a:t>
            </a:r>
            <a:endParaRPr lang="en-US" dirty="0"/>
          </a:p>
          <a:p>
            <a:pPr marL="742950" lvl="1" indent="-285750">
              <a:buFont typeface="Arial" panose="020B0604020202020204" pitchFamily="34" charset="0"/>
              <a:buChar char="•"/>
            </a:pPr>
            <a:r>
              <a:rPr lang="en-US" dirty="0"/>
              <a:t>The expression </a:t>
            </a:r>
            <a:r>
              <a:rPr lang="en-US" dirty="0">
                <a:latin typeface="Courier New" panose="02070309020205020404" pitchFamily="49" charset="0"/>
              </a:rPr>
              <a:t>salary * 1.1 AS </a:t>
            </a:r>
            <a:r>
              <a:rPr lang="en-US" dirty="0" err="1">
                <a:latin typeface="Courier New" panose="02070309020205020404" pitchFamily="49" charset="0"/>
              </a:rPr>
              <a:t>new_salary</a:t>
            </a:r>
            <a:r>
              <a:rPr lang="en-US" dirty="0"/>
              <a:t> is evaluated.</a:t>
            </a:r>
          </a:p>
          <a:p>
            <a:pPr marL="742950" lvl="1" indent="-285750">
              <a:buFont typeface="Arial" panose="020B0604020202020204" pitchFamily="34" charset="0"/>
              <a:buChar char="•"/>
            </a:pPr>
            <a:r>
              <a:rPr lang="en-US" dirty="0"/>
              <a:t>A derived table (subquery) is formed with </a:t>
            </a:r>
            <a:r>
              <a:rPr lang="en-US" dirty="0">
                <a:latin typeface="Courier New" panose="02070309020205020404" pitchFamily="49" charset="0"/>
              </a:rPr>
              <a:t>id</a:t>
            </a:r>
            <a:r>
              <a:rPr lang="en-US" dirty="0"/>
              <a:t>, </a:t>
            </a:r>
            <a:r>
              <a:rPr lang="en-US" dirty="0">
                <a:latin typeface="Courier New" panose="02070309020205020404" pitchFamily="49" charset="0"/>
              </a:rPr>
              <a:t>name</a:t>
            </a:r>
            <a:r>
              <a:rPr lang="en-US" dirty="0"/>
              <a:t>, and </a:t>
            </a:r>
            <a:r>
              <a:rPr lang="en-US" dirty="0" err="1">
                <a:latin typeface="Courier New" panose="02070309020205020404" pitchFamily="49" charset="0"/>
              </a:rPr>
              <a:t>new_salary</a:t>
            </a:r>
            <a:r>
              <a:rPr lang="en-US" dirty="0"/>
              <a:t>.</a:t>
            </a:r>
          </a:p>
          <a:p>
            <a:pPr>
              <a:buFont typeface="+mj-lt"/>
              <a:buAutoNum type="arabicPeriod"/>
            </a:pPr>
            <a:r>
              <a:rPr lang="en-US" b="1" dirty="0"/>
              <a:t>FROM clause (outer query)</a:t>
            </a:r>
            <a:endParaRPr lang="en-US" dirty="0"/>
          </a:p>
          <a:p>
            <a:pPr marL="742950" lvl="1" indent="-285750">
              <a:buFont typeface="Arial" panose="020B0604020202020204" pitchFamily="34" charset="0"/>
              <a:buChar char="•"/>
            </a:pPr>
            <a:r>
              <a:rPr lang="en-US" dirty="0"/>
              <a:t>The subquery result is treated as a temporary table named </a:t>
            </a:r>
            <a:r>
              <a:rPr lang="en-US" dirty="0">
                <a:latin typeface="Courier New" panose="02070309020205020404" pitchFamily="49" charset="0"/>
              </a:rPr>
              <a:t>subquery</a:t>
            </a:r>
            <a:r>
              <a:rPr lang="en-US" dirty="0"/>
              <a:t>.</a:t>
            </a:r>
          </a:p>
          <a:p>
            <a:pPr>
              <a:buFont typeface="+mj-lt"/>
              <a:buAutoNum type="arabicPeriod"/>
            </a:pPr>
            <a:r>
              <a:rPr lang="en-US" b="1" dirty="0"/>
              <a:t>WHERE clause (outer query)</a:t>
            </a:r>
            <a:endParaRPr lang="en-US" dirty="0"/>
          </a:p>
          <a:p>
            <a:pPr marL="742950" lvl="1" indent="-285750">
              <a:buFont typeface="Arial" panose="020B0604020202020204" pitchFamily="34" charset="0"/>
              <a:buChar char="•"/>
            </a:pPr>
            <a:r>
              <a:rPr lang="en-US" dirty="0"/>
              <a:t>The filter </a:t>
            </a:r>
            <a:r>
              <a:rPr lang="en-US" dirty="0" err="1">
                <a:latin typeface="Courier New" panose="02070309020205020404" pitchFamily="49" charset="0"/>
              </a:rPr>
              <a:t>new_salary</a:t>
            </a:r>
            <a:r>
              <a:rPr lang="en-US" dirty="0">
                <a:latin typeface="Courier New" panose="02070309020205020404" pitchFamily="49" charset="0"/>
              </a:rPr>
              <a:t> &gt; 50000</a:t>
            </a:r>
            <a:r>
              <a:rPr lang="en-US" dirty="0"/>
              <a:t> is applied to the rows from the subquery.</a:t>
            </a:r>
          </a:p>
          <a:p>
            <a:pPr>
              <a:buFont typeface="+mj-lt"/>
              <a:buAutoNum type="arabicPeriod"/>
            </a:pPr>
            <a:r>
              <a:rPr lang="en-US" b="1" dirty="0"/>
              <a:t>SELECT clause (outer query)</a:t>
            </a:r>
            <a:endParaRPr lang="en-US" dirty="0"/>
          </a:p>
          <a:p>
            <a:pPr>
              <a:buFont typeface="Arial" panose="020B0604020202020204" pitchFamily="34" charset="0"/>
              <a:buChar char="•"/>
            </a:pPr>
            <a:r>
              <a:rPr lang="en-US" dirty="0"/>
              <a:t>All columns (</a:t>
            </a:r>
            <a:r>
              <a:rPr lang="en-US" dirty="0">
                <a:latin typeface="Courier New" panose="02070309020205020404" pitchFamily="49" charset="0"/>
              </a:rPr>
              <a:t>*</a:t>
            </a:r>
            <a:r>
              <a:rPr lang="en-US" dirty="0"/>
              <a:t>) from the filtered subquery are returned.</a:t>
            </a:r>
          </a:p>
          <a:p>
            <a:pPr>
              <a:buNone/>
            </a:pPr>
            <a:endParaRPr lang="en-US" dirty="0"/>
          </a:p>
          <a:p>
            <a:pPr>
              <a:buNone/>
            </a:pPr>
            <a:r>
              <a:rPr lang="en-US" dirty="0"/>
              <a:t>🔍 Visualizing It</a:t>
            </a:r>
          </a:p>
          <a:p>
            <a:pPr>
              <a:buNone/>
            </a:pPr>
            <a:r>
              <a:rPr lang="en-US" dirty="0"/>
              <a:t>Here’s a simplified diagram of the flow:</a:t>
            </a:r>
          </a:p>
        </p:txBody>
      </p:sp>
      <p:sp>
        <p:nvSpPr>
          <p:cNvPr id="8" name="TextBox 7">
            <a:extLst>
              <a:ext uri="{FF2B5EF4-FFF2-40B4-BE49-F238E27FC236}">
                <a16:creationId xmlns:a16="http://schemas.microsoft.com/office/drawing/2014/main" id="{ADC70DCF-AB63-2240-63BE-11C09364EE72}"/>
              </a:ext>
            </a:extLst>
          </p:cNvPr>
          <p:cNvSpPr txBox="1"/>
          <p:nvPr/>
        </p:nvSpPr>
        <p:spPr>
          <a:xfrm>
            <a:off x="6724853" y="1213830"/>
            <a:ext cx="5382479"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SELECT * FROM (</a:t>
            </a:r>
          </a:p>
          <a:p>
            <a:r>
              <a:rPr lang="en-US" dirty="0"/>
              <a:t>    SELECT id, name, salary * 1.1 AS </a:t>
            </a:r>
            <a:r>
              <a:rPr lang="en-US" dirty="0" err="1"/>
              <a:t>new_salary</a:t>
            </a:r>
            <a:endParaRPr lang="en-US" dirty="0"/>
          </a:p>
          <a:p>
            <a:r>
              <a:rPr lang="en-US" dirty="0"/>
              <a:t>    FROM employees</a:t>
            </a:r>
          </a:p>
          <a:p>
            <a:r>
              <a:rPr lang="en-US" dirty="0"/>
              <a:t>) AS subquery</a:t>
            </a:r>
          </a:p>
          <a:p>
            <a:r>
              <a:rPr lang="en-US" dirty="0"/>
              <a:t>WHERE </a:t>
            </a:r>
            <a:r>
              <a:rPr lang="en-US" dirty="0" err="1"/>
              <a:t>new_salary</a:t>
            </a:r>
            <a:r>
              <a:rPr lang="en-US" dirty="0"/>
              <a:t> &gt; 50000;</a:t>
            </a:r>
          </a:p>
        </p:txBody>
      </p:sp>
      <p:sp>
        <p:nvSpPr>
          <p:cNvPr id="6" name="TextBox 5">
            <a:extLst>
              <a:ext uri="{FF2B5EF4-FFF2-40B4-BE49-F238E27FC236}">
                <a16:creationId xmlns:a16="http://schemas.microsoft.com/office/drawing/2014/main" id="{AAFFCC14-17A0-388A-B7B6-6C6EF39772FA}"/>
              </a:ext>
            </a:extLst>
          </p:cNvPr>
          <p:cNvSpPr txBox="1"/>
          <p:nvPr/>
        </p:nvSpPr>
        <p:spPr>
          <a:xfrm>
            <a:off x="6612467" y="270933"/>
            <a:ext cx="51815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b="1" dirty="0"/>
              <a:t>When column alias in where clause works? </a:t>
            </a:r>
          </a:p>
        </p:txBody>
      </p:sp>
      <p:pic>
        <p:nvPicPr>
          <p:cNvPr id="9" name="Picture 8">
            <a:extLst>
              <a:ext uri="{FF2B5EF4-FFF2-40B4-BE49-F238E27FC236}">
                <a16:creationId xmlns:a16="http://schemas.microsoft.com/office/drawing/2014/main" id="{D36A7394-805C-8B52-3BDF-813B945A7B41}"/>
              </a:ext>
            </a:extLst>
          </p:cNvPr>
          <p:cNvPicPr>
            <a:picLocks noChangeAspect="1"/>
          </p:cNvPicPr>
          <p:nvPr/>
        </p:nvPicPr>
        <p:blipFill>
          <a:blip r:embed="rId2"/>
          <a:stretch>
            <a:fillRect/>
          </a:stretch>
        </p:blipFill>
        <p:spPr>
          <a:xfrm>
            <a:off x="7301247" y="3429000"/>
            <a:ext cx="4229690" cy="2705478"/>
          </a:xfrm>
          <a:prstGeom prst="rect">
            <a:avLst/>
          </a:prstGeom>
        </p:spPr>
      </p:pic>
    </p:spTree>
    <p:extLst>
      <p:ext uri="{BB962C8B-B14F-4D97-AF65-F5344CB8AC3E}">
        <p14:creationId xmlns:p14="http://schemas.microsoft.com/office/powerpoint/2010/main" val="411003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5EE9E9-BD5C-A611-5B16-CFD1B0FDA98D}"/>
              </a:ext>
            </a:extLst>
          </p:cNvPr>
          <p:cNvSpPr txBox="1"/>
          <p:nvPr/>
        </p:nvSpPr>
        <p:spPr>
          <a:xfrm>
            <a:off x="192411" y="436984"/>
            <a:ext cx="11432322"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SELECT department, AVG(salary) AS </a:t>
            </a:r>
            <a:r>
              <a:rPr lang="en-US" dirty="0" err="1"/>
              <a:t>avg_salary</a:t>
            </a:r>
            <a:endParaRPr lang="en-US" dirty="0"/>
          </a:p>
          <a:p>
            <a:r>
              <a:rPr lang="en-US" dirty="0"/>
              <a:t>FROM employees</a:t>
            </a:r>
          </a:p>
          <a:p>
            <a:r>
              <a:rPr lang="en-US" dirty="0"/>
              <a:t>GROUP BY department</a:t>
            </a:r>
          </a:p>
          <a:p>
            <a:r>
              <a:rPr lang="en-US" dirty="0"/>
              <a:t>HAVING </a:t>
            </a:r>
            <a:r>
              <a:rPr lang="en-US" dirty="0" err="1"/>
              <a:t>avg_salary</a:t>
            </a:r>
            <a:r>
              <a:rPr lang="en-US" dirty="0"/>
              <a:t> &gt; 50000;</a:t>
            </a:r>
          </a:p>
          <a:p>
            <a:endParaRPr lang="en-US" dirty="0"/>
          </a:p>
          <a:p>
            <a:r>
              <a:rPr lang="en-US" dirty="0"/>
              <a:t> -- ✅ Works because </a:t>
            </a:r>
            <a:r>
              <a:rPr lang="en-US" dirty="0" err="1"/>
              <a:t>avg_salary</a:t>
            </a:r>
            <a:r>
              <a:rPr lang="en-US" dirty="0"/>
              <a:t> is defined before HAVING is evaluated.</a:t>
            </a:r>
          </a:p>
        </p:txBody>
      </p:sp>
      <p:sp>
        <p:nvSpPr>
          <p:cNvPr id="5" name="TextBox 4">
            <a:extLst>
              <a:ext uri="{FF2B5EF4-FFF2-40B4-BE49-F238E27FC236}">
                <a16:creationId xmlns:a16="http://schemas.microsoft.com/office/drawing/2014/main" id="{006CE50F-6D9B-6EFC-A974-5654203F4E3B}"/>
              </a:ext>
            </a:extLst>
          </p:cNvPr>
          <p:cNvSpPr txBox="1"/>
          <p:nvPr/>
        </p:nvSpPr>
        <p:spPr>
          <a:xfrm>
            <a:off x="114300" y="2191310"/>
            <a:ext cx="11963400" cy="3970318"/>
          </a:xfrm>
          <a:prstGeom prst="rect">
            <a:avLst/>
          </a:prstGeom>
          <a:noFill/>
        </p:spPr>
        <p:txBody>
          <a:bodyPr wrap="square">
            <a:spAutoFit/>
          </a:bodyPr>
          <a:lstStyle/>
          <a:p>
            <a:r>
              <a:rPr lang="en-US" b="1" dirty="0"/>
              <a:t>🧠 Logical Execution Order of SQL Query</a:t>
            </a:r>
          </a:p>
          <a:p>
            <a:endParaRPr lang="en-US" dirty="0"/>
          </a:p>
          <a:p>
            <a:endParaRPr lang="en-US" dirty="0"/>
          </a:p>
          <a:p>
            <a:pPr marL="342900" indent="-342900">
              <a:buAutoNum type="arabicPeriod"/>
            </a:pPr>
            <a:r>
              <a:rPr lang="en-US" b="1" dirty="0"/>
              <a:t>FROM clause:		</a:t>
            </a:r>
            <a:r>
              <a:rPr lang="en-US" dirty="0"/>
              <a:t>• The  table is scanned first. 		• All rows are retrieved.</a:t>
            </a:r>
          </a:p>
          <a:p>
            <a:pPr marL="342900" indent="-342900">
              <a:buAutoNum type="arabicPeriod"/>
            </a:pPr>
            <a:endParaRPr lang="en-US" dirty="0"/>
          </a:p>
          <a:p>
            <a:pPr marL="342900" indent="-342900">
              <a:buAutoNum type="arabicPeriod" startAt="2"/>
            </a:pPr>
            <a:r>
              <a:rPr lang="en-US" b="1" dirty="0"/>
              <a:t>GROUP BY clause	</a:t>
            </a:r>
            <a:r>
              <a:rPr lang="en-US" dirty="0"/>
              <a:t>• Rows are grouped by the  column.	•Each group now represents one department.</a:t>
            </a:r>
          </a:p>
          <a:p>
            <a:pPr marL="342900" indent="-342900">
              <a:buAutoNum type="arabicPeriod" startAt="2"/>
            </a:pPr>
            <a:endParaRPr lang="en-US" dirty="0"/>
          </a:p>
          <a:p>
            <a:pPr marL="342900" indent="-342900">
              <a:buAutoNum type="arabicPeriod" startAt="3"/>
            </a:pPr>
            <a:r>
              <a:rPr lang="en-US" b="1" dirty="0"/>
              <a:t>SELECT clause		</a:t>
            </a:r>
            <a:r>
              <a:rPr lang="en-US" dirty="0"/>
              <a:t>•For each group,  is calculated.	•The result is aliased as .</a:t>
            </a:r>
          </a:p>
          <a:p>
            <a:pPr marL="342900" indent="-342900">
              <a:buAutoNum type="arabicPeriod" startAt="3"/>
            </a:pPr>
            <a:endParaRPr lang="en-US" dirty="0"/>
          </a:p>
          <a:p>
            <a:pPr marL="342900" indent="-342900">
              <a:buAutoNum type="arabicPeriod" startAt="4"/>
            </a:pPr>
            <a:r>
              <a:rPr lang="en-US" b="1" dirty="0"/>
              <a:t>HAVING clause		</a:t>
            </a:r>
            <a:r>
              <a:rPr lang="en-US" dirty="0"/>
              <a:t>•The condition  is applied after aggregation. •Only groups (departments) with average salary 								above 50,000 are retained.</a:t>
            </a:r>
          </a:p>
          <a:p>
            <a:pPr marL="342900" indent="-342900">
              <a:buAutoNum type="arabicPeriod" startAt="4"/>
            </a:pPr>
            <a:endParaRPr lang="en-US" dirty="0"/>
          </a:p>
          <a:p>
            <a:pPr marL="342900" indent="-342900">
              <a:buAutoNum type="arabicPeriod" startAt="5"/>
            </a:pPr>
            <a:r>
              <a:rPr lang="en-US" b="1" dirty="0"/>
              <a:t>Final Output: 		</a:t>
            </a:r>
            <a:r>
              <a:rPr lang="en-US" dirty="0"/>
              <a:t>•The query returns  and  for qualifying groups.</a:t>
            </a:r>
          </a:p>
          <a:p>
            <a:pPr marL="342900" indent="-342900">
              <a:buAutoNum type="arabicPeriod" startAt="5"/>
            </a:pPr>
            <a:endParaRPr lang="en-IN" dirty="0"/>
          </a:p>
        </p:txBody>
      </p:sp>
      <p:sp>
        <p:nvSpPr>
          <p:cNvPr id="6" name="TextBox 5">
            <a:extLst>
              <a:ext uri="{FF2B5EF4-FFF2-40B4-BE49-F238E27FC236}">
                <a16:creationId xmlns:a16="http://schemas.microsoft.com/office/drawing/2014/main" id="{DC15BC61-032A-7755-08B5-E3271AFB8A66}"/>
              </a:ext>
            </a:extLst>
          </p:cNvPr>
          <p:cNvSpPr txBox="1"/>
          <p:nvPr/>
        </p:nvSpPr>
        <p:spPr>
          <a:xfrm>
            <a:off x="3843866" y="67652"/>
            <a:ext cx="3996267" cy="369332"/>
          </a:xfrm>
          <a:prstGeom prst="rect">
            <a:avLst/>
          </a:prstGeom>
          <a:noFill/>
        </p:spPr>
        <p:txBody>
          <a:bodyPr wrap="square" rtlCol="0">
            <a:spAutoFit/>
          </a:bodyPr>
          <a:lstStyle/>
          <a:p>
            <a:pPr algn="ctr"/>
            <a:r>
              <a:rPr lang="en-IN" b="1" dirty="0"/>
              <a:t>Alias in Having Clause</a:t>
            </a:r>
          </a:p>
        </p:txBody>
      </p:sp>
    </p:spTree>
    <p:extLst>
      <p:ext uri="{BB962C8B-B14F-4D97-AF65-F5344CB8AC3E}">
        <p14:creationId xmlns:p14="http://schemas.microsoft.com/office/powerpoint/2010/main" val="388572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42D569-89B0-4E1F-AE20-58ED42140475}"/>
              </a:ext>
            </a:extLst>
          </p:cNvPr>
          <p:cNvSpPr txBox="1"/>
          <p:nvPr/>
        </p:nvSpPr>
        <p:spPr>
          <a:xfrm>
            <a:off x="78658" y="0"/>
            <a:ext cx="6096000" cy="861774"/>
          </a:xfrm>
          <a:prstGeom prst="rect">
            <a:avLst/>
          </a:prstGeom>
          <a:noFill/>
        </p:spPr>
        <p:txBody>
          <a:bodyPr wrap="square">
            <a:spAutoFit/>
          </a:bodyPr>
          <a:lstStyle/>
          <a:p>
            <a:r>
              <a:rPr lang="en-US" sz="1600" dirty="0"/>
              <a:t>The </a:t>
            </a:r>
            <a:r>
              <a:rPr lang="en-US" sz="1600" b="1" dirty="0"/>
              <a:t>table aliases </a:t>
            </a:r>
            <a:r>
              <a:rPr lang="en-US" sz="1600" dirty="0"/>
              <a:t>are often used in the statement that contains </a:t>
            </a:r>
            <a:r>
              <a:rPr lang="en-US" sz="1600" b="1" dirty="0"/>
              <a:t>INNER JOIN, LEFT JOIN, RIGHT JOIN</a:t>
            </a:r>
            <a:r>
              <a:rPr lang="en-US" sz="1600" dirty="0"/>
              <a:t> clauses and in subqueries.</a:t>
            </a:r>
          </a:p>
          <a:p>
            <a:r>
              <a:rPr lang="en-US" sz="1600" dirty="0"/>
              <a:t>Let’s look at the customers and orders tables:</a:t>
            </a:r>
            <a:endParaRPr lang="en-IN" sz="1600" dirty="0"/>
          </a:p>
        </p:txBody>
      </p:sp>
      <p:pic>
        <p:nvPicPr>
          <p:cNvPr id="3074" name="Picture 2" descr="Customers and Orders Tables">
            <a:extLst>
              <a:ext uri="{FF2B5EF4-FFF2-40B4-BE49-F238E27FC236}">
                <a16:creationId xmlns:a16="http://schemas.microsoft.com/office/drawing/2014/main" id="{A686AD2E-475B-4198-BB2E-12BFD2AE7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34" y="1576434"/>
            <a:ext cx="4313248" cy="28605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7F7A38-134B-44E9-831A-1861E2C44424}"/>
              </a:ext>
            </a:extLst>
          </p:cNvPr>
          <p:cNvSpPr txBox="1"/>
          <p:nvPr/>
        </p:nvSpPr>
        <p:spPr>
          <a:xfrm>
            <a:off x="6096000" y="0"/>
            <a:ext cx="6096000"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Both tables have the same column </a:t>
            </a:r>
            <a:r>
              <a:rPr lang="en-US" sz="1600" dirty="0" err="1"/>
              <a:t>name:customerNumber.Without</a:t>
            </a:r>
            <a:r>
              <a:rPr lang="en-US" sz="1600" dirty="0"/>
              <a:t> using the table alias to qualify the </a:t>
            </a:r>
            <a:r>
              <a:rPr lang="en-US" sz="1600" dirty="0" err="1"/>
              <a:t>customerNumber</a:t>
            </a:r>
            <a:r>
              <a:rPr lang="en-US" sz="1600" dirty="0"/>
              <a:t> column, you will get an error message like:</a:t>
            </a:r>
          </a:p>
          <a:p>
            <a:endParaRPr lang="en-US" sz="1600" dirty="0"/>
          </a:p>
          <a:p>
            <a:r>
              <a:rPr lang="en-US" sz="1600" dirty="0">
                <a:solidFill>
                  <a:srgbClr val="FF0000"/>
                </a:solidFill>
              </a:rPr>
              <a:t>Error Code</a:t>
            </a:r>
            <a:r>
              <a:rPr lang="en-US" sz="1600" dirty="0"/>
              <a:t>: </a:t>
            </a:r>
            <a:r>
              <a:rPr lang="en-US" sz="1600" dirty="0">
                <a:solidFill>
                  <a:srgbClr val="FF0000"/>
                </a:solidFill>
              </a:rPr>
              <a:t>1052</a:t>
            </a:r>
            <a:r>
              <a:rPr lang="en-US" sz="1600" dirty="0"/>
              <a:t>. Column '</a:t>
            </a:r>
            <a:r>
              <a:rPr lang="en-US" sz="1600" dirty="0" err="1"/>
              <a:t>customerNumber</a:t>
            </a:r>
            <a:r>
              <a:rPr lang="en-US" sz="1600" dirty="0"/>
              <a:t>' in on clause is ambiguous</a:t>
            </a:r>
          </a:p>
        </p:txBody>
      </p:sp>
      <p:pic>
        <p:nvPicPr>
          <p:cNvPr id="7" name="Picture 6">
            <a:extLst>
              <a:ext uri="{FF2B5EF4-FFF2-40B4-BE49-F238E27FC236}">
                <a16:creationId xmlns:a16="http://schemas.microsoft.com/office/drawing/2014/main" id="{E531AC9C-3436-4D77-8FB3-341B4EA2E296}"/>
              </a:ext>
            </a:extLst>
          </p:cNvPr>
          <p:cNvPicPr>
            <a:picLocks noChangeAspect="1"/>
          </p:cNvPicPr>
          <p:nvPr/>
        </p:nvPicPr>
        <p:blipFill>
          <a:blip r:embed="rId3"/>
          <a:stretch>
            <a:fillRect/>
          </a:stretch>
        </p:blipFill>
        <p:spPr>
          <a:xfrm>
            <a:off x="4163978" y="3578451"/>
            <a:ext cx="1932022" cy="1967800"/>
          </a:xfrm>
          <a:prstGeom prst="rect">
            <a:avLst/>
          </a:prstGeom>
        </p:spPr>
      </p:pic>
      <p:sp>
        <p:nvSpPr>
          <p:cNvPr id="2" name="TextBox 1">
            <a:extLst>
              <a:ext uri="{FF2B5EF4-FFF2-40B4-BE49-F238E27FC236}">
                <a16:creationId xmlns:a16="http://schemas.microsoft.com/office/drawing/2014/main" id="{B5DF3F0D-508E-4CB4-9407-8F9A8D2D9978}"/>
              </a:ext>
            </a:extLst>
          </p:cNvPr>
          <p:cNvSpPr txBox="1"/>
          <p:nvPr/>
        </p:nvSpPr>
        <p:spPr>
          <a:xfrm>
            <a:off x="0" y="5720949"/>
            <a:ext cx="11573933"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The query above </a:t>
            </a:r>
            <a:r>
              <a:rPr lang="en-US" b="1" dirty="0"/>
              <a:t>selects customer name and the number of orders from the customers and orders tables</a:t>
            </a:r>
            <a:r>
              <a:rPr lang="en-US" dirty="0"/>
              <a:t>. It uses </a:t>
            </a:r>
            <a:r>
              <a:rPr lang="en-US" dirty="0">
                <a:solidFill>
                  <a:srgbClr val="FF0000"/>
                </a:solidFill>
              </a:rPr>
              <a:t>c</a:t>
            </a:r>
            <a:r>
              <a:rPr lang="en-US" dirty="0"/>
              <a:t> as a table alias for the </a:t>
            </a:r>
            <a:r>
              <a:rPr lang="en-US" dirty="0">
                <a:highlight>
                  <a:srgbClr val="FFFF00"/>
                </a:highlight>
              </a:rPr>
              <a:t>customers</a:t>
            </a:r>
            <a:r>
              <a:rPr lang="en-US" dirty="0"/>
              <a:t> table and </a:t>
            </a:r>
            <a:r>
              <a:rPr lang="en-US" dirty="0">
                <a:solidFill>
                  <a:srgbClr val="FF0000"/>
                </a:solidFill>
              </a:rPr>
              <a:t>o</a:t>
            </a:r>
            <a:r>
              <a:rPr lang="en-US" dirty="0"/>
              <a:t> as a table alias for the </a:t>
            </a:r>
            <a:r>
              <a:rPr lang="en-US" dirty="0">
                <a:highlight>
                  <a:srgbClr val="FFFF00"/>
                </a:highlight>
              </a:rPr>
              <a:t>orders</a:t>
            </a:r>
            <a:r>
              <a:rPr lang="en-US" dirty="0"/>
              <a:t> table. The columns in the customers and orders tables are referred to via the table aliases.</a:t>
            </a:r>
            <a:endParaRPr lang="en-IN" dirty="0"/>
          </a:p>
        </p:txBody>
      </p:sp>
      <p:sp>
        <p:nvSpPr>
          <p:cNvPr id="6" name="TextBox 5">
            <a:extLst>
              <a:ext uri="{FF2B5EF4-FFF2-40B4-BE49-F238E27FC236}">
                <a16:creationId xmlns:a16="http://schemas.microsoft.com/office/drawing/2014/main" id="{A3A63951-7D36-8C03-19BB-B6F73D0DC776}"/>
              </a:ext>
            </a:extLst>
          </p:cNvPr>
          <p:cNvSpPr txBox="1"/>
          <p:nvPr/>
        </p:nvSpPr>
        <p:spPr>
          <a:xfrm>
            <a:off x="6253316" y="1576434"/>
            <a:ext cx="5938684" cy="37492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sz="1800" dirty="0"/>
          </a:p>
          <a:p>
            <a:r>
              <a:rPr lang="en-US" sz="1800" dirty="0"/>
              <a:t>To avoid this error, you use table alias to qualify the </a:t>
            </a:r>
            <a:r>
              <a:rPr lang="en-US" sz="1800" dirty="0" err="1"/>
              <a:t>customerNumber</a:t>
            </a:r>
            <a:r>
              <a:rPr lang="en-US" sz="1800" dirty="0"/>
              <a:t> column:</a:t>
            </a:r>
          </a:p>
          <a:p>
            <a:endParaRPr lang="en-US" sz="1800" dirty="0"/>
          </a:p>
          <a:p>
            <a:r>
              <a:rPr lang="en-US" sz="1800" dirty="0"/>
              <a:t>SELECT	</a:t>
            </a:r>
            <a:r>
              <a:rPr lang="en-US" sz="1800" dirty="0" err="1"/>
              <a:t>customerName</a:t>
            </a:r>
            <a:r>
              <a:rPr lang="en-US" sz="1800" dirty="0"/>
              <a:t>,</a:t>
            </a:r>
          </a:p>
          <a:p>
            <a:r>
              <a:rPr lang="en-US" sz="1800" dirty="0"/>
              <a:t>	COUNT(</a:t>
            </a:r>
            <a:r>
              <a:rPr lang="en-US" sz="1800" dirty="0" err="1">
                <a:solidFill>
                  <a:srgbClr val="FF0000"/>
                </a:solidFill>
              </a:rPr>
              <a:t>o</a:t>
            </a:r>
            <a:r>
              <a:rPr lang="en-US" sz="1800" dirty="0" err="1"/>
              <a:t>.orderNumber</a:t>
            </a:r>
            <a:r>
              <a:rPr lang="en-US" sz="1800" dirty="0"/>
              <a:t>) total</a:t>
            </a:r>
          </a:p>
          <a:p>
            <a:r>
              <a:rPr lang="en-US" sz="1800" dirty="0"/>
              <a:t>FROM	customers </a:t>
            </a:r>
            <a:r>
              <a:rPr lang="en-US" sz="1800" dirty="0">
                <a:solidFill>
                  <a:srgbClr val="FF0000"/>
                </a:solidFill>
              </a:rPr>
              <a:t>c</a:t>
            </a:r>
          </a:p>
          <a:p>
            <a:r>
              <a:rPr lang="en-US" sz="1800" dirty="0"/>
              <a:t>INNER JOIN orders </a:t>
            </a:r>
            <a:r>
              <a:rPr lang="en-US" sz="1800" dirty="0">
                <a:solidFill>
                  <a:srgbClr val="FF0000"/>
                </a:solidFill>
              </a:rPr>
              <a:t>o</a:t>
            </a:r>
            <a:r>
              <a:rPr lang="en-US" sz="1800" dirty="0"/>
              <a:t> ON </a:t>
            </a:r>
            <a:r>
              <a:rPr lang="en-US" sz="1800" dirty="0" err="1">
                <a:solidFill>
                  <a:srgbClr val="FF0000"/>
                </a:solidFill>
              </a:rPr>
              <a:t>c</a:t>
            </a:r>
            <a:r>
              <a:rPr lang="en-US" sz="1800" dirty="0" err="1"/>
              <a:t>.customerNumber</a:t>
            </a:r>
            <a:r>
              <a:rPr lang="en-US" sz="1800" dirty="0"/>
              <a:t> = </a:t>
            </a:r>
            <a:r>
              <a:rPr lang="en-US" sz="1800" dirty="0" err="1">
                <a:solidFill>
                  <a:srgbClr val="FF0000"/>
                </a:solidFill>
              </a:rPr>
              <a:t>o</a:t>
            </a:r>
            <a:r>
              <a:rPr lang="en-US" sz="1800" dirty="0" err="1"/>
              <a:t>.customerNumber</a:t>
            </a:r>
            <a:endParaRPr lang="en-US" sz="1800" dirty="0"/>
          </a:p>
          <a:p>
            <a:r>
              <a:rPr lang="en-US" sz="1800" dirty="0"/>
              <a:t>GROUP BY</a:t>
            </a:r>
          </a:p>
          <a:p>
            <a:r>
              <a:rPr lang="en-US" sz="1800" dirty="0"/>
              <a:t>	</a:t>
            </a:r>
            <a:r>
              <a:rPr lang="en-US" sz="1800" dirty="0" err="1"/>
              <a:t>customerName</a:t>
            </a:r>
            <a:endParaRPr lang="en-US" sz="1800" dirty="0"/>
          </a:p>
          <a:p>
            <a:r>
              <a:rPr lang="en-US" sz="1800" dirty="0"/>
              <a:t>ORDER BY</a:t>
            </a:r>
          </a:p>
          <a:p>
            <a:r>
              <a:rPr lang="en-US" sz="1800" dirty="0"/>
              <a:t>	total DESC;</a:t>
            </a:r>
            <a:endParaRPr lang="en-IN" sz="1800" dirty="0"/>
          </a:p>
        </p:txBody>
      </p:sp>
      <p:cxnSp>
        <p:nvCxnSpPr>
          <p:cNvPr id="3" name="Straight Arrow Connector 2">
            <a:extLst>
              <a:ext uri="{FF2B5EF4-FFF2-40B4-BE49-F238E27FC236}">
                <a16:creationId xmlns:a16="http://schemas.microsoft.com/office/drawing/2014/main" id="{74EE65DD-2A8F-F741-DFF7-6E8F5EDF33A6}"/>
              </a:ext>
            </a:extLst>
          </p:cNvPr>
          <p:cNvCxnSpPr>
            <a:cxnSpLocks/>
          </p:cNvCxnSpPr>
          <p:nvPr/>
        </p:nvCxnSpPr>
        <p:spPr>
          <a:xfrm>
            <a:off x="8221133" y="3228238"/>
            <a:ext cx="2497667" cy="224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8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E989FCA-B19A-4B5D-A74F-4171175E6E7E}"/>
              </a:ext>
            </a:extLst>
          </p:cNvPr>
          <p:cNvSpPr txBox="1"/>
          <p:nvPr/>
        </p:nvSpPr>
        <p:spPr>
          <a:xfrm>
            <a:off x="160867" y="340134"/>
            <a:ext cx="11616266" cy="646331"/>
          </a:xfrm>
          <a:prstGeom prst="rect">
            <a:avLst/>
          </a:prstGeom>
          <a:noFill/>
        </p:spPr>
        <p:txBody>
          <a:bodyPr wrap="square">
            <a:spAutoFit/>
          </a:bodyPr>
          <a:lstStyle/>
          <a:p>
            <a:r>
              <a:rPr lang="en-US" dirty="0"/>
              <a:t>If </a:t>
            </a:r>
            <a:r>
              <a:rPr lang="en-US" b="1" dirty="0"/>
              <a:t>you do not use the alias </a:t>
            </a:r>
            <a:r>
              <a:rPr lang="en-US" dirty="0"/>
              <a:t>in the query above, you have to use the table name to refer to its columns, which makes the query lengthy and less readable as the following:</a:t>
            </a:r>
          </a:p>
        </p:txBody>
      </p:sp>
      <p:sp>
        <p:nvSpPr>
          <p:cNvPr id="15" name="TextBox 14">
            <a:extLst>
              <a:ext uri="{FF2B5EF4-FFF2-40B4-BE49-F238E27FC236}">
                <a16:creationId xmlns:a16="http://schemas.microsoft.com/office/drawing/2014/main" id="{4ED301E8-8D13-48D3-8FD3-DC86E8A11BEF}"/>
              </a:ext>
            </a:extLst>
          </p:cNvPr>
          <p:cNvSpPr txBox="1"/>
          <p:nvPr/>
        </p:nvSpPr>
        <p:spPr>
          <a:xfrm>
            <a:off x="467032" y="2579977"/>
            <a:ext cx="11257936" cy="1477328"/>
          </a:xfrm>
          <a:prstGeom prst="rect">
            <a:avLst/>
          </a:prstGeom>
          <a:noFill/>
        </p:spPr>
        <p:txBody>
          <a:bodyPr wrap="square">
            <a:spAutoFit/>
          </a:bodyPr>
          <a:lstStyle/>
          <a:p>
            <a:r>
              <a:rPr lang="en-US" dirty="0"/>
              <a:t>SELECT	</a:t>
            </a:r>
            <a:r>
              <a:rPr lang="en-US" dirty="0" err="1">
                <a:solidFill>
                  <a:srgbClr val="FF0000"/>
                </a:solidFill>
                <a:highlight>
                  <a:srgbClr val="FFFF00"/>
                </a:highlight>
              </a:rPr>
              <a:t>customers</a:t>
            </a:r>
            <a:r>
              <a:rPr lang="en-US" dirty="0" err="1">
                <a:highlight>
                  <a:srgbClr val="FFFF00"/>
                </a:highlight>
              </a:rPr>
              <a:t>.customerName</a:t>
            </a:r>
            <a:r>
              <a:rPr lang="en-US" dirty="0"/>
              <a:t>,	</a:t>
            </a:r>
          </a:p>
          <a:p>
            <a:r>
              <a:rPr lang="en-US" dirty="0"/>
              <a:t>COUNT(</a:t>
            </a:r>
            <a:r>
              <a:rPr lang="en-US" dirty="0" err="1">
                <a:solidFill>
                  <a:srgbClr val="FF0000"/>
                </a:solidFill>
              </a:rPr>
              <a:t>orders</a:t>
            </a:r>
            <a:r>
              <a:rPr lang="en-US" dirty="0" err="1"/>
              <a:t>.orderNumber</a:t>
            </a:r>
            <a:r>
              <a:rPr lang="en-US" dirty="0"/>
              <a:t>) total</a:t>
            </a:r>
          </a:p>
          <a:p>
            <a:r>
              <a:rPr lang="en-US" dirty="0"/>
              <a:t>FROM	customers</a:t>
            </a:r>
          </a:p>
          <a:p>
            <a:r>
              <a:rPr lang="en-US" dirty="0"/>
              <a:t>INNER JOIN orders ON </a:t>
            </a:r>
            <a:r>
              <a:rPr lang="en-US" dirty="0" err="1">
                <a:solidFill>
                  <a:srgbClr val="FF0000"/>
                </a:solidFill>
              </a:rPr>
              <a:t>customers</a:t>
            </a:r>
            <a:r>
              <a:rPr lang="en-US" dirty="0" err="1"/>
              <a:t>.customerNumber</a:t>
            </a:r>
            <a:r>
              <a:rPr lang="en-US" dirty="0"/>
              <a:t> = </a:t>
            </a:r>
            <a:r>
              <a:rPr lang="en-US" dirty="0" err="1">
                <a:solidFill>
                  <a:srgbClr val="FF0000"/>
                </a:solidFill>
                <a:highlight>
                  <a:srgbClr val="FFFF00"/>
                </a:highlight>
              </a:rPr>
              <a:t>orders</a:t>
            </a:r>
            <a:r>
              <a:rPr lang="en-US" dirty="0" err="1">
                <a:highlight>
                  <a:srgbClr val="FFFF00"/>
                </a:highlight>
              </a:rPr>
              <a:t>.customerNumber</a:t>
            </a:r>
            <a:r>
              <a:rPr lang="en-US" dirty="0">
                <a:highlight>
                  <a:srgbClr val="FFFF00"/>
                </a:highlight>
              </a:rPr>
              <a:t>    </a:t>
            </a:r>
            <a:r>
              <a:rPr lang="en-US" dirty="0"/>
              <a:t>GROUP BY 	</a:t>
            </a:r>
            <a:r>
              <a:rPr lang="en-US" dirty="0" err="1"/>
              <a:t>customerName</a:t>
            </a:r>
            <a:endParaRPr lang="en-US" dirty="0"/>
          </a:p>
          <a:p>
            <a:r>
              <a:rPr lang="en-US" dirty="0"/>
              <a:t>ORDER BY	total DESC</a:t>
            </a:r>
          </a:p>
        </p:txBody>
      </p:sp>
    </p:spTree>
    <p:extLst>
      <p:ext uri="{BB962C8B-B14F-4D97-AF65-F5344CB8AC3E}">
        <p14:creationId xmlns:p14="http://schemas.microsoft.com/office/powerpoint/2010/main" val="3501893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FDF9-AA1B-4571-A2BD-4CED80931961}"/>
              </a:ext>
            </a:extLst>
          </p:cNvPr>
          <p:cNvSpPr>
            <a:spLocks noGrp="1"/>
          </p:cNvSpPr>
          <p:nvPr>
            <p:ph type="title"/>
          </p:nvPr>
        </p:nvSpPr>
        <p:spPr>
          <a:xfrm>
            <a:off x="1063113" y="1"/>
            <a:ext cx="2928784" cy="471948"/>
          </a:xfrm>
        </p:spPr>
        <p:txBody>
          <a:bodyPr>
            <a:normAutofit fontScale="90000"/>
          </a:bodyPr>
          <a:lstStyle/>
          <a:p>
            <a:r>
              <a:rPr lang="en-IN" dirty="0"/>
              <a:t>Why Joins</a:t>
            </a:r>
          </a:p>
        </p:txBody>
      </p:sp>
      <p:sp>
        <p:nvSpPr>
          <p:cNvPr id="3" name="Content Placeholder 2">
            <a:extLst>
              <a:ext uri="{FF2B5EF4-FFF2-40B4-BE49-F238E27FC236}">
                <a16:creationId xmlns:a16="http://schemas.microsoft.com/office/drawing/2014/main" id="{F7DC6F0D-9813-4AA0-810F-E9AF9D2CDCD1}"/>
              </a:ext>
            </a:extLst>
          </p:cNvPr>
          <p:cNvSpPr>
            <a:spLocks noGrp="1"/>
          </p:cNvSpPr>
          <p:nvPr>
            <p:ph idx="1"/>
          </p:nvPr>
        </p:nvSpPr>
        <p:spPr>
          <a:xfrm>
            <a:off x="202791" y="478231"/>
            <a:ext cx="7747205" cy="2087169"/>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dirty="0"/>
              <a:t>A relational database consists of multiple related tables linking together using common columns which are known as foreign key columns. Because of this, data in each table is incomplete from the business perspective.</a:t>
            </a:r>
          </a:p>
          <a:p>
            <a:endParaRPr lang="en-US" dirty="0"/>
          </a:p>
          <a:p>
            <a:r>
              <a:rPr lang="en-US" dirty="0"/>
              <a:t>For example, in the sample database, we have the orders and  </a:t>
            </a:r>
            <a:r>
              <a:rPr lang="en-US" dirty="0" err="1"/>
              <a:t>orderdetails</a:t>
            </a:r>
            <a:r>
              <a:rPr lang="en-US" dirty="0"/>
              <a:t> tables that are linked using the </a:t>
            </a:r>
            <a:r>
              <a:rPr lang="en-US" dirty="0" err="1"/>
              <a:t>orderNumber</a:t>
            </a:r>
            <a:r>
              <a:rPr lang="en-US" dirty="0"/>
              <a:t> column:</a:t>
            </a:r>
          </a:p>
        </p:txBody>
      </p:sp>
      <p:pic>
        <p:nvPicPr>
          <p:cNvPr id="4" name="Picture 3">
            <a:extLst>
              <a:ext uri="{FF2B5EF4-FFF2-40B4-BE49-F238E27FC236}">
                <a16:creationId xmlns:a16="http://schemas.microsoft.com/office/drawing/2014/main" id="{FB9CBEB8-AF59-4EAA-AC7D-2836E945DE9C}"/>
              </a:ext>
            </a:extLst>
          </p:cNvPr>
          <p:cNvPicPr>
            <a:picLocks noChangeAspect="1"/>
          </p:cNvPicPr>
          <p:nvPr/>
        </p:nvPicPr>
        <p:blipFill>
          <a:blip r:embed="rId2"/>
          <a:stretch>
            <a:fillRect/>
          </a:stretch>
        </p:blipFill>
        <p:spPr>
          <a:xfrm>
            <a:off x="8071671" y="322314"/>
            <a:ext cx="4229100" cy="1847850"/>
          </a:xfrm>
          <a:prstGeom prst="rect">
            <a:avLst/>
          </a:prstGeom>
        </p:spPr>
      </p:pic>
      <p:sp>
        <p:nvSpPr>
          <p:cNvPr id="6" name="TextBox 5">
            <a:extLst>
              <a:ext uri="{FF2B5EF4-FFF2-40B4-BE49-F238E27FC236}">
                <a16:creationId xmlns:a16="http://schemas.microsoft.com/office/drawing/2014/main" id="{B23FF3D0-89BF-4D77-A548-C9836F00DC57}"/>
              </a:ext>
            </a:extLst>
          </p:cNvPr>
          <p:cNvSpPr txBox="1"/>
          <p:nvPr/>
        </p:nvSpPr>
        <p:spPr>
          <a:xfrm>
            <a:off x="202791" y="2753032"/>
            <a:ext cx="11132574"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endParaRPr lang="en-US" dirty="0"/>
          </a:p>
          <a:p>
            <a:r>
              <a:rPr lang="en-US" dirty="0"/>
              <a:t>MySQL Transaction: orders &amp; </a:t>
            </a:r>
            <a:r>
              <a:rPr lang="en-US" dirty="0" err="1"/>
              <a:t>orderDetails</a:t>
            </a:r>
            <a:r>
              <a:rPr lang="en-US" dirty="0"/>
              <a:t> Tables</a:t>
            </a:r>
          </a:p>
          <a:p>
            <a:r>
              <a:rPr lang="en-US" dirty="0"/>
              <a:t>To get complete orders’ information, you need to query data from both orders and  </a:t>
            </a:r>
            <a:r>
              <a:rPr lang="en-US" dirty="0" err="1"/>
              <a:t>orderdetails</a:t>
            </a:r>
            <a:r>
              <a:rPr lang="en-US" dirty="0"/>
              <a:t> tables.</a:t>
            </a:r>
          </a:p>
          <a:p>
            <a:endParaRPr lang="en-US" dirty="0"/>
          </a:p>
          <a:p>
            <a:r>
              <a:rPr lang="en-US" dirty="0"/>
              <a:t>That’s why joins come into the play.</a:t>
            </a:r>
          </a:p>
          <a:p>
            <a:endParaRPr lang="en-US" dirty="0"/>
          </a:p>
          <a:p>
            <a:r>
              <a:rPr lang="en-US" dirty="0"/>
              <a:t>A join is a method of linking data between one (self-join) or more tables based on values of the common column between the tables.</a:t>
            </a:r>
          </a:p>
        </p:txBody>
      </p:sp>
      <p:sp>
        <p:nvSpPr>
          <p:cNvPr id="7" name="TextBox 6">
            <a:extLst>
              <a:ext uri="{FF2B5EF4-FFF2-40B4-BE49-F238E27FC236}">
                <a16:creationId xmlns:a16="http://schemas.microsoft.com/office/drawing/2014/main" id="{2A8B9548-E16C-49CB-9964-D9A446C5EE6E}"/>
              </a:ext>
            </a:extLst>
          </p:cNvPr>
          <p:cNvSpPr txBox="1"/>
          <p:nvPr/>
        </p:nvSpPr>
        <p:spPr>
          <a:xfrm>
            <a:off x="202791" y="5101947"/>
            <a:ext cx="5252883"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MySQL supports the following types of joins:</a:t>
            </a:r>
          </a:p>
          <a:p>
            <a:endParaRPr lang="en-US" dirty="0"/>
          </a:p>
          <a:p>
            <a:r>
              <a:rPr lang="en-US" dirty="0"/>
              <a:t>Inner join</a:t>
            </a:r>
          </a:p>
          <a:p>
            <a:r>
              <a:rPr lang="en-US" dirty="0"/>
              <a:t>Left join</a:t>
            </a:r>
          </a:p>
          <a:p>
            <a:r>
              <a:rPr lang="en-US" dirty="0"/>
              <a:t>Right join</a:t>
            </a:r>
          </a:p>
          <a:p>
            <a:r>
              <a:rPr lang="en-US" dirty="0"/>
              <a:t>Cross join</a:t>
            </a:r>
            <a:endParaRPr lang="en-IN" dirty="0"/>
          </a:p>
        </p:txBody>
      </p:sp>
      <p:sp>
        <p:nvSpPr>
          <p:cNvPr id="9" name="TextBox 8">
            <a:extLst>
              <a:ext uri="{FF2B5EF4-FFF2-40B4-BE49-F238E27FC236}">
                <a16:creationId xmlns:a16="http://schemas.microsoft.com/office/drawing/2014/main" id="{12E63763-ADD5-412D-8B18-808F0D876C3F}"/>
              </a:ext>
            </a:extLst>
          </p:cNvPr>
          <p:cNvSpPr txBox="1"/>
          <p:nvPr/>
        </p:nvSpPr>
        <p:spPr>
          <a:xfrm>
            <a:off x="5769078" y="5332779"/>
            <a:ext cx="6150076"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The join clause is used in the SELECT statement appeared </a:t>
            </a:r>
            <a:r>
              <a:rPr lang="en-US" dirty="0">
                <a:highlight>
                  <a:srgbClr val="FFFF00"/>
                </a:highlight>
              </a:rPr>
              <a:t>after</a:t>
            </a:r>
            <a:r>
              <a:rPr lang="en-US" dirty="0"/>
              <a:t> the FROM clause.</a:t>
            </a:r>
            <a:endParaRPr lang="en-IN" dirty="0"/>
          </a:p>
        </p:txBody>
      </p:sp>
      <p:sp>
        <p:nvSpPr>
          <p:cNvPr id="11" name="TextBox 10">
            <a:extLst>
              <a:ext uri="{FF2B5EF4-FFF2-40B4-BE49-F238E27FC236}">
                <a16:creationId xmlns:a16="http://schemas.microsoft.com/office/drawing/2014/main" id="{E8DADCA1-733D-4046-919B-203B4ED76BF5}"/>
              </a:ext>
            </a:extLst>
          </p:cNvPr>
          <p:cNvSpPr txBox="1"/>
          <p:nvPr/>
        </p:nvSpPr>
        <p:spPr>
          <a:xfrm>
            <a:off x="5839133" y="6486941"/>
            <a:ext cx="615007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Note that MySQL hasn’t supported the FULL OUTER JOIN yet.</a:t>
            </a:r>
            <a:endParaRPr lang="en-IN" b="1" dirty="0"/>
          </a:p>
        </p:txBody>
      </p:sp>
    </p:spTree>
    <p:extLst>
      <p:ext uri="{BB962C8B-B14F-4D97-AF65-F5344CB8AC3E}">
        <p14:creationId xmlns:p14="http://schemas.microsoft.com/office/powerpoint/2010/main" val="1744998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1758</TotalTime>
  <Words>3358</Words>
  <Application>Microsoft Office PowerPoint</Application>
  <PresentationFormat>Widescreen</PresentationFormat>
  <Paragraphs>352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Arial</vt:lpstr>
      <vt:lpstr>Calibri</vt:lpstr>
      <vt:lpstr>Calibri Light</vt:lpstr>
      <vt:lpstr>Courier New</vt:lpstr>
      <vt:lpstr>Garamond</vt:lpstr>
      <vt:lpstr>Office Theme</vt:lpstr>
      <vt:lpstr>MySQL supports two kinds of aliases which are known as column alias and table alias.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Joins</vt:lpstr>
      <vt:lpstr>Inner join data planning</vt:lpstr>
      <vt:lpstr>MySQL INNER JOIN clause</vt:lpstr>
      <vt:lpstr>MySQL LEFT JOIN clause</vt:lpstr>
      <vt:lpstr>MySQL RIGHT JOIN clause</vt:lpstr>
      <vt:lpstr>MySQL CROSS JOIN clause</vt:lpstr>
      <vt:lpstr>Diagram of hierarchy </vt:lpstr>
      <vt:lpstr>MySQL self join</vt:lpstr>
      <vt:lpstr>PowerPoint Presentation</vt:lpstr>
      <vt:lpstr>MySQL self join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92</cp:revision>
  <dcterms:created xsi:type="dcterms:W3CDTF">2021-03-25T16:21:20Z</dcterms:created>
  <dcterms:modified xsi:type="dcterms:W3CDTF">2025-09-19T15:12:34Z</dcterms:modified>
</cp:coreProperties>
</file>