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7" autoAdjust="0"/>
    <p:restoredTop sz="96357" autoAdjust="0"/>
  </p:normalViewPr>
  <p:slideViewPr>
    <p:cSldViewPr snapToGrid="0" snapToObjects="1" showGuides="1">
      <p:cViewPr varScale="1">
        <p:scale>
          <a:sx n="47" d="100"/>
          <a:sy n="47" d="100"/>
        </p:scale>
        <p:origin x="1008"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896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1003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7292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48461" y="2899799"/>
            <a:ext cx="69578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47340" y="10031299"/>
            <a:ext cx="6959002"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93"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682735"/>
            <a:ext cx="6991243"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8"/>
            <a:ext cx="6991242" cy="13363143"/>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3142"/>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8"/>
            <a:ext cx="6991242" cy="13363139"/>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nature.com/articles/s41599-023-01693-z" TargetMode="External"/><Relationship Id="rId13" Type="http://schemas.openxmlformats.org/officeDocument/2006/relationships/image" Target="../media/image12.png"/><Relationship Id="rId18" Type="http://schemas.openxmlformats.org/officeDocument/2006/relationships/image" Target="../media/image17.jpg"/><Relationship Id="rId3" Type="http://schemas.openxmlformats.org/officeDocument/2006/relationships/hyperlink" Target="https://www.ncbi.nlm.nih.gov/pmc/articles/PMC7340901/pdf/978-3-030-51935-3_Chapter_34.pdf" TargetMode="External"/><Relationship Id="rId7" Type="http://schemas.openxmlformats.org/officeDocument/2006/relationships/hyperlink" Target="https://towardsdatascience.com/topic-modeling-with-bert-779f7db187e6" TargetMode="External"/><Relationship Id="rId12" Type="http://schemas.openxmlformats.org/officeDocument/2006/relationships/image" Target="../media/image11.jpeg"/><Relationship Id="rId17" Type="http://schemas.openxmlformats.org/officeDocument/2006/relationships/image" Target="../media/image16.jpg"/><Relationship Id="rId2" Type="http://schemas.openxmlformats.org/officeDocument/2006/relationships/hyperlink" Target="https://medium.com/analytics-vidhya/bertfor-topic-modeling-bert-vs-lda-8076e72c602b" TargetMode="External"/><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hyperlink" Target="https://aclanthology.org/N19-1423.pdf" TargetMode="External"/><Relationship Id="rId11" Type="http://schemas.openxmlformats.org/officeDocument/2006/relationships/image" Target="../media/image10.png"/><Relationship Id="rId5" Type="http://schemas.openxmlformats.org/officeDocument/2006/relationships/hyperlink" Target="https://iopscience.iop.org/article/10.1088/1748-9326/aafa8f/pdf" TargetMode="External"/><Relationship Id="rId15" Type="http://schemas.openxmlformats.org/officeDocument/2006/relationships/image" Target="../media/image14.jpg"/><Relationship Id="rId10" Type="http://schemas.openxmlformats.org/officeDocument/2006/relationships/image" Target="../media/image9.jpeg"/><Relationship Id="rId4" Type="http://schemas.openxmlformats.org/officeDocument/2006/relationships/hyperlink" Target="https://ceur-ws.org/Vol-2896/RELATED_2021_paper_6.pdf" TargetMode="External"/><Relationship Id="rId9" Type="http://schemas.openxmlformats.org/officeDocument/2006/relationships/hyperlink" Target="https://docs.google.com/spreadsheets/d/1Ded18JCSjV_XZmoLlpqkNXT3Crpo94b7VIK8WbjeeI0/edit?usp=sharing" TargetMode="External"/><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A239E-B22C-1842-A351-AAD053BC4BFB}"/>
              </a:ext>
            </a:extLst>
          </p:cNvPr>
          <p:cNvSpPr>
            <a:spLocks noGrp="1"/>
          </p:cNvSpPr>
          <p:nvPr>
            <p:ph type="body" sz="quarter" idx="12"/>
          </p:nvPr>
        </p:nvSpPr>
        <p:spPr/>
        <p:txBody>
          <a:bodyPr/>
          <a:lstStyle/>
          <a:p>
            <a:r>
              <a:rPr lang="en-US" dirty="0"/>
              <a:t>Literature Review Optimized Using Llama 2 &amp; BERTopic </a:t>
            </a:r>
          </a:p>
        </p:txBody>
      </p:sp>
      <p:sp>
        <p:nvSpPr>
          <p:cNvPr id="5" name="Text Placeholder 4">
            <a:extLst>
              <a:ext uri="{FF2B5EF4-FFF2-40B4-BE49-F238E27FC236}">
                <a16:creationId xmlns:a16="http://schemas.microsoft.com/office/drawing/2014/main" id="{EC65508B-E84C-8B47-A9F0-E059B86D2CA3}"/>
              </a:ext>
            </a:extLst>
          </p:cNvPr>
          <p:cNvSpPr>
            <a:spLocks noGrp="1"/>
          </p:cNvSpPr>
          <p:nvPr>
            <p:ph type="body" sz="quarter" idx="15"/>
          </p:nvPr>
        </p:nvSpPr>
        <p:spPr>
          <a:xfrm>
            <a:off x="274918" y="2899799"/>
            <a:ext cx="6957879" cy="387798"/>
          </a:xfrm>
        </p:spPr>
        <p:style>
          <a:lnRef idx="1">
            <a:schemeClr val="accent1"/>
          </a:lnRef>
          <a:fillRef idx="2">
            <a:schemeClr val="accent1"/>
          </a:fillRef>
          <a:effectRef idx="1">
            <a:schemeClr val="accent1"/>
          </a:effectRef>
          <a:fontRef idx="minor">
            <a:schemeClr val="dk1"/>
          </a:fontRef>
        </p:style>
        <p:txBody>
          <a:bodyPr/>
          <a:lstStyle/>
          <a:p>
            <a:r>
              <a:rPr lang="en-US" dirty="0"/>
              <a:t>INTRODUCTION</a:t>
            </a:r>
          </a:p>
        </p:txBody>
      </p:sp>
      <p:sp>
        <p:nvSpPr>
          <p:cNvPr id="4" name="Text Placeholder 3">
            <a:extLst>
              <a:ext uri="{FF2B5EF4-FFF2-40B4-BE49-F238E27FC236}">
                <a16:creationId xmlns:a16="http://schemas.microsoft.com/office/drawing/2014/main" id="{E03E6707-5D4E-0D43-87D1-F019DCCBE63E}"/>
              </a:ext>
            </a:extLst>
          </p:cNvPr>
          <p:cNvSpPr>
            <a:spLocks noGrp="1"/>
          </p:cNvSpPr>
          <p:nvPr>
            <p:ph type="body" sz="quarter" idx="10"/>
          </p:nvPr>
        </p:nvSpPr>
        <p:spPr/>
        <p:txBody>
          <a:bodyPr/>
          <a:lstStyle/>
          <a:p>
            <a:r>
              <a:rPr lang="en-US" dirty="0"/>
              <a:t>Seidenberg School of Computer Science &amp; Information Systems</a:t>
            </a:r>
          </a:p>
        </p:txBody>
      </p:sp>
      <p:sp>
        <p:nvSpPr>
          <p:cNvPr id="3" name="Text Placeholder 2">
            <a:extLst>
              <a:ext uri="{FF2B5EF4-FFF2-40B4-BE49-F238E27FC236}">
                <a16:creationId xmlns:a16="http://schemas.microsoft.com/office/drawing/2014/main" id="{4D569B39-B7A3-4242-8E26-E1CD4EFE4109}"/>
              </a:ext>
            </a:extLst>
          </p:cNvPr>
          <p:cNvSpPr>
            <a:spLocks noGrp="1"/>
          </p:cNvSpPr>
          <p:nvPr>
            <p:ph type="body" sz="quarter" idx="11"/>
          </p:nvPr>
        </p:nvSpPr>
        <p:spPr/>
        <p:txBody>
          <a:bodyPr/>
          <a:lstStyle/>
          <a:p>
            <a:r>
              <a:rPr lang="en-US" dirty="0"/>
              <a:t>Om Gaikhe / Advisor: </a:t>
            </a:r>
            <a:r>
              <a:rPr lang="en-US" dirty="0" err="1"/>
              <a:t>Krystyn</a:t>
            </a:r>
            <a:r>
              <a:rPr lang="en-US" dirty="0"/>
              <a:t> Gutu</a:t>
            </a:r>
          </a:p>
        </p:txBody>
      </p:sp>
      <p:sp>
        <p:nvSpPr>
          <p:cNvPr id="6" name="Text Placeholder 5">
            <a:extLst>
              <a:ext uri="{FF2B5EF4-FFF2-40B4-BE49-F238E27FC236}">
                <a16:creationId xmlns:a16="http://schemas.microsoft.com/office/drawing/2014/main" id="{6E167009-CA09-F24A-857E-809C91FF5F62}"/>
              </a:ext>
            </a:extLst>
          </p:cNvPr>
          <p:cNvSpPr>
            <a:spLocks noGrp="1"/>
          </p:cNvSpPr>
          <p:nvPr>
            <p:ph type="body" sz="quarter" idx="16"/>
          </p:nvPr>
        </p:nvSpPr>
        <p:spPr>
          <a:xfrm>
            <a:off x="274918" y="3338381"/>
            <a:ext cx="6959003" cy="5466240"/>
          </a:xfrm>
        </p:spPr>
        <p:txBody>
          <a:bodyPr/>
          <a:lstStyle/>
          <a:p>
            <a:pPr marL="342900" indent="-342900">
              <a:buFont typeface="Wingdings" panose="05000000000000000000" pitchFamily="2" charset="2"/>
              <a:buChar char="v"/>
            </a:pPr>
            <a:r>
              <a:rPr lang="en-US" dirty="0"/>
              <a:t>Researchers take anywhere from 1 week to a month to review literature. </a:t>
            </a:r>
          </a:p>
          <a:p>
            <a:pPr marL="342900" indent="-342900">
              <a:buFont typeface="Wingdings" panose="05000000000000000000" pitchFamily="2" charset="2"/>
              <a:buChar char="v"/>
            </a:pPr>
            <a:r>
              <a:rPr lang="en-US" dirty="0"/>
              <a:t>The POC motive is helping researchers analyze &amp; review literature with ease. </a:t>
            </a:r>
          </a:p>
          <a:p>
            <a:pPr marL="342900" indent="-342900">
              <a:buFont typeface="Wingdings" panose="05000000000000000000" pitchFamily="2" charset="2"/>
              <a:buChar char="v"/>
            </a:pPr>
            <a:r>
              <a:rPr lang="en-US" dirty="0"/>
              <a:t>Using </a:t>
            </a:r>
            <a:r>
              <a:rPr lang="en-US" u="sng" dirty="0"/>
              <a:t>Bidirectional Encoder Representations from Transformers</a:t>
            </a:r>
            <a:r>
              <a:rPr lang="en-US" dirty="0"/>
              <a:t>, specifically - BERTopic, a topic modeling technique that leverages transformers and c-TF-IDF to create dense clusters allowing for easily interpretable topics whilst keeping important words in the topic descriptions.</a:t>
            </a:r>
          </a:p>
          <a:p>
            <a:pPr marL="342900" indent="-342900">
              <a:buFont typeface="Wingdings" panose="05000000000000000000" pitchFamily="2" charset="2"/>
              <a:buChar char="v"/>
            </a:pPr>
            <a:r>
              <a:rPr lang="en-US" dirty="0"/>
              <a:t>Additionally training </a:t>
            </a:r>
            <a:r>
              <a:rPr lang="en-US" u="sng" dirty="0"/>
              <a:t>Llama 2 chatbot</a:t>
            </a:r>
            <a:r>
              <a:rPr lang="en-US" dirty="0"/>
              <a:t> to query questions regarding the research papers. </a:t>
            </a:r>
          </a:p>
          <a:p>
            <a:pPr marL="342900" indent="-342900">
              <a:buFont typeface="Wingdings" panose="05000000000000000000" pitchFamily="2" charset="2"/>
              <a:buChar char="v"/>
            </a:pPr>
            <a:r>
              <a:rPr lang="en-US" dirty="0"/>
              <a:t>Focus  of data – Machine learning publications from ArXiv.org; 1.7 Million research publications. </a:t>
            </a:r>
          </a:p>
          <a:p>
            <a:r>
              <a:rPr lang="en-US" dirty="0"/>
              <a:t> </a:t>
            </a:r>
          </a:p>
        </p:txBody>
      </p:sp>
      <p:sp>
        <p:nvSpPr>
          <p:cNvPr id="7" name="Text Placeholder 6">
            <a:extLst>
              <a:ext uri="{FF2B5EF4-FFF2-40B4-BE49-F238E27FC236}">
                <a16:creationId xmlns:a16="http://schemas.microsoft.com/office/drawing/2014/main" id="{3165571C-72BF-2240-92F1-39E4A266C8FA}"/>
              </a:ext>
            </a:extLst>
          </p:cNvPr>
          <p:cNvSpPr>
            <a:spLocks noGrp="1"/>
          </p:cNvSpPr>
          <p:nvPr>
            <p:ph type="body" sz="quarter" idx="17"/>
          </p:nvPr>
        </p:nvSpPr>
        <p:spPr>
          <a:xfrm>
            <a:off x="274919" y="8240660"/>
            <a:ext cx="6959002" cy="387798"/>
          </a:xfrm>
        </p:spPr>
        <p:style>
          <a:lnRef idx="1">
            <a:schemeClr val="accent1"/>
          </a:lnRef>
          <a:fillRef idx="2">
            <a:schemeClr val="accent1"/>
          </a:fillRef>
          <a:effectRef idx="1">
            <a:schemeClr val="accent1"/>
          </a:effectRef>
          <a:fontRef idx="minor">
            <a:schemeClr val="dk1"/>
          </a:fontRef>
        </p:style>
        <p:txBody>
          <a:bodyPr/>
          <a:lstStyle/>
          <a:p>
            <a:r>
              <a:rPr lang="en-US" dirty="0"/>
              <a:t>OBJECTIVE</a:t>
            </a:r>
          </a:p>
        </p:txBody>
      </p:sp>
      <p:sp>
        <p:nvSpPr>
          <p:cNvPr id="9" name="Text Placeholder 8">
            <a:extLst>
              <a:ext uri="{FF2B5EF4-FFF2-40B4-BE49-F238E27FC236}">
                <a16:creationId xmlns:a16="http://schemas.microsoft.com/office/drawing/2014/main" id="{4F4179AC-6EF3-0240-B5D7-6DCD915AD639}"/>
              </a:ext>
            </a:extLst>
          </p:cNvPr>
          <p:cNvSpPr>
            <a:spLocks noGrp="1"/>
          </p:cNvSpPr>
          <p:nvPr>
            <p:ph type="body" sz="quarter" idx="18"/>
          </p:nvPr>
        </p:nvSpPr>
        <p:spPr/>
        <p:style>
          <a:lnRef idx="1">
            <a:schemeClr val="accent1"/>
          </a:lnRef>
          <a:fillRef idx="2">
            <a:schemeClr val="accent1"/>
          </a:fillRef>
          <a:effectRef idx="1">
            <a:schemeClr val="accent1"/>
          </a:effectRef>
          <a:fontRef idx="minor">
            <a:schemeClr val="dk1"/>
          </a:fontRef>
        </p:style>
        <p:txBody>
          <a:bodyPr/>
          <a:lstStyle/>
          <a:p>
            <a:r>
              <a:rPr lang="en-US" sz="1920" dirty="0"/>
              <a:t>Architecture – POC Design</a:t>
            </a:r>
            <a:endParaRPr lang="en-US" dirty="0"/>
          </a:p>
        </p:txBody>
      </p:sp>
      <p:sp>
        <p:nvSpPr>
          <p:cNvPr id="16" name="Text Placeholder 15">
            <a:extLst>
              <a:ext uri="{FF2B5EF4-FFF2-40B4-BE49-F238E27FC236}">
                <a16:creationId xmlns:a16="http://schemas.microsoft.com/office/drawing/2014/main" id="{5FC2B422-A94D-AE40-A27C-71D078397471}"/>
              </a:ext>
            </a:extLst>
          </p:cNvPr>
          <p:cNvSpPr>
            <a:spLocks noGrp="1"/>
          </p:cNvSpPr>
          <p:nvPr>
            <p:ph type="body" sz="quarter" idx="27"/>
          </p:nvPr>
        </p:nvSpPr>
        <p:spPr>
          <a:xfrm>
            <a:off x="22020821" y="8682149"/>
            <a:ext cx="6932379" cy="6116290"/>
          </a:xfrm>
        </p:spPr>
        <p:txBody>
          <a:bodyPr/>
          <a:lstStyle/>
          <a:p>
            <a:pPr marL="342900" indent="-342900">
              <a:buFont typeface="Wingdings" panose="05000000000000000000" pitchFamily="2" charset="2"/>
              <a:buChar char="v"/>
            </a:pPr>
            <a:r>
              <a:rPr lang="en-US" dirty="0">
                <a:hlinkClick r:id="rId2"/>
              </a:rPr>
              <a:t>Bert For Topic Modeling ( Bert vs LDA )</a:t>
            </a:r>
            <a:endParaRPr lang="en-US" dirty="0"/>
          </a:p>
          <a:p>
            <a:pPr marL="342900" indent="-342900">
              <a:buFont typeface="Wingdings" panose="05000000000000000000" pitchFamily="2" charset="2"/>
              <a:buChar char="v"/>
            </a:pPr>
            <a:r>
              <a:rPr lang="en-US" dirty="0">
                <a:hlinkClick r:id="rId3"/>
              </a:rPr>
              <a:t>Considerably Improving Clustering Algorithms Using UMAP Dimensionality Reduction Technique: A Comparative Study</a:t>
            </a:r>
            <a:endParaRPr lang="en-US" dirty="0"/>
          </a:p>
          <a:p>
            <a:pPr marL="342900" indent="-342900">
              <a:buFont typeface="Wingdings" panose="05000000000000000000" pitchFamily="2" charset="2"/>
              <a:buChar char="v"/>
            </a:pPr>
            <a:r>
              <a:rPr lang="en-US" dirty="0">
                <a:hlinkClick r:id="rId4"/>
              </a:rPr>
              <a:t>Topic Modelling of Legal Documents via LEGAL-BERT1</a:t>
            </a:r>
            <a:endParaRPr lang="en-US" dirty="0"/>
          </a:p>
          <a:p>
            <a:pPr marL="342900" indent="-342900">
              <a:buFont typeface="Wingdings" panose="05000000000000000000" pitchFamily="2" charset="2"/>
              <a:buChar char="v"/>
            </a:pPr>
            <a:r>
              <a:rPr lang="en-US" b="0" i="0" dirty="0">
                <a:solidFill>
                  <a:srgbClr val="333333"/>
                </a:solidFill>
                <a:effectLst/>
                <a:latin typeface="-apple-system"/>
                <a:hlinkClick r:id="rId5"/>
              </a:rPr>
              <a:t>Machine learning to analyze the social-ecological impacts of natural resource policy: insights from community forest management in the Indian Himalaya</a:t>
            </a:r>
            <a:endParaRPr lang="en-US" b="0" i="0" dirty="0">
              <a:solidFill>
                <a:srgbClr val="333333"/>
              </a:solidFill>
              <a:effectLst/>
              <a:latin typeface="-apple-system"/>
            </a:endParaRPr>
          </a:p>
          <a:p>
            <a:pPr marL="342900" indent="-342900">
              <a:buFont typeface="Wingdings" panose="05000000000000000000" pitchFamily="2" charset="2"/>
              <a:buChar char="v"/>
            </a:pPr>
            <a:r>
              <a:rPr lang="en-US" dirty="0">
                <a:hlinkClick r:id="rId6"/>
              </a:rPr>
              <a:t>BERT: Pre-training of Deep Bidirectional Transformers for Language Understanding – Google AI Language</a:t>
            </a:r>
            <a:endParaRPr lang="en-US" dirty="0"/>
          </a:p>
          <a:p>
            <a:pPr marL="342900" indent="-342900">
              <a:buFont typeface="Wingdings" panose="05000000000000000000" pitchFamily="2" charset="2"/>
              <a:buChar char="v"/>
            </a:pPr>
            <a:r>
              <a:rPr lang="en-US" dirty="0">
                <a:hlinkClick r:id="rId7"/>
              </a:rPr>
              <a:t>Topic Modeling with BERT Leveraging BERT and TF-IDF to create easily interpretable topics. </a:t>
            </a:r>
            <a:r>
              <a:rPr lang="en-US" dirty="0" err="1">
                <a:hlinkClick r:id="rId7"/>
              </a:rPr>
              <a:t>Grootendrost</a:t>
            </a:r>
            <a:r>
              <a:rPr lang="en-US" dirty="0">
                <a:hlinkClick r:id="rId7"/>
              </a:rPr>
              <a:t> 2020</a:t>
            </a:r>
            <a:endParaRPr lang="en-US" dirty="0"/>
          </a:p>
          <a:p>
            <a:pPr marL="342900" indent="-342900">
              <a:buFont typeface="Wingdings" panose="05000000000000000000" pitchFamily="2" charset="2"/>
              <a:buChar char="v"/>
            </a:pPr>
            <a:r>
              <a:rPr lang="en-US" dirty="0">
                <a:hlinkClick r:id="rId8"/>
              </a:rPr>
              <a:t>Using the interest theory of rights and </a:t>
            </a:r>
            <a:r>
              <a:rPr lang="en-US" dirty="0" err="1">
                <a:hlinkClick r:id="rId8"/>
              </a:rPr>
              <a:t>Hohfeldian</a:t>
            </a:r>
            <a:r>
              <a:rPr lang="en-US" dirty="0">
                <a:hlinkClick r:id="rId8"/>
              </a:rPr>
              <a:t> taxonomy to address a gap in machine learning methods for legal document analysis</a:t>
            </a:r>
            <a:endParaRPr lang="en-US" b="0" i="0" dirty="0">
              <a:solidFill>
                <a:srgbClr val="333333"/>
              </a:solidFill>
              <a:effectLst/>
              <a:latin typeface="-apple-system"/>
            </a:endParaRPr>
          </a:p>
        </p:txBody>
      </p:sp>
      <p:sp>
        <p:nvSpPr>
          <p:cNvPr id="11" name="Text Placeholder 10">
            <a:extLst>
              <a:ext uri="{FF2B5EF4-FFF2-40B4-BE49-F238E27FC236}">
                <a16:creationId xmlns:a16="http://schemas.microsoft.com/office/drawing/2014/main" id="{877DA5FD-4E0A-764B-8339-BD6754E0BF0E}"/>
              </a:ext>
            </a:extLst>
          </p:cNvPr>
          <p:cNvSpPr>
            <a:spLocks noGrp="1"/>
          </p:cNvSpPr>
          <p:nvPr>
            <p:ph type="body" sz="quarter" idx="19"/>
          </p:nvPr>
        </p:nvSpPr>
        <p:spPr/>
        <p:style>
          <a:lnRef idx="1">
            <a:schemeClr val="accent1"/>
          </a:lnRef>
          <a:fillRef idx="2">
            <a:schemeClr val="accent1"/>
          </a:fillRef>
          <a:effectRef idx="1">
            <a:schemeClr val="accent1"/>
          </a:effectRef>
          <a:fontRef idx="minor">
            <a:schemeClr val="dk1"/>
          </a:fontRef>
        </p:style>
        <p:txBody>
          <a:bodyPr/>
          <a:lstStyle/>
          <a:p>
            <a:r>
              <a:rPr lang="en-US" dirty="0"/>
              <a:t>Results</a:t>
            </a:r>
          </a:p>
        </p:txBody>
      </p:sp>
      <p:sp>
        <p:nvSpPr>
          <p:cNvPr id="17" name="Text Placeholder 16">
            <a:extLst>
              <a:ext uri="{FF2B5EF4-FFF2-40B4-BE49-F238E27FC236}">
                <a16:creationId xmlns:a16="http://schemas.microsoft.com/office/drawing/2014/main" id="{87A85D66-9E23-D94B-8B25-76179FC616FD}"/>
              </a:ext>
            </a:extLst>
          </p:cNvPr>
          <p:cNvSpPr>
            <a:spLocks noGrp="1"/>
          </p:cNvSpPr>
          <p:nvPr>
            <p:ph type="body" sz="quarter" idx="22"/>
          </p:nvPr>
        </p:nvSpPr>
        <p:spPr>
          <a:xfrm>
            <a:off x="22007592" y="14439995"/>
            <a:ext cx="6932379" cy="387798"/>
          </a:xfrm>
        </p:spPr>
        <p:style>
          <a:lnRef idx="1">
            <a:schemeClr val="accent1"/>
          </a:lnRef>
          <a:fillRef idx="2">
            <a:schemeClr val="accent1"/>
          </a:fillRef>
          <a:effectRef idx="1">
            <a:schemeClr val="accent1"/>
          </a:effectRef>
          <a:fontRef idx="minor">
            <a:schemeClr val="dk1"/>
          </a:fontRef>
        </p:style>
        <p:txBody>
          <a:bodyPr/>
          <a:lstStyle/>
          <a:p>
            <a:r>
              <a:rPr lang="en-US" dirty="0"/>
              <a:t>Acknowledgement </a:t>
            </a:r>
          </a:p>
        </p:txBody>
      </p:sp>
      <p:sp>
        <p:nvSpPr>
          <p:cNvPr id="12" name="Text Placeholder 11">
            <a:extLst>
              <a:ext uri="{FF2B5EF4-FFF2-40B4-BE49-F238E27FC236}">
                <a16:creationId xmlns:a16="http://schemas.microsoft.com/office/drawing/2014/main" id="{CE29CDA7-E10F-1249-8D1B-2B7FCDC55ACA}"/>
              </a:ext>
            </a:extLst>
          </p:cNvPr>
          <p:cNvSpPr>
            <a:spLocks noGrp="1"/>
          </p:cNvSpPr>
          <p:nvPr>
            <p:ph type="body" sz="quarter" idx="25"/>
          </p:nvPr>
        </p:nvSpPr>
        <p:spPr>
          <a:xfrm>
            <a:off x="14778942" y="3342108"/>
            <a:ext cx="6985298" cy="1034129"/>
          </a:xfrm>
        </p:spPr>
        <p:txBody>
          <a:bodyPr/>
          <a:lstStyle/>
          <a:p>
            <a:r>
              <a:rPr lang="en-US" dirty="0"/>
              <a:t>Here’s a few example of the chat:</a:t>
            </a:r>
          </a:p>
        </p:txBody>
      </p:sp>
      <p:sp>
        <p:nvSpPr>
          <p:cNvPr id="18" name="Text Placeholder 17">
            <a:extLst>
              <a:ext uri="{FF2B5EF4-FFF2-40B4-BE49-F238E27FC236}">
                <a16:creationId xmlns:a16="http://schemas.microsoft.com/office/drawing/2014/main" id="{C18351FD-6A84-5C4D-9C4C-1B62B0A1F560}"/>
              </a:ext>
            </a:extLst>
          </p:cNvPr>
          <p:cNvSpPr>
            <a:spLocks noGrp="1"/>
          </p:cNvSpPr>
          <p:nvPr>
            <p:ph type="body" sz="quarter" idx="28"/>
          </p:nvPr>
        </p:nvSpPr>
        <p:spPr>
          <a:xfrm>
            <a:off x="22047281" y="14568296"/>
            <a:ext cx="6905919" cy="1111594"/>
          </a:xfrm>
        </p:spPr>
        <p:txBody>
          <a:bodyPr/>
          <a:lstStyle/>
          <a:p>
            <a:r>
              <a:rPr lang="en-US" dirty="0"/>
              <a:t>Prof. </a:t>
            </a:r>
            <a:r>
              <a:rPr lang="en-US" dirty="0" err="1"/>
              <a:t>Krystyn</a:t>
            </a:r>
            <a:r>
              <a:rPr lang="en-US" dirty="0"/>
              <a:t> Gutu &amp; Dr. Christelle Scharff</a:t>
            </a:r>
          </a:p>
          <a:p>
            <a:r>
              <a:rPr lang="en-US" dirty="0"/>
              <a:t>Seidenberg School of CSIS for resources!</a:t>
            </a:r>
          </a:p>
          <a:p>
            <a:r>
              <a:rPr lang="en-US" dirty="0"/>
              <a:t>I, me &amp; myself </a:t>
            </a:r>
          </a:p>
        </p:txBody>
      </p:sp>
      <p:sp>
        <p:nvSpPr>
          <p:cNvPr id="13" name="Text Placeholder 12">
            <a:extLst>
              <a:ext uri="{FF2B5EF4-FFF2-40B4-BE49-F238E27FC236}">
                <a16:creationId xmlns:a16="http://schemas.microsoft.com/office/drawing/2014/main" id="{A215EB31-A679-AE41-8D86-9261E3E88C72}"/>
              </a:ext>
            </a:extLst>
          </p:cNvPr>
          <p:cNvSpPr>
            <a:spLocks noGrp="1"/>
          </p:cNvSpPr>
          <p:nvPr>
            <p:ph type="body" sz="quarter" idx="20"/>
          </p:nvPr>
        </p:nvSpPr>
        <p:spPr/>
        <p:style>
          <a:lnRef idx="1">
            <a:schemeClr val="accent1"/>
          </a:lnRef>
          <a:fillRef idx="2">
            <a:schemeClr val="accent1"/>
          </a:fillRef>
          <a:effectRef idx="1">
            <a:schemeClr val="accent1"/>
          </a:effectRef>
          <a:fontRef idx="minor">
            <a:schemeClr val="dk1"/>
          </a:fontRef>
        </p:style>
        <p:txBody>
          <a:bodyPr/>
          <a:lstStyle/>
          <a:p>
            <a:r>
              <a:rPr lang="en-US" dirty="0"/>
              <a:t>Conclusion </a:t>
            </a:r>
          </a:p>
        </p:txBody>
      </p:sp>
      <p:sp>
        <p:nvSpPr>
          <p:cNvPr id="14" name="Text Placeholder 13">
            <a:extLst>
              <a:ext uri="{FF2B5EF4-FFF2-40B4-BE49-F238E27FC236}">
                <a16:creationId xmlns:a16="http://schemas.microsoft.com/office/drawing/2014/main" id="{EB409217-6830-A84B-BEED-C309A44817B8}"/>
              </a:ext>
            </a:extLst>
          </p:cNvPr>
          <p:cNvSpPr>
            <a:spLocks noGrp="1"/>
          </p:cNvSpPr>
          <p:nvPr>
            <p:ph type="body" sz="quarter" idx="26"/>
          </p:nvPr>
        </p:nvSpPr>
        <p:spPr>
          <a:xfrm>
            <a:off x="22034051" y="3338380"/>
            <a:ext cx="6959003" cy="4934428"/>
          </a:xfrm>
        </p:spPr>
        <p:txBody>
          <a:bodyPr/>
          <a:lstStyle/>
          <a:p>
            <a:pPr marL="342900" indent="-342900">
              <a:buFont typeface="Wingdings" panose="05000000000000000000" pitchFamily="2" charset="2"/>
              <a:buChar char="q"/>
            </a:pPr>
            <a:r>
              <a:rPr lang="en-US" dirty="0"/>
              <a:t>Concept of an assistant for researchers can be achieved but rigorous training on all available publications.</a:t>
            </a:r>
          </a:p>
          <a:p>
            <a:pPr marL="342900" indent="-342900">
              <a:buFont typeface="Wingdings" panose="05000000000000000000" pitchFamily="2" charset="2"/>
              <a:buChar char="q"/>
            </a:pPr>
            <a:r>
              <a:rPr lang="en-US" dirty="0"/>
              <a:t>This POC has proven to be useful &amp; helpful in context of  ML  publications.</a:t>
            </a:r>
          </a:p>
          <a:p>
            <a:pPr marL="342900" indent="-342900">
              <a:buFont typeface="Wingdings" panose="05000000000000000000" pitchFamily="2" charset="2"/>
              <a:buChar char="q"/>
            </a:pPr>
            <a:r>
              <a:rPr lang="en-US" dirty="0"/>
              <a:t>There is room for improvement with the chatbot. </a:t>
            </a:r>
          </a:p>
          <a:p>
            <a:pPr marL="342900" indent="-342900">
              <a:buFont typeface="Wingdings" panose="05000000000000000000" pitchFamily="2" charset="2"/>
              <a:buChar char="q"/>
            </a:pPr>
            <a:r>
              <a:rPr lang="en-US" dirty="0"/>
              <a:t>A balanced data will go a long way to the development of  such models. </a:t>
            </a:r>
          </a:p>
          <a:p>
            <a:pPr marL="342900" indent="-342900">
              <a:buFont typeface="Wingdings" panose="05000000000000000000" pitchFamily="2" charset="2"/>
              <a:buChar char="q"/>
            </a:pPr>
            <a:r>
              <a:rPr lang="en-US" dirty="0"/>
              <a:t>There is a need to evaluate the model technically, to find reliable accuracy of the outputs. </a:t>
            </a:r>
          </a:p>
          <a:p>
            <a:pPr marL="342900" indent="-342900">
              <a:buFont typeface="Wingdings" panose="05000000000000000000" pitchFamily="2" charset="2"/>
              <a:buChar char="q"/>
            </a:pPr>
            <a:r>
              <a:rPr lang="en-US" dirty="0">
                <a:hlinkClick r:id="rId9"/>
              </a:rPr>
              <a:t>More reviews on the Evaluation forms </a:t>
            </a:r>
            <a:r>
              <a:rPr lang="en-US" dirty="0"/>
              <a:t> is crucial for reliable assessment. </a:t>
            </a:r>
          </a:p>
          <a:p>
            <a:endParaRPr lang="en-US" dirty="0"/>
          </a:p>
        </p:txBody>
      </p:sp>
      <p:sp>
        <p:nvSpPr>
          <p:cNvPr id="15" name="Text Placeholder 14">
            <a:extLst>
              <a:ext uri="{FF2B5EF4-FFF2-40B4-BE49-F238E27FC236}">
                <a16:creationId xmlns:a16="http://schemas.microsoft.com/office/drawing/2014/main" id="{051D25CD-6706-D148-BD96-3EB11FC9B44A}"/>
              </a:ext>
            </a:extLst>
          </p:cNvPr>
          <p:cNvSpPr>
            <a:spLocks noGrp="1"/>
          </p:cNvSpPr>
          <p:nvPr>
            <p:ph type="body" sz="quarter" idx="21"/>
          </p:nvPr>
        </p:nvSpPr>
        <p:spPr>
          <a:xfrm>
            <a:off x="22034215" y="7971317"/>
            <a:ext cx="6932379" cy="387798"/>
          </a:xfrm>
        </p:spPr>
        <p:style>
          <a:lnRef idx="1">
            <a:schemeClr val="accent1"/>
          </a:lnRef>
          <a:fillRef idx="2">
            <a:schemeClr val="accent1"/>
          </a:fillRef>
          <a:effectRef idx="1">
            <a:schemeClr val="accent1"/>
          </a:effectRef>
          <a:fontRef idx="minor">
            <a:schemeClr val="dk1"/>
          </a:fontRef>
        </p:style>
        <p:txBody>
          <a:bodyPr/>
          <a:lstStyle/>
          <a:p>
            <a:r>
              <a:rPr lang="en-US" dirty="0"/>
              <a:t>References</a:t>
            </a:r>
          </a:p>
        </p:txBody>
      </p:sp>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1810" y="284146"/>
            <a:ext cx="3056896" cy="1445069"/>
          </a:xfrm>
          <a:prstGeom prst="rect">
            <a:avLst/>
          </a:prstGeom>
        </p:spPr>
      </p:pic>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082094" y="230266"/>
            <a:ext cx="3056896" cy="1445069"/>
          </a:xfrm>
          <a:prstGeom prst="rect">
            <a:avLst/>
          </a:prstGeom>
        </p:spPr>
      </p:pic>
      <p:sp>
        <p:nvSpPr>
          <p:cNvPr id="25" name="Text Placeholder 7">
            <a:extLst>
              <a:ext uri="{FF2B5EF4-FFF2-40B4-BE49-F238E27FC236}">
                <a16:creationId xmlns:a16="http://schemas.microsoft.com/office/drawing/2014/main" id="{CB4274FE-BA75-F8DB-AE28-AE184C17D841}"/>
              </a:ext>
            </a:extLst>
          </p:cNvPr>
          <p:cNvSpPr txBox="1">
            <a:spLocks/>
          </p:cNvSpPr>
          <p:nvPr/>
        </p:nvSpPr>
        <p:spPr>
          <a:xfrm>
            <a:off x="337975" y="8604769"/>
            <a:ext cx="6832888" cy="3279744"/>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192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493"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173"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Tx/>
              <a:buChar char="-"/>
            </a:pPr>
            <a:r>
              <a:rPr lang="en-US" dirty="0"/>
              <a:t>Label  research publications to create a cluster of minimum of 500 papers/cluster. </a:t>
            </a:r>
          </a:p>
          <a:p>
            <a:pPr marL="342900" indent="-342900">
              <a:buFontTx/>
              <a:buChar char="-"/>
            </a:pPr>
            <a:r>
              <a:rPr lang="en-US" dirty="0"/>
              <a:t>Enable extracting paper abstract and brief description of concept from the publications.</a:t>
            </a:r>
          </a:p>
          <a:p>
            <a:pPr marL="342900" indent="-342900">
              <a:buFontTx/>
              <a:buChar char="-"/>
            </a:pPr>
            <a:r>
              <a:rPr lang="en-US" dirty="0"/>
              <a:t>Proof  of concept for time optimized literature review process.  </a:t>
            </a:r>
          </a:p>
          <a:p>
            <a:pPr marL="342900" indent="-342900">
              <a:buFontTx/>
              <a:buChar char="-"/>
            </a:pPr>
            <a:r>
              <a:rPr lang="en-US" dirty="0"/>
              <a:t>Comparison between models  - Maximal Marginal Relevance, </a:t>
            </a:r>
            <a:r>
              <a:rPr lang="en-US" dirty="0" err="1"/>
              <a:t>KeyBert</a:t>
            </a:r>
            <a:r>
              <a:rPr lang="en-US" dirty="0"/>
              <a:t>  (Member of the BERT)</a:t>
            </a:r>
          </a:p>
        </p:txBody>
      </p:sp>
      <p:pic>
        <p:nvPicPr>
          <p:cNvPr id="29" name="Picture 28">
            <a:extLst>
              <a:ext uri="{FF2B5EF4-FFF2-40B4-BE49-F238E27FC236}">
                <a16:creationId xmlns:a16="http://schemas.microsoft.com/office/drawing/2014/main" id="{33BC09AF-3426-6A22-5709-09061B01357C}"/>
              </a:ext>
            </a:extLst>
          </p:cNvPr>
          <p:cNvPicPr>
            <a:picLocks noChangeAspect="1"/>
          </p:cNvPicPr>
          <p:nvPr/>
        </p:nvPicPr>
        <p:blipFill>
          <a:blip r:embed="rId11"/>
          <a:stretch>
            <a:fillRect/>
          </a:stretch>
        </p:blipFill>
        <p:spPr>
          <a:xfrm>
            <a:off x="511844" y="12612731"/>
            <a:ext cx="6484025" cy="2900270"/>
          </a:xfrm>
          <a:prstGeom prst="rect">
            <a:avLst/>
          </a:prstGeom>
        </p:spPr>
      </p:pic>
      <p:sp>
        <p:nvSpPr>
          <p:cNvPr id="30" name="TextBox 29">
            <a:extLst>
              <a:ext uri="{FF2B5EF4-FFF2-40B4-BE49-F238E27FC236}">
                <a16:creationId xmlns:a16="http://schemas.microsoft.com/office/drawing/2014/main" id="{17C052F8-F3F9-218C-4F02-253672ED9560}"/>
              </a:ext>
            </a:extLst>
          </p:cNvPr>
          <p:cNvSpPr txBox="1"/>
          <p:nvPr/>
        </p:nvSpPr>
        <p:spPr>
          <a:xfrm>
            <a:off x="7923696" y="3471599"/>
            <a:ext cx="3283591" cy="387798"/>
          </a:xfrm>
          <a:prstGeom prst="rect">
            <a:avLst/>
          </a:prstGeom>
          <a:noFill/>
        </p:spPr>
        <p:txBody>
          <a:bodyPr wrap="none" rtlCol="0">
            <a:spAutoFit/>
          </a:bodyPr>
          <a:lstStyle/>
          <a:p>
            <a:r>
              <a:rPr lang="en-US" sz="1920" dirty="0"/>
              <a:t>Architecture of Topic Model: </a:t>
            </a:r>
          </a:p>
        </p:txBody>
      </p:sp>
      <p:pic>
        <p:nvPicPr>
          <p:cNvPr id="1026" name="Picture 2">
            <a:extLst>
              <a:ext uri="{FF2B5EF4-FFF2-40B4-BE49-F238E27FC236}">
                <a16:creationId xmlns:a16="http://schemas.microsoft.com/office/drawing/2014/main" id="{8AC41D7E-54FC-E37B-FDCB-F8F7B9FEBCDD}"/>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6283" t="8570" r="7711" b="9400"/>
          <a:stretch/>
        </p:blipFill>
        <p:spPr bwMode="auto">
          <a:xfrm>
            <a:off x="8752181" y="3948261"/>
            <a:ext cx="4508500" cy="339453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B48BDBC6-E8CF-8952-2E3A-C5177611971C}"/>
              </a:ext>
            </a:extLst>
          </p:cNvPr>
          <p:cNvSpPr txBox="1"/>
          <p:nvPr/>
        </p:nvSpPr>
        <p:spPr>
          <a:xfrm>
            <a:off x="287915" y="12054723"/>
            <a:ext cx="6957879" cy="3877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920" b="1" dirty="0">
                <a:solidFill>
                  <a:schemeClr val="accent1">
                    <a:lumMod val="50000"/>
                  </a:schemeClr>
                </a:solidFill>
                <a:latin typeface="+mj-lt"/>
              </a:rPr>
              <a:t>Architecture - Llama 2 Model: </a:t>
            </a:r>
          </a:p>
        </p:txBody>
      </p:sp>
      <p:sp>
        <p:nvSpPr>
          <p:cNvPr id="38" name="Text Placeholder 8">
            <a:extLst>
              <a:ext uri="{FF2B5EF4-FFF2-40B4-BE49-F238E27FC236}">
                <a16:creationId xmlns:a16="http://schemas.microsoft.com/office/drawing/2014/main" id="{CD649FFE-E867-2F0E-D9FC-309A6BEDB380}"/>
              </a:ext>
            </a:extLst>
          </p:cNvPr>
          <p:cNvSpPr txBox="1">
            <a:spLocks/>
          </p:cNvSpPr>
          <p:nvPr/>
        </p:nvSpPr>
        <p:spPr>
          <a:xfrm>
            <a:off x="7503568" y="7796396"/>
            <a:ext cx="6995514" cy="3877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marL="0" indent="0" algn="ctr" defTabSz="1820689" rtl="0" eaLnBrk="1" latinLnBrk="0" hangingPunct="1">
              <a:spcBef>
                <a:spcPct val="20000"/>
              </a:spcBef>
              <a:buFont typeface="Arial" pitchFamily="34" charset="0"/>
              <a:buNone/>
              <a:tabLst/>
              <a:defRPr lang="en-US" sz="192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t>Clusters &amp; Data representation</a:t>
            </a:r>
          </a:p>
        </p:txBody>
      </p:sp>
      <p:pic>
        <p:nvPicPr>
          <p:cNvPr id="40" name="Picture 39">
            <a:extLst>
              <a:ext uri="{FF2B5EF4-FFF2-40B4-BE49-F238E27FC236}">
                <a16:creationId xmlns:a16="http://schemas.microsoft.com/office/drawing/2014/main" id="{F1BD1C93-04EA-0B7F-56C0-DF58480289CC}"/>
              </a:ext>
            </a:extLst>
          </p:cNvPr>
          <p:cNvPicPr>
            <a:picLocks noChangeAspect="1"/>
          </p:cNvPicPr>
          <p:nvPr/>
        </p:nvPicPr>
        <p:blipFill>
          <a:blip r:embed="rId13"/>
          <a:stretch>
            <a:fillRect/>
          </a:stretch>
        </p:blipFill>
        <p:spPr>
          <a:xfrm>
            <a:off x="7858522" y="9269452"/>
            <a:ext cx="6285605" cy="3279744"/>
          </a:xfrm>
          <a:prstGeom prst="rect">
            <a:avLst/>
          </a:prstGeom>
        </p:spPr>
      </p:pic>
      <p:sp>
        <p:nvSpPr>
          <p:cNvPr id="42" name="TextBox 41">
            <a:extLst>
              <a:ext uri="{FF2B5EF4-FFF2-40B4-BE49-F238E27FC236}">
                <a16:creationId xmlns:a16="http://schemas.microsoft.com/office/drawing/2014/main" id="{F69435CE-BED8-B975-1285-353BF35FB645}"/>
              </a:ext>
            </a:extLst>
          </p:cNvPr>
          <p:cNvSpPr txBox="1"/>
          <p:nvPr/>
        </p:nvSpPr>
        <p:spPr>
          <a:xfrm>
            <a:off x="7503569" y="8240660"/>
            <a:ext cx="6995513" cy="978729"/>
          </a:xfrm>
          <a:prstGeom prst="rect">
            <a:avLst/>
          </a:prstGeom>
          <a:noFill/>
        </p:spPr>
        <p:txBody>
          <a:bodyPr wrap="square" rtlCol="0">
            <a:spAutoFit/>
          </a:bodyPr>
          <a:lstStyle/>
          <a:p>
            <a:r>
              <a:rPr lang="en-US" sz="1920" dirty="0"/>
              <a:t>Below graph proves a data bias:</a:t>
            </a:r>
          </a:p>
          <a:p>
            <a:pPr marL="342900" indent="-342900">
              <a:buFont typeface="Wingdings" panose="05000000000000000000" pitchFamily="2" charset="2"/>
              <a:buChar char="v"/>
            </a:pPr>
            <a:r>
              <a:rPr lang="en-US" sz="1920" dirty="0"/>
              <a:t>40 clusters we created where Minimum publication per cluster was 500. (Fig: Count per topic)</a:t>
            </a:r>
          </a:p>
        </p:txBody>
      </p:sp>
      <p:pic>
        <p:nvPicPr>
          <p:cNvPr id="46" name="Picture 45">
            <a:extLst>
              <a:ext uri="{FF2B5EF4-FFF2-40B4-BE49-F238E27FC236}">
                <a16:creationId xmlns:a16="http://schemas.microsoft.com/office/drawing/2014/main" id="{FC47709F-8726-3679-39C4-FE8A83923EB6}"/>
              </a:ext>
            </a:extLst>
          </p:cNvPr>
          <p:cNvPicPr>
            <a:picLocks noChangeAspect="1"/>
          </p:cNvPicPr>
          <p:nvPr/>
        </p:nvPicPr>
        <p:blipFill>
          <a:blip r:embed="rId14"/>
          <a:stretch>
            <a:fillRect/>
          </a:stretch>
        </p:blipFill>
        <p:spPr>
          <a:xfrm>
            <a:off x="8752181" y="12801627"/>
            <a:ext cx="4758928" cy="2711374"/>
          </a:xfrm>
          <a:prstGeom prst="rect">
            <a:avLst/>
          </a:prstGeom>
        </p:spPr>
      </p:pic>
      <p:pic>
        <p:nvPicPr>
          <p:cNvPr id="48" name="Picture 47">
            <a:extLst>
              <a:ext uri="{FF2B5EF4-FFF2-40B4-BE49-F238E27FC236}">
                <a16:creationId xmlns:a16="http://schemas.microsoft.com/office/drawing/2014/main" id="{2D58B2A3-F992-B29A-D341-1D04EE405270}"/>
              </a:ext>
            </a:extLst>
          </p:cNvPr>
          <p:cNvPicPr>
            <a:picLocks noChangeAspect="1"/>
          </p:cNvPicPr>
          <p:nvPr/>
        </p:nvPicPr>
        <p:blipFill rotWithShape="1">
          <a:blip r:embed="rId15">
            <a:extLst>
              <a:ext uri="{28A0092B-C50C-407E-A947-70E740481C1C}">
                <a14:useLocalDpi xmlns:a14="http://schemas.microsoft.com/office/drawing/2010/main" val="0"/>
              </a:ext>
            </a:extLst>
          </a:blip>
          <a:srcRect t="11635" r="60516" b="-1"/>
          <a:stretch/>
        </p:blipFill>
        <p:spPr>
          <a:xfrm>
            <a:off x="14931303" y="4184649"/>
            <a:ext cx="2791546" cy="193587"/>
          </a:xfrm>
          <a:prstGeom prst="rect">
            <a:avLst/>
          </a:prstGeom>
        </p:spPr>
      </p:pic>
      <p:pic>
        <p:nvPicPr>
          <p:cNvPr id="50" name="Picture 49" descr="A black screen with white text&#10;&#10;Description automatically generated">
            <a:extLst>
              <a:ext uri="{FF2B5EF4-FFF2-40B4-BE49-F238E27FC236}">
                <a16:creationId xmlns:a16="http://schemas.microsoft.com/office/drawing/2014/main" id="{208AA082-CEBC-9A93-0C62-55DC68125CD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4930281" y="4504947"/>
            <a:ext cx="6528909" cy="1730554"/>
          </a:xfrm>
          <a:prstGeom prst="rect">
            <a:avLst/>
          </a:prstGeom>
        </p:spPr>
      </p:pic>
      <p:pic>
        <p:nvPicPr>
          <p:cNvPr id="52" name="Picture 51">
            <a:extLst>
              <a:ext uri="{FF2B5EF4-FFF2-40B4-BE49-F238E27FC236}">
                <a16:creationId xmlns:a16="http://schemas.microsoft.com/office/drawing/2014/main" id="{C223E1DB-B832-0ACD-504A-63BA70149ECD}"/>
              </a:ext>
            </a:extLst>
          </p:cNvPr>
          <p:cNvPicPr>
            <a:picLocks noChangeAspect="1"/>
          </p:cNvPicPr>
          <p:nvPr/>
        </p:nvPicPr>
        <p:blipFill rotWithShape="1">
          <a:blip r:embed="rId17">
            <a:extLst>
              <a:ext uri="{28A0092B-C50C-407E-A947-70E740481C1C}">
                <a14:useLocalDpi xmlns:a14="http://schemas.microsoft.com/office/drawing/2010/main" val="0"/>
              </a:ext>
            </a:extLst>
          </a:blip>
          <a:srcRect r="55768"/>
          <a:stretch/>
        </p:blipFill>
        <p:spPr>
          <a:xfrm>
            <a:off x="14866781" y="6366211"/>
            <a:ext cx="4043519" cy="196148"/>
          </a:xfrm>
          <a:prstGeom prst="rect">
            <a:avLst/>
          </a:prstGeom>
        </p:spPr>
      </p:pic>
      <p:pic>
        <p:nvPicPr>
          <p:cNvPr id="54" name="Picture 53">
            <a:extLst>
              <a:ext uri="{FF2B5EF4-FFF2-40B4-BE49-F238E27FC236}">
                <a16:creationId xmlns:a16="http://schemas.microsoft.com/office/drawing/2014/main" id="{3793A866-5A3D-E5FC-C788-69504B6BC011}"/>
              </a:ext>
            </a:extLst>
          </p:cNvPr>
          <p:cNvPicPr>
            <a:picLocks noChangeAspect="1"/>
          </p:cNvPicPr>
          <p:nvPr/>
        </p:nvPicPr>
        <p:blipFill rotWithShape="1">
          <a:blip r:embed="rId17">
            <a:extLst>
              <a:ext uri="{28A0092B-C50C-407E-A947-70E740481C1C}">
                <a14:useLocalDpi xmlns:a14="http://schemas.microsoft.com/office/drawing/2010/main" val="0"/>
              </a:ext>
            </a:extLst>
          </a:blip>
          <a:srcRect l="43977" r="25392"/>
          <a:stretch/>
        </p:blipFill>
        <p:spPr>
          <a:xfrm>
            <a:off x="18910300" y="6366211"/>
            <a:ext cx="2800150" cy="196148"/>
          </a:xfrm>
          <a:prstGeom prst="rect">
            <a:avLst/>
          </a:prstGeom>
        </p:spPr>
      </p:pic>
      <p:pic>
        <p:nvPicPr>
          <p:cNvPr id="56" name="Picture 55" descr="A black and white text&#10;&#10;Description automatically generated">
            <a:extLst>
              <a:ext uri="{FF2B5EF4-FFF2-40B4-BE49-F238E27FC236}">
                <a16:creationId xmlns:a16="http://schemas.microsoft.com/office/drawing/2014/main" id="{ADD45AD5-EA01-5A9C-64E0-8BD8EE2A7A4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4948635" y="6689397"/>
            <a:ext cx="6510555" cy="2285699"/>
          </a:xfrm>
          <a:prstGeom prst="rect">
            <a:avLst/>
          </a:prstGeom>
        </p:spPr>
      </p:pic>
      <p:sp>
        <p:nvSpPr>
          <p:cNvPr id="57" name="TextBox 56">
            <a:extLst>
              <a:ext uri="{FF2B5EF4-FFF2-40B4-BE49-F238E27FC236}">
                <a16:creationId xmlns:a16="http://schemas.microsoft.com/office/drawing/2014/main" id="{4CE7E103-0399-79F3-EC55-050037DEF0C3}"/>
              </a:ext>
            </a:extLst>
          </p:cNvPr>
          <p:cNvSpPr txBox="1"/>
          <p:nvPr/>
        </p:nvSpPr>
        <p:spPr>
          <a:xfrm>
            <a:off x="15214967" y="9417916"/>
            <a:ext cx="5977890" cy="6297108"/>
          </a:xfrm>
          <a:prstGeom prst="rect">
            <a:avLst/>
          </a:prstGeom>
          <a:noFill/>
        </p:spPr>
        <p:txBody>
          <a:bodyPr wrap="square" rtlCol="0">
            <a:spAutoFit/>
          </a:bodyPr>
          <a:lstStyle/>
          <a:p>
            <a:r>
              <a:rPr lang="en-US" sz="1920" b="1" dirty="0"/>
              <a:t>Evaluations</a:t>
            </a:r>
            <a:r>
              <a:rPr lang="en-US" sz="1920" dirty="0"/>
              <a:t>: </a:t>
            </a:r>
          </a:p>
          <a:p>
            <a:pPr marL="342900" indent="-342900">
              <a:buFont typeface="Wingdings" panose="05000000000000000000" pitchFamily="2" charset="2"/>
              <a:buChar char="ü"/>
            </a:pPr>
            <a:r>
              <a:rPr lang="en-US" sz="1920" dirty="0"/>
              <a:t>Through human feedback; achieved an average score of 8.8 out of 10. (10 being best score).</a:t>
            </a:r>
          </a:p>
          <a:p>
            <a:pPr marL="342900" indent="-342900">
              <a:buFont typeface="Wingdings" panose="05000000000000000000" pitchFamily="2" charset="2"/>
              <a:buChar char="ü"/>
            </a:pPr>
            <a:r>
              <a:rPr lang="en-US" sz="1920" dirty="0"/>
              <a:t>Evaluations were done by students, professors &amp; professionals in CS/DS. </a:t>
            </a:r>
          </a:p>
          <a:p>
            <a:pPr marL="342900" indent="-342900">
              <a:buFont typeface="Wingdings" panose="05000000000000000000" pitchFamily="2" charset="2"/>
              <a:buChar char="ü"/>
            </a:pPr>
            <a:r>
              <a:rPr lang="en-US" sz="1920" dirty="0"/>
              <a:t>40% Professors; 20% Students; 40% Professionals.</a:t>
            </a:r>
          </a:p>
          <a:p>
            <a:pPr marL="342900" indent="-342900">
              <a:buFont typeface="Wingdings" panose="05000000000000000000" pitchFamily="2" charset="2"/>
              <a:buChar char="ü"/>
            </a:pPr>
            <a:r>
              <a:rPr lang="en-US" sz="1920" dirty="0"/>
              <a:t>Evaluation was conducted based on the helpfulness of the chat’s responses for the questions. </a:t>
            </a:r>
          </a:p>
          <a:p>
            <a:pPr marL="342900" indent="-342900">
              <a:buFontTx/>
              <a:buChar char="-"/>
            </a:pPr>
            <a:endParaRPr lang="en-US" sz="1920" dirty="0"/>
          </a:p>
          <a:p>
            <a:r>
              <a:rPr lang="en-US" sz="1920" b="1" dirty="0"/>
              <a:t>Limitation</a:t>
            </a:r>
            <a:r>
              <a:rPr lang="en-US" sz="1920" dirty="0"/>
              <a:t>:</a:t>
            </a:r>
          </a:p>
          <a:p>
            <a:pPr marL="342900" indent="-342900">
              <a:buFont typeface="Wingdings" panose="05000000000000000000" pitchFamily="2" charset="2"/>
              <a:buChar char="§"/>
            </a:pPr>
            <a:r>
              <a:rPr lang="en-US" sz="1920" dirty="0"/>
              <a:t>There was a limited output token of 1000 token, restricting the chat to include detailed simplified explanation of complex concepts.</a:t>
            </a:r>
          </a:p>
          <a:p>
            <a:pPr marL="342900" indent="-342900">
              <a:buFont typeface="Wingdings" panose="05000000000000000000" pitchFamily="2" charset="2"/>
              <a:buChar char="§"/>
            </a:pPr>
            <a:r>
              <a:rPr lang="en-US" sz="1920" dirty="0"/>
              <a:t>Considering minimum computation resources required, this project can be cost consuming even after introducing 4-bit quantization to load large model with less GPU memory. </a:t>
            </a:r>
          </a:p>
          <a:p>
            <a:pPr marL="342900" indent="-342900">
              <a:buFont typeface="Wingdings" panose="05000000000000000000" pitchFamily="2" charset="2"/>
              <a:buChar char="§"/>
            </a:pPr>
            <a:r>
              <a:rPr lang="en-US" sz="1920" dirty="0"/>
              <a:t>Experimentation with cluster size-limit can result to change in responses.</a:t>
            </a:r>
          </a:p>
        </p:txBody>
      </p:sp>
    </p:spTree>
    <p:extLst>
      <p:ext uri="{BB962C8B-B14F-4D97-AF65-F5344CB8AC3E}">
        <p14:creationId xmlns:p14="http://schemas.microsoft.com/office/powerpoint/2010/main" val="52746625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3893</TotalTime>
  <Words>562</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-apple-system</vt:lpstr>
      <vt:lpstr>Arial</vt:lpstr>
      <vt:lpstr>Arial Black</vt:lpstr>
      <vt:lpstr>Arial Narrow</vt:lpstr>
      <vt:lpstr>Calibri</vt:lpstr>
      <vt:lpstr>Trebuchet MS</vt:lpstr>
      <vt:lpstr>Wingdings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Gaikhe, Mr. Om</cp:lastModifiedBy>
  <cp:revision>19</cp:revision>
  <dcterms:created xsi:type="dcterms:W3CDTF">2019-01-09T23:22:57Z</dcterms:created>
  <dcterms:modified xsi:type="dcterms:W3CDTF">2024-05-07T00:45:00Z</dcterms:modified>
</cp:coreProperties>
</file>